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8" r:id="rId2"/>
    <p:sldId id="259" r:id="rId3"/>
    <p:sldId id="260" r:id="rId4"/>
    <p:sldId id="267" r:id="rId5"/>
    <p:sldId id="270" r:id="rId6"/>
    <p:sldId id="315" r:id="rId7"/>
    <p:sldId id="275" r:id="rId8"/>
    <p:sldId id="266" r:id="rId9"/>
    <p:sldId id="308" r:id="rId10"/>
    <p:sldId id="313" r:id="rId11"/>
    <p:sldId id="268" r:id="rId12"/>
    <p:sldId id="284" r:id="rId13"/>
    <p:sldId id="285" r:id="rId14"/>
    <p:sldId id="289" r:id="rId15"/>
    <p:sldId id="288" r:id="rId16"/>
    <p:sldId id="309" r:id="rId17"/>
    <p:sldId id="287" r:id="rId18"/>
    <p:sldId id="293" r:id="rId19"/>
    <p:sldId id="304" r:id="rId20"/>
    <p:sldId id="307" r:id="rId21"/>
    <p:sldId id="297" r:id="rId22"/>
    <p:sldId id="295" r:id="rId23"/>
    <p:sldId id="294" r:id="rId24"/>
    <p:sldId id="312" r:id="rId25"/>
    <p:sldId id="292" r:id="rId26"/>
    <p:sldId id="310" r:id="rId27"/>
    <p:sldId id="311"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74" autoAdjust="0"/>
    <p:restoredTop sz="94660"/>
  </p:normalViewPr>
  <p:slideViewPr>
    <p:cSldViewPr>
      <p:cViewPr varScale="1">
        <p:scale>
          <a:sx n="62" d="100"/>
          <a:sy n="62" d="100"/>
        </p:scale>
        <p:origin x="1396" y="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1096"/>
    </p:cViewPr>
  </p:sorterViewPr>
  <p:notesViewPr>
    <p:cSldViewPr>
      <p:cViewPr varScale="1">
        <p:scale>
          <a:sx n="87" d="100"/>
          <a:sy n="87" d="100"/>
        </p:scale>
        <p:origin x="3840"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ECCAEB-7496-4C12-9A08-526B0D813A46}" type="datetimeFigureOut">
              <a:rPr lang="en-GB" smtClean="0"/>
              <a:pPr/>
              <a:t>19/11/2021</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E8D4E6-F64F-4999-AC2A-A008E685C045}" type="slidenum">
              <a:rPr lang="en-GB" smtClean="0"/>
              <a:pPr/>
              <a:t>‹#›</a:t>
            </a:fld>
            <a:endParaRPr lang="en-GB" dirty="0"/>
          </a:p>
        </p:txBody>
      </p:sp>
    </p:spTree>
    <p:extLst>
      <p:ext uri="{BB962C8B-B14F-4D97-AF65-F5344CB8AC3E}">
        <p14:creationId xmlns:p14="http://schemas.microsoft.com/office/powerpoint/2010/main" val="4212246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8D4E6-F64F-4999-AC2A-A008E685C045}" type="slidenum">
              <a:rPr lang="en-GB" smtClean="0"/>
              <a:pPr/>
              <a:t>1</a:t>
            </a:fld>
            <a:endParaRPr lang="en-GB" dirty="0"/>
          </a:p>
        </p:txBody>
      </p:sp>
    </p:spTree>
    <p:extLst>
      <p:ext uri="{BB962C8B-B14F-4D97-AF65-F5344CB8AC3E}">
        <p14:creationId xmlns:p14="http://schemas.microsoft.com/office/powerpoint/2010/main" val="8625596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8D4E6-F64F-4999-AC2A-A008E685C045}" type="slidenum">
              <a:rPr lang="en-GB" smtClean="0"/>
              <a:pPr/>
              <a:t>10</a:t>
            </a:fld>
            <a:endParaRPr lang="en-GB" dirty="0"/>
          </a:p>
        </p:txBody>
      </p:sp>
    </p:spTree>
    <p:extLst>
      <p:ext uri="{BB962C8B-B14F-4D97-AF65-F5344CB8AC3E}">
        <p14:creationId xmlns:p14="http://schemas.microsoft.com/office/powerpoint/2010/main" val="40558849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8D4E6-F64F-4999-AC2A-A008E685C045}" type="slidenum">
              <a:rPr lang="en-GB" smtClean="0"/>
              <a:pPr/>
              <a:t>11</a:t>
            </a:fld>
            <a:endParaRPr lang="en-GB" dirty="0"/>
          </a:p>
        </p:txBody>
      </p:sp>
    </p:spTree>
    <p:extLst>
      <p:ext uri="{BB962C8B-B14F-4D97-AF65-F5344CB8AC3E}">
        <p14:creationId xmlns:p14="http://schemas.microsoft.com/office/powerpoint/2010/main" val="28254610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8D4E6-F64F-4999-AC2A-A008E685C045}" type="slidenum">
              <a:rPr lang="en-GB" smtClean="0"/>
              <a:pPr/>
              <a:t>12</a:t>
            </a:fld>
            <a:endParaRPr lang="en-GB" dirty="0"/>
          </a:p>
        </p:txBody>
      </p:sp>
    </p:spTree>
    <p:extLst>
      <p:ext uri="{BB962C8B-B14F-4D97-AF65-F5344CB8AC3E}">
        <p14:creationId xmlns:p14="http://schemas.microsoft.com/office/powerpoint/2010/main" val="14179016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8D4E6-F64F-4999-AC2A-A008E685C045}" type="slidenum">
              <a:rPr lang="en-GB" smtClean="0"/>
              <a:pPr/>
              <a:t>13</a:t>
            </a:fld>
            <a:endParaRPr lang="en-GB" dirty="0"/>
          </a:p>
        </p:txBody>
      </p:sp>
    </p:spTree>
    <p:extLst>
      <p:ext uri="{BB962C8B-B14F-4D97-AF65-F5344CB8AC3E}">
        <p14:creationId xmlns:p14="http://schemas.microsoft.com/office/powerpoint/2010/main" val="39734426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8D4E6-F64F-4999-AC2A-A008E685C045}" type="slidenum">
              <a:rPr lang="en-GB" smtClean="0"/>
              <a:pPr/>
              <a:t>14</a:t>
            </a:fld>
            <a:endParaRPr lang="en-GB" dirty="0"/>
          </a:p>
        </p:txBody>
      </p:sp>
    </p:spTree>
    <p:extLst>
      <p:ext uri="{BB962C8B-B14F-4D97-AF65-F5344CB8AC3E}">
        <p14:creationId xmlns:p14="http://schemas.microsoft.com/office/powerpoint/2010/main" val="360242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8D4E6-F64F-4999-AC2A-A008E685C045}" type="slidenum">
              <a:rPr lang="en-GB" smtClean="0"/>
              <a:pPr/>
              <a:t>15</a:t>
            </a:fld>
            <a:endParaRPr lang="en-GB" dirty="0"/>
          </a:p>
        </p:txBody>
      </p:sp>
    </p:spTree>
    <p:extLst>
      <p:ext uri="{BB962C8B-B14F-4D97-AF65-F5344CB8AC3E}">
        <p14:creationId xmlns:p14="http://schemas.microsoft.com/office/powerpoint/2010/main" val="13706115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8D4E6-F64F-4999-AC2A-A008E685C045}" type="slidenum">
              <a:rPr lang="en-GB" smtClean="0"/>
              <a:pPr/>
              <a:t>16</a:t>
            </a:fld>
            <a:endParaRPr lang="en-GB" dirty="0"/>
          </a:p>
        </p:txBody>
      </p:sp>
    </p:spTree>
    <p:extLst>
      <p:ext uri="{BB962C8B-B14F-4D97-AF65-F5344CB8AC3E}">
        <p14:creationId xmlns:p14="http://schemas.microsoft.com/office/powerpoint/2010/main" val="38262923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8D4E6-F64F-4999-AC2A-A008E685C045}" type="slidenum">
              <a:rPr lang="en-GB" smtClean="0"/>
              <a:pPr/>
              <a:t>17</a:t>
            </a:fld>
            <a:endParaRPr lang="en-GB" dirty="0"/>
          </a:p>
        </p:txBody>
      </p:sp>
    </p:spTree>
    <p:extLst>
      <p:ext uri="{BB962C8B-B14F-4D97-AF65-F5344CB8AC3E}">
        <p14:creationId xmlns:p14="http://schemas.microsoft.com/office/powerpoint/2010/main" val="18360985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8D4E6-F64F-4999-AC2A-A008E685C045}" type="slidenum">
              <a:rPr lang="en-GB" smtClean="0"/>
              <a:pPr/>
              <a:t>18</a:t>
            </a:fld>
            <a:endParaRPr lang="en-GB" dirty="0"/>
          </a:p>
        </p:txBody>
      </p:sp>
    </p:spTree>
    <p:extLst>
      <p:ext uri="{BB962C8B-B14F-4D97-AF65-F5344CB8AC3E}">
        <p14:creationId xmlns:p14="http://schemas.microsoft.com/office/powerpoint/2010/main" val="25914583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8D4E6-F64F-4999-AC2A-A008E685C045}" type="slidenum">
              <a:rPr lang="en-GB" smtClean="0"/>
              <a:pPr/>
              <a:t>19</a:t>
            </a:fld>
            <a:endParaRPr lang="en-GB" dirty="0"/>
          </a:p>
        </p:txBody>
      </p:sp>
    </p:spTree>
    <p:extLst>
      <p:ext uri="{BB962C8B-B14F-4D97-AF65-F5344CB8AC3E}">
        <p14:creationId xmlns:p14="http://schemas.microsoft.com/office/powerpoint/2010/main" val="1725585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8D4E6-F64F-4999-AC2A-A008E685C045}" type="slidenum">
              <a:rPr lang="en-GB" smtClean="0"/>
              <a:pPr/>
              <a:t>2</a:t>
            </a:fld>
            <a:endParaRPr lang="en-GB" dirty="0"/>
          </a:p>
        </p:txBody>
      </p:sp>
    </p:spTree>
    <p:extLst>
      <p:ext uri="{BB962C8B-B14F-4D97-AF65-F5344CB8AC3E}">
        <p14:creationId xmlns:p14="http://schemas.microsoft.com/office/powerpoint/2010/main" val="29058841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8D4E6-F64F-4999-AC2A-A008E685C045}" type="slidenum">
              <a:rPr lang="en-GB" smtClean="0"/>
              <a:pPr/>
              <a:t>20</a:t>
            </a:fld>
            <a:endParaRPr lang="en-GB" dirty="0"/>
          </a:p>
        </p:txBody>
      </p:sp>
    </p:spTree>
    <p:extLst>
      <p:ext uri="{BB962C8B-B14F-4D97-AF65-F5344CB8AC3E}">
        <p14:creationId xmlns:p14="http://schemas.microsoft.com/office/powerpoint/2010/main" val="2230976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8D4E6-F64F-4999-AC2A-A008E685C045}" type="slidenum">
              <a:rPr lang="en-GB" smtClean="0"/>
              <a:pPr/>
              <a:t>21</a:t>
            </a:fld>
            <a:endParaRPr lang="en-GB" dirty="0"/>
          </a:p>
        </p:txBody>
      </p:sp>
    </p:spTree>
    <p:extLst>
      <p:ext uri="{BB962C8B-B14F-4D97-AF65-F5344CB8AC3E}">
        <p14:creationId xmlns:p14="http://schemas.microsoft.com/office/powerpoint/2010/main" val="767204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0588" y="733425"/>
            <a:ext cx="4887912" cy="366553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5216C0-5B47-4CF7-81CC-00D6EE1B89DA}" type="slidenum">
              <a:rPr lang="en-GB" smtClean="0"/>
              <a:t>22</a:t>
            </a:fld>
            <a:endParaRPr lang="en-GB"/>
          </a:p>
        </p:txBody>
      </p:sp>
    </p:spTree>
    <p:extLst>
      <p:ext uri="{BB962C8B-B14F-4D97-AF65-F5344CB8AC3E}">
        <p14:creationId xmlns:p14="http://schemas.microsoft.com/office/powerpoint/2010/main" val="10307735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8D4E6-F64F-4999-AC2A-A008E685C045}" type="slidenum">
              <a:rPr lang="en-GB" smtClean="0"/>
              <a:pPr/>
              <a:t>23</a:t>
            </a:fld>
            <a:endParaRPr lang="en-GB" dirty="0"/>
          </a:p>
        </p:txBody>
      </p:sp>
    </p:spTree>
    <p:extLst>
      <p:ext uri="{BB962C8B-B14F-4D97-AF65-F5344CB8AC3E}">
        <p14:creationId xmlns:p14="http://schemas.microsoft.com/office/powerpoint/2010/main" val="38887429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8D4E6-F64F-4999-AC2A-A008E685C045}" type="slidenum">
              <a:rPr lang="en-GB" smtClean="0"/>
              <a:pPr/>
              <a:t>24</a:t>
            </a:fld>
            <a:endParaRPr lang="en-GB" dirty="0"/>
          </a:p>
        </p:txBody>
      </p:sp>
    </p:spTree>
    <p:extLst>
      <p:ext uri="{BB962C8B-B14F-4D97-AF65-F5344CB8AC3E}">
        <p14:creationId xmlns:p14="http://schemas.microsoft.com/office/powerpoint/2010/main" val="17180721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8D4E6-F64F-4999-AC2A-A008E685C045}" type="slidenum">
              <a:rPr lang="en-GB" smtClean="0"/>
              <a:pPr/>
              <a:t>25</a:t>
            </a:fld>
            <a:endParaRPr lang="en-GB" dirty="0"/>
          </a:p>
        </p:txBody>
      </p:sp>
    </p:spTree>
    <p:extLst>
      <p:ext uri="{BB962C8B-B14F-4D97-AF65-F5344CB8AC3E}">
        <p14:creationId xmlns:p14="http://schemas.microsoft.com/office/powerpoint/2010/main" val="36446420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8D4E6-F64F-4999-AC2A-A008E685C045}" type="slidenum">
              <a:rPr lang="en-GB" smtClean="0"/>
              <a:pPr/>
              <a:t>26</a:t>
            </a:fld>
            <a:endParaRPr lang="en-GB" dirty="0"/>
          </a:p>
        </p:txBody>
      </p:sp>
    </p:spTree>
    <p:extLst>
      <p:ext uri="{BB962C8B-B14F-4D97-AF65-F5344CB8AC3E}">
        <p14:creationId xmlns:p14="http://schemas.microsoft.com/office/powerpoint/2010/main" val="9157554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8D4E6-F64F-4999-AC2A-A008E685C045}" type="slidenum">
              <a:rPr lang="en-GB" smtClean="0"/>
              <a:pPr/>
              <a:t>27</a:t>
            </a:fld>
            <a:endParaRPr lang="en-GB" dirty="0"/>
          </a:p>
        </p:txBody>
      </p:sp>
    </p:spTree>
    <p:extLst>
      <p:ext uri="{BB962C8B-B14F-4D97-AF65-F5344CB8AC3E}">
        <p14:creationId xmlns:p14="http://schemas.microsoft.com/office/powerpoint/2010/main" val="1858286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8D4E6-F64F-4999-AC2A-A008E685C045}" type="slidenum">
              <a:rPr lang="en-GB" smtClean="0"/>
              <a:pPr/>
              <a:t>3</a:t>
            </a:fld>
            <a:endParaRPr lang="en-GB" dirty="0"/>
          </a:p>
        </p:txBody>
      </p:sp>
    </p:spTree>
    <p:extLst>
      <p:ext uri="{BB962C8B-B14F-4D97-AF65-F5344CB8AC3E}">
        <p14:creationId xmlns:p14="http://schemas.microsoft.com/office/powerpoint/2010/main" val="3884920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8D4E6-F64F-4999-AC2A-A008E685C045}" type="slidenum">
              <a:rPr lang="en-GB" smtClean="0"/>
              <a:pPr/>
              <a:t>4</a:t>
            </a:fld>
            <a:endParaRPr lang="en-GB" dirty="0"/>
          </a:p>
        </p:txBody>
      </p:sp>
    </p:spTree>
    <p:extLst>
      <p:ext uri="{BB962C8B-B14F-4D97-AF65-F5344CB8AC3E}">
        <p14:creationId xmlns:p14="http://schemas.microsoft.com/office/powerpoint/2010/main" val="3001241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EE8D4E6-F64F-4999-AC2A-A008E685C045}" type="slidenum">
              <a:rPr lang="en-GB" smtClean="0"/>
              <a:pPr/>
              <a:t>5</a:t>
            </a:fld>
            <a:endParaRPr lang="en-GB" dirty="0"/>
          </a:p>
        </p:txBody>
      </p:sp>
    </p:spTree>
    <p:extLst>
      <p:ext uri="{BB962C8B-B14F-4D97-AF65-F5344CB8AC3E}">
        <p14:creationId xmlns:p14="http://schemas.microsoft.com/office/powerpoint/2010/main" val="40745477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8D4E6-F64F-4999-AC2A-A008E685C045}" type="slidenum">
              <a:rPr lang="en-GB" smtClean="0"/>
              <a:pPr/>
              <a:t>6</a:t>
            </a:fld>
            <a:endParaRPr lang="en-GB" dirty="0"/>
          </a:p>
        </p:txBody>
      </p:sp>
    </p:spTree>
    <p:extLst>
      <p:ext uri="{BB962C8B-B14F-4D97-AF65-F5344CB8AC3E}">
        <p14:creationId xmlns:p14="http://schemas.microsoft.com/office/powerpoint/2010/main" val="223943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Arial" panose="020B0604020202020204" pitchFamily="34" charset="0"/>
                <a:ea typeface="Arial" panose="020B0604020202020204" pitchFamily="34" charset="0"/>
              </a:rPr>
              <a:t>It also indicated positioning or discoursal alignment. Lancaster defines this as ‘students’ implicit or explicit attempts to define themselves as novice members of a community’ (ibid., p.24), and they do this by positively evaluating theoretical constructs through attitude markers (</a:t>
            </a:r>
            <a:r>
              <a:rPr lang="en-GB" sz="1800" i="1" dirty="0">
                <a:effectLst/>
                <a:latin typeface="Arial" panose="020B0604020202020204" pitchFamily="34" charset="0"/>
                <a:ea typeface="Arial" panose="020B0604020202020204" pitchFamily="34" charset="0"/>
              </a:rPr>
              <a:t>important; clear; interestingly) </a:t>
            </a:r>
            <a:r>
              <a:rPr lang="en-GB" sz="1800" dirty="0">
                <a:effectLst/>
                <a:latin typeface="Arial" panose="020B0604020202020204" pitchFamily="34" charset="0"/>
                <a:ea typeface="Arial" panose="020B0604020202020204" pitchFamily="34" charset="0"/>
              </a:rPr>
              <a:t>and implicit markers</a:t>
            </a:r>
            <a:r>
              <a:rPr lang="en-GB" sz="1800" i="1" dirty="0">
                <a:effectLst/>
                <a:latin typeface="Arial" panose="020B0604020202020204" pitchFamily="34" charset="0"/>
                <a:ea typeface="Arial" panose="020B0604020202020204" pitchFamily="34" charset="0"/>
              </a:rPr>
              <a:t> </a:t>
            </a:r>
            <a:r>
              <a:rPr lang="en-GB" sz="1800" dirty="0">
                <a:effectLst/>
                <a:latin typeface="Arial" panose="020B0604020202020204" pitchFamily="34" charset="0"/>
                <a:ea typeface="Arial" panose="020B0604020202020204" pitchFamily="34" charset="0"/>
              </a:rPr>
              <a:t>such as communicative verbs</a:t>
            </a:r>
            <a:r>
              <a:rPr lang="en-GB" sz="1800" i="1" dirty="0">
                <a:effectLst/>
                <a:latin typeface="Arial" panose="020B0604020202020204" pitchFamily="34" charset="0"/>
                <a:ea typeface="Arial" panose="020B0604020202020204" pitchFamily="34" charset="0"/>
              </a:rPr>
              <a:t> (provide; offer; reveal) </a:t>
            </a:r>
            <a:r>
              <a:rPr lang="en-GB" sz="1800" dirty="0">
                <a:effectLst/>
                <a:latin typeface="Arial" panose="020B0604020202020204" pitchFamily="34" charset="0"/>
                <a:ea typeface="Arial" panose="020B0604020202020204" pitchFamily="34" charset="0"/>
              </a:rPr>
              <a:t>(ibid.)</a:t>
            </a:r>
            <a:r>
              <a:rPr lang="en-GB" sz="1800" i="1" dirty="0">
                <a:effectLst/>
                <a:latin typeface="Arial" panose="020B0604020202020204" pitchFamily="34" charset="0"/>
                <a:ea typeface="Arial" panose="020B0604020202020204" pitchFamily="34" charset="0"/>
              </a:rPr>
              <a:t>.</a:t>
            </a:r>
            <a:r>
              <a:rPr lang="en-GB" sz="1800" dirty="0">
                <a:effectLst/>
                <a:latin typeface="Arial" panose="020B0604020202020204" pitchFamily="34" charset="0"/>
                <a:ea typeface="Arial" panose="020B0604020202020204" pitchFamily="34" charset="0"/>
              </a:rPr>
              <a:t> </a:t>
            </a:r>
          </a:p>
          <a:p>
            <a:r>
              <a:rPr lang="en-GB" sz="1800" dirty="0">
                <a:effectLst/>
                <a:latin typeface="Arial" panose="020B0604020202020204" pitchFamily="34" charset="0"/>
              </a:rPr>
              <a:t>Hyland (2012) </a:t>
            </a:r>
            <a:r>
              <a:rPr lang="en-GB" sz="1800" dirty="0">
                <a:effectLst/>
                <a:latin typeface="Arial" panose="020B0604020202020204" pitchFamily="34" charset="0"/>
                <a:ea typeface="Arial" panose="020B0604020202020204" pitchFamily="34" charset="0"/>
              </a:rPr>
              <a:t>writers connect with the reader, ‘recognizing their uncertainties, including them as discourse participants and guiding them to interpretations’ (ibid., p. 111).</a:t>
            </a:r>
            <a:endParaRPr lang="en-GB" dirty="0"/>
          </a:p>
        </p:txBody>
      </p:sp>
      <p:sp>
        <p:nvSpPr>
          <p:cNvPr id="4" name="Slide Number Placeholder 3"/>
          <p:cNvSpPr>
            <a:spLocks noGrp="1"/>
          </p:cNvSpPr>
          <p:nvPr>
            <p:ph type="sldNum" sz="quarter" idx="5"/>
          </p:nvPr>
        </p:nvSpPr>
        <p:spPr/>
        <p:txBody>
          <a:bodyPr/>
          <a:lstStyle/>
          <a:p>
            <a:fld id="{3EE8D4E6-F64F-4999-AC2A-A008E685C045}" type="slidenum">
              <a:rPr lang="en-GB" smtClean="0"/>
              <a:pPr/>
              <a:t>7</a:t>
            </a:fld>
            <a:endParaRPr lang="en-GB" dirty="0"/>
          </a:p>
        </p:txBody>
      </p:sp>
    </p:spTree>
    <p:extLst>
      <p:ext uri="{BB962C8B-B14F-4D97-AF65-F5344CB8AC3E}">
        <p14:creationId xmlns:p14="http://schemas.microsoft.com/office/powerpoint/2010/main" val="19987639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EE8D4E6-F64F-4999-AC2A-A008E685C045}" type="slidenum">
              <a:rPr lang="en-GB" smtClean="0"/>
              <a:pPr/>
              <a:t>8</a:t>
            </a:fld>
            <a:endParaRPr lang="en-GB" dirty="0"/>
          </a:p>
        </p:txBody>
      </p:sp>
    </p:spTree>
    <p:extLst>
      <p:ext uri="{BB962C8B-B14F-4D97-AF65-F5344CB8AC3E}">
        <p14:creationId xmlns:p14="http://schemas.microsoft.com/office/powerpoint/2010/main" val="18849162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E8D4E6-F64F-4999-AC2A-A008E685C045}" type="slidenum">
              <a:rPr lang="en-GB" smtClean="0"/>
              <a:pPr/>
              <a:t>9</a:t>
            </a:fld>
            <a:endParaRPr lang="en-GB" dirty="0"/>
          </a:p>
        </p:txBody>
      </p:sp>
    </p:spTree>
    <p:extLst>
      <p:ext uri="{BB962C8B-B14F-4D97-AF65-F5344CB8AC3E}">
        <p14:creationId xmlns:p14="http://schemas.microsoft.com/office/powerpoint/2010/main" val="7239570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130425"/>
            <a:ext cx="7772400" cy="1470025"/>
          </a:xfrm>
        </p:spPr>
        <p:txBody>
          <a:bodyPr/>
          <a:lstStyle>
            <a:lvl1pPr>
              <a:defRPr sz="3200" b="1">
                <a:latin typeface="Arial" pitchFamily="34" charset="0"/>
                <a:cs typeface="Arial"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467544" y="3886200"/>
            <a:ext cx="6400800" cy="1752600"/>
          </a:xfrm>
        </p:spPr>
        <p:txBody>
          <a:bodyPr/>
          <a:lstStyle>
            <a:lvl1pPr marL="0" indent="0" algn="l">
              <a:buNone/>
              <a:defRPr sz="2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lvl1pPr>
              <a:defRPr/>
            </a:lvl1pPr>
          </a:lstStyle>
          <a:p>
            <a:fld id="{9570EE23-D5DF-42C7-AE55-D666B72B9A54}" type="datetime1">
              <a:rPr lang="en-GB" smtClean="0"/>
              <a:t>19/11/2021</a:t>
            </a:fld>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10AD8A0A-4898-40BF-9009-4DA7E611EAC1}" type="slidenum">
              <a:rPr lang="en-GB"/>
              <a:pPr/>
              <a:t>‹#›</a:t>
            </a:fld>
            <a:endParaRPr lang="en-GB" dirty="0"/>
          </a:p>
        </p:txBody>
      </p:sp>
      <p:pic>
        <p:nvPicPr>
          <p:cNvPr id="7" name="Picture 5" descr="TAB_col_white_background.eps"/>
          <p:cNvPicPr>
            <a:picLocks noChangeAspect="1"/>
          </p:cNvPicPr>
          <p:nvPr userDrawn="1"/>
        </p:nvPicPr>
        <p:blipFill>
          <a:blip r:embed="rId2" cstate="print"/>
          <a:srcRect/>
          <a:stretch>
            <a:fillRect/>
          </a:stretch>
        </p:blipFill>
        <p:spPr bwMode="auto">
          <a:xfrm>
            <a:off x="523875" y="509588"/>
            <a:ext cx="1663700" cy="7112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a:t>Click to edit Master title style</a:t>
            </a:r>
            <a:endParaRPr lang="en-GB" dirty="0"/>
          </a:p>
        </p:txBody>
      </p:sp>
      <p:sp>
        <p:nvSpPr>
          <p:cNvPr id="3" name="Vertical Text Placeholder 2"/>
          <p:cNvSpPr>
            <a:spLocks noGrp="1"/>
          </p:cNvSpPr>
          <p:nvPr>
            <p:ph type="body" orient="vert" idx="1"/>
          </p:nvPr>
        </p:nvSpPr>
        <p:spPr/>
        <p:txBody>
          <a:bodyPr vert="eaVert"/>
          <a:lstStyle>
            <a:lvl1pPr>
              <a:defRPr sz="3200"/>
            </a:lvl1pPr>
            <a:lvl2pPr>
              <a:defRPr sz="2800"/>
            </a:lvl2pPr>
            <a:lvl3pPr>
              <a:defRPr sz="2800"/>
            </a:lvl3pPr>
            <a:lvl4pPr>
              <a:defRPr sz="2800"/>
            </a:lvl4pPr>
            <a:lvl5pPr>
              <a:defRPr sz="2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lvl1pPr>
              <a:defRPr/>
            </a:lvl1pPr>
          </a:lstStyle>
          <a:p>
            <a:fld id="{0538DA78-3400-4B56-B700-AB94576E4376}" type="datetime1">
              <a:rPr lang="en-GB" smtClean="0"/>
              <a:t>19/11/2021</a:t>
            </a:fld>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58FF8E4D-CDF4-4B1F-BD52-35BFB528DB87}" type="slidenum">
              <a:rPr lang="en-GB"/>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56792"/>
            <a:ext cx="2057400" cy="4569371"/>
          </a:xfrm>
        </p:spPr>
        <p:txBody>
          <a:bodyPr vert="eaVert"/>
          <a:lstStyle>
            <a:lvl1pPr>
              <a:defRPr sz="3200"/>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457200" y="1556792"/>
            <a:ext cx="6019800" cy="4569371"/>
          </a:xfrm>
        </p:spPr>
        <p:txBody>
          <a:bodyPr vert="eaVert"/>
          <a:lstStyle>
            <a:lvl1pPr>
              <a:defRPr sz="2800"/>
            </a:lvl1pPr>
            <a:lvl2pPr>
              <a:defRPr sz="2400"/>
            </a:lvl2pPr>
            <a:lvl3pP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lvl1pPr>
              <a:defRPr/>
            </a:lvl1pPr>
          </a:lstStyle>
          <a:p>
            <a:fld id="{56F8DA05-68C7-4863-851C-0F591355535E}" type="datetime1">
              <a:rPr lang="en-GB" smtClean="0"/>
              <a:t>19/11/2021</a:t>
            </a:fld>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86915344-E335-44E9-ACDC-CB4826450486}"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05880" y="1268760"/>
            <a:ext cx="5842992" cy="1143000"/>
          </a:xfrm>
        </p:spPr>
        <p:txBody>
          <a:bodyPr/>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95536" y="2492896"/>
            <a:ext cx="8229600" cy="3633267"/>
          </a:xfrm>
        </p:spPr>
        <p:txBody>
          <a:bodyPr/>
          <a:lstStyle>
            <a:lvl1pPr>
              <a:defRPr sz="2800"/>
            </a:lvl1pPr>
            <a:lvl2pPr>
              <a:defRPr sz="2400"/>
            </a:lvl2pPr>
            <a:lvl3pP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lvl1pPr>
              <a:defRPr/>
            </a:lvl1pPr>
          </a:lstStyle>
          <a:p>
            <a:fld id="{07BACCBA-6FEF-416F-B2CF-A5894095AD3F}" type="datetime1">
              <a:rPr lang="en-GB" smtClean="0"/>
              <a:t>19/11/2021</a:t>
            </a:fld>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F758A139-7ABE-46A1-B082-C2C77667394C}" type="slidenum">
              <a:rPr lang="en-GB"/>
              <a:pPr/>
              <a:t>‹#›</a:t>
            </a:fld>
            <a:endParaRPr lang="en-GB" dirty="0"/>
          </a:p>
        </p:txBody>
      </p:sp>
      <p:pic>
        <p:nvPicPr>
          <p:cNvPr id="7" name="Picture 5" descr="TAB_col_white_background.eps"/>
          <p:cNvPicPr>
            <a:picLocks noChangeAspect="1"/>
          </p:cNvPicPr>
          <p:nvPr userDrawn="1"/>
        </p:nvPicPr>
        <p:blipFill>
          <a:blip r:embed="rId2" cstate="print"/>
          <a:srcRect/>
          <a:stretch>
            <a:fillRect/>
          </a:stretch>
        </p:blipFill>
        <p:spPr bwMode="auto">
          <a:xfrm>
            <a:off x="523875" y="509588"/>
            <a:ext cx="1663700" cy="711200"/>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95536"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395536"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7845E11B-BD87-477B-B6C0-1874B66EAC34}" type="datetime1">
              <a:rPr lang="en-GB" smtClean="0"/>
              <a:t>19/11/2021</a:t>
            </a:fld>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13ACF840-035C-411F-BA81-AF7A8ED78138}" type="slidenum">
              <a:rPr lang="en-GB"/>
              <a:pPr/>
              <a:t>‹#›</a:t>
            </a:fld>
            <a:endParaRPr lang="en-GB" dirty="0"/>
          </a:p>
        </p:txBody>
      </p:sp>
      <p:pic>
        <p:nvPicPr>
          <p:cNvPr id="7" name="Picture 5" descr="TAB_col_white_background.eps"/>
          <p:cNvPicPr>
            <a:picLocks noChangeAspect="1"/>
          </p:cNvPicPr>
          <p:nvPr userDrawn="1"/>
        </p:nvPicPr>
        <p:blipFill>
          <a:blip r:embed="rId2" cstate="print"/>
          <a:srcRect/>
          <a:stretch>
            <a:fillRect/>
          </a:stretch>
        </p:blipFill>
        <p:spPr bwMode="auto">
          <a:xfrm>
            <a:off x="523875" y="509588"/>
            <a:ext cx="1663700" cy="711200"/>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5880" y="1268760"/>
            <a:ext cx="5842992" cy="1143000"/>
          </a:xfrm>
        </p:spPr>
        <p:txBody>
          <a:bodyPr/>
          <a:lstStyle>
            <a:lvl1pPr>
              <a:defRPr sz="3200"/>
            </a:lvl1pPr>
          </a:lstStyle>
          <a:p>
            <a:r>
              <a:rPr lang="en-US" dirty="0"/>
              <a:t>Click to edit Master title style</a:t>
            </a:r>
            <a:endParaRPr lang="en-GB" dirty="0"/>
          </a:p>
        </p:txBody>
      </p:sp>
      <p:sp>
        <p:nvSpPr>
          <p:cNvPr id="3" name="Content Placeholder 2"/>
          <p:cNvSpPr>
            <a:spLocks noGrp="1"/>
          </p:cNvSpPr>
          <p:nvPr>
            <p:ph sz="half" idx="1"/>
          </p:nvPr>
        </p:nvSpPr>
        <p:spPr>
          <a:xfrm>
            <a:off x="395536" y="2492896"/>
            <a:ext cx="4038600" cy="3633267"/>
          </a:xfrm>
        </p:spPr>
        <p:txBody>
          <a:bodyPr/>
          <a:lstStyle>
            <a:lvl1pPr>
              <a:defRPr sz="2800" baseline="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586536" y="2492896"/>
            <a:ext cx="4038600" cy="3633267"/>
          </a:xfrm>
        </p:spPr>
        <p:txBody>
          <a:bodyPr/>
          <a:lstStyle>
            <a:lvl1pPr>
              <a:defRPr sz="28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3"/>
          <p:cNvSpPr>
            <a:spLocks noGrp="1"/>
          </p:cNvSpPr>
          <p:nvPr>
            <p:ph type="dt" sz="half" idx="10"/>
          </p:nvPr>
        </p:nvSpPr>
        <p:spPr/>
        <p:txBody>
          <a:bodyPr/>
          <a:lstStyle>
            <a:lvl1pPr>
              <a:defRPr/>
            </a:lvl1pPr>
          </a:lstStyle>
          <a:p>
            <a:fld id="{139CB854-2235-4DB2-A5D9-B0C79EAAE93B}" type="datetime1">
              <a:rPr lang="en-GB" smtClean="0"/>
              <a:t>19/11/2021</a:t>
            </a:fld>
            <a:endParaRPr lang="en-GB" dirty="0"/>
          </a:p>
        </p:txBody>
      </p:sp>
      <p:sp>
        <p:nvSpPr>
          <p:cNvPr id="6" name="Footer Placeholder 4"/>
          <p:cNvSpPr>
            <a:spLocks noGrp="1"/>
          </p:cNvSpPr>
          <p:nvPr>
            <p:ph type="ftr" sz="quarter" idx="11"/>
          </p:nvPr>
        </p:nvSpPr>
        <p:spPr/>
        <p:txBody>
          <a:bodyPr/>
          <a:lstStyle>
            <a:lvl1pPr>
              <a:defRPr/>
            </a:lvl1pPr>
          </a:lstStyle>
          <a:p>
            <a:endParaRPr lang="en-GB" dirty="0"/>
          </a:p>
        </p:txBody>
      </p:sp>
      <p:sp>
        <p:nvSpPr>
          <p:cNvPr id="7" name="Slide Number Placeholder 5"/>
          <p:cNvSpPr>
            <a:spLocks noGrp="1"/>
          </p:cNvSpPr>
          <p:nvPr>
            <p:ph type="sldNum" sz="quarter" idx="12"/>
          </p:nvPr>
        </p:nvSpPr>
        <p:spPr/>
        <p:txBody>
          <a:bodyPr/>
          <a:lstStyle>
            <a:lvl1pPr>
              <a:defRPr/>
            </a:lvl1pPr>
          </a:lstStyle>
          <a:p>
            <a:fld id="{EF7FA264-F771-4264-8DF0-4BB7F0DA3C69}"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05880" y="1268760"/>
            <a:ext cx="5842992" cy="1143000"/>
          </a:xfrm>
        </p:spPr>
        <p:txBody>
          <a:bodyPr/>
          <a:lstStyle>
            <a:lvl1pPr>
              <a:defRPr sz="2800"/>
            </a:lvl1pPr>
          </a:lstStyle>
          <a:p>
            <a:r>
              <a:rPr lang="en-US" dirty="0"/>
              <a:t>Click to edit Master title style</a:t>
            </a:r>
            <a:endParaRPr lang="en-GB" dirty="0"/>
          </a:p>
        </p:txBody>
      </p:sp>
      <p:sp>
        <p:nvSpPr>
          <p:cNvPr id="3" name="Text Placeholder 2"/>
          <p:cNvSpPr>
            <a:spLocks noGrp="1"/>
          </p:cNvSpPr>
          <p:nvPr>
            <p:ph type="body" idx="1"/>
          </p:nvPr>
        </p:nvSpPr>
        <p:spPr>
          <a:xfrm>
            <a:off x="405880" y="2348880"/>
            <a:ext cx="4040188" cy="63976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395536" y="3068959"/>
            <a:ext cx="4040188" cy="3057203"/>
          </a:xfrm>
        </p:spPr>
        <p:txBody>
          <a:bodyPr/>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4582344" y="2348880"/>
            <a:ext cx="4041775" cy="63976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83361" y="3068960"/>
            <a:ext cx="4041775" cy="3057202"/>
          </a:xfrm>
        </p:spPr>
        <p:txBody>
          <a:bodyPr/>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Date Placeholder 3"/>
          <p:cNvSpPr>
            <a:spLocks noGrp="1"/>
          </p:cNvSpPr>
          <p:nvPr>
            <p:ph type="dt" sz="half" idx="10"/>
          </p:nvPr>
        </p:nvSpPr>
        <p:spPr/>
        <p:txBody>
          <a:bodyPr/>
          <a:lstStyle>
            <a:lvl1pPr>
              <a:defRPr/>
            </a:lvl1pPr>
          </a:lstStyle>
          <a:p>
            <a:fld id="{760852CD-F070-4EDF-99C4-5D5446A83E62}" type="datetime1">
              <a:rPr lang="en-GB" smtClean="0"/>
              <a:t>19/11/2021</a:t>
            </a:fld>
            <a:endParaRPr lang="en-GB" dirty="0"/>
          </a:p>
        </p:txBody>
      </p:sp>
      <p:sp>
        <p:nvSpPr>
          <p:cNvPr id="8" name="Footer Placeholder 4"/>
          <p:cNvSpPr>
            <a:spLocks noGrp="1"/>
          </p:cNvSpPr>
          <p:nvPr>
            <p:ph type="ftr" sz="quarter" idx="11"/>
          </p:nvPr>
        </p:nvSpPr>
        <p:spPr/>
        <p:txBody>
          <a:bodyPr/>
          <a:lstStyle>
            <a:lvl1pPr>
              <a:defRPr/>
            </a:lvl1pPr>
          </a:lstStyle>
          <a:p>
            <a:endParaRPr lang="en-GB" dirty="0"/>
          </a:p>
        </p:txBody>
      </p:sp>
      <p:sp>
        <p:nvSpPr>
          <p:cNvPr id="9" name="Slide Number Placeholder 5"/>
          <p:cNvSpPr>
            <a:spLocks noGrp="1"/>
          </p:cNvSpPr>
          <p:nvPr>
            <p:ph type="sldNum" sz="quarter" idx="12"/>
          </p:nvPr>
        </p:nvSpPr>
        <p:spPr/>
        <p:txBody>
          <a:bodyPr/>
          <a:lstStyle>
            <a:lvl1pPr>
              <a:defRPr/>
            </a:lvl1pPr>
          </a:lstStyle>
          <a:p>
            <a:fld id="{8692BDDC-0BFC-44A0-A4BA-47C3E99EB1AA}"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a:t>Click to edit Master title style</a:t>
            </a:r>
            <a:endParaRPr lang="en-GB" dirty="0"/>
          </a:p>
        </p:txBody>
      </p:sp>
      <p:sp>
        <p:nvSpPr>
          <p:cNvPr id="3" name="Date Placeholder 3"/>
          <p:cNvSpPr>
            <a:spLocks noGrp="1"/>
          </p:cNvSpPr>
          <p:nvPr>
            <p:ph type="dt" sz="half" idx="10"/>
          </p:nvPr>
        </p:nvSpPr>
        <p:spPr/>
        <p:txBody>
          <a:bodyPr/>
          <a:lstStyle>
            <a:lvl1pPr>
              <a:defRPr/>
            </a:lvl1pPr>
          </a:lstStyle>
          <a:p>
            <a:fld id="{B62C5D01-D9CB-49D5-AA1F-1C5532879B1D}" type="datetime1">
              <a:rPr lang="en-GB" smtClean="0"/>
              <a:t>19/11/2021</a:t>
            </a:fld>
            <a:endParaRPr lang="en-GB" dirty="0"/>
          </a:p>
        </p:txBody>
      </p:sp>
      <p:sp>
        <p:nvSpPr>
          <p:cNvPr id="4" name="Footer Placeholder 4"/>
          <p:cNvSpPr>
            <a:spLocks noGrp="1"/>
          </p:cNvSpPr>
          <p:nvPr>
            <p:ph type="ftr" sz="quarter" idx="11"/>
          </p:nvPr>
        </p:nvSpPr>
        <p:spPr/>
        <p:txBody>
          <a:bodyPr/>
          <a:lstStyle>
            <a:lvl1pPr>
              <a:defRPr/>
            </a:lvl1pPr>
          </a:lstStyle>
          <a:p>
            <a:endParaRPr lang="en-GB" dirty="0"/>
          </a:p>
        </p:txBody>
      </p:sp>
      <p:sp>
        <p:nvSpPr>
          <p:cNvPr id="5" name="Slide Number Placeholder 5"/>
          <p:cNvSpPr>
            <a:spLocks noGrp="1"/>
          </p:cNvSpPr>
          <p:nvPr>
            <p:ph type="sldNum" sz="quarter" idx="12"/>
          </p:nvPr>
        </p:nvSpPr>
        <p:spPr/>
        <p:txBody>
          <a:bodyPr/>
          <a:lstStyle>
            <a:lvl1pPr>
              <a:defRPr/>
            </a:lvl1pPr>
          </a:lstStyle>
          <a:p>
            <a:fld id="{F74E6293-7DA2-4D9E-8605-5715E69AF2C7}"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63691526-7285-4E7C-B826-979EB7738889}" type="datetime1">
              <a:rPr lang="en-GB" smtClean="0"/>
              <a:t>19/11/2021</a:t>
            </a:fld>
            <a:endParaRPr lang="en-GB" dirty="0"/>
          </a:p>
        </p:txBody>
      </p:sp>
      <p:sp>
        <p:nvSpPr>
          <p:cNvPr id="3" name="Footer Placeholder 4"/>
          <p:cNvSpPr>
            <a:spLocks noGrp="1"/>
          </p:cNvSpPr>
          <p:nvPr>
            <p:ph type="ftr" sz="quarter" idx="11"/>
          </p:nvPr>
        </p:nvSpPr>
        <p:spPr/>
        <p:txBody>
          <a:bodyPr/>
          <a:lstStyle>
            <a:lvl1pPr>
              <a:defRPr/>
            </a:lvl1pPr>
          </a:lstStyle>
          <a:p>
            <a:endParaRPr lang="en-GB" dirty="0"/>
          </a:p>
        </p:txBody>
      </p:sp>
      <p:sp>
        <p:nvSpPr>
          <p:cNvPr id="4" name="Slide Number Placeholder 5"/>
          <p:cNvSpPr>
            <a:spLocks noGrp="1"/>
          </p:cNvSpPr>
          <p:nvPr>
            <p:ph type="sldNum" sz="quarter" idx="12"/>
          </p:nvPr>
        </p:nvSpPr>
        <p:spPr/>
        <p:txBody>
          <a:bodyPr/>
          <a:lstStyle>
            <a:lvl1pPr>
              <a:defRPr/>
            </a:lvl1pPr>
          </a:lstStyle>
          <a:p>
            <a:fld id="{32789173-A1D5-421E-B384-2A426DF314C2}"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95536" y="1186830"/>
            <a:ext cx="3008313" cy="1162050"/>
          </a:xfrm>
        </p:spPr>
        <p:txBody>
          <a:bodyPr anchor="b"/>
          <a:lstStyle>
            <a:lvl1pPr algn="l">
              <a:defRPr sz="3200" b="1"/>
            </a:lvl1pPr>
          </a:lstStyle>
          <a:p>
            <a:r>
              <a:rPr lang="en-US" dirty="0"/>
              <a:t>Click to edit Master title style</a:t>
            </a:r>
            <a:endParaRPr lang="en-GB" dirty="0"/>
          </a:p>
        </p:txBody>
      </p:sp>
      <p:sp>
        <p:nvSpPr>
          <p:cNvPr id="3" name="Content Placeholder 2"/>
          <p:cNvSpPr>
            <a:spLocks noGrp="1"/>
          </p:cNvSpPr>
          <p:nvPr>
            <p:ph idx="1"/>
          </p:nvPr>
        </p:nvSpPr>
        <p:spPr>
          <a:xfrm>
            <a:off x="3575050" y="1196752"/>
            <a:ext cx="5111750" cy="49294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2420888"/>
            <a:ext cx="3008313" cy="3705275"/>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3"/>
          <p:cNvSpPr>
            <a:spLocks noGrp="1"/>
          </p:cNvSpPr>
          <p:nvPr>
            <p:ph type="dt" sz="half" idx="10"/>
          </p:nvPr>
        </p:nvSpPr>
        <p:spPr/>
        <p:txBody>
          <a:bodyPr/>
          <a:lstStyle>
            <a:lvl1pPr>
              <a:defRPr/>
            </a:lvl1pPr>
          </a:lstStyle>
          <a:p>
            <a:fld id="{F7AC0F75-7AC9-4B9C-8A6F-C1ED1615F689}" type="datetime1">
              <a:rPr lang="en-GB" smtClean="0"/>
              <a:t>19/11/2021</a:t>
            </a:fld>
            <a:endParaRPr lang="en-GB" dirty="0"/>
          </a:p>
        </p:txBody>
      </p:sp>
      <p:sp>
        <p:nvSpPr>
          <p:cNvPr id="6" name="Footer Placeholder 4"/>
          <p:cNvSpPr>
            <a:spLocks noGrp="1"/>
          </p:cNvSpPr>
          <p:nvPr>
            <p:ph type="ftr" sz="quarter" idx="11"/>
          </p:nvPr>
        </p:nvSpPr>
        <p:spPr/>
        <p:txBody>
          <a:bodyPr/>
          <a:lstStyle>
            <a:lvl1pPr>
              <a:defRPr/>
            </a:lvl1pPr>
          </a:lstStyle>
          <a:p>
            <a:endParaRPr lang="en-GB" dirty="0"/>
          </a:p>
        </p:txBody>
      </p:sp>
      <p:sp>
        <p:nvSpPr>
          <p:cNvPr id="7" name="Slide Number Placeholder 5"/>
          <p:cNvSpPr>
            <a:spLocks noGrp="1"/>
          </p:cNvSpPr>
          <p:nvPr>
            <p:ph type="sldNum" sz="quarter" idx="12"/>
          </p:nvPr>
        </p:nvSpPr>
        <p:spPr/>
        <p:txBody>
          <a:bodyPr/>
          <a:lstStyle>
            <a:lvl1pPr>
              <a:defRPr/>
            </a:lvl1pPr>
          </a:lstStyle>
          <a:p>
            <a:fld id="{C853D388-5704-4C64-A883-D899E8570667}"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4DA9EA34-469B-4881-8629-72B21DD0A2DF}" type="datetime1">
              <a:rPr lang="en-GB" smtClean="0"/>
              <a:t>19/11/2021</a:t>
            </a:fld>
            <a:endParaRPr lang="en-GB" dirty="0"/>
          </a:p>
        </p:txBody>
      </p:sp>
      <p:sp>
        <p:nvSpPr>
          <p:cNvPr id="6" name="Footer Placeholder 4"/>
          <p:cNvSpPr>
            <a:spLocks noGrp="1"/>
          </p:cNvSpPr>
          <p:nvPr>
            <p:ph type="ftr" sz="quarter" idx="11"/>
          </p:nvPr>
        </p:nvSpPr>
        <p:spPr/>
        <p:txBody>
          <a:bodyPr/>
          <a:lstStyle>
            <a:lvl1pPr>
              <a:defRPr/>
            </a:lvl1pPr>
          </a:lstStyle>
          <a:p>
            <a:endParaRPr lang="en-GB" dirty="0"/>
          </a:p>
        </p:txBody>
      </p:sp>
      <p:sp>
        <p:nvSpPr>
          <p:cNvPr id="7" name="Slide Number Placeholder 5"/>
          <p:cNvSpPr>
            <a:spLocks noGrp="1"/>
          </p:cNvSpPr>
          <p:nvPr>
            <p:ph type="sldNum" sz="quarter" idx="12"/>
          </p:nvPr>
        </p:nvSpPr>
        <p:spPr/>
        <p:txBody>
          <a:bodyPr/>
          <a:lstStyle>
            <a:lvl1pPr>
              <a:defRPr/>
            </a:lvl1pPr>
          </a:lstStyle>
          <a:p>
            <a:fld id="{5E74E2F5-7E8D-47B8-82FB-3832A72B6BDB}"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7544" y="1268760"/>
            <a:ext cx="584299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endParaRPr lang="en-GB" dirty="0"/>
          </a:p>
        </p:txBody>
      </p:sp>
      <p:sp>
        <p:nvSpPr>
          <p:cNvPr id="1027" name="Text Placeholder 2"/>
          <p:cNvSpPr>
            <a:spLocks noGrp="1"/>
          </p:cNvSpPr>
          <p:nvPr>
            <p:ph type="body" idx="1"/>
          </p:nvPr>
        </p:nvSpPr>
        <p:spPr bwMode="auto">
          <a:xfrm>
            <a:off x="457200" y="2492896"/>
            <a:ext cx="8229600" cy="36332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6C96BD38-4FA1-4563-ADB6-80EF5FE62084}" type="datetime1">
              <a:rPr lang="en-GB" smtClean="0"/>
              <a:t>19/11/2021</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26878614-5F41-4702-8E44-D9C8B2874F5D}" type="slidenum">
              <a:rPr lang="en-GB"/>
              <a:pPr/>
              <a:t>‹#›</a:t>
            </a:fld>
            <a:endParaRPr lang="en-GB" dirty="0"/>
          </a:p>
        </p:txBody>
      </p:sp>
      <p:pic>
        <p:nvPicPr>
          <p:cNvPr id="7" name="Picture 5" descr="TAB_col_white_background.eps"/>
          <p:cNvPicPr>
            <a:picLocks noChangeAspect="1"/>
          </p:cNvPicPr>
          <p:nvPr userDrawn="1"/>
        </p:nvPicPr>
        <p:blipFill>
          <a:blip r:embed="rId13" cstate="print"/>
          <a:srcRect/>
          <a:stretch>
            <a:fillRect/>
          </a:stretch>
        </p:blipFill>
        <p:spPr bwMode="auto">
          <a:xfrm>
            <a:off x="523875" y="509588"/>
            <a:ext cx="1663700" cy="7112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rtl="0" fontAlgn="base">
        <a:spcBef>
          <a:spcPct val="0"/>
        </a:spcBef>
        <a:spcAft>
          <a:spcPct val="0"/>
        </a:spcAft>
        <a:defRPr sz="3200" b="1" kern="1200">
          <a:solidFill>
            <a:schemeClr val="tx1"/>
          </a:solidFill>
          <a:latin typeface="Arial" pitchFamily="34" charset="0"/>
          <a:ea typeface="+mj-ea"/>
          <a:cs typeface="Arial" pitchFamily="34" charset="0"/>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rtl="0" fontAlgn="base">
        <a:spcBef>
          <a:spcPct val="20000"/>
        </a:spcBef>
        <a:spcAft>
          <a:spcPct val="0"/>
        </a:spcAft>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rtl="0" fontAlgn="base">
        <a:spcBef>
          <a:spcPct val="20000"/>
        </a:spcBef>
        <a:spcAft>
          <a:spcPct val="0"/>
        </a:spcAft>
        <a:buFont typeface="Arial" pitchFamily="34" charset="0"/>
        <a:buChar char="•"/>
        <a:defRPr sz="2800" kern="1200">
          <a:solidFill>
            <a:schemeClr val="tx1"/>
          </a:solidFill>
          <a:latin typeface="Arial" pitchFamily="34" charset="0"/>
          <a:ea typeface="+mn-ea"/>
          <a:cs typeface="Arial" pitchFamily="34" charset="0"/>
        </a:defRPr>
      </a:lvl3pPr>
      <a:lvl4pPr marL="1600200" indent="-228600" algn="l" rtl="0" fontAlgn="base">
        <a:spcBef>
          <a:spcPct val="20000"/>
        </a:spcBef>
        <a:spcAft>
          <a:spcPct val="0"/>
        </a:spcAft>
        <a:buFont typeface="Arial" pitchFamily="34" charset="0"/>
        <a:buChar char="–"/>
        <a:defRPr sz="2800" kern="1200">
          <a:solidFill>
            <a:schemeClr val="tx1"/>
          </a:solidFill>
          <a:latin typeface="Arial" pitchFamily="34" charset="0"/>
          <a:ea typeface="+mn-ea"/>
          <a:cs typeface="Arial" pitchFamily="34" charset="0"/>
        </a:defRPr>
      </a:lvl4pPr>
      <a:lvl5pPr marL="2057400" indent="-228600" algn="l" rtl="0" fontAlgn="base">
        <a:spcBef>
          <a:spcPct val="20000"/>
        </a:spcBef>
        <a:spcAft>
          <a:spcPct val="0"/>
        </a:spcAft>
        <a:buFont typeface="Arial" pitchFamily="34" charset="0"/>
        <a:buChar char="»"/>
        <a:defRPr sz="2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s://celt.leeds.ac.uk/ian-bruce-eap-and-expressing-critical-thinking-through-text-theory-and-pedagogy/"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6"/>
          <p:cNvSpPr>
            <a:spLocks noChangeArrowheads="1"/>
          </p:cNvSpPr>
          <p:nvPr/>
        </p:nvSpPr>
        <p:spPr bwMode="auto">
          <a:xfrm>
            <a:off x="406400" y="1625600"/>
            <a:ext cx="7254875" cy="1508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GB" sz="3000" b="1" dirty="0">
                <a:latin typeface="Arial"/>
                <a:cs typeface="Arial"/>
              </a:rPr>
              <a:t>What do we teach when we teach voice?</a:t>
            </a:r>
            <a:r>
              <a:rPr lang="en-GB" sz="3200" dirty="0">
                <a:cs typeface="Arial" charset="0"/>
              </a:rPr>
              <a:t> </a:t>
            </a:r>
            <a:endParaRPr lang="en-GB" sz="2000" dirty="0">
              <a:cs typeface="Arial" charset="0"/>
            </a:endParaRPr>
          </a:p>
          <a:p>
            <a:pPr>
              <a:defRPr/>
            </a:pPr>
            <a:endParaRPr lang="en-US" sz="3000" dirty="0">
              <a:solidFill>
                <a:schemeClr val="tx1">
                  <a:lumMod val="65000"/>
                  <a:lumOff val="35000"/>
                </a:schemeClr>
              </a:solidFill>
              <a:latin typeface="Arial"/>
              <a:cs typeface="Arial"/>
            </a:endParaRPr>
          </a:p>
        </p:txBody>
      </p:sp>
      <p:sp>
        <p:nvSpPr>
          <p:cNvPr id="15362" name="Rectangle 7"/>
          <p:cNvSpPr>
            <a:spLocks noChangeArrowheads="1"/>
          </p:cNvSpPr>
          <p:nvPr/>
        </p:nvSpPr>
        <p:spPr bwMode="auto">
          <a:xfrm>
            <a:off x="406400" y="4295775"/>
            <a:ext cx="6821488" cy="978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20000"/>
              </a:lnSpc>
            </a:pPr>
            <a:r>
              <a:rPr lang="en-GB" sz="2400" dirty="0">
                <a:solidFill>
                  <a:srgbClr val="595959"/>
                </a:solidFill>
                <a:cs typeface="Arial" charset="0"/>
              </a:rPr>
              <a:t>Dr Maureen Finn</a:t>
            </a:r>
          </a:p>
          <a:p>
            <a:pPr>
              <a:lnSpc>
                <a:spcPct val="120000"/>
              </a:lnSpc>
            </a:pPr>
            <a:r>
              <a:rPr lang="en-GB" sz="2400" dirty="0">
                <a:solidFill>
                  <a:srgbClr val="595959"/>
                </a:solidFill>
                <a:cs typeface="Arial" charset="0"/>
              </a:rPr>
              <a:t>York BALEAP PIM 19 November 2021</a:t>
            </a:r>
          </a:p>
        </p:txBody>
      </p:sp>
      <p:cxnSp>
        <p:nvCxnSpPr>
          <p:cNvPr id="10" name="Straight Connector 9"/>
          <p:cNvCxnSpPr>
            <a:cxnSpLocks noChangeShapeType="1"/>
          </p:cNvCxnSpPr>
          <p:nvPr/>
        </p:nvCxnSpPr>
        <p:spPr bwMode="auto">
          <a:xfrm>
            <a:off x="519113" y="2809875"/>
            <a:ext cx="7013575" cy="0"/>
          </a:xfrm>
          <a:prstGeom prst="line">
            <a:avLst/>
          </a:prstGeom>
          <a:noFill/>
          <a:ln w="25400">
            <a:solidFill>
              <a:srgbClr val="660066"/>
            </a:solidFill>
            <a:prstDash val="dot"/>
            <a:round/>
            <a:headEnd/>
            <a:tailEnd/>
          </a:ln>
          <a:effectLst>
            <a:outerShdw blurRad="63500" dist="20000" dir="5400000" rotWithShape="0">
              <a:srgbClr val="000000">
                <a:alpha val="37999"/>
              </a:srgbClr>
            </a:outerShdw>
          </a:effectLst>
          <a:extLst>
            <a:ext uri="{909E8E84-426E-40DD-AFC4-6F175D3DCCD1}">
              <a14:hiddenFill xmlns:a14="http://schemas.microsoft.com/office/drawing/2010/main">
                <a:noFill/>
              </a14:hiddenFill>
            </a:ext>
          </a:extLst>
        </p:spPr>
      </p:cxnSp>
      <p:pic>
        <p:nvPicPr>
          <p:cNvPr id="15364" name="Picture 2" descr="TAB_col_white_background.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3875" y="509588"/>
            <a:ext cx="16637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endParaRPr lang="en-GB" dirty="0"/>
          </a:p>
        </p:txBody>
      </p:sp>
      <p:sp>
        <p:nvSpPr>
          <p:cNvPr id="3" name="Slide Number Placeholder 2"/>
          <p:cNvSpPr>
            <a:spLocks noGrp="1"/>
          </p:cNvSpPr>
          <p:nvPr>
            <p:ph type="sldNum" sz="quarter" idx="12"/>
          </p:nvPr>
        </p:nvSpPr>
        <p:spPr/>
        <p:txBody>
          <a:bodyPr/>
          <a:lstStyle/>
          <a:p>
            <a:fld id="{10AD8A0A-4898-40BF-9009-4DA7E611EAC1}" type="slidenum">
              <a:rPr lang="en-GB" smtClean="0"/>
              <a:pPr/>
              <a:t>1</a:t>
            </a:fld>
            <a:endParaRPr lang="en-GB" dirty="0"/>
          </a:p>
        </p:txBody>
      </p:sp>
    </p:spTree>
    <p:extLst>
      <p:ext uri="{BB962C8B-B14F-4D97-AF65-F5344CB8AC3E}">
        <p14:creationId xmlns:p14="http://schemas.microsoft.com/office/powerpoint/2010/main" val="2116689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F0A7A-FE4F-4E10-9295-EC1DF52B048E}"/>
              </a:ext>
            </a:extLst>
          </p:cNvPr>
          <p:cNvSpPr>
            <a:spLocks noGrp="1"/>
          </p:cNvSpPr>
          <p:nvPr>
            <p:ph type="title"/>
          </p:nvPr>
        </p:nvSpPr>
        <p:spPr>
          <a:xfrm>
            <a:off x="405880" y="1268760"/>
            <a:ext cx="7838528" cy="288032"/>
          </a:xfrm>
        </p:spPr>
        <p:txBody>
          <a:bodyPr/>
          <a:lstStyle/>
          <a:p>
            <a:r>
              <a:rPr lang="en-GB" dirty="0"/>
              <a:t>Materials and the classroom</a:t>
            </a:r>
          </a:p>
        </p:txBody>
      </p:sp>
      <p:sp>
        <p:nvSpPr>
          <p:cNvPr id="3" name="Content Placeholder 2">
            <a:extLst>
              <a:ext uri="{FF2B5EF4-FFF2-40B4-BE49-F238E27FC236}">
                <a16:creationId xmlns:a16="http://schemas.microsoft.com/office/drawing/2014/main" id="{A9B906E0-4287-41D4-98CD-DC8E6CA152C0}"/>
              </a:ext>
            </a:extLst>
          </p:cNvPr>
          <p:cNvSpPr>
            <a:spLocks noGrp="1"/>
          </p:cNvSpPr>
          <p:nvPr>
            <p:ph idx="1"/>
          </p:nvPr>
        </p:nvSpPr>
        <p:spPr>
          <a:xfrm>
            <a:off x="395536" y="1700808"/>
            <a:ext cx="8229600" cy="4655542"/>
          </a:xfrm>
        </p:spPr>
        <p:txBody>
          <a:bodyPr/>
          <a:lstStyle/>
          <a:p>
            <a:r>
              <a:rPr lang="en-GB" dirty="0"/>
              <a:t>confusion between terms (voice, stance, hedging, position, claim) often used interchangeably</a:t>
            </a:r>
          </a:p>
          <a:p>
            <a:r>
              <a:rPr lang="en-GB" dirty="0"/>
              <a:t>over-narrowing of both concept and linguistic expression (</a:t>
            </a:r>
            <a:r>
              <a:rPr lang="en-GB" i="1" dirty="0"/>
              <a:t>What sentence indicates voice? Your choice of reporting verb indicates your voice.)</a:t>
            </a:r>
          </a:p>
          <a:p>
            <a:r>
              <a:rPr lang="en-GB" dirty="0"/>
              <a:t>limited use of the type of texts relevant to students to demonstrate disciplinary (textual and non-textual) construction of voice</a:t>
            </a:r>
          </a:p>
          <a:p>
            <a:endParaRPr lang="en-GB" dirty="0"/>
          </a:p>
          <a:p>
            <a:endParaRPr lang="en-GB" dirty="0"/>
          </a:p>
        </p:txBody>
      </p:sp>
      <p:sp>
        <p:nvSpPr>
          <p:cNvPr id="4" name="Footer Placeholder 3">
            <a:extLst>
              <a:ext uri="{FF2B5EF4-FFF2-40B4-BE49-F238E27FC236}">
                <a16:creationId xmlns:a16="http://schemas.microsoft.com/office/drawing/2014/main" id="{F96C1C13-80D7-434E-BECF-6AA0B0DC36B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3247652-673C-4DFB-A9E3-E12A81980AF4}"/>
              </a:ext>
            </a:extLst>
          </p:cNvPr>
          <p:cNvSpPr>
            <a:spLocks noGrp="1"/>
          </p:cNvSpPr>
          <p:nvPr>
            <p:ph type="sldNum" sz="quarter" idx="12"/>
          </p:nvPr>
        </p:nvSpPr>
        <p:spPr/>
        <p:txBody>
          <a:bodyPr/>
          <a:lstStyle/>
          <a:p>
            <a:fld id="{F758A139-7ABE-46A1-B082-C2C77667394C}" type="slidenum">
              <a:rPr lang="en-GB" smtClean="0"/>
              <a:pPr/>
              <a:t>10</a:t>
            </a:fld>
            <a:endParaRPr lang="en-GB" dirty="0"/>
          </a:p>
        </p:txBody>
      </p:sp>
    </p:spTree>
    <p:extLst>
      <p:ext uri="{BB962C8B-B14F-4D97-AF65-F5344CB8AC3E}">
        <p14:creationId xmlns:p14="http://schemas.microsoft.com/office/powerpoint/2010/main" val="2508316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268760"/>
            <a:ext cx="7920880" cy="576064"/>
          </a:xfrm>
        </p:spPr>
        <p:txBody>
          <a:bodyPr/>
          <a:lstStyle/>
          <a:p>
            <a:r>
              <a:rPr lang="en-GB" dirty="0"/>
              <a:t>The study</a:t>
            </a:r>
          </a:p>
        </p:txBody>
      </p:sp>
      <p:sp>
        <p:nvSpPr>
          <p:cNvPr id="3" name="Content Placeholder 2"/>
          <p:cNvSpPr>
            <a:spLocks noGrp="1"/>
          </p:cNvSpPr>
          <p:nvPr>
            <p:ph idx="1"/>
          </p:nvPr>
        </p:nvSpPr>
        <p:spPr>
          <a:xfrm>
            <a:off x="395536" y="1844824"/>
            <a:ext cx="8229600" cy="4425355"/>
          </a:xfrm>
        </p:spPr>
        <p:txBody>
          <a:bodyPr/>
          <a:lstStyle/>
          <a:p>
            <a:r>
              <a:rPr lang="en-GB" dirty="0"/>
              <a:t>purpose-built 30,000 word corpora from two disciplines, student theses which were first-time passes in the Faculty of Medical and Health Sciences</a:t>
            </a:r>
          </a:p>
          <a:p>
            <a:r>
              <a:rPr lang="en-GB" dirty="0">
                <a:ea typeface="Arial" panose="020B0604020202020204" pitchFamily="34" charset="0"/>
              </a:rPr>
              <a:t>c</a:t>
            </a:r>
            <a:r>
              <a:rPr lang="en-GB" dirty="0">
                <a:effectLst/>
                <a:latin typeface="Arial" panose="020B0604020202020204" pitchFamily="34" charset="0"/>
                <a:ea typeface="Arial" panose="020B0604020202020204" pitchFamily="34" charset="0"/>
              </a:rPr>
              <a:t>lose textual analysis using annotation tool brat v1.3 (</a:t>
            </a:r>
            <a:r>
              <a:rPr lang="en-GB" dirty="0" err="1">
                <a:effectLst/>
                <a:latin typeface="Arial" panose="020B0604020202020204" pitchFamily="34" charset="0"/>
                <a:ea typeface="Arial" panose="020B0604020202020204" pitchFamily="34" charset="0"/>
              </a:rPr>
              <a:t>Stenetorp</a:t>
            </a:r>
            <a:r>
              <a:rPr lang="en-GB" dirty="0">
                <a:effectLst/>
                <a:latin typeface="Arial" panose="020B0604020202020204" pitchFamily="34" charset="0"/>
                <a:ea typeface="Arial" panose="020B0604020202020204" pitchFamily="34" charset="0"/>
              </a:rPr>
              <a:t> et al., 2020), using a framework from a computational linguistics study in biomedical sciences</a:t>
            </a:r>
            <a:endParaRPr lang="en-GB" dirty="0"/>
          </a:p>
          <a:p>
            <a:endParaRPr lang="en-GB" dirty="0"/>
          </a:p>
          <a:p>
            <a:pPr marL="0" indent="0">
              <a:buNone/>
            </a:pPr>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758A139-7ABE-46A1-B082-C2C77667394C}" type="slidenum">
              <a:rPr lang="en-GB" smtClean="0"/>
              <a:pPr/>
              <a:t>11</a:t>
            </a:fld>
            <a:endParaRPr lang="en-GB" dirty="0"/>
          </a:p>
        </p:txBody>
      </p:sp>
    </p:spTree>
    <p:extLst>
      <p:ext uri="{BB962C8B-B14F-4D97-AF65-F5344CB8AC3E}">
        <p14:creationId xmlns:p14="http://schemas.microsoft.com/office/powerpoint/2010/main" val="148995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4A565-A7B8-4E43-A5E9-F6E34D00BBA7}"/>
              </a:ext>
            </a:extLst>
          </p:cNvPr>
          <p:cNvSpPr>
            <a:spLocks noGrp="1"/>
          </p:cNvSpPr>
          <p:nvPr>
            <p:ph type="title"/>
          </p:nvPr>
        </p:nvSpPr>
        <p:spPr>
          <a:xfrm>
            <a:off x="405880" y="1268760"/>
            <a:ext cx="7982544" cy="1224136"/>
          </a:xfrm>
        </p:spPr>
        <p:txBody>
          <a:bodyPr/>
          <a:lstStyle/>
          <a:p>
            <a:r>
              <a:rPr lang="en-GB" dirty="0"/>
              <a:t>Revisiting and repurposing language: referencing and rhetorical impact</a:t>
            </a:r>
          </a:p>
        </p:txBody>
      </p:sp>
      <p:sp>
        <p:nvSpPr>
          <p:cNvPr id="3" name="Content Placeholder 2">
            <a:extLst>
              <a:ext uri="{FF2B5EF4-FFF2-40B4-BE49-F238E27FC236}">
                <a16:creationId xmlns:a16="http://schemas.microsoft.com/office/drawing/2014/main" id="{7155A4E3-C250-4A27-AE06-57409DFF56B6}"/>
              </a:ext>
            </a:extLst>
          </p:cNvPr>
          <p:cNvSpPr>
            <a:spLocks noGrp="1"/>
          </p:cNvSpPr>
          <p:nvPr>
            <p:ph idx="1"/>
          </p:nvPr>
        </p:nvSpPr>
        <p:spPr>
          <a:xfrm>
            <a:off x="395536" y="2420888"/>
            <a:ext cx="8229600" cy="4176464"/>
          </a:xfrm>
        </p:spPr>
        <p:txBody>
          <a:bodyPr/>
          <a:lstStyle/>
          <a:p>
            <a:pPr marL="0" indent="0">
              <a:buNone/>
            </a:pPr>
            <a:r>
              <a:rPr lang="en-GB" b="1" dirty="0"/>
              <a:t>Non-referenced sentences</a:t>
            </a:r>
          </a:p>
          <a:p>
            <a:r>
              <a:rPr lang="en-GB" dirty="0"/>
              <a:t>Averral </a:t>
            </a:r>
          </a:p>
          <a:p>
            <a:pPr marL="400050" lvl="1" indent="0">
              <a:buNone/>
            </a:pPr>
            <a:r>
              <a:rPr lang="en-GB" i="1" dirty="0">
                <a:solidFill>
                  <a:srgbClr val="000000"/>
                </a:solidFill>
                <a:effectLst/>
                <a:latin typeface="Arial" panose="020B0604020202020204" pitchFamily="34" charset="0"/>
                <a:ea typeface="Arial" panose="020B0604020202020204" pitchFamily="34" charset="0"/>
              </a:rPr>
              <a:t>Malnutrition </a:t>
            </a:r>
            <a:r>
              <a:rPr lang="en-GB" b="1" i="1" dirty="0">
                <a:solidFill>
                  <a:srgbClr val="000000"/>
                </a:solidFill>
                <a:effectLst/>
                <a:latin typeface="Arial" panose="020B0604020202020204" pitchFamily="34" charset="0"/>
                <a:ea typeface="Arial" panose="020B0604020202020204" pitchFamily="34" charset="0"/>
              </a:rPr>
              <a:t>is </a:t>
            </a:r>
            <a:r>
              <a:rPr lang="en-GB" i="1" dirty="0">
                <a:solidFill>
                  <a:srgbClr val="000000"/>
                </a:solidFill>
                <a:effectLst/>
                <a:latin typeface="Arial" panose="020B0604020202020204" pitchFamily="34" charset="0"/>
                <a:ea typeface="Arial" panose="020B0604020202020204" pitchFamily="34" charset="0"/>
              </a:rPr>
              <a:t>a worldwide phenomenon, characterised by over- and under-nutrition. </a:t>
            </a:r>
            <a:r>
              <a:rPr lang="en-GB" sz="1600" dirty="0">
                <a:solidFill>
                  <a:srgbClr val="000000"/>
                </a:solidFill>
                <a:effectLst/>
                <a:latin typeface="Arial" panose="020B0604020202020204" pitchFamily="34" charset="0"/>
                <a:ea typeface="Arial" panose="020B0604020202020204" pitchFamily="34" charset="0"/>
              </a:rPr>
              <a:t>NMS202_01R_Ex01</a:t>
            </a:r>
            <a:endParaRPr lang="en-GB" sz="1600" dirty="0"/>
          </a:p>
          <a:p>
            <a:r>
              <a:rPr lang="en-GB" dirty="0"/>
              <a:t>Self-reference</a:t>
            </a:r>
          </a:p>
          <a:p>
            <a:pPr marL="400050" lvl="1" indent="0">
              <a:buNone/>
            </a:pPr>
            <a:r>
              <a:rPr lang="en-GB" i="1" dirty="0">
                <a:solidFill>
                  <a:srgbClr val="000000"/>
                </a:solidFill>
                <a:effectLst/>
                <a:latin typeface="Arial" panose="020B0604020202020204" pitchFamily="34" charset="0"/>
                <a:ea typeface="Arial" panose="020B0604020202020204" pitchFamily="34" charset="0"/>
              </a:rPr>
              <a:t>During </a:t>
            </a:r>
            <a:r>
              <a:rPr lang="en-GB" b="1" i="1" dirty="0">
                <a:solidFill>
                  <a:srgbClr val="000000"/>
                </a:solidFill>
                <a:effectLst/>
                <a:latin typeface="Arial" panose="020B0604020202020204" pitchFamily="34" charset="0"/>
                <a:ea typeface="Arial" panose="020B0604020202020204" pitchFamily="34" charset="0"/>
              </a:rPr>
              <a:t>this PhD study</a:t>
            </a:r>
            <a:r>
              <a:rPr lang="en-GB" i="1" dirty="0">
                <a:solidFill>
                  <a:srgbClr val="000000"/>
                </a:solidFill>
                <a:effectLst/>
                <a:latin typeface="Arial" panose="020B0604020202020204" pitchFamily="34" charset="0"/>
                <a:ea typeface="Arial" panose="020B0604020202020204" pitchFamily="34" charset="0"/>
              </a:rPr>
              <a:t> the main aim is to identify the signalling pathway IL-10 takes to reduce the inflammatory cytokines in the heart during pathological hypertrophy. </a:t>
            </a:r>
            <a:r>
              <a:rPr lang="en-GB" sz="1600" dirty="0">
                <a:solidFill>
                  <a:srgbClr val="000000"/>
                </a:solidFill>
                <a:effectLst/>
                <a:latin typeface="Arial" panose="020B0604020202020204" pitchFamily="34" charset="0"/>
                <a:ea typeface="Arial" panose="020B0604020202020204" pitchFamily="34" charset="0"/>
              </a:rPr>
              <a:t>CV102_04R_Ex07 </a:t>
            </a:r>
            <a:endParaRPr lang="en-GB" sz="1600" dirty="0"/>
          </a:p>
          <a:p>
            <a:pPr marL="0" indent="0">
              <a:buNone/>
            </a:pPr>
            <a:endParaRPr lang="en-GB" dirty="0"/>
          </a:p>
        </p:txBody>
      </p:sp>
      <p:sp>
        <p:nvSpPr>
          <p:cNvPr id="4" name="Footer Placeholder 3">
            <a:extLst>
              <a:ext uri="{FF2B5EF4-FFF2-40B4-BE49-F238E27FC236}">
                <a16:creationId xmlns:a16="http://schemas.microsoft.com/office/drawing/2014/main" id="{8BBD8164-BCD2-471D-8E6F-114C93B859EF}"/>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D4F7D91-94A8-4458-A533-89928C7F9BA1}"/>
              </a:ext>
            </a:extLst>
          </p:cNvPr>
          <p:cNvSpPr>
            <a:spLocks noGrp="1"/>
          </p:cNvSpPr>
          <p:nvPr>
            <p:ph type="sldNum" sz="quarter" idx="12"/>
          </p:nvPr>
        </p:nvSpPr>
        <p:spPr/>
        <p:txBody>
          <a:bodyPr/>
          <a:lstStyle/>
          <a:p>
            <a:fld id="{F758A139-7ABE-46A1-B082-C2C77667394C}" type="slidenum">
              <a:rPr lang="en-GB" smtClean="0"/>
              <a:pPr/>
              <a:t>12</a:t>
            </a:fld>
            <a:endParaRPr lang="en-GB" dirty="0"/>
          </a:p>
        </p:txBody>
      </p:sp>
    </p:spTree>
    <p:extLst>
      <p:ext uri="{BB962C8B-B14F-4D97-AF65-F5344CB8AC3E}">
        <p14:creationId xmlns:p14="http://schemas.microsoft.com/office/powerpoint/2010/main" val="3807263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2CBCB-AE21-4861-9FA7-EC6E75922A23}"/>
              </a:ext>
            </a:extLst>
          </p:cNvPr>
          <p:cNvSpPr>
            <a:spLocks noGrp="1"/>
          </p:cNvSpPr>
          <p:nvPr>
            <p:ph type="title"/>
          </p:nvPr>
        </p:nvSpPr>
        <p:spPr>
          <a:xfrm>
            <a:off x="405880" y="1268760"/>
            <a:ext cx="5842992" cy="576064"/>
          </a:xfrm>
        </p:spPr>
        <p:txBody>
          <a:bodyPr/>
          <a:lstStyle/>
          <a:p>
            <a:r>
              <a:rPr lang="en-GB" dirty="0"/>
              <a:t>Non-referenced sentences</a:t>
            </a:r>
          </a:p>
        </p:txBody>
      </p:sp>
      <p:sp>
        <p:nvSpPr>
          <p:cNvPr id="3" name="Content Placeholder 2">
            <a:extLst>
              <a:ext uri="{FF2B5EF4-FFF2-40B4-BE49-F238E27FC236}">
                <a16:creationId xmlns:a16="http://schemas.microsoft.com/office/drawing/2014/main" id="{F2291ECE-FE91-4745-88A0-AF2A5C13663F}"/>
              </a:ext>
            </a:extLst>
          </p:cNvPr>
          <p:cNvSpPr>
            <a:spLocks noGrp="1"/>
          </p:cNvSpPr>
          <p:nvPr>
            <p:ph idx="1"/>
          </p:nvPr>
        </p:nvSpPr>
        <p:spPr>
          <a:xfrm>
            <a:off x="395536" y="2204864"/>
            <a:ext cx="8229600" cy="4248472"/>
          </a:xfrm>
        </p:spPr>
        <p:txBody>
          <a:bodyPr/>
          <a:lstStyle/>
          <a:p>
            <a:r>
              <a:rPr lang="en-GB" dirty="0"/>
              <a:t>Emphasised</a:t>
            </a:r>
          </a:p>
          <a:p>
            <a:pPr marL="400050" lvl="1" indent="0">
              <a:buNone/>
            </a:pPr>
            <a:r>
              <a:rPr lang="en-GB" i="1" dirty="0">
                <a:solidFill>
                  <a:srgbClr val="000000"/>
                </a:solidFill>
                <a:ea typeface="Arial" panose="020B0604020202020204" pitchFamily="34" charset="0"/>
              </a:rPr>
              <a:t>Secondly, the</a:t>
            </a:r>
            <a:r>
              <a:rPr lang="en-GB" b="1" i="1" dirty="0">
                <a:solidFill>
                  <a:srgbClr val="000000"/>
                </a:solidFill>
                <a:ea typeface="Arial" panose="020B0604020202020204" pitchFamily="34" charset="0"/>
              </a:rPr>
              <a:t> researcher</a:t>
            </a:r>
            <a:r>
              <a:rPr lang="en-GB" i="1" dirty="0">
                <a:solidFill>
                  <a:srgbClr val="000000"/>
                </a:solidFill>
                <a:ea typeface="Arial" panose="020B0604020202020204" pitchFamily="34" charset="0"/>
              </a:rPr>
              <a:t> examined the qualitative studies with regard to the sample size. </a:t>
            </a:r>
            <a:r>
              <a:rPr lang="en-GB" sz="1600" dirty="0">
                <a:solidFill>
                  <a:srgbClr val="000000"/>
                </a:solidFill>
                <a:ea typeface="Arial" panose="020B0604020202020204" pitchFamily="34" charset="0"/>
              </a:rPr>
              <a:t>NMS206_03R_Ex06</a:t>
            </a:r>
            <a:r>
              <a:rPr lang="en-GB" sz="1600" i="1" dirty="0">
                <a:solidFill>
                  <a:srgbClr val="000000"/>
                </a:solidFill>
                <a:ea typeface="Arial" panose="020B0604020202020204" pitchFamily="34" charset="0"/>
              </a:rPr>
              <a:t> </a:t>
            </a:r>
            <a:endParaRPr lang="en-GB" sz="1600" dirty="0">
              <a:ea typeface="Arial" panose="020B0604020202020204" pitchFamily="34" charset="0"/>
            </a:endParaRPr>
          </a:p>
          <a:p>
            <a:r>
              <a:rPr lang="en-GB" dirty="0"/>
              <a:t>Hidden</a:t>
            </a:r>
          </a:p>
          <a:p>
            <a:pPr marL="400050" lvl="1" indent="0">
              <a:buNone/>
            </a:pPr>
            <a:r>
              <a:rPr lang="en-GB" i="1" dirty="0">
                <a:solidFill>
                  <a:srgbClr val="000000"/>
                </a:solidFill>
                <a:ea typeface="Arial" panose="020B0604020202020204" pitchFamily="34" charset="0"/>
              </a:rPr>
              <a:t>Firstly, stimuli that are known to increase ceramide levels, such as </a:t>
            </a:r>
            <a:r>
              <a:rPr lang="en-GB" i="1" dirty="0" err="1">
                <a:solidFill>
                  <a:srgbClr val="000000"/>
                </a:solidFill>
                <a:ea typeface="Arial" panose="020B0604020202020204" pitchFamily="34" charset="0"/>
              </a:rPr>
              <a:t>TNFa</a:t>
            </a:r>
            <a:r>
              <a:rPr lang="en-GB" i="1" dirty="0">
                <a:solidFill>
                  <a:srgbClr val="000000"/>
                </a:solidFill>
                <a:ea typeface="Arial" panose="020B0604020202020204" pitchFamily="34" charset="0"/>
              </a:rPr>
              <a:t> and oxidative stress, are also known to promote vascular calcification (see section 1.5), </a:t>
            </a:r>
            <a:r>
              <a:rPr lang="en-GB" b="1" i="1" dirty="0">
                <a:solidFill>
                  <a:srgbClr val="000000"/>
                </a:solidFill>
                <a:ea typeface="Arial" panose="020B0604020202020204" pitchFamily="34" charset="0"/>
              </a:rPr>
              <a:t>suggesting that</a:t>
            </a:r>
            <a:r>
              <a:rPr lang="en-GB" i="1" dirty="0">
                <a:solidFill>
                  <a:srgbClr val="000000"/>
                </a:solidFill>
                <a:ea typeface="Arial" panose="020B0604020202020204" pitchFamily="34" charset="0"/>
              </a:rPr>
              <a:t> ceramide levels </a:t>
            </a:r>
            <a:r>
              <a:rPr lang="en-GB" b="1" i="1" dirty="0">
                <a:solidFill>
                  <a:srgbClr val="000000"/>
                </a:solidFill>
                <a:ea typeface="Arial" panose="020B0604020202020204" pitchFamily="34" charset="0"/>
              </a:rPr>
              <a:t>may</a:t>
            </a:r>
            <a:r>
              <a:rPr lang="en-GB" i="1" dirty="0">
                <a:solidFill>
                  <a:srgbClr val="000000"/>
                </a:solidFill>
                <a:ea typeface="Arial" panose="020B0604020202020204" pitchFamily="34" charset="0"/>
              </a:rPr>
              <a:t> increase during VSMC matrix mineralisation</a:t>
            </a:r>
            <a:r>
              <a:rPr lang="en-GB" sz="1400" i="1" dirty="0">
                <a:solidFill>
                  <a:srgbClr val="000000"/>
                </a:solidFill>
                <a:ea typeface="Arial" panose="020B0604020202020204" pitchFamily="34" charset="0"/>
              </a:rPr>
              <a:t>. </a:t>
            </a:r>
            <a:r>
              <a:rPr lang="en-GB" sz="1600" dirty="0">
                <a:solidFill>
                  <a:srgbClr val="000000"/>
                </a:solidFill>
                <a:effectLst/>
                <a:latin typeface="Arial" panose="020B0604020202020204" pitchFamily="34" charset="0"/>
                <a:ea typeface="Arial" panose="020B0604020202020204" pitchFamily="34" charset="0"/>
              </a:rPr>
              <a:t>CV107_05R_Ex09</a:t>
            </a:r>
            <a:endParaRPr lang="en-GB" dirty="0"/>
          </a:p>
          <a:p>
            <a:pPr marL="0" indent="0">
              <a:buNone/>
            </a:pPr>
            <a:endParaRPr lang="en-GB" dirty="0"/>
          </a:p>
        </p:txBody>
      </p:sp>
      <p:sp>
        <p:nvSpPr>
          <p:cNvPr id="4" name="Footer Placeholder 3">
            <a:extLst>
              <a:ext uri="{FF2B5EF4-FFF2-40B4-BE49-F238E27FC236}">
                <a16:creationId xmlns:a16="http://schemas.microsoft.com/office/drawing/2014/main" id="{2FBFC7C5-04AC-4402-A85B-FA95A9FA2607}"/>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C3E3F069-C1B3-4BA9-9D8E-3724D0ECB8B5}"/>
              </a:ext>
            </a:extLst>
          </p:cNvPr>
          <p:cNvSpPr>
            <a:spLocks noGrp="1"/>
          </p:cNvSpPr>
          <p:nvPr>
            <p:ph type="sldNum" sz="quarter" idx="12"/>
          </p:nvPr>
        </p:nvSpPr>
        <p:spPr/>
        <p:txBody>
          <a:bodyPr/>
          <a:lstStyle/>
          <a:p>
            <a:fld id="{F758A139-7ABE-46A1-B082-C2C77667394C}" type="slidenum">
              <a:rPr lang="en-GB" smtClean="0"/>
              <a:pPr/>
              <a:t>13</a:t>
            </a:fld>
            <a:endParaRPr lang="en-GB" dirty="0"/>
          </a:p>
        </p:txBody>
      </p:sp>
    </p:spTree>
    <p:extLst>
      <p:ext uri="{BB962C8B-B14F-4D97-AF65-F5344CB8AC3E}">
        <p14:creationId xmlns:p14="http://schemas.microsoft.com/office/powerpoint/2010/main" val="3438754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40997-2F5B-46CA-A531-BDF0BFDEC2C3}"/>
              </a:ext>
            </a:extLst>
          </p:cNvPr>
          <p:cNvSpPr>
            <a:spLocks noGrp="1"/>
          </p:cNvSpPr>
          <p:nvPr>
            <p:ph type="title"/>
          </p:nvPr>
        </p:nvSpPr>
        <p:spPr>
          <a:xfrm>
            <a:off x="405880" y="1268760"/>
            <a:ext cx="8219256" cy="1143000"/>
          </a:xfrm>
        </p:spPr>
        <p:txBody>
          <a:bodyPr/>
          <a:lstStyle/>
          <a:p>
            <a:r>
              <a:rPr lang="en-GB" dirty="0"/>
              <a:t>What might we want to do differently?</a:t>
            </a:r>
          </a:p>
        </p:txBody>
      </p:sp>
      <p:sp>
        <p:nvSpPr>
          <p:cNvPr id="3" name="Content Placeholder 2">
            <a:extLst>
              <a:ext uri="{FF2B5EF4-FFF2-40B4-BE49-F238E27FC236}">
                <a16:creationId xmlns:a16="http://schemas.microsoft.com/office/drawing/2014/main" id="{E4245CEE-974D-4C54-A5D3-9AF546FE7B78}"/>
              </a:ext>
            </a:extLst>
          </p:cNvPr>
          <p:cNvSpPr>
            <a:spLocks noGrp="1"/>
          </p:cNvSpPr>
          <p:nvPr>
            <p:ph idx="1"/>
          </p:nvPr>
        </p:nvSpPr>
        <p:spPr/>
        <p:txBody>
          <a:bodyPr/>
          <a:lstStyle/>
          <a:p>
            <a:r>
              <a:rPr lang="en-GB" dirty="0"/>
              <a:t>referencing as a system is frequently taught</a:t>
            </a:r>
          </a:p>
          <a:p>
            <a:r>
              <a:rPr lang="en-GB" dirty="0"/>
              <a:t>impact of referencing choices on the reader less frequently discussed</a:t>
            </a:r>
          </a:p>
          <a:p>
            <a:r>
              <a:rPr lang="en-GB" dirty="0"/>
              <a:t>observable and teachable</a:t>
            </a:r>
          </a:p>
        </p:txBody>
      </p:sp>
      <p:sp>
        <p:nvSpPr>
          <p:cNvPr id="4" name="Footer Placeholder 3">
            <a:extLst>
              <a:ext uri="{FF2B5EF4-FFF2-40B4-BE49-F238E27FC236}">
                <a16:creationId xmlns:a16="http://schemas.microsoft.com/office/drawing/2014/main" id="{A8762837-B19B-447E-AF9C-28D64D852BE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6574D5D7-CA0E-4018-AE54-60F3530B4C5E}"/>
              </a:ext>
            </a:extLst>
          </p:cNvPr>
          <p:cNvSpPr>
            <a:spLocks noGrp="1"/>
          </p:cNvSpPr>
          <p:nvPr>
            <p:ph type="sldNum" sz="quarter" idx="12"/>
          </p:nvPr>
        </p:nvSpPr>
        <p:spPr/>
        <p:txBody>
          <a:bodyPr/>
          <a:lstStyle/>
          <a:p>
            <a:fld id="{F758A139-7ABE-46A1-B082-C2C77667394C}" type="slidenum">
              <a:rPr lang="en-GB" smtClean="0"/>
              <a:pPr/>
              <a:t>14</a:t>
            </a:fld>
            <a:endParaRPr lang="en-GB" dirty="0"/>
          </a:p>
        </p:txBody>
      </p:sp>
    </p:spTree>
    <p:extLst>
      <p:ext uri="{BB962C8B-B14F-4D97-AF65-F5344CB8AC3E}">
        <p14:creationId xmlns:p14="http://schemas.microsoft.com/office/powerpoint/2010/main" val="2035846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717CE-5748-49C7-91A9-A79153F4C152}"/>
              </a:ext>
            </a:extLst>
          </p:cNvPr>
          <p:cNvSpPr>
            <a:spLocks noGrp="1"/>
          </p:cNvSpPr>
          <p:nvPr>
            <p:ph type="title"/>
          </p:nvPr>
        </p:nvSpPr>
        <p:spPr>
          <a:xfrm>
            <a:off x="405880" y="1268760"/>
            <a:ext cx="8126560" cy="777925"/>
          </a:xfrm>
        </p:spPr>
        <p:txBody>
          <a:bodyPr/>
          <a:lstStyle/>
          <a:p>
            <a:r>
              <a:rPr lang="en-GB" dirty="0"/>
              <a:t>Revisiting and repurposing language: evaluation and degrees of certainty</a:t>
            </a:r>
          </a:p>
        </p:txBody>
      </p:sp>
      <p:sp>
        <p:nvSpPr>
          <p:cNvPr id="3" name="Content Placeholder 2">
            <a:extLst>
              <a:ext uri="{FF2B5EF4-FFF2-40B4-BE49-F238E27FC236}">
                <a16:creationId xmlns:a16="http://schemas.microsoft.com/office/drawing/2014/main" id="{140A8570-6B90-400F-8D5D-6AA70155DAFD}"/>
              </a:ext>
            </a:extLst>
          </p:cNvPr>
          <p:cNvSpPr>
            <a:spLocks noGrp="1"/>
          </p:cNvSpPr>
          <p:nvPr>
            <p:ph idx="1"/>
          </p:nvPr>
        </p:nvSpPr>
        <p:spPr>
          <a:xfrm>
            <a:off x="395536" y="2348880"/>
            <a:ext cx="8229600" cy="3777284"/>
          </a:xfrm>
        </p:spPr>
        <p:txBody>
          <a:bodyPr/>
          <a:lstStyle/>
          <a:p>
            <a:r>
              <a:rPr lang="en-GB" sz="2400" b="1" dirty="0" err="1">
                <a:solidFill>
                  <a:srgbClr val="000000"/>
                </a:solidFill>
                <a:effectLst/>
                <a:latin typeface="Arial" panose="020B0604020202020204" pitchFamily="34" charset="0"/>
                <a:ea typeface="Arial" panose="020B0604020202020204" pitchFamily="34" charset="0"/>
              </a:rPr>
              <a:t>Porrello</a:t>
            </a:r>
            <a:r>
              <a:rPr lang="en-GB" sz="2400" b="1" dirty="0">
                <a:solidFill>
                  <a:srgbClr val="000000"/>
                </a:solidFill>
                <a:effectLst/>
                <a:latin typeface="Arial" panose="020B0604020202020204" pitchFamily="34" charset="0"/>
                <a:ea typeface="Arial" panose="020B0604020202020204" pitchFamily="34" charset="0"/>
              </a:rPr>
              <a:t> et al., (2011) resected</a:t>
            </a:r>
            <a:r>
              <a:rPr lang="en-GB" sz="2400" dirty="0">
                <a:solidFill>
                  <a:srgbClr val="000000"/>
                </a:solidFill>
                <a:effectLst/>
                <a:latin typeface="Arial" panose="020B0604020202020204" pitchFamily="34" charset="0"/>
                <a:ea typeface="Arial" panose="020B0604020202020204" pitchFamily="34" charset="0"/>
              </a:rPr>
              <a:t> the left ventricular apex of mice one day after birth</a:t>
            </a:r>
            <a:r>
              <a:rPr lang="en-GB" sz="1800" dirty="0">
                <a:solidFill>
                  <a:srgbClr val="000000"/>
                </a:solidFill>
                <a:effectLst/>
                <a:latin typeface="Arial" panose="020B0604020202020204" pitchFamily="34" charset="0"/>
                <a:ea typeface="Arial" panose="020B0604020202020204" pitchFamily="34" charset="0"/>
              </a:rPr>
              <a:t>. </a:t>
            </a:r>
            <a:r>
              <a:rPr lang="en-GB" sz="1400" dirty="0">
                <a:solidFill>
                  <a:srgbClr val="000000"/>
                </a:solidFill>
                <a:effectLst/>
                <a:latin typeface="Arial" panose="020B0604020202020204" pitchFamily="34" charset="0"/>
                <a:ea typeface="Arial" panose="020B0604020202020204" pitchFamily="34" charset="0"/>
              </a:rPr>
              <a:t>CV108_04R_Ex07</a:t>
            </a:r>
            <a:endParaRPr lang="en-GB" sz="1400" b="1" i="1" dirty="0">
              <a:solidFill>
                <a:srgbClr val="000000"/>
              </a:solidFill>
              <a:effectLst/>
              <a:latin typeface="Arial" panose="020B0604020202020204" pitchFamily="34" charset="0"/>
              <a:ea typeface="Arial" panose="020B0604020202020204" pitchFamily="34" charset="0"/>
            </a:endParaRPr>
          </a:p>
          <a:p>
            <a:r>
              <a:rPr lang="en-GB" sz="2400" b="1" i="1" dirty="0">
                <a:solidFill>
                  <a:srgbClr val="000000"/>
                </a:solidFill>
                <a:effectLst/>
                <a:latin typeface="Arial" panose="020B0604020202020204" pitchFamily="34" charset="0"/>
                <a:ea typeface="Arial" panose="020B0604020202020204" pitchFamily="34" charset="0"/>
              </a:rPr>
              <a:t>Sellen (2001b) found that</a:t>
            </a:r>
            <a:r>
              <a:rPr lang="en-GB" sz="2400" i="1" dirty="0">
                <a:solidFill>
                  <a:srgbClr val="000000"/>
                </a:solidFill>
                <a:effectLst/>
                <a:latin typeface="Arial" panose="020B0604020202020204" pitchFamily="34" charset="0"/>
                <a:ea typeface="Arial" panose="020B0604020202020204" pitchFamily="34" charset="0"/>
              </a:rPr>
              <a:t> children were usually given stiff maize porridge.</a:t>
            </a:r>
            <a:r>
              <a:rPr lang="en-GB" sz="1800" dirty="0">
                <a:solidFill>
                  <a:srgbClr val="000000"/>
                </a:solidFill>
                <a:effectLst/>
                <a:latin typeface="Arial" panose="020B0604020202020204" pitchFamily="34" charset="0"/>
                <a:ea typeface="Arial" panose="020B0604020202020204" pitchFamily="34" charset="0"/>
              </a:rPr>
              <a:t> </a:t>
            </a:r>
            <a:r>
              <a:rPr lang="en-GB" sz="1400" dirty="0">
                <a:solidFill>
                  <a:srgbClr val="000000"/>
                </a:solidFill>
                <a:effectLst/>
                <a:latin typeface="Arial" panose="020B0604020202020204" pitchFamily="34" charset="0"/>
                <a:ea typeface="Arial" panose="020B0604020202020204" pitchFamily="34" charset="0"/>
              </a:rPr>
              <a:t>NMS202_05R_Ex09</a:t>
            </a:r>
            <a:endParaRPr lang="en-GB" sz="1400" i="1" dirty="0">
              <a:solidFill>
                <a:srgbClr val="000000"/>
              </a:solidFill>
              <a:effectLst/>
              <a:latin typeface="Arial" panose="020B0604020202020204" pitchFamily="34" charset="0"/>
              <a:ea typeface="Arial" panose="020B0604020202020204" pitchFamily="34" charset="0"/>
            </a:endParaRPr>
          </a:p>
          <a:p>
            <a:r>
              <a:rPr lang="en-GB" sz="2400" i="1" dirty="0">
                <a:solidFill>
                  <a:srgbClr val="000000"/>
                </a:solidFill>
                <a:ea typeface="Arial" panose="020B0604020202020204" pitchFamily="34" charset="0"/>
              </a:rPr>
              <a:t>Overall, </a:t>
            </a:r>
            <a:r>
              <a:rPr lang="en-GB" sz="2400" b="1" i="1" dirty="0">
                <a:solidFill>
                  <a:srgbClr val="000000"/>
                </a:solidFill>
                <a:ea typeface="Arial" panose="020B0604020202020204" pitchFamily="34" charset="0"/>
              </a:rPr>
              <a:t>the study concludes that</a:t>
            </a:r>
            <a:r>
              <a:rPr lang="en-GB" sz="2400" i="1" dirty="0">
                <a:solidFill>
                  <a:srgbClr val="000000"/>
                </a:solidFill>
                <a:ea typeface="Arial" panose="020B0604020202020204" pitchFamily="34" charset="0"/>
              </a:rPr>
              <a:t> (…). </a:t>
            </a:r>
            <a:r>
              <a:rPr lang="en-GB" sz="1400" i="1" dirty="0">
                <a:solidFill>
                  <a:srgbClr val="000000"/>
                </a:solidFill>
                <a:ea typeface="Arial" panose="020B0604020202020204" pitchFamily="34" charset="0"/>
              </a:rPr>
              <a:t>NMS208_3R_Ex05</a:t>
            </a:r>
          </a:p>
          <a:p>
            <a:r>
              <a:rPr lang="en-GB" sz="2400" b="1" i="1" dirty="0">
                <a:solidFill>
                  <a:srgbClr val="000000"/>
                </a:solidFill>
                <a:ea typeface="Arial" panose="020B0604020202020204" pitchFamily="34" charset="0"/>
              </a:rPr>
              <a:t>The full report of the pilot suggests that </a:t>
            </a:r>
            <a:r>
              <a:rPr lang="en-GB" sz="2400" i="1" dirty="0">
                <a:solidFill>
                  <a:srgbClr val="000000"/>
                </a:solidFill>
                <a:ea typeface="Arial" panose="020B0604020202020204" pitchFamily="34" charset="0"/>
              </a:rPr>
              <a:t>a daily full-body emollient therapy from birth </a:t>
            </a:r>
            <a:r>
              <a:rPr lang="en-GB" sz="2400" b="1" i="1" dirty="0">
                <a:solidFill>
                  <a:srgbClr val="000000"/>
                </a:solidFill>
                <a:ea typeface="Arial" panose="020B0604020202020204" pitchFamily="34" charset="0"/>
              </a:rPr>
              <a:t>can</a:t>
            </a:r>
            <a:r>
              <a:rPr lang="en-GB" sz="2400" i="1" dirty="0">
                <a:solidFill>
                  <a:srgbClr val="000000"/>
                </a:solidFill>
                <a:ea typeface="Arial" panose="020B0604020202020204" pitchFamily="34" charset="0"/>
              </a:rPr>
              <a:t> prevent atopic eczema </a:t>
            </a:r>
            <a:r>
              <a:rPr lang="en-GB" sz="2400" b="1" i="1" dirty="0">
                <a:solidFill>
                  <a:srgbClr val="000000"/>
                </a:solidFill>
                <a:ea typeface="Arial" panose="020B0604020202020204" pitchFamily="34" charset="0"/>
              </a:rPr>
              <a:t>(Simpson et al. 2014)</a:t>
            </a:r>
            <a:r>
              <a:rPr lang="en-GB" sz="2400" i="1" dirty="0">
                <a:solidFill>
                  <a:srgbClr val="000000"/>
                </a:solidFill>
                <a:ea typeface="Arial" panose="020B0604020202020204" pitchFamily="34" charset="0"/>
              </a:rPr>
              <a:t>.</a:t>
            </a:r>
            <a:r>
              <a:rPr lang="en-GB" sz="2400" i="1" dirty="0">
                <a:ea typeface="Arial" panose="020B0604020202020204" pitchFamily="34" charset="0"/>
              </a:rPr>
              <a:t> </a:t>
            </a:r>
            <a:r>
              <a:rPr lang="en-GB" sz="1400" dirty="0">
                <a:solidFill>
                  <a:srgbClr val="000000"/>
                </a:solidFill>
                <a:ea typeface="Arial" panose="020B0604020202020204" pitchFamily="34" charset="0"/>
              </a:rPr>
              <a:t>NMS201_05R_Ex10 </a:t>
            </a:r>
            <a:endParaRPr lang="en-GB" sz="1400" i="1" dirty="0">
              <a:solidFill>
                <a:srgbClr val="000000"/>
              </a:solidFill>
              <a:ea typeface="Arial" panose="020B0604020202020204" pitchFamily="34" charset="0"/>
            </a:endParaRPr>
          </a:p>
          <a:p>
            <a:endParaRPr lang="en-GB" sz="2400" dirty="0">
              <a:solidFill>
                <a:srgbClr val="FF0000"/>
              </a:solidFill>
              <a:effectLst/>
              <a:latin typeface="Arial" panose="020B0604020202020204" pitchFamily="34" charset="0"/>
              <a:ea typeface="Arial" panose="020B0604020202020204" pitchFamily="34" charset="0"/>
            </a:endParaRPr>
          </a:p>
          <a:p>
            <a:pPr marL="0" indent="0">
              <a:buNone/>
            </a:pPr>
            <a:endParaRPr lang="en-GB" dirty="0"/>
          </a:p>
        </p:txBody>
      </p:sp>
      <p:sp>
        <p:nvSpPr>
          <p:cNvPr id="4" name="Footer Placeholder 3">
            <a:extLst>
              <a:ext uri="{FF2B5EF4-FFF2-40B4-BE49-F238E27FC236}">
                <a16:creationId xmlns:a16="http://schemas.microsoft.com/office/drawing/2014/main" id="{92B653C6-EB39-4CEC-A18A-4A0A4B837D0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7076CB1-E1ED-493A-91FA-36EDB4C7CD54}"/>
              </a:ext>
            </a:extLst>
          </p:cNvPr>
          <p:cNvSpPr>
            <a:spLocks noGrp="1"/>
          </p:cNvSpPr>
          <p:nvPr>
            <p:ph type="sldNum" sz="quarter" idx="12"/>
          </p:nvPr>
        </p:nvSpPr>
        <p:spPr/>
        <p:txBody>
          <a:bodyPr/>
          <a:lstStyle/>
          <a:p>
            <a:fld id="{F758A139-7ABE-46A1-B082-C2C77667394C}" type="slidenum">
              <a:rPr lang="en-GB" smtClean="0"/>
              <a:pPr/>
              <a:t>15</a:t>
            </a:fld>
            <a:endParaRPr lang="en-GB" dirty="0"/>
          </a:p>
        </p:txBody>
      </p:sp>
    </p:spTree>
    <p:extLst>
      <p:ext uri="{BB962C8B-B14F-4D97-AF65-F5344CB8AC3E}">
        <p14:creationId xmlns:p14="http://schemas.microsoft.com/office/powerpoint/2010/main" val="531251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0162D-C713-42B6-9218-218AE4BA5C40}"/>
              </a:ext>
            </a:extLst>
          </p:cNvPr>
          <p:cNvSpPr>
            <a:spLocks noGrp="1"/>
          </p:cNvSpPr>
          <p:nvPr>
            <p:ph type="title"/>
          </p:nvPr>
        </p:nvSpPr>
        <p:spPr>
          <a:xfrm>
            <a:off x="405880" y="1268760"/>
            <a:ext cx="8054552" cy="426963"/>
          </a:xfrm>
        </p:spPr>
        <p:txBody>
          <a:bodyPr/>
          <a:lstStyle/>
          <a:p>
            <a:r>
              <a:rPr lang="en-GB" dirty="0"/>
              <a:t>Evaluation as student’s critical analysis</a:t>
            </a:r>
          </a:p>
        </p:txBody>
      </p:sp>
      <p:sp>
        <p:nvSpPr>
          <p:cNvPr id="3" name="Content Placeholder 2">
            <a:extLst>
              <a:ext uri="{FF2B5EF4-FFF2-40B4-BE49-F238E27FC236}">
                <a16:creationId xmlns:a16="http://schemas.microsoft.com/office/drawing/2014/main" id="{803D3694-37CC-4EDD-9E13-DCC6BCD3BD58}"/>
              </a:ext>
            </a:extLst>
          </p:cNvPr>
          <p:cNvSpPr>
            <a:spLocks noGrp="1"/>
          </p:cNvSpPr>
          <p:nvPr>
            <p:ph idx="1"/>
          </p:nvPr>
        </p:nvSpPr>
        <p:spPr>
          <a:xfrm>
            <a:off x="395536" y="2060848"/>
            <a:ext cx="8229600" cy="4295502"/>
          </a:xfrm>
        </p:spPr>
        <p:txBody>
          <a:bodyPr/>
          <a:lstStyle/>
          <a:p>
            <a:pPr marL="0" indent="0">
              <a:buNone/>
            </a:pPr>
            <a:r>
              <a:rPr lang="en-GB" sz="2400" b="1" dirty="0"/>
              <a:t>Hidden averral</a:t>
            </a:r>
          </a:p>
          <a:p>
            <a:pPr marL="400050" lvl="1" indent="0">
              <a:buNone/>
            </a:pPr>
            <a:r>
              <a:rPr lang="en-GB" i="1" dirty="0">
                <a:solidFill>
                  <a:srgbClr val="000000"/>
                </a:solidFill>
                <a:ea typeface="Arial" panose="020B0604020202020204" pitchFamily="34" charset="0"/>
              </a:rPr>
              <a:t>Firstly, stimuli that are known to increase ceramide levels (…) are also known to promote vascular calcification (…), </a:t>
            </a:r>
            <a:r>
              <a:rPr lang="en-GB" b="1" i="1" dirty="0">
                <a:solidFill>
                  <a:srgbClr val="000000"/>
                </a:solidFill>
                <a:ea typeface="Arial" panose="020B0604020202020204" pitchFamily="34" charset="0"/>
              </a:rPr>
              <a:t>suggesting that</a:t>
            </a:r>
            <a:r>
              <a:rPr lang="en-GB" i="1" dirty="0">
                <a:solidFill>
                  <a:srgbClr val="000000"/>
                </a:solidFill>
                <a:ea typeface="Arial" panose="020B0604020202020204" pitchFamily="34" charset="0"/>
              </a:rPr>
              <a:t> ceramide levels </a:t>
            </a:r>
            <a:r>
              <a:rPr lang="en-GB" b="1" i="1" dirty="0">
                <a:solidFill>
                  <a:srgbClr val="000000"/>
                </a:solidFill>
                <a:ea typeface="Arial" panose="020B0604020202020204" pitchFamily="34" charset="0"/>
              </a:rPr>
              <a:t>may</a:t>
            </a:r>
            <a:r>
              <a:rPr lang="en-GB" i="1" dirty="0">
                <a:solidFill>
                  <a:srgbClr val="000000"/>
                </a:solidFill>
                <a:ea typeface="Arial" panose="020B0604020202020204" pitchFamily="34" charset="0"/>
              </a:rPr>
              <a:t> increase during VSMC matrix mineralisation</a:t>
            </a:r>
            <a:r>
              <a:rPr lang="en-GB" sz="1400" i="1" dirty="0">
                <a:solidFill>
                  <a:srgbClr val="000000"/>
                </a:solidFill>
                <a:ea typeface="Arial" panose="020B0604020202020204" pitchFamily="34" charset="0"/>
              </a:rPr>
              <a:t>. </a:t>
            </a:r>
            <a:r>
              <a:rPr lang="en-GB" sz="1400" dirty="0">
                <a:solidFill>
                  <a:srgbClr val="000000"/>
                </a:solidFill>
                <a:effectLst/>
                <a:latin typeface="Arial" panose="020B0604020202020204" pitchFamily="34" charset="0"/>
                <a:ea typeface="Arial" panose="020B0604020202020204" pitchFamily="34" charset="0"/>
              </a:rPr>
              <a:t>CV107_05R_Ex09</a:t>
            </a:r>
            <a:endParaRPr lang="en-GB" sz="1400" dirty="0"/>
          </a:p>
          <a:p>
            <a:pPr marL="0" indent="0">
              <a:buNone/>
            </a:pPr>
            <a:endParaRPr lang="en-GB" sz="2400" i="1" dirty="0">
              <a:solidFill>
                <a:srgbClr val="000000"/>
              </a:solidFill>
              <a:effectLst/>
              <a:latin typeface="Arial" panose="020B0604020202020204" pitchFamily="34" charset="0"/>
              <a:ea typeface="Arial" panose="020B0604020202020204" pitchFamily="34" charset="0"/>
            </a:endParaRPr>
          </a:p>
          <a:p>
            <a:pPr marL="400050" lvl="1" indent="0">
              <a:buNone/>
            </a:pPr>
            <a:r>
              <a:rPr lang="en-GB" i="1" dirty="0">
                <a:solidFill>
                  <a:srgbClr val="000000"/>
                </a:solidFill>
                <a:effectLst/>
                <a:latin typeface="Arial" panose="020B0604020202020204" pitchFamily="34" charset="0"/>
                <a:ea typeface="Arial" panose="020B0604020202020204" pitchFamily="34" charset="0"/>
              </a:rPr>
              <a:t>Collectively the studies </a:t>
            </a:r>
            <a:r>
              <a:rPr lang="en-GB" b="1" i="1" dirty="0">
                <a:solidFill>
                  <a:srgbClr val="000000"/>
                </a:solidFill>
                <a:effectLst/>
                <a:latin typeface="Arial" panose="020B0604020202020204" pitchFamily="34" charset="0"/>
                <a:ea typeface="Arial" panose="020B0604020202020204" pitchFamily="34" charset="0"/>
              </a:rPr>
              <a:t>demonstrate</a:t>
            </a:r>
            <a:r>
              <a:rPr lang="en-GB" i="1" dirty="0">
                <a:solidFill>
                  <a:srgbClr val="000000"/>
                </a:solidFill>
                <a:effectLst/>
                <a:latin typeface="Arial" panose="020B0604020202020204" pitchFamily="34" charset="0"/>
                <a:ea typeface="Arial" panose="020B0604020202020204" pitchFamily="34" charset="0"/>
              </a:rPr>
              <a:t> that (…). </a:t>
            </a:r>
            <a:r>
              <a:rPr lang="en-GB" sz="1400" dirty="0">
                <a:solidFill>
                  <a:srgbClr val="000000"/>
                </a:solidFill>
                <a:effectLst/>
                <a:latin typeface="Arial" panose="020B0604020202020204" pitchFamily="34" charset="0"/>
                <a:ea typeface="Arial" panose="020B0604020202020204" pitchFamily="34" charset="0"/>
              </a:rPr>
              <a:t>CV102_02R_Ex04</a:t>
            </a:r>
            <a:endParaRPr lang="en-GB" dirty="0"/>
          </a:p>
        </p:txBody>
      </p:sp>
      <p:sp>
        <p:nvSpPr>
          <p:cNvPr id="4" name="Footer Placeholder 3">
            <a:extLst>
              <a:ext uri="{FF2B5EF4-FFF2-40B4-BE49-F238E27FC236}">
                <a16:creationId xmlns:a16="http://schemas.microsoft.com/office/drawing/2014/main" id="{617DDDC2-2FFC-45E7-9614-5C88965092A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85017B1-9C23-4C23-AAAF-930F4066E9B7}"/>
              </a:ext>
            </a:extLst>
          </p:cNvPr>
          <p:cNvSpPr>
            <a:spLocks noGrp="1"/>
          </p:cNvSpPr>
          <p:nvPr>
            <p:ph type="sldNum" sz="quarter" idx="12"/>
          </p:nvPr>
        </p:nvSpPr>
        <p:spPr/>
        <p:txBody>
          <a:bodyPr/>
          <a:lstStyle/>
          <a:p>
            <a:fld id="{F758A139-7ABE-46A1-B082-C2C77667394C}" type="slidenum">
              <a:rPr lang="en-GB" smtClean="0"/>
              <a:pPr/>
              <a:t>16</a:t>
            </a:fld>
            <a:endParaRPr lang="en-GB" dirty="0"/>
          </a:p>
        </p:txBody>
      </p:sp>
    </p:spTree>
    <p:extLst>
      <p:ext uri="{BB962C8B-B14F-4D97-AF65-F5344CB8AC3E}">
        <p14:creationId xmlns:p14="http://schemas.microsoft.com/office/powerpoint/2010/main" val="1660073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8606A-D8E3-400E-97F0-D27A9188514F}"/>
              </a:ext>
            </a:extLst>
          </p:cNvPr>
          <p:cNvSpPr>
            <a:spLocks noGrp="1"/>
          </p:cNvSpPr>
          <p:nvPr>
            <p:ph type="title"/>
          </p:nvPr>
        </p:nvSpPr>
        <p:spPr>
          <a:xfrm>
            <a:off x="405880" y="1268760"/>
            <a:ext cx="8219256" cy="1143000"/>
          </a:xfrm>
        </p:spPr>
        <p:txBody>
          <a:bodyPr/>
          <a:lstStyle/>
          <a:p>
            <a:r>
              <a:rPr lang="en-GB" dirty="0"/>
              <a:t>What might we want to do differently?</a:t>
            </a:r>
          </a:p>
        </p:txBody>
      </p:sp>
      <p:sp>
        <p:nvSpPr>
          <p:cNvPr id="3" name="Content Placeholder 2">
            <a:extLst>
              <a:ext uri="{FF2B5EF4-FFF2-40B4-BE49-F238E27FC236}">
                <a16:creationId xmlns:a16="http://schemas.microsoft.com/office/drawing/2014/main" id="{756EACFC-7C2A-40EA-A75B-651AACA4593E}"/>
              </a:ext>
            </a:extLst>
          </p:cNvPr>
          <p:cNvSpPr>
            <a:spLocks noGrp="1"/>
          </p:cNvSpPr>
          <p:nvPr>
            <p:ph idx="1"/>
          </p:nvPr>
        </p:nvSpPr>
        <p:spPr/>
        <p:txBody>
          <a:bodyPr/>
          <a:lstStyle/>
          <a:p>
            <a:r>
              <a:rPr lang="en-GB" dirty="0"/>
              <a:t>develop awareness of how writers in disciplines comment on the truth-value of the research reported on</a:t>
            </a:r>
          </a:p>
          <a:p>
            <a:r>
              <a:rPr lang="en-GB" dirty="0"/>
              <a:t>observable and teachable</a:t>
            </a:r>
          </a:p>
          <a:p>
            <a:endParaRPr lang="en-GB" dirty="0"/>
          </a:p>
        </p:txBody>
      </p:sp>
      <p:sp>
        <p:nvSpPr>
          <p:cNvPr id="4" name="Footer Placeholder 3">
            <a:extLst>
              <a:ext uri="{FF2B5EF4-FFF2-40B4-BE49-F238E27FC236}">
                <a16:creationId xmlns:a16="http://schemas.microsoft.com/office/drawing/2014/main" id="{AD3ACE57-02F5-4689-8B3F-3B852B8A3D1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D9266E84-944C-4B7C-A62A-B5DFF318A25F}"/>
              </a:ext>
            </a:extLst>
          </p:cNvPr>
          <p:cNvSpPr>
            <a:spLocks noGrp="1"/>
          </p:cNvSpPr>
          <p:nvPr>
            <p:ph type="sldNum" sz="quarter" idx="12"/>
          </p:nvPr>
        </p:nvSpPr>
        <p:spPr/>
        <p:txBody>
          <a:bodyPr/>
          <a:lstStyle/>
          <a:p>
            <a:fld id="{F758A139-7ABE-46A1-B082-C2C77667394C}" type="slidenum">
              <a:rPr lang="en-GB" smtClean="0"/>
              <a:pPr/>
              <a:t>17</a:t>
            </a:fld>
            <a:endParaRPr lang="en-GB" dirty="0"/>
          </a:p>
        </p:txBody>
      </p:sp>
    </p:spTree>
    <p:extLst>
      <p:ext uri="{BB962C8B-B14F-4D97-AF65-F5344CB8AC3E}">
        <p14:creationId xmlns:p14="http://schemas.microsoft.com/office/powerpoint/2010/main" val="38405768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5BCCC-A3BB-4F44-BF43-77A017EBED9D}"/>
              </a:ext>
            </a:extLst>
          </p:cNvPr>
          <p:cNvSpPr>
            <a:spLocks noGrp="1"/>
          </p:cNvSpPr>
          <p:nvPr>
            <p:ph type="title"/>
          </p:nvPr>
        </p:nvSpPr>
        <p:spPr/>
        <p:txBody>
          <a:bodyPr/>
          <a:lstStyle/>
          <a:p>
            <a:r>
              <a:rPr lang="en-GB" dirty="0"/>
              <a:t>In the classroom</a:t>
            </a:r>
          </a:p>
        </p:txBody>
      </p:sp>
      <p:sp>
        <p:nvSpPr>
          <p:cNvPr id="3" name="Text Placeholder 2">
            <a:extLst>
              <a:ext uri="{FF2B5EF4-FFF2-40B4-BE49-F238E27FC236}">
                <a16:creationId xmlns:a16="http://schemas.microsoft.com/office/drawing/2014/main" id="{2290D598-354B-47DD-8422-234090D063A0}"/>
              </a:ext>
            </a:extLst>
          </p:cNvPr>
          <p:cNvSpPr>
            <a:spLocks noGrp="1"/>
          </p:cNvSpPr>
          <p:nvPr>
            <p:ph type="body" idx="1"/>
          </p:nvPr>
        </p:nvSpPr>
        <p:spPr/>
        <p:txBody>
          <a:bodyPr/>
          <a:lstStyle/>
          <a:p>
            <a:endParaRPr lang="en-GB"/>
          </a:p>
        </p:txBody>
      </p:sp>
      <p:sp>
        <p:nvSpPr>
          <p:cNvPr id="4" name="Footer Placeholder 3">
            <a:extLst>
              <a:ext uri="{FF2B5EF4-FFF2-40B4-BE49-F238E27FC236}">
                <a16:creationId xmlns:a16="http://schemas.microsoft.com/office/drawing/2014/main" id="{8E3987A0-628D-464A-9D6F-4B95A018620F}"/>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15D65DAA-3D68-4C8A-87F8-1A1D3C97CB8A}"/>
              </a:ext>
            </a:extLst>
          </p:cNvPr>
          <p:cNvSpPr>
            <a:spLocks noGrp="1"/>
          </p:cNvSpPr>
          <p:nvPr>
            <p:ph type="sldNum" sz="quarter" idx="12"/>
          </p:nvPr>
        </p:nvSpPr>
        <p:spPr/>
        <p:txBody>
          <a:bodyPr/>
          <a:lstStyle/>
          <a:p>
            <a:fld id="{13ACF840-035C-411F-BA81-AF7A8ED78138}" type="slidenum">
              <a:rPr lang="en-GB" smtClean="0"/>
              <a:pPr/>
              <a:t>18</a:t>
            </a:fld>
            <a:endParaRPr lang="en-GB" dirty="0"/>
          </a:p>
        </p:txBody>
      </p:sp>
    </p:spTree>
    <p:extLst>
      <p:ext uri="{BB962C8B-B14F-4D97-AF65-F5344CB8AC3E}">
        <p14:creationId xmlns:p14="http://schemas.microsoft.com/office/powerpoint/2010/main" val="2295194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891F6-2F12-4D53-BA69-44A1C32E747B}"/>
              </a:ext>
            </a:extLst>
          </p:cNvPr>
          <p:cNvSpPr>
            <a:spLocks noGrp="1"/>
          </p:cNvSpPr>
          <p:nvPr>
            <p:ph type="title"/>
          </p:nvPr>
        </p:nvSpPr>
        <p:spPr/>
        <p:txBody>
          <a:bodyPr/>
          <a:lstStyle/>
          <a:p>
            <a:r>
              <a:rPr lang="en-GB" dirty="0"/>
              <a:t>Text analysis</a:t>
            </a:r>
          </a:p>
        </p:txBody>
      </p:sp>
      <p:sp>
        <p:nvSpPr>
          <p:cNvPr id="3" name="Content Placeholder 2">
            <a:extLst>
              <a:ext uri="{FF2B5EF4-FFF2-40B4-BE49-F238E27FC236}">
                <a16:creationId xmlns:a16="http://schemas.microsoft.com/office/drawing/2014/main" id="{A7E2AEA9-1FA0-43C6-80A3-CFA44CEE8DF5}"/>
              </a:ext>
            </a:extLst>
          </p:cNvPr>
          <p:cNvSpPr>
            <a:spLocks noGrp="1"/>
          </p:cNvSpPr>
          <p:nvPr>
            <p:ph idx="1"/>
          </p:nvPr>
        </p:nvSpPr>
        <p:spPr/>
        <p:txBody>
          <a:bodyPr/>
          <a:lstStyle/>
          <a:p>
            <a:r>
              <a:rPr lang="en-GB" dirty="0"/>
              <a:t>analysis of target texts (exemplary texts, contextualised language)</a:t>
            </a:r>
          </a:p>
          <a:p>
            <a:r>
              <a:rPr lang="en-GB" dirty="0"/>
              <a:t>drawing together abstract concepts (e.g. voice) and their expression on the page</a:t>
            </a:r>
          </a:p>
          <a:p>
            <a:r>
              <a:rPr lang="en-GB" dirty="0"/>
              <a:t>a co-operative venture, drawing on students’ disciplinary knowledge</a:t>
            </a:r>
          </a:p>
          <a:p>
            <a:r>
              <a:rPr lang="en-GB" dirty="0"/>
              <a:t>discussion of specific linguistic elements, their impact on the reader and their form</a:t>
            </a:r>
          </a:p>
        </p:txBody>
      </p:sp>
      <p:sp>
        <p:nvSpPr>
          <p:cNvPr id="4" name="Footer Placeholder 3">
            <a:extLst>
              <a:ext uri="{FF2B5EF4-FFF2-40B4-BE49-F238E27FC236}">
                <a16:creationId xmlns:a16="http://schemas.microsoft.com/office/drawing/2014/main" id="{836EC9F3-FD50-4FDA-A1C6-FAABE5063407}"/>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C21FCFF-AB1D-4FF8-8AA8-A60906243A78}"/>
              </a:ext>
            </a:extLst>
          </p:cNvPr>
          <p:cNvSpPr>
            <a:spLocks noGrp="1"/>
          </p:cNvSpPr>
          <p:nvPr>
            <p:ph type="sldNum" sz="quarter" idx="12"/>
          </p:nvPr>
        </p:nvSpPr>
        <p:spPr/>
        <p:txBody>
          <a:bodyPr/>
          <a:lstStyle/>
          <a:p>
            <a:fld id="{F758A139-7ABE-46A1-B082-C2C77667394C}" type="slidenum">
              <a:rPr lang="en-GB" smtClean="0"/>
              <a:pPr/>
              <a:t>19</a:t>
            </a:fld>
            <a:endParaRPr lang="en-GB" dirty="0"/>
          </a:p>
        </p:txBody>
      </p:sp>
    </p:spTree>
    <p:extLst>
      <p:ext uri="{BB962C8B-B14F-4D97-AF65-F5344CB8AC3E}">
        <p14:creationId xmlns:p14="http://schemas.microsoft.com/office/powerpoint/2010/main" val="1091107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Overview</a:t>
            </a:r>
          </a:p>
        </p:txBody>
      </p:sp>
      <p:sp>
        <p:nvSpPr>
          <p:cNvPr id="3" name="Content Placeholder 2"/>
          <p:cNvSpPr>
            <a:spLocks noGrp="1"/>
          </p:cNvSpPr>
          <p:nvPr>
            <p:ph idx="1"/>
          </p:nvPr>
        </p:nvSpPr>
        <p:spPr>
          <a:xfrm>
            <a:off x="395536" y="2276872"/>
            <a:ext cx="8229600" cy="3849291"/>
          </a:xfrm>
        </p:spPr>
        <p:txBody>
          <a:bodyPr/>
          <a:lstStyle/>
          <a:p>
            <a:r>
              <a:rPr lang="en-GB" dirty="0"/>
              <a:t>Definitions of voice</a:t>
            </a:r>
          </a:p>
          <a:p>
            <a:r>
              <a:rPr lang="en-GB" dirty="0"/>
              <a:t>What happens in our classrooms?</a:t>
            </a:r>
          </a:p>
          <a:p>
            <a:r>
              <a:rPr lang="en-GB" dirty="0"/>
              <a:t>Revisiting and repurposing language for the expression of voice</a:t>
            </a:r>
          </a:p>
          <a:p>
            <a:r>
              <a:rPr lang="en-GB" dirty="0"/>
              <a:t>What might we want to do differently?</a:t>
            </a:r>
          </a:p>
          <a:p>
            <a:r>
              <a:rPr lang="en-GB" dirty="0"/>
              <a:t>Ownership of voice in our classrooms</a:t>
            </a:r>
          </a:p>
          <a:p>
            <a:pPr marL="0" indent="0">
              <a:buNone/>
            </a:pPr>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758A139-7ABE-46A1-B082-C2C77667394C}" type="slidenum">
              <a:rPr lang="en-GB" smtClean="0"/>
              <a:pPr/>
              <a:t>2</a:t>
            </a:fld>
            <a:endParaRPr lang="en-GB" dirty="0"/>
          </a:p>
        </p:txBody>
      </p:sp>
    </p:spTree>
    <p:extLst>
      <p:ext uri="{BB962C8B-B14F-4D97-AF65-F5344CB8AC3E}">
        <p14:creationId xmlns:p14="http://schemas.microsoft.com/office/powerpoint/2010/main" val="9643892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331C3-F910-4949-B67A-EAF008FAFC94}"/>
              </a:ext>
            </a:extLst>
          </p:cNvPr>
          <p:cNvSpPr>
            <a:spLocks noGrp="1"/>
          </p:cNvSpPr>
          <p:nvPr>
            <p:ph type="title"/>
          </p:nvPr>
        </p:nvSpPr>
        <p:spPr/>
        <p:txBody>
          <a:bodyPr/>
          <a:lstStyle/>
          <a:p>
            <a:r>
              <a:rPr lang="en-GB" dirty="0"/>
              <a:t>Exemplary texts</a:t>
            </a:r>
          </a:p>
        </p:txBody>
      </p:sp>
      <p:sp>
        <p:nvSpPr>
          <p:cNvPr id="3" name="Text Placeholder 2">
            <a:extLst>
              <a:ext uri="{FF2B5EF4-FFF2-40B4-BE49-F238E27FC236}">
                <a16:creationId xmlns:a16="http://schemas.microsoft.com/office/drawing/2014/main" id="{1E35D8C1-3DAE-41D3-9598-B68D48D3EE6B}"/>
              </a:ext>
            </a:extLst>
          </p:cNvPr>
          <p:cNvSpPr>
            <a:spLocks noGrp="1"/>
          </p:cNvSpPr>
          <p:nvPr>
            <p:ph type="body" idx="1"/>
          </p:nvPr>
        </p:nvSpPr>
        <p:spPr/>
        <p:txBody>
          <a:bodyPr/>
          <a:lstStyle/>
          <a:p>
            <a:endParaRPr lang="en-GB"/>
          </a:p>
        </p:txBody>
      </p:sp>
      <p:sp>
        <p:nvSpPr>
          <p:cNvPr id="4" name="Footer Placeholder 3">
            <a:extLst>
              <a:ext uri="{FF2B5EF4-FFF2-40B4-BE49-F238E27FC236}">
                <a16:creationId xmlns:a16="http://schemas.microsoft.com/office/drawing/2014/main" id="{32C1A428-4A06-44F6-B0F5-1D1F0F94567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0AE9D1BB-B278-49B5-AEDD-C6011ED07F6F}"/>
              </a:ext>
            </a:extLst>
          </p:cNvPr>
          <p:cNvSpPr>
            <a:spLocks noGrp="1"/>
          </p:cNvSpPr>
          <p:nvPr>
            <p:ph type="sldNum" sz="quarter" idx="12"/>
          </p:nvPr>
        </p:nvSpPr>
        <p:spPr/>
        <p:txBody>
          <a:bodyPr/>
          <a:lstStyle/>
          <a:p>
            <a:fld id="{13ACF840-035C-411F-BA81-AF7A8ED78138}" type="slidenum">
              <a:rPr lang="en-GB" smtClean="0"/>
              <a:pPr/>
              <a:t>20</a:t>
            </a:fld>
            <a:endParaRPr lang="en-GB" dirty="0"/>
          </a:p>
        </p:txBody>
      </p:sp>
    </p:spTree>
    <p:extLst>
      <p:ext uri="{BB962C8B-B14F-4D97-AF65-F5344CB8AC3E}">
        <p14:creationId xmlns:p14="http://schemas.microsoft.com/office/powerpoint/2010/main" val="301466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14202"/>
          </a:xfrm>
        </p:spPr>
        <p:txBody>
          <a:bodyPr>
            <a:normAutofit fontScale="90000"/>
          </a:bodyPr>
          <a:lstStyle/>
          <a:p>
            <a:br>
              <a:rPr lang="en-GB" sz="2000" dirty="0"/>
            </a:br>
            <a:br>
              <a:rPr lang="en-GB" sz="2000" dirty="0"/>
            </a:br>
            <a:br>
              <a:rPr lang="en-GB" sz="2000" dirty="0"/>
            </a:br>
            <a:br>
              <a:rPr lang="en-GB" sz="2000" dirty="0"/>
            </a:br>
            <a:br>
              <a:rPr lang="en-GB" sz="2000" dirty="0"/>
            </a:br>
            <a:br>
              <a:rPr lang="en-GB" sz="2000" dirty="0"/>
            </a:br>
            <a:br>
              <a:rPr lang="en-GB" sz="2000" dirty="0"/>
            </a:br>
            <a:r>
              <a:rPr lang="en-GB" sz="2200" b="1" dirty="0"/>
              <a:t>Task Two: </a:t>
            </a:r>
            <a:r>
              <a:rPr lang="en-GB" sz="2200" dirty="0"/>
              <a:t>writer’s voice as averral and attribution</a:t>
            </a:r>
            <a:r>
              <a:rPr lang="en-GB" sz="2200" b="1" dirty="0"/>
              <a:t>, and epistemic stance</a:t>
            </a:r>
            <a:br>
              <a:rPr lang="en-GB" sz="2200" b="1" dirty="0"/>
            </a:br>
            <a:r>
              <a:rPr lang="en-GB" sz="1800" dirty="0"/>
              <a:t> </a:t>
            </a:r>
            <a:br>
              <a:rPr lang="en-GB" sz="1800" dirty="0"/>
            </a:br>
            <a:br>
              <a:rPr lang="en-GB" sz="1800" dirty="0"/>
            </a:br>
            <a:br>
              <a:rPr lang="en-GB" sz="1800" dirty="0"/>
            </a:br>
            <a:endParaRPr lang="en-GB" sz="1800" dirty="0"/>
          </a:p>
        </p:txBody>
      </p:sp>
      <p:sp>
        <p:nvSpPr>
          <p:cNvPr id="3" name="Content Placeholder 2"/>
          <p:cNvSpPr>
            <a:spLocks noGrp="1"/>
          </p:cNvSpPr>
          <p:nvPr>
            <p:ph idx="1"/>
          </p:nvPr>
        </p:nvSpPr>
        <p:spPr>
          <a:xfrm>
            <a:off x="395536" y="2060848"/>
            <a:ext cx="8229600" cy="4660627"/>
          </a:xfrm>
        </p:spPr>
        <p:txBody>
          <a:bodyPr>
            <a:normAutofit fontScale="25000" lnSpcReduction="20000"/>
          </a:bodyPr>
          <a:lstStyle/>
          <a:p>
            <a:pPr marL="0" indent="0">
              <a:buNone/>
            </a:pPr>
            <a:r>
              <a:rPr lang="en-GB" sz="9600" dirty="0"/>
              <a:t>Some studies have suggested that individuals with low socio-economic status are more likely to have more respiratory virus infections (62;63) and more severe outcome (10;15). Presumably because they are more likely to live in an overcrowded household, have poor nutrition leading to lower immunity have high prevalence of risky behaviours like smoking or may lack information about vaccination and other types of medical care and hence access medical services to a lesser extent. However, other studies have found no such link (64-67). Further, prematurity and low birthweight have been identified as risk factors to severe respiratory disease (22;23;53). For example, in their study, Jackson et al (23) found that underweight children were five times more likely to develop ALRI.  </a:t>
            </a:r>
            <a:r>
              <a:rPr lang="en-GB" sz="6400" dirty="0"/>
              <a:t>Goka, E.A.C. (2014). </a:t>
            </a:r>
          </a:p>
          <a:p>
            <a:pPr marL="0" indent="0">
              <a:buNone/>
            </a:pPr>
            <a:endParaRPr lang="en-GB" sz="6000" dirty="0"/>
          </a:p>
          <a:p>
            <a:pPr marL="0" indent="0">
              <a:buNone/>
            </a:pPr>
            <a:endParaRPr lang="en-GB" sz="60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err="1"/>
          </a:p>
        </p:txBody>
      </p:sp>
      <p:sp>
        <p:nvSpPr>
          <p:cNvPr id="4" name="Slide Number Placeholder 3"/>
          <p:cNvSpPr>
            <a:spLocks noGrp="1"/>
          </p:cNvSpPr>
          <p:nvPr>
            <p:ph type="sldNum" sz="quarter" idx="12"/>
          </p:nvPr>
        </p:nvSpPr>
        <p:spPr/>
        <p:txBody>
          <a:bodyPr/>
          <a:lstStyle/>
          <a:p>
            <a:fld id="{415E9FC3-0E46-42D2-94D3-FCD16F069771}" type="slidenum">
              <a:rPr lang="en-GB" smtClean="0"/>
              <a:t>21</a:t>
            </a:fld>
            <a:endParaRPr lang="en-GB"/>
          </a:p>
        </p:txBody>
      </p:sp>
    </p:spTree>
    <p:extLst>
      <p:ext uri="{BB962C8B-B14F-4D97-AF65-F5344CB8AC3E}">
        <p14:creationId xmlns:p14="http://schemas.microsoft.com/office/powerpoint/2010/main" val="717485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078" y="1196752"/>
            <a:ext cx="8229600" cy="432048"/>
          </a:xfrm>
        </p:spPr>
        <p:txBody>
          <a:bodyPr>
            <a:normAutofit fontScale="90000"/>
          </a:bodyPr>
          <a:lstStyle/>
          <a:p>
            <a:br>
              <a:rPr lang="en-GB" sz="2000" dirty="0"/>
            </a:br>
            <a:br>
              <a:rPr lang="en-GB" sz="2000" dirty="0"/>
            </a:br>
            <a:br>
              <a:rPr lang="en-GB" sz="2000" dirty="0"/>
            </a:br>
            <a:br>
              <a:rPr lang="en-GB" sz="2000" dirty="0"/>
            </a:br>
            <a:br>
              <a:rPr lang="en-GB" sz="2000" dirty="0"/>
            </a:br>
            <a:br>
              <a:rPr lang="en-GB" sz="2000" dirty="0"/>
            </a:br>
            <a:br>
              <a:rPr lang="en-GB" sz="2000" dirty="0"/>
            </a:br>
            <a:br>
              <a:rPr lang="en-GB" sz="2000" dirty="0"/>
            </a:br>
            <a:br>
              <a:rPr lang="en-GB" sz="2000" dirty="0"/>
            </a:br>
            <a:r>
              <a:rPr lang="en-GB" sz="1800" dirty="0"/>
              <a:t> </a:t>
            </a:r>
            <a:br>
              <a:rPr lang="en-GB" sz="1800" dirty="0"/>
            </a:br>
            <a:br>
              <a:rPr lang="en-GB" sz="1800" dirty="0"/>
            </a:br>
            <a:endParaRPr lang="en-GB" sz="1800" dirty="0"/>
          </a:p>
        </p:txBody>
      </p:sp>
      <p:sp>
        <p:nvSpPr>
          <p:cNvPr id="3" name="Content Placeholder 2"/>
          <p:cNvSpPr>
            <a:spLocks noGrp="1"/>
          </p:cNvSpPr>
          <p:nvPr>
            <p:ph idx="1"/>
          </p:nvPr>
        </p:nvSpPr>
        <p:spPr>
          <a:xfrm>
            <a:off x="395536" y="1988840"/>
            <a:ext cx="8229600" cy="4367509"/>
          </a:xfrm>
        </p:spPr>
        <p:txBody>
          <a:bodyPr>
            <a:normAutofit fontScale="25000" lnSpcReduction="20000"/>
          </a:bodyPr>
          <a:lstStyle/>
          <a:p>
            <a:pPr marL="0" indent="0">
              <a:buNone/>
            </a:pPr>
            <a:r>
              <a:rPr lang="en-GB" sz="9600" dirty="0">
                <a:solidFill>
                  <a:srgbClr val="FF0000"/>
                </a:solidFill>
              </a:rPr>
              <a:t>Some studies </a:t>
            </a:r>
            <a:r>
              <a:rPr lang="en-GB" sz="9600" dirty="0"/>
              <a:t>have suggested that individuals with low socio-economic status are more likely to have more respiratory virus infections </a:t>
            </a:r>
            <a:r>
              <a:rPr lang="en-GB" sz="9600" dirty="0">
                <a:solidFill>
                  <a:srgbClr val="FF0000"/>
                </a:solidFill>
              </a:rPr>
              <a:t>(62;63) </a:t>
            </a:r>
            <a:r>
              <a:rPr lang="en-GB" sz="9600" dirty="0"/>
              <a:t>and more severe outcome </a:t>
            </a:r>
            <a:r>
              <a:rPr lang="en-GB" sz="9600" dirty="0">
                <a:solidFill>
                  <a:srgbClr val="FF0000"/>
                </a:solidFill>
              </a:rPr>
              <a:t>(10;15). Presumably because they are more likely to live in an overcrowded household, have poor nutrition leading to lower immunity have high prevalence of risky behaviours like smoking or may lack information about vaccination and other types of medical care and hence access medical services to a lesser extent. </a:t>
            </a:r>
            <a:r>
              <a:rPr lang="en-GB" sz="9600" dirty="0"/>
              <a:t>However, </a:t>
            </a:r>
            <a:r>
              <a:rPr lang="en-GB" sz="9600" dirty="0">
                <a:solidFill>
                  <a:srgbClr val="FF0000"/>
                </a:solidFill>
              </a:rPr>
              <a:t>other studies </a:t>
            </a:r>
            <a:r>
              <a:rPr lang="en-GB" sz="9600" dirty="0"/>
              <a:t>have found no such link </a:t>
            </a:r>
            <a:r>
              <a:rPr lang="en-GB" sz="9600" dirty="0">
                <a:solidFill>
                  <a:srgbClr val="FF0000"/>
                </a:solidFill>
              </a:rPr>
              <a:t>(64-67). </a:t>
            </a:r>
            <a:r>
              <a:rPr lang="en-GB" sz="9600" dirty="0"/>
              <a:t>Further, prematurity and low birthweight have been identified as risk factors to severe respiratory disease (</a:t>
            </a:r>
            <a:r>
              <a:rPr lang="en-GB" sz="9600" dirty="0">
                <a:solidFill>
                  <a:srgbClr val="FF0000"/>
                </a:solidFill>
              </a:rPr>
              <a:t>22;23;53)</a:t>
            </a:r>
            <a:r>
              <a:rPr lang="en-GB" sz="9600" dirty="0"/>
              <a:t>. For example, </a:t>
            </a:r>
            <a:r>
              <a:rPr lang="en-GB" sz="9600" dirty="0">
                <a:solidFill>
                  <a:srgbClr val="FF0000"/>
                </a:solidFill>
              </a:rPr>
              <a:t>in their study, Jackson et al (23) found that </a:t>
            </a:r>
            <a:r>
              <a:rPr lang="en-GB" sz="9600" dirty="0"/>
              <a:t>underweight children were five times more likely to develop ALRI.</a:t>
            </a:r>
          </a:p>
          <a:p>
            <a:pPr marL="0" indent="0">
              <a:buNone/>
            </a:pPr>
            <a:endParaRPr lang="en-GB" sz="6000" dirty="0"/>
          </a:p>
          <a:p>
            <a:pPr marL="0" indent="0">
              <a:buNone/>
            </a:pPr>
            <a:endParaRPr lang="en-GB" sz="60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err="1"/>
          </a:p>
        </p:txBody>
      </p:sp>
      <p:sp>
        <p:nvSpPr>
          <p:cNvPr id="4" name="Slide Number Placeholder 3"/>
          <p:cNvSpPr>
            <a:spLocks noGrp="1"/>
          </p:cNvSpPr>
          <p:nvPr>
            <p:ph type="sldNum" sz="quarter" idx="12"/>
          </p:nvPr>
        </p:nvSpPr>
        <p:spPr/>
        <p:txBody>
          <a:bodyPr/>
          <a:lstStyle/>
          <a:p>
            <a:fld id="{415E9FC3-0E46-42D2-94D3-FCD16F069771}" type="slidenum">
              <a:rPr lang="en-GB" smtClean="0"/>
              <a:t>22</a:t>
            </a:fld>
            <a:endParaRPr lang="en-GB"/>
          </a:p>
        </p:txBody>
      </p:sp>
      <p:sp>
        <p:nvSpPr>
          <p:cNvPr id="5" name="Rectangle 4"/>
          <p:cNvSpPr/>
          <p:nvPr/>
        </p:nvSpPr>
        <p:spPr>
          <a:xfrm>
            <a:off x="539552" y="1339379"/>
            <a:ext cx="7776864" cy="646331"/>
          </a:xfrm>
          <a:prstGeom prst="rect">
            <a:avLst/>
          </a:prstGeom>
        </p:spPr>
        <p:txBody>
          <a:bodyPr wrap="square">
            <a:spAutoFit/>
          </a:bodyPr>
          <a:lstStyle/>
          <a:p>
            <a:r>
              <a:rPr lang="en-GB" b="1" dirty="0"/>
              <a:t>Writer’s voice as </a:t>
            </a:r>
            <a:r>
              <a:rPr lang="en-GB" b="1" dirty="0">
                <a:solidFill>
                  <a:srgbClr val="FF0000"/>
                </a:solidFill>
              </a:rPr>
              <a:t>averral and attribution </a:t>
            </a:r>
            <a:r>
              <a:rPr lang="en-GB" b="1" dirty="0"/>
              <a:t>and</a:t>
            </a:r>
            <a:r>
              <a:rPr lang="en-GB" b="1" dirty="0">
                <a:solidFill>
                  <a:srgbClr val="FF0000"/>
                </a:solidFill>
              </a:rPr>
              <a:t> </a:t>
            </a:r>
            <a:r>
              <a:rPr lang="en-GB" b="1" dirty="0"/>
              <a:t>epistemic stance</a:t>
            </a:r>
            <a:br>
              <a:rPr lang="en-GB" b="1" dirty="0"/>
            </a:br>
            <a:endParaRPr lang="en-GB" b="1" dirty="0"/>
          </a:p>
        </p:txBody>
      </p:sp>
    </p:spTree>
    <p:extLst>
      <p:ext uri="{BB962C8B-B14F-4D97-AF65-F5344CB8AC3E}">
        <p14:creationId xmlns:p14="http://schemas.microsoft.com/office/powerpoint/2010/main" val="17775949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6792"/>
            <a:ext cx="8229600" cy="792088"/>
          </a:xfrm>
        </p:spPr>
        <p:txBody>
          <a:bodyPr>
            <a:normAutofit fontScale="90000"/>
          </a:bodyPr>
          <a:lstStyle/>
          <a:p>
            <a:pPr algn="l"/>
            <a:br>
              <a:rPr lang="en-GB" sz="2000" dirty="0"/>
            </a:br>
            <a:br>
              <a:rPr lang="en-GB" sz="2000" dirty="0"/>
            </a:br>
            <a:br>
              <a:rPr lang="en-GB" sz="2000" dirty="0"/>
            </a:br>
            <a:br>
              <a:rPr lang="en-GB" sz="2000" dirty="0"/>
            </a:br>
            <a:br>
              <a:rPr lang="en-GB" sz="2000" dirty="0"/>
            </a:br>
            <a:br>
              <a:rPr lang="en-GB" sz="2000" dirty="0"/>
            </a:br>
            <a:br>
              <a:rPr lang="en-GB" sz="2000" dirty="0"/>
            </a:br>
            <a:br>
              <a:rPr lang="en-GB" sz="2000" b="1" dirty="0"/>
            </a:br>
            <a:br>
              <a:rPr lang="en-GB" sz="2000" dirty="0"/>
            </a:br>
            <a:br>
              <a:rPr lang="en-GB" sz="2000" dirty="0"/>
            </a:br>
            <a:br>
              <a:rPr lang="en-GB" sz="2000" b="1" dirty="0">
                <a:solidFill>
                  <a:srgbClr val="FF0000"/>
                </a:solidFill>
              </a:rPr>
            </a:br>
            <a:r>
              <a:rPr lang="en-GB" sz="1800" dirty="0"/>
              <a:t> </a:t>
            </a:r>
            <a:br>
              <a:rPr lang="en-GB" sz="1800" dirty="0"/>
            </a:br>
            <a:br>
              <a:rPr lang="en-GB" sz="1800" dirty="0"/>
            </a:br>
            <a:endParaRPr lang="en-GB" sz="1800" dirty="0"/>
          </a:p>
        </p:txBody>
      </p:sp>
      <p:sp>
        <p:nvSpPr>
          <p:cNvPr id="3" name="Content Placeholder 2"/>
          <p:cNvSpPr>
            <a:spLocks noGrp="1"/>
          </p:cNvSpPr>
          <p:nvPr>
            <p:ph idx="1"/>
          </p:nvPr>
        </p:nvSpPr>
        <p:spPr>
          <a:xfrm>
            <a:off x="395536" y="2132856"/>
            <a:ext cx="8229600" cy="4223494"/>
          </a:xfrm>
        </p:spPr>
        <p:txBody>
          <a:bodyPr>
            <a:normAutofit fontScale="25000" lnSpcReduction="20000"/>
          </a:bodyPr>
          <a:lstStyle/>
          <a:p>
            <a:pPr marL="0" indent="0">
              <a:buNone/>
            </a:pPr>
            <a:r>
              <a:rPr lang="en-GB" sz="9600" dirty="0"/>
              <a:t>Some studies </a:t>
            </a:r>
            <a:r>
              <a:rPr lang="en-GB" sz="9600" dirty="0">
                <a:solidFill>
                  <a:srgbClr val="FF0000"/>
                </a:solidFill>
              </a:rPr>
              <a:t>have suggested </a:t>
            </a:r>
            <a:r>
              <a:rPr lang="en-GB" sz="9600" dirty="0"/>
              <a:t>that individuals with low socio-economic status are </a:t>
            </a:r>
            <a:r>
              <a:rPr lang="en-GB" sz="9600" dirty="0">
                <a:solidFill>
                  <a:srgbClr val="FF0000"/>
                </a:solidFill>
              </a:rPr>
              <a:t>more likely </a:t>
            </a:r>
            <a:r>
              <a:rPr lang="en-GB" sz="9600" dirty="0"/>
              <a:t>to</a:t>
            </a:r>
            <a:r>
              <a:rPr lang="en-GB" sz="9600" dirty="0">
                <a:solidFill>
                  <a:srgbClr val="FF0000"/>
                </a:solidFill>
              </a:rPr>
              <a:t> </a:t>
            </a:r>
            <a:r>
              <a:rPr lang="en-GB" sz="9600" dirty="0"/>
              <a:t>have more respiratory virus infections (62;63) and more severe outcome (10;15). Presumably because they are </a:t>
            </a:r>
            <a:r>
              <a:rPr lang="en-GB" sz="9600" dirty="0">
                <a:solidFill>
                  <a:srgbClr val="FF0000"/>
                </a:solidFill>
              </a:rPr>
              <a:t>more likely </a:t>
            </a:r>
            <a:r>
              <a:rPr lang="en-GB" sz="9600" dirty="0"/>
              <a:t>to live in an overcrowded household, have poor nutrition leading to lower immunity have high prevalence of risky behaviours like smoking or </a:t>
            </a:r>
            <a:r>
              <a:rPr lang="en-GB" sz="9600" dirty="0">
                <a:solidFill>
                  <a:srgbClr val="FF0000"/>
                </a:solidFill>
              </a:rPr>
              <a:t>may </a:t>
            </a:r>
            <a:r>
              <a:rPr lang="en-GB" sz="9600" dirty="0"/>
              <a:t>lack information about vaccination and other types of medical care and hence access medical services </a:t>
            </a:r>
            <a:r>
              <a:rPr lang="en-GB" sz="9600" dirty="0">
                <a:solidFill>
                  <a:srgbClr val="FF0000"/>
                </a:solidFill>
              </a:rPr>
              <a:t>to a lesser extent</a:t>
            </a:r>
            <a:r>
              <a:rPr lang="en-GB" sz="9600" dirty="0"/>
              <a:t>. However, other studies </a:t>
            </a:r>
            <a:r>
              <a:rPr lang="en-GB" sz="9600" dirty="0">
                <a:solidFill>
                  <a:srgbClr val="FF0000"/>
                </a:solidFill>
              </a:rPr>
              <a:t>have found no such link </a:t>
            </a:r>
            <a:r>
              <a:rPr lang="en-GB" sz="9600" dirty="0"/>
              <a:t>(64-67). Further, prematurity and low birthweight </a:t>
            </a:r>
            <a:r>
              <a:rPr lang="en-GB" sz="9600" dirty="0">
                <a:solidFill>
                  <a:srgbClr val="FF0000"/>
                </a:solidFill>
              </a:rPr>
              <a:t>have been identified </a:t>
            </a:r>
            <a:r>
              <a:rPr lang="en-GB" sz="9600" dirty="0"/>
              <a:t>as risk factors to severe respiratory disease (22;23;53). For example, in their study, Jackson et al (23) </a:t>
            </a:r>
            <a:r>
              <a:rPr lang="en-GB" sz="9600" dirty="0">
                <a:solidFill>
                  <a:srgbClr val="FF0000"/>
                </a:solidFill>
              </a:rPr>
              <a:t>found</a:t>
            </a:r>
            <a:r>
              <a:rPr lang="en-GB" sz="9600" dirty="0"/>
              <a:t> that underweight children were </a:t>
            </a:r>
            <a:r>
              <a:rPr lang="en-GB" sz="9600" dirty="0">
                <a:solidFill>
                  <a:srgbClr val="FF0000"/>
                </a:solidFill>
              </a:rPr>
              <a:t>five times more likely </a:t>
            </a:r>
            <a:r>
              <a:rPr lang="en-GB" sz="9600" dirty="0"/>
              <a:t>to develop ALRI.</a:t>
            </a:r>
          </a:p>
          <a:p>
            <a:pPr marL="0" indent="0">
              <a:buNone/>
            </a:pPr>
            <a:endParaRPr lang="en-GB" sz="9600" dirty="0"/>
          </a:p>
          <a:p>
            <a:pPr marL="0" indent="0">
              <a:buNone/>
            </a:pPr>
            <a:endParaRPr lang="en-GB" sz="96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a:p>
          <a:p>
            <a:pPr marL="0" indent="0">
              <a:buNone/>
            </a:pPr>
            <a:endParaRPr lang="en-GB" sz="3300" dirty="0" err="1"/>
          </a:p>
        </p:txBody>
      </p:sp>
      <p:sp>
        <p:nvSpPr>
          <p:cNvPr id="4" name="Slide Number Placeholder 3"/>
          <p:cNvSpPr>
            <a:spLocks noGrp="1"/>
          </p:cNvSpPr>
          <p:nvPr>
            <p:ph type="sldNum" sz="quarter" idx="12"/>
          </p:nvPr>
        </p:nvSpPr>
        <p:spPr/>
        <p:txBody>
          <a:bodyPr/>
          <a:lstStyle/>
          <a:p>
            <a:fld id="{415E9FC3-0E46-42D2-94D3-FCD16F069771}" type="slidenum">
              <a:rPr lang="en-GB" smtClean="0"/>
              <a:t>23</a:t>
            </a:fld>
            <a:endParaRPr lang="en-GB"/>
          </a:p>
        </p:txBody>
      </p:sp>
      <p:sp>
        <p:nvSpPr>
          <p:cNvPr id="5" name="Rectangle 4"/>
          <p:cNvSpPr/>
          <p:nvPr/>
        </p:nvSpPr>
        <p:spPr>
          <a:xfrm>
            <a:off x="467544" y="1340768"/>
            <a:ext cx="7920880" cy="646331"/>
          </a:xfrm>
          <a:prstGeom prst="rect">
            <a:avLst/>
          </a:prstGeom>
        </p:spPr>
        <p:txBody>
          <a:bodyPr wrap="square">
            <a:spAutoFit/>
          </a:bodyPr>
          <a:lstStyle/>
          <a:p>
            <a:r>
              <a:rPr lang="en-GB" b="1" dirty="0"/>
              <a:t>Writer’s voice as averral and attribution and </a:t>
            </a:r>
            <a:r>
              <a:rPr lang="en-GB" b="1" dirty="0">
                <a:solidFill>
                  <a:srgbClr val="FF0000"/>
                </a:solidFill>
              </a:rPr>
              <a:t>epistemic stance</a:t>
            </a:r>
            <a:br>
              <a:rPr lang="en-GB" b="1" dirty="0"/>
            </a:br>
            <a:endParaRPr lang="en-GB" b="1" dirty="0"/>
          </a:p>
        </p:txBody>
      </p:sp>
    </p:spTree>
    <p:extLst>
      <p:ext uri="{BB962C8B-B14F-4D97-AF65-F5344CB8AC3E}">
        <p14:creationId xmlns:p14="http://schemas.microsoft.com/office/powerpoint/2010/main" val="25731256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9028C-CAB4-4F49-A1E0-7412B5B51F46}"/>
              </a:ext>
            </a:extLst>
          </p:cNvPr>
          <p:cNvSpPr>
            <a:spLocks noGrp="1"/>
          </p:cNvSpPr>
          <p:nvPr>
            <p:ph type="title"/>
          </p:nvPr>
        </p:nvSpPr>
        <p:spPr/>
        <p:txBody>
          <a:bodyPr/>
          <a:lstStyle/>
          <a:p>
            <a:r>
              <a:rPr lang="en-GB" dirty="0"/>
              <a:t>Questions and discussion</a:t>
            </a:r>
          </a:p>
        </p:txBody>
      </p:sp>
      <p:sp>
        <p:nvSpPr>
          <p:cNvPr id="3" name="Text Placeholder 2">
            <a:extLst>
              <a:ext uri="{FF2B5EF4-FFF2-40B4-BE49-F238E27FC236}">
                <a16:creationId xmlns:a16="http://schemas.microsoft.com/office/drawing/2014/main" id="{8681E1CF-D019-43F7-B7ED-7F8587C60B51}"/>
              </a:ext>
            </a:extLst>
          </p:cNvPr>
          <p:cNvSpPr>
            <a:spLocks noGrp="1"/>
          </p:cNvSpPr>
          <p:nvPr>
            <p:ph type="body" idx="1"/>
          </p:nvPr>
        </p:nvSpPr>
        <p:spPr/>
        <p:txBody>
          <a:bodyPr/>
          <a:lstStyle/>
          <a:p>
            <a:r>
              <a:rPr lang="en-GB" sz="4000" dirty="0">
                <a:solidFill>
                  <a:schemeClr val="tx1"/>
                </a:solidFill>
              </a:rPr>
              <a:t>Ownership of voice in our classrooms?</a:t>
            </a:r>
          </a:p>
        </p:txBody>
      </p:sp>
      <p:sp>
        <p:nvSpPr>
          <p:cNvPr id="4" name="Footer Placeholder 3">
            <a:extLst>
              <a:ext uri="{FF2B5EF4-FFF2-40B4-BE49-F238E27FC236}">
                <a16:creationId xmlns:a16="http://schemas.microsoft.com/office/drawing/2014/main" id="{0AC056AF-5DB9-4FC3-A108-AE7347C3AFD4}"/>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BFBDE193-8597-4BD9-B5B6-3E03CAA96986}"/>
              </a:ext>
            </a:extLst>
          </p:cNvPr>
          <p:cNvSpPr>
            <a:spLocks noGrp="1"/>
          </p:cNvSpPr>
          <p:nvPr>
            <p:ph type="sldNum" sz="quarter" idx="12"/>
          </p:nvPr>
        </p:nvSpPr>
        <p:spPr/>
        <p:txBody>
          <a:bodyPr/>
          <a:lstStyle/>
          <a:p>
            <a:fld id="{13ACF840-035C-411F-BA81-AF7A8ED78138}" type="slidenum">
              <a:rPr lang="en-GB" smtClean="0"/>
              <a:pPr/>
              <a:t>24</a:t>
            </a:fld>
            <a:endParaRPr lang="en-GB" dirty="0"/>
          </a:p>
        </p:txBody>
      </p:sp>
    </p:spTree>
    <p:extLst>
      <p:ext uri="{BB962C8B-B14F-4D97-AF65-F5344CB8AC3E}">
        <p14:creationId xmlns:p14="http://schemas.microsoft.com/office/powerpoint/2010/main" val="16132513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26554-401A-4FA1-9A50-E7D9C5E83F90}"/>
              </a:ext>
            </a:extLst>
          </p:cNvPr>
          <p:cNvSpPr>
            <a:spLocks noGrp="1"/>
          </p:cNvSpPr>
          <p:nvPr>
            <p:ph type="title"/>
          </p:nvPr>
        </p:nvSpPr>
        <p:spPr>
          <a:xfrm>
            <a:off x="405880" y="1268760"/>
            <a:ext cx="8414592" cy="432048"/>
          </a:xfrm>
        </p:spPr>
        <p:txBody>
          <a:bodyPr/>
          <a:lstStyle/>
          <a:p>
            <a:r>
              <a:rPr lang="en-GB" dirty="0"/>
              <a:t>List of references</a:t>
            </a:r>
          </a:p>
        </p:txBody>
      </p:sp>
      <p:sp>
        <p:nvSpPr>
          <p:cNvPr id="3" name="Content Placeholder 2">
            <a:extLst>
              <a:ext uri="{FF2B5EF4-FFF2-40B4-BE49-F238E27FC236}">
                <a16:creationId xmlns:a16="http://schemas.microsoft.com/office/drawing/2014/main" id="{889E94EF-8557-4159-BD42-4B1EC46E99B1}"/>
              </a:ext>
            </a:extLst>
          </p:cNvPr>
          <p:cNvSpPr>
            <a:spLocks noGrp="1"/>
          </p:cNvSpPr>
          <p:nvPr>
            <p:ph idx="1"/>
          </p:nvPr>
        </p:nvSpPr>
        <p:spPr>
          <a:xfrm>
            <a:off x="395536" y="1700808"/>
            <a:ext cx="8229600" cy="5020667"/>
          </a:xfrm>
        </p:spPr>
        <p:txBody>
          <a:bodyPr/>
          <a:lstStyle/>
          <a:p>
            <a:pPr marL="0" marR="47625" indent="0">
              <a:spcAft>
                <a:spcPts val="800"/>
              </a:spcAft>
              <a:buNone/>
            </a:pPr>
            <a:r>
              <a:rPr lang="en-GB" sz="1800" dirty="0">
                <a:solidFill>
                  <a:srgbClr val="000000"/>
                </a:solidFill>
                <a:effectLst/>
                <a:latin typeface="Arial" panose="020B0604020202020204" pitchFamily="34" charset="0"/>
                <a:ea typeface="Times New Roman" panose="02020603050405020304" pitchFamily="18" charset="0"/>
              </a:rPr>
              <a:t>Benesch, S. (2009) 'Theorizing and practicing critical </a:t>
            </a:r>
            <a:r>
              <a:rPr lang="en-GB" sz="1800" dirty="0" err="1">
                <a:solidFill>
                  <a:srgbClr val="000000"/>
                </a:solidFill>
                <a:effectLst/>
                <a:latin typeface="Arial" panose="020B0604020202020204" pitchFamily="34" charset="0"/>
                <a:ea typeface="Times New Roman" panose="02020603050405020304" pitchFamily="18" charset="0"/>
              </a:rPr>
              <a:t>english</a:t>
            </a:r>
            <a:r>
              <a:rPr lang="en-GB" sz="1800" dirty="0">
                <a:solidFill>
                  <a:srgbClr val="000000"/>
                </a:solidFill>
                <a:effectLst/>
                <a:latin typeface="Arial" panose="020B0604020202020204" pitchFamily="34" charset="0"/>
                <a:ea typeface="Times New Roman" panose="02020603050405020304" pitchFamily="18" charset="0"/>
              </a:rPr>
              <a:t> for academic purposes', </a:t>
            </a:r>
            <a:r>
              <a:rPr lang="en-GB" sz="1800" i="1" dirty="0">
                <a:solidFill>
                  <a:srgbClr val="000000"/>
                </a:solidFill>
                <a:effectLst/>
                <a:latin typeface="Arial" panose="020B0604020202020204" pitchFamily="34" charset="0"/>
                <a:ea typeface="Times New Roman" panose="02020603050405020304" pitchFamily="18" charset="0"/>
              </a:rPr>
              <a:t>Journal of English for Academic Purposes</a:t>
            </a:r>
            <a:r>
              <a:rPr lang="en-GB" sz="1800" dirty="0">
                <a:solidFill>
                  <a:srgbClr val="000000"/>
                </a:solidFill>
                <a:effectLst/>
                <a:latin typeface="Arial" panose="020B0604020202020204" pitchFamily="34" charset="0"/>
                <a:ea typeface="Times New Roman" panose="02020603050405020304" pitchFamily="18" charset="0"/>
              </a:rPr>
              <a:t>, 8(2), 81-85.</a:t>
            </a:r>
            <a:endParaRPr lang="en-GB" sz="1800" dirty="0">
              <a:effectLst/>
              <a:latin typeface="Arial" panose="020B0604020202020204" pitchFamily="34" charset="0"/>
              <a:ea typeface="Arial" panose="020B0604020202020204" pitchFamily="34" charset="0"/>
            </a:endParaRPr>
          </a:p>
          <a:p>
            <a:pPr marL="0" marR="47625" indent="0">
              <a:spcAft>
                <a:spcPts val="800"/>
              </a:spcAft>
              <a:buNone/>
            </a:pPr>
            <a:r>
              <a:rPr lang="en-GB" sz="1800" dirty="0">
                <a:effectLst/>
                <a:latin typeface="Arial" panose="020B0604020202020204" pitchFamily="34" charset="0"/>
                <a:ea typeface="Times New Roman" panose="02020603050405020304" pitchFamily="18" charset="0"/>
              </a:rPr>
              <a:t>Bruce, I. (2020a) 'Is ‘critical thinking’ a useful concept in teaching EAP? If so, where does it fit into our crowded curriculum?', </a:t>
            </a:r>
            <a:r>
              <a:rPr lang="en-GB" sz="1800" i="1" dirty="0">
                <a:effectLst/>
                <a:latin typeface="Arial" panose="020B0604020202020204" pitchFamily="34" charset="0"/>
                <a:ea typeface="Times New Roman" panose="02020603050405020304" pitchFamily="18" charset="0"/>
              </a:rPr>
              <a:t>Teaching EAP</a:t>
            </a:r>
            <a:r>
              <a:rPr lang="en-GB" sz="1800" dirty="0">
                <a:effectLst/>
                <a:latin typeface="Arial" panose="020B0604020202020204" pitchFamily="34" charset="0"/>
                <a:ea typeface="Times New Roman" panose="02020603050405020304" pitchFamily="18" charset="0"/>
              </a:rPr>
              <a:t>, 25 June 2020, available: https://teachingeap.wordpress.com/2020/06/25/is-critical-thinking-a-useful-concept-in-teaching-eap-if-so-where-does-it-fit-into-our-crowded-curriculum/ [accessed 22 December 2020].</a:t>
            </a:r>
            <a:endParaRPr lang="en-GB" sz="1800" dirty="0">
              <a:effectLst/>
              <a:latin typeface="Arial" panose="020B0604020202020204" pitchFamily="34" charset="0"/>
              <a:ea typeface="Arial" panose="020B0604020202020204" pitchFamily="34" charset="0"/>
            </a:endParaRPr>
          </a:p>
          <a:p>
            <a:pPr marL="0" indent="0">
              <a:buNone/>
            </a:pPr>
            <a:r>
              <a:rPr lang="en-GB" sz="1800" dirty="0">
                <a:effectLst/>
                <a:latin typeface="Arial" panose="020B0604020202020204" pitchFamily="34" charset="0"/>
                <a:ea typeface="Times New Roman" panose="02020603050405020304" pitchFamily="18" charset="0"/>
              </a:rPr>
              <a:t>Bruce, I. (2020b) 'EAP and Expressing Critical Thinking through Text: Theory and Pedagogy', in </a:t>
            </a:r>
            <a:r>
              <a:rPr lang="en-GB" sz="1800" i="1" dirty="0">
                <a:effectLst/>
                <a:latin typeface="Arial" panose="020B0604020202020204" pitchFamily="34" charset="0"/>
                <a:ea typeface="Times New Roman" panose="02020603050405020304" pitchFamily="18" charset="0"/>
              </a:rPr>
              <a:t>celt.leeds.ac.uk/summer-conference</a:t>
            </a:r>
            <a:r>
              <a:rPr lang="en-GB" sz="1800" dirty="0">
                <a:effectLst/>
                <a:latin typeface="Arial" panose="020B0604020202020204" pitchFamily="34" charset="0"/>
                <a:ea typeface="Times New Roman" panose="02020603050405020304" pitchFamily="18" charset="0"/>
              </a:rPr>
              <a:t>, </a:t>
            </a:r>
            <a:r>
              <a:rPr lang="en-GB" sz="1800" dirty="0" err="1">
                <a:effectLst/>
                <a:latin typeface="Arial" panose="020B0604020202020204" pitchFamily="34" charset="0"/>
                <a:ea typeface="Times New Roman" panose="02020603050405020304" pitchFamily="18" charset="0"/>
              </a:rPr>
              <a:t>econference</a:t>
            </a:r>
            <a:r>
              <a:rPr lang="en-GB" sz="1800" dirty="0">
                <a:effectLst/>
                <a:latin typeface="Arial" panose="020B0604020202020204" pitchFamily="34" charset="0"/>
                <a:ea typeface="Times New Roman" panose="02020603050405020304" pitchFamily="18" charset="0"/>
              </a:rPr>
              <a:t>, available: </a:t>
            </a:r>
            <a:r>
              <a:rPr lang="en-GB" sz="1800" u="sng" dirty="0">
                <a:solidFill>
                  <a:srgbClr val="0000FF"/>
                </a:solidFill>
                <a:effectLst/>
                <a:latin typeface="Arial" panose="020B0604020202020204" pitchFamily="34" charset="0"/>
                <a:ea typeface="Times New Roman" panose="02020603050405020304" pitchFamily="18" charset="0"/>
                <a:hlinkClick r:id="rId3"/>
              </a:rPr>
              <a:t>https://celt.leeds.ac.uk/ian-bruce-eap-and-expressing-critical-thinking-through-text-theory-and-pedagogy/</a:t>
            </a:r>
            <a:r>
              <a:rPr lang="en-GB" sz="1800" dirty="0">
                <a:effectLst/>
                <a:latin typeface="Arial" panose="020B0604020202020204" pitchFamily="34" charset="0"/>
                <a:ea typeface="Times New Roman" panose="02020603050405020304" pitchFamily="18" charset="0"/>
              </a:rPr>
              <a:t> [accessed 24 April 2021].</a:t>
            </a:r>
            <a:endParaRPr lang="en-GB" sz="1800" dirty="0">
              <a:effectLst/>
              <a:latin typeface="Arial" panose="020B0604020202020204" pitchFamily="34" charset="0"/>
              <a:ea typeface="Arial" panose="020B0604020202020204" pitchFamily="34" charset="0"/>
            </a:endParaRPr>
          </a:p>
          <a:p>
            <a:pPr marL="0" indent="0">
              <a:buNone/>
            </a:pPr>
            <a:endParaRPr lang="en-GB" sz="1800" dirty="0">
              <a:effectLst/>
              <a:latin typeface="Arial" panose="020B0604020202020204" pitchFamily="34" charset="0"/>
              <a:ea typeface="Arial" panose="020B0604020202020204" pitchFamily="34" charset="0"/>
            </a:endParaRPr>
          </a:p>
          <a:p>
            <a:pPr marL="0" indent="0">
              <a:buNone/>
            </a:pPr>
            <a:endParaRPr lang="en-GB" sz="1800" dirty="0"/>
          </a:p>
        </p:txBody>
      </p:sp>
      <p:sp>
        <p:nvSpPr>
          <p:cNvPr id="4" name="Footer Placeholder 3">
            <a:extLst>
              <a:ext uri="{FF2B5EF4-FFF2-40B4-BE49-F238E27FC236}">
                <a16:creationId xmlns:a16="http://schemas.microsoft.com/office/drawing/2014/main" id="{69F24E22-030D-4BFC-BAB6-372D5CE0286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C21F1496-314D-484D-A98C-F6047C77E51A}"/>
              </a:ext>
            </a:extLst>
          </p:cNvPr>
          <p:cNvSpPr>
            <a:spLocks noGrp="1"/>
          </p:cNvSpPr>
          <p:nvPr>
            <p:ph type="sldNum" sz="quarter" idx="12"/>
          </p:nvPr>
        </p:nvSpPr>
        <p:spPr/>
        <p:txBody>
          <a:bodyPr/>
          <a:lstStyle/>
          <a:p>
            <a:fld id="{F758A139-7ABE-46A1-B082-C2C77667394C}" type="slidenum">
              <a:rPr lang="en-GB" smtClean="0"/>
              <a:pPr/>
              <a:t>25</a:t>
            </a:fld>
            <a:endParaRPr lang="en-GB" dirty="0"/>
          </a:p>
        </p:txBody>
      </p:sp>
    </p:spTree>
    <p:extLst>
      <p:ext uri="{BB962C8B-B14F-4D97-AF65-F5344CB8AC3E}">
        <p14:creationId xmlns:p14="http://schemas.microsoft.com/office/powerpoint/2010/main" val="14689329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29662-7581-4CA2-901F-C9957D63DEB3}"/>
              </a:ext>
            </a:extLst>
          </p:cNvPr>
          <p:cNvSpPr>
            <a:spLocks noGrp="1"/>
          </p:cNvSpPr>
          <p:nvPr>
            <p:ph type="title"/>
          </p:nvPr>
        </p:nvSpPr>
        <p:spPr>
          <a:xfrm>
            <a:off x="405880" y="1268760"/>
            <a:ext cx="8126560" cy="432048"/>
          </a:xfrm>
        </p:spPr>
        <p:txBody>
          <a:bodyPr/>
          <a:lstStyle/>
          <a:p>
            <a:r>
              <a:rPr lang="en-GB" dirty="0"/>
              <a:t>List of references</a:t>
            </a:r>
          </a:p>
        </p:txBody>
      </p:sp>
      <p:sp>
        <p:nvSpPr>
          <p:cNvPr id="3" name="Content Placeholder 2">
            <a:extLst>
              <a:ext uri="{FF2B5EF4-FFF2-40B4-BE49-F238E27FC236}">
                <a16:creationId xmlns:a16="http://schemas.microsoft.com/office/drawing/2014/main" id="{138262FD-F8FA-4A5E-BAA4-A3B30E233808}"/>
              </a:ext>
            </a:extLst>
          </p:cNvPr>
          <p:cNvSpPr>
            <a:spLocks noGrp="1"/>
          </p:cNvSpPr>
          <p:nvPr>
            <p:ph idx="1"/>
          </p:nvPr>
        </p:nvSpPr>
        <p:spPr>
          <a:xfrm>
            <a:off x="405880" y="1832335"/>
            <a:ext cx="8229600" cy="4392488"/>
          </a:xfrm>
        </p:spPr>
        <p:txBody>
          <a:bodyPr/>
          <a:lstStyle/>
          <a:p>
            <a:pPr marL="0" indent="0">
              <a:buNone/>
            </a:pPr>
            <a:r>
              <a:rPr lang="en-GB" sz="1800" dirty="0"/>
              <a:t>Goka, E.A.C. (2014).  </a:t>
            </a:r>
            <a:r>
              <a:rPr lang="en-GB" sz="1800" i="1" dirty="0"/>
              <a:t>Influenza A viruses dual and multiple infections with other respiratory viruses and the risk of hospitalization and mortality</a:t>
            </a:r>
            <a:r>
              <a:rPr lang="en-GB" sz="1800" dirty="0"/>
              <a:t>. Thesis. The University of Manchester.</a:t>
            </a:r>
          </a:p>
          <a:p>
            <a:pPr marL="0" indent="0">
              <a:buNone/>
            </a:pPr>
            <a:endParaRPr lang="en-GB" sz="1800" dirty="0">
              <a:solidFill>
                <a:srgbClr val="000000"/>
              </a:solidFill>
              <a:effectLst/>
              <a:latin typeface="Arial" panose="020B0604020202020204" pitchFamily="34" charset="0"/>
              <a:ea typeface="Times New Roman" panose="02020603050405020304" pitchFamily="18" charset="0"/>
            </a:endParaRPr>
          </a:p>
          <a:p>
            <a:pPr marL="0" indent="0">
              <a:buNone/>
            </a:pPr>
            <a:r>
              <a:rPr lang="en-GB" sz="1800" dirty="0">
                <a:solidFill>
                  <a:srgbClr val="000000"/>
                </a:solidFill>
                <a:effectLst/>
                <a:latin typeface="Arial" panose="020B0604020202020204" pitchFamily="34" charset="0"/>
                <a:ea typeface="Times New Roman" panose="02020603050405020304" pitchFamily="18" charset="0"/>
              </a:rPr>
              <a:t>Hood, S. (2010) </a:t>
            </a:r>
            <a:r>
              <a:rPr lang="en-GB" sz="1800" i="1" dirty="0">
                <a:solidFill>
                  <a:srgbClr val="000000"/>
                </a:solidFill>
                <a:effectLst/>
                <a:latin typeface="Arial" panose="020B0604020202020204" pitchFamily="34" charset="0"/>
                <a:ea typeface="Times New Roman" panose="02020603050405020304" pitchFamily="18" charset="0"/>
              </a:rPr>
              <a:t>Appraising Research: Evaluation in Academic Writing</a:t>
            </a:r>
            <a:r>
              <a:rPr lang="en-GB" sz="1800" dirty="0">
                <a:solidFill>
                  <a:srgbClr val="000000"/>
                </a:solidFill>
                <a:effectLst/>
                <a:latin typeface="Arial" panose="020B0604020202020204" pitchFamily="34" charset="0"/>
                <a:ea typeface="Times New Roman" panose="02020603050405020304" pitchFamily="18" charset="0"/>
              </a:rPr>
              <a:t>, Basingstoke:</a:t>
            </a:r>
            <a:r>
              <a:rPr lang="en-GB" sz="1800" i="1" dirty="0">
                <a:solidFill>
                  <a:srgbClr val="000000"/>
                </a:solidFill>
                <a:effectLst/>
                <a:latin typeface="Arial" panose="020B0604020202020204" pitchFamily="34" charset="0"/>
                <a:ea typeface="Times New Roman" panose="02020603050405020304" pitchFamily="18" charset="0"/>
              </a:rPr>
              <a:t> </a:t>
            </a:r>
            <a:r>
              <a:rPr lang="en-GB" sz="1800" dirty="0">
                <a:solidFill>
                  <a:srgbClr val="000000"/>
                </a:solidFill>
                <a:effectLst/>
                <a:latin typeface="Arial" panose="020B0604020202020204" pitchFamily="34" charset="0"/>
                <a:ea typeface="Times New Roman" panose="02020603050405020304" pitchFamily="18" charset="0"/>
              </a:rPr>
              <a:t>Palgrave Macmillan.</a:t>
            </a:r>
            <a:endParaRPr lang="en-GB" sz="1800" dirty="0">
              <a:effectLst/>
              <a:latin typeface="Arial" panose="020B0604020202020204" pitchFamily="34" charset="0"/>
              <a:ea typeface="Arial" panose="020B0604020202020204" pitchFamily="34" charset="0"/>
            </a:endParaRPr>
          </a:p>
          <a:p>
            <a:pPr marL="0" indent="0">
              <a:buNone/>
            </a:pPr>
            <a:endParaRPr lang="en-GB" sz="1600" dirty="0"/>
          </a:p>
          <a:p>
            <a:pPr marL="0" indent="0">
              <a:buNone/>
            </a:pPr>
            <a:r>
              <a:rPr lang="en-GB" sz="1800" dirty="0">
                <a:solidFill>
                  <a:srgbClr val="000000"/>
                </a:solidFill>
                <a:effectLst/>
                <a:latin typeface="Arial" panose="020B0604020202020204" pitchFamily="34" charset="0"/>
                <a:ea typeface="Times New Roman" panose="02020603050405020304" pitchFamily="18" charset="0"/>
              </a:rPr>
              <a:t>Hyland, K. (1998) </a:t>
            </a:r>
            <a:r>
              <a:rPr lang="en-GB" sz="1800" i="1" dirty="0">
                <a:solidFill>
                  <a:srgbClr val="000000"/>
                </a:solidFill>
                <a:effectLst/>
                <a:latin typeface="Arial" panose="020B0604020202020204" pitchFamily="34" charset="0"/>
                <a:ea typeface="Times New Roman" panose="02020603050405020304" pitchFamily="18" charset="0"/>
              </a:rPr>
              <a:t>Hedging in Scientific Research Articles</a:t>
            </a:r>
            <a:r>
              <a:rPr lang="en-GB" sz="1800" dirty="0">
                <a:solidFill>
                  <a:srgbClr val="000000"/>
                </a:solidFill>
                <a:effectLst/>
                <a:latin typeface="Arial" panose="020B0604020202020204" pitchFamily="34" charset="0"/>
                <a:ea typeface="Times New Roman" panose="02020603050405020304" pitchFamily="18" charset="0"/>
              </a:rPr>
              <a:t>, Amsterdam:</a:t>
            </a:r>
            <a:r>
              <a:rPr lang="en-GB" sz="1800" i="1" dirty="0">
                <a:solidFill>
                  <a:srgbClr val="000000"/>
                </a:solidFill>
                <a:effectLst/>
                <a:latin typeface="Arial" panose="020B0604020202020204" pitchFamily="34" charset="0"/>
                <a:ea typeface="Times New Roman" panose="02020603050405020304" pitchFamily="18" charset="0"/>
              </a:rPr>
              <a:t> </a:t>
            </a:r>
            <a:r>
              <a:rPr lang="en-GB" sz="1800" dirty="0">
                <a:solidFill>
                  <a:srgbClr val="000000"/>
                </a:solidFill>
                <a:effectLst/>
                <a:latin typeface="Arial" panose="020B0604020202020204" pitchFamily="34" charset="0"/>
                <a:ea typeface="Times New Roman" panose="02020603050405020304" pitchFamily="18" charset="0"/>
              </a:rPr>
              <a:t>John </a:t>
            </a:r>
            <a:r>
              <a:rPr lang="en-GB" sz="1800" dirty="0" err="1">
                <a:solidFill>
                  <a:srgbClr val="000000"/>
                </a:solidFill>
                <a:effectLst/>
                <a:latin typeface="Arial" panose="020B0604020202020204" pitchFamily="34" charset="0"/>
                <a:ea typeface="Times New Roman" panose="02020603050405020304" pitchFamily="18" charset="0"/>
              </a:rPr>
              <a:t>Benjamins</a:t>
            </a:r>
            <a:r>
              <a:rPr lang="en-GB" sz="1800" dirty="0">
                <a:solidFill>
                  <a:srgbClr val="000000"/>
                </a:solidFill>
                <a:effectLst/>
                <a:latin typeface="Arial" panose="020B0604020202020204" pitchFamily="34" charset="0"/>
                <a:ea typeface="Times New Roman" panose="02020603050405020304" pitchFamily="18" charset="0"/>
              </a:rPr>
              <a:t> Publishing Company.</a:t>
            </a:r>
            <a:endParaRPr lang="en-GB" sz="1800" dirty="0">
              <a:effectLst/>
              <a:latin typeface="Arial" panose="020B0604020202020204" pitchFamily="34" charset="0"/>
              <a:ea typeface="Arial" panose="020B0604020202020204" pitchFamily="34" charset="0"/>
            </a:endParaRPr>
          </a:p>
          <a:p>
            <a:endParaRPr lang="en-GB" dirty="0"/>
          </a:p>
        </p:txBody>
      </p:sp>
      <p:sp>
        <p:nvSpPr>
          <p:cNvPr id="4" name="Footer Placeholder 3">
            <a:extLst>
              <a:ext uri="{FF2B5EF4-FFF2-40B4-BE49-F238E27FC236}">
                <a16:creationId xmlns:a16="http://schemas.microsoft.com/office/drawing/2014/main" id="{45FFD823-1921-4FF7-8913-ED04D0ED0266}"/>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08FA36B2-0AED-450C-A6EE-B854C251F473}"/>
              </a:ext>
            </a:extLst>
          </p:cNvPr>
          <p:cNvSpPr>
            <a:spLocks noGrp="1"/>
          </p:cNvSpPr>
          <p:nvPr>
            <p:ph type="sldNum" sz="quarter" idx="12"/>
          </p:nvPr>
        </p:nvSpPr>
        <p:spPr/>
        <p:txBody>
          <a:bodyPr/>
          <a:lstStyle/>
          <a:p>
            <a:fld id="{F758A139-7ABE-46A1-B082-C2C77667394C}" type="slidenum">
              <a:rPr lang="en-GB" smtClean="0"/>
              <a:pPr/>
              <a:t>26</a:t>
            </a:fld>
            <a:endParaRPr lang="en-GB" dirty="0"/>
          </a:p>
        </p:txBody>
      </p:sp>
    </p:spTree>
    <p:extLst>
      <p:ext uri="{BB962C8B-B14F-4D97-AF65-F5344CB8AC3E}">
        <p14:creationId xmlns:p14="http://schemas.microsoft.com/office/powerpoint/2010/main" val="27369999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9DDCF-7E9A-45AA-BCCA-4DC72333EC33}"/>
              </a:ext>
            </a:extLst>
          </p:cNvPr>
          <p:cNvSpPr>
            <a:spLocks noGrp="1"/>
          </p:cNvSpPr>
          <p:nvPr>
            <p:ph type="title"/>
          </p:nvPr>
        </p:nvSpPr>
        <p:spPr>
          <a:xfrm>
            <a:off x="405880" y="1268760"/>
            <a:ext cx="8126560" cy="216024"/>
          </a:xfrm>
        </p:spPr>
        <p:txBody>
          <a:bodyPr/>
          <a:lstStyle/>
          <a:p>
            <a:r>
              <a:rPr lang="en-GB" dirty="0"/>
              <a:t>List of references</a:t>
            </a:r>
          </a:p>
        </p:txBody>
      </p:sp>
      <p:sp>
        <p:nvSpPr>
          <p:cNvPr id="3" name="Content Placeholder 2">
            <a:extLst>
              <a:ext uri="{FF2B5EF4-FFF2-40B4-BE49-F238E27FC236}">
                <a16:creationId xmlns:a16="http://schemas.microsoft.com/office/drawing/2014/main" id="{8745EF83-B7EF-4113-8289-3871F2B856C6}"/>
              </a:ext>
            </a:extLst>
          </p:cNvPr>
          <p:cNvSpPr>
            <a:spLocks noGrp="1"/>
          </p:cNvSpPr>
          <p:nvPr>
            <p:ph idx="1"/>
          </p:nvPr>
        </p:nvSpPr>
        <p:spPr>
          <a:xfrm>
            <a:off x="395536" y="1700808"/>
            <a:ext cx="8229600" cy="4655542"/>
          </a:xfrm>
        </p:spPr>
        <p:txBody>
          <a:bodyPr/>
          <a:lstStyle/>
          <a:p>
            <a:pPr marL="0" indent="0">
              <a:buNone/>
            </a:pPr>
            <a:r>
              <a:rPr lang="en-GB" sz="1800" dirty="0">
                <a:solidFill>
                  <a:srgbClr val="000000"/>
                </a:solidFill>
                <a:effectLst/>
                <a:latin typeface="Arial" panose="020B0604020202020204" pitchFamily="34" charset="0"/>
                <a:ea typeface="Times New Roman" panose="02020603050405020304" pitchFamily="18" charset="0"/>
              </a:rPr>
              <a:t>Ivanič , R. (1997) </a:t>
            </a:r>
            <a:r>
              <a:rPr lang="en-GB" sz="1800" i="1" dirty="0">
                <a:solidFill>
                  <a:srgbClr val="000000"/>
                </a:solidFill>
                <a:effectLst/>
                <a:latin typeface="Arial" panose="020B0604020202020204" pitchFamily="34" charset="0"/>
                <a:ea typeface="Times New Roman" panose="02020603050405020304" pitchFamily="18" charset="0"/>
              </a:rPr>
              <a:t>Writing and Identity The Discoursal Construction of Identity in Academic Writing</a:t>
            </a:r>
            <a:r>
              <a:rPr lang="en-GB" sz="1800" dirty="0">
                <a:solidFill>
                  <a:srgbClr val="000000"/>
                </a:solidFill>
                <a:effectLst/>
                <a:latin typeface="Arial" panose="020B0604020202020204" pitchFamily="34" charset="0"/>
                <a:ea typeface="Times New Roman" panose="02020603050405020304" pitchFamily="18" charset="0"/>
              </a:rPr>
              <a:t>, Amsterdam/Philadelphia:</a:t>
            </a:r>
            <a:r>
              <a:rPr lang="en-GB" sz="1800" i="1" dirty="0">
                <a:solidFill>
                  <a:srgbClr val="000000"/>
                </a:solidFill>
                <a:effectLst/>
                <a:latin typeface="Arial" panose="020B0604020202020204" pitchFamily="34" charset="0"/>
                <a:ea typeface="Times New Roman" panose="02020603050405020304" pitchFamily="18" charset="0"/>
              </a:rPr>
              <a:t> </a:t>
            </a:r>
            <a:r>
              <a:rPr lang="en-GB" sz="1800" dirty="0">
                <a:solidFill>
                  <a:srgbClr val="000000"/>
                </a:solidFill>
                <a:effectLst/>
                <a:latin typeface="Arial" panose="020B0604020202020204" pitchFamily="34" charset="0"/>
                <a:ea typeface="Times New Roman" panose="02020603050405020304" pitchFamily="18" charset="0"/>
              </a:rPr>
              <a:t>John </a:t>
            </a:r>
            <a:r>
              <a:rPr lang="en-GB" sz="1800" dirty="0" err="1">
                <a:solidFill>
                  <a:srgbClr val="000000"/>
                </a:solidFill>
                <a:effectLst/>
                <a:latin typeface="Arial" panose="020B0604020202020204" pitchFamily="34" charset="0"/>
                <a:ea typeface="Times New Roman" panose="02020603050405020304" pitchFamily="18" charset="0"/>
              </a:rPr>
              <a:t>Benjamins</a:t>
            </a:r>
            <a:r>
              <a:rPr lang="en-GB" sz="1800" dirty="0">
                <a:solidFill>
                  <a:srgbClr val="000000"/>
                </a:solidFill>
                <a:effectLst/>
                <a:latin typeface="Arial" panose="020B0604020202020204" pitchFamily="34" charset="0"/>
                <a:ea typeface="Times New Roman" panose="02020603050405020304" pitchFamily="18" charset="0"/>
              </a:rPr>
              <a:t> Publishing Company</a:t>
            </a:r>
            <a:endParaRPr lang="en-GB" sz="1800" dirty="0">
              <a:effectLst/>
              <a:latin typeface="Arial" panose="020B0604020202020204" pitchFamily="34" charset="0"/>
              <a:ea typeface="Arial" panose="020B0604020202020204" pitchFamily="34" charset="0"/>
            </a:endParaRPr>
          </a:p>
          <a:p>
            <a:pPr marL="0" indent="0">
              <a:buNone/>
            </a:pPr>
            <a:endParaRPr lang="en-GB" sz="1800" dirty="0">
              <a:solidFill>
                <a:srgbClr val="000000"/>
              </a:solidFill>
              <a:effectLst/>
              <a:latin typeface="Arial" panose="020B0604020202020204" pitchFamily="34" charset="0"/>
              <a:ea typeface="Times New Roman" panose="02020603050405020304" pitchFamily="18" charset="0"/>
            </a:endParaRPr>
          </a:p>
          <a:p>
            <a:pPr marL="0" indent="0">
              <a:buNone/>
            </a:pPr>
            <a:r>
              <a:rPr lang="en-GB" sz="1800" dirty="0">
                <a:solidFill>
                  <a:srgbClr val="000000"/>
                </a:solidFill>
                <a:effectLst/>
                <a:latin typeface="Arial" panose="020B0604020202020204" pitchFamily="34" charset="0"/>
                <a:ea typeface="Times New Roman" panose="02020603050405020304" pitchFamily="18" charset="0"/>
              </a:rPr>
              <a:t>Lancaster, Z. (2016) 'Expressing stance in undergraduate writing: Discipline-specific and general qualities', </a:t>
            </a:r>
            <a:r>
              <a:rPr lang="en-GB" sz="1800" i="1" dirty="0">
                <a:solidFill>
                  <a:srgbClr val="000000"/>
                </a:solidFill>
                <a:effectLst/>
                <a:latin typeface="Arial" panose="020B0604020202020204" pitchFamily="34" charset="0"/>
                <a:ea typeface="Times New Roman" panose="02020603050405020304" pitchFamily="18" charset="0"/>
              </a:rPr>
              <a:t>Journal of English for Academic Purposes</a:t>
            </a:r>
            <a:r>
              <a:rPr lang="en-GB" sz="1800" dirty="0">
                <a:solidFill>
                  <a:srgbClr val="000000"/>
                </a:solidFill>
                <a:effectLst/>
                <a:latin typeface="Arial" panose="020B0604020202020204" pitchFamily="34" charset="0"/>
                <a:ea typeface="Times New Roman" panose="02020603050405020304" pitchFamily="18" charset="0"/>
              </a:rPr>
              <a:t>, 23, 16-30.</a:t>
            </a:r>
          </a:p>
          <a:p>
            <a:pPr marL="0" indent="0">
              <a:buNone/>
            </a:pPr>
            <a:endParaRPr lang="en-GB" sz="1800" dirty="0">
              <a:solidFill>
                <a:srgbClr val="000000"/>
              </a:solidFill>
              <a:effectLst/>
              <a:latin typeface="Arial" panose="020B0604020202020204" pitchFamily="34" charset="0"/>
              <a:ea typeface="Times New Roman" panose="02020603050405020304" pitchFamily="18" charset="0"/>
            </a:endParaRPr>
          </a:p>
          <a:p>
            <a:pPr marL="0" indent="0">
              <a:buNone/>
            </a:pPr>
            <a:r>
              <a:rPr lang="en-GB" sz="1800" dirty="0">
                <a:solidFill>
                  <a:srgbClr val="000000"/>
                </a:solidFill>
                <a:effectLst/>
                <a:latin typeface="Arial" panose="020B0604020202020204" pitchFamily="34" charset="0"/>
                <a:ea typeface="Times New Roman" panose="02020603050405020304" pitchFamily="18" charset="0"/>
              </a:rPr>
              <a:t>Lea, M. and Street, B.V. (1998) 'Student Writing in Higher Education: an academic literacies approach', </a:t>
            </a:r>
            <a:r>
              <a:rPr lang="en-GB" sz="1800" i="1" dirty="0">
                <a:solidFill>
                  <a:srgbClr val="000000"/>
                </a:solidFill>
                <a:effectLst/>
                <a:latin typeface="Arial" panose="020B0604020202020204" pitchFamily="34" charset="0"/>
                <a:ea typeface="Times New Roman" panose="02020603050405020304" pitchFamily="18" charset="0"/>
              </a:rPr>
              <a:t>Studies in Higher Education</a:t>
            </a:r>
            <a:r>
              <a:rPr lang="en-GB" sz="1800" dirty="0">
                <a:solidFill>
                  <a:srgbClr val="000000"/>
                </a:solidFill>
                <a:effectLst/>
                <a:latin typeface="Arial" panose="020B0604020202020204" pitchFamily="34" charset="0"/>
                <a:ea typeface="Times New Roman" panose="02020603050405020304" pitchFamily="18" charset="0"/>
              </a:rPr>
              <a:t>, 23(2), 157-172.</a:t>
            </a:r>
            <a:endParaRPr lang="en-GB" sz="1800" dirty="0">
              <a:effectLst/>
              <a:latin typeface="Arial" panose="020B0604020202020204" pitchFamily="34" charset="0"/>
              <a:ea typeface="Arial" panose="020B0604020202020204" pitchFamily="34" charset="0"/>
            </a:endParaRPr>
          </a:p>
          <a:p>
            <a:pPr marL="0" indent="0">
              <a:buNone/>
            </a:pPr>
            <a:endParaRPr lang="en-GB" sz="1800" dirty="0">
              <a:solidFill>
                <a:srgbClr val="000000"/>
              </a:solidFill>
              <a:effectLst/>
              <a:latin typeface="Arial" panose="020B0604020202020204" pitchFamily="34" charset="0"/>
              <a:ea typeface="Times New Roman" panose="02020603050405020304" pitchFamily="18" charset="0"/>
            </a:endParaRPr>
          </a:p>
          <a:p>
            <a:pPr marL="0" indent="0">
              <a:buNone/>
            </a:pPr>
            <a:endParaRPr lang="en-GB" sz="1800" dirty="0">
              <a:solidFill>
                <a:srgbClr val="000000"/>
              </a:solidFill>
              <a:effectLst/>
              <a:latin typeface="Arial" panose="020B0604020202020204" pitchFamily="34" charset="0"/>
              <a:ea typeface="Times New Roman" panose="02020603050405020304" pitchFamily="18" charset="0"/>
            </a:endParaRPr>
          </a:p>
          <a:p>
            <a:pPr marL="0" indent="0">
              <a:buNone/>
            </a:pPr>
            <a:endParaRPr lang="en-GB" dirty="0"/>
          </a:p>
        </p:txBody>
      </p:sp>
      <p:sp>
        <p:nvSpPr>
          <p:cNvPr id="4" name="Footer Placeholder 3">
            <a:extLst>
              <a:ext uri="{FF2B5EF4-FFF2-40B4-BE49-F238E27FC236}">
                <a16:creationId xmlns:a16="http://schemas.microsoft.com/office/drawing/2014/main" id="{9D77ED9F-3B59-48D8-BD27-9F574F426257}"/>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D3D7ED00-D6C2-4F0F-A9A4-D463B002B1D7}"/>
              </a:ext>
            </a:extLst>
          </p:cNvPr>
          <p:cNvSpPr>
            <a:spLocks noGrp="1"/>
          </p:cNvSpPr>
          <p:nvPr>
            <p:ph type="sldNum" sz="quarter" idx="12"/>
          </p:nvPr>
        </p:nvSpPr>
        <p:spPr/>
        <p:txBody>
          <a:bodyPr/>
          <a:lstStyle/>
          <a:p>
            <a:fld id="{F758A139-7ABE-46A1-B082-C2C77667394C}" type="slidenum">
              <a:rPr lang="en-GB" smtClean="0"/>
              <a:pPr/>
              <a:t>27</a:t>
            </a:fld>
            <a:endParaRPr lang="en-GB" dirty="0"/>
          </a:p>
        </p:txBody>
      </p:sp>
    </p:spTree>
    <p:extLst>
      <p:ext uri="{BB962C8B-B14F-4D97-AF65-F5344CB8AC3E}">
        <p14:creationId xmlns:p14="http://schemas.microsoft.com/office/powerpoint/2010/main" val="1669128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5880" y="1124744"/>
            <a:ext cx="7838528" cy="1080120"/>
          </a:xfrm>
        </p:spPr>
        <p:txBody>
          <a:bodyPr/>
          <a:lstStyle/>
          <a:p>
            <a:r>
              <a:rPr lang="en-GB" dirty="0"/>
              <a:t>Aspects of voice</a:t>
            </a:r>
          </a:p>
        </p:txBody>
      </p:sp>
      <p:sp>
        <p:nvSpPr>
          <p:cNvPr id="3" name="Content Placeholder 2"/>
          <p:cNvSpPr>
            <a:spLocks noGrp="1"/>
          </p:cNvSpPr>
          <p:nvPr>
            <p:ph idx="1"/>
          </p:nvPr>
        </p:nvSpPr>
        <p:spPr>
          <a:xfrm>
            <a:off x="395536" y="2204864"/>
            <a:ext cx="8229600" cy="3921300"/>
          </a:xfrm>
        </p:spPr>
        <p:txBody>
          <a:bodyPr/>
          <a:lstStyle/>
          <a:p>
            <a:r>
              <a:rPr lang="en-GB" dirty="0"/>
              <a:t>evaluation (Hood, 2010; Hyland, 2012)</a:t>
            </a:r>
          </a:p>
          <a:p>
            <a:r>
              <a:rPr lang="en-GB" dirty="0"/>
              <a:t>affected by complex identities of race, class and gender (e.g. Benesch, 2009; Lea and Street, 1998; Ivanič,1997)</a:t>
            </a:r>
          </a:p>
          <a:p>
            <a:r>
              <a:rPr lang="en-GB" dirty="0"/>
              <a:t>voice as the cumulative effect of writer choices</a:t>
            </a:r>
          </a:p>
          <a:p>
            <a:pPr marL="0" indent="0">
              <a:buNone/>
            </a:pPr>
            <a:r>
              <a:rPr lang="en-GB" sz="2400" i="1" dirty="0"/>
              <a:t>As EAP practitioners, it is difficult for us to position ourselves within this wide range of definitions and functions.</a:t>
            </a:r>
            <a:endParaRPr lang="en-GB" sz="2400" dirty="0"/>
          </a:p>
          <a:p>
            <a:endParaRPr lang="en-GB" dirty="0"/>
          </a:p>
          <a:p>
            <a:endParaRPr lang="en-GB" dirty="0"/>
          </a:p>
          <a:p>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758A139-7ABE-46A1-B082-C2C77667394C}" type="slidenum">
              <a:rPr lang="en-GB" smtClean="0"/>
              <a:pPr/>
              <a:t>3</a:t>
            </a:fld>
            <a:endParaRPr lang="en-GB" dirty="0"/>
          </a:p>
        </p:txBody>
      </p:sp>
    </p:spTree>
    <p:extLst>
      <p:ext uri="{BB962C8B-B14F-4D97-AF65-F5344CB8AC3E}">
        <p14:creationId xmlns:p14="http://schemas.microsoft.com/office/powerpoint/2010/main" val="3498722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5880" y="1196752"/>
            <a:ext cx="8198568" cy="864096"/>
          </a:xfrm>
        </p:spPr>
        <p:txBody>
          <a:bodyPr/>
          <a:lstStyle/>
          <a:p>
            <a:r>
              <a:rPr lang="en-GB" dirty="0"/>
              <a:t>Dr Ellie Cartwright, PG supervisor Cardiovascular Sciences</a:t>
            </a:r>
          </a:p>
        </p:txBody>
      </p:sp>
      <p:sp>
        <p:nvSpPr>
          <p:cNvPr id="3" name="Content Placeholder 2"/>
          <p:cNvSpPr>
            <a:spLocks noGrp="1"/>
          </p:cNvSpPr>
          <p:nvPr>
            <p:ph idx="1"/>
          </p:nvPr>
        </p:nvSpPr>
        <p:spPr>
          <a:xfrm>
            <a:off x="395536" y="2060848"/>
            <a:ext cx="8229600" cy="4248472"/>
          </a:xfrm>
        </p:spPr>
        <p:txBody>
          <a:bodyPr/>
          <a:lstStyle/>
          <a:p>
            <a:pPr marL="0" indent="0">
              <a:buNone/>
            </a:pPr>
            <a:r>
              <a:rPr lang="en-GB" i="1" dirty="0">
                <a:ea typeface="Calibri" panose="020F0502020204030204" pitchFamily="34" charset="0"/>
                <a:cs typeface="Times New Roman" panose="02020603050405020304" pitchFamily="18" charset="0"/>
              </a:rPr>
              <a:t>I think the problems that are encountered is that there is an awful lot of literature to review and it’s selecting the right literature to support your arguments and remembering that this is your research and that the literature needs to support your research and your discussion and your arguments, not somebody else’s, not what’s been done before particularly so you need to gather all that information and formulate it in a way that tells your story that you want to tell.</a:t>
            </a:r>
            <a:endParaRPr lang="en-GB" i="1"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758A139-7ABE-46A1-B082-C2C77667394C}" type="slidenum">
              <a:rPr lang="en-GB" smtClean="0"/>
              <a:pPr/>
              <a:t>4</a:t>
            </a:fld>
            <a:endParaRPr lang="en-GB" dirty="0"/>
          </a:p>
        </p:txBody>
      </p:sp>
    </p:spTree>
    <p:extLst>
      <p:ext uri="{BB962C8B-B14F-4D97-AF65-F5344CB8AC3E}">
        <p14:creationId xmlns:p14="http://schemas.microsoft.com/office/powerpoint/2010/main" val="3534030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Conclusions (so far …)</a:t>
            </a:r>
            <a:endParaRPr lang="en-GB" dirty="0"/>
          </a:p>
        </p:txBody>
      </p:sp>
      <p:sp>
        <p:nvSpPr>
          <p:cNvPr id="3" name="Content Placeholder 2"/>
          <p:cNvSpPr>
            <a:spLocks noGrp="1"/>
          </p:cNvSpPr>
          <p:nvPr>
            <p:ph idx="1"/>
          </p:nvPr>
        </p:nvSpPr>
        <p:spPr>
          <a:xfrm>
            <a:off x="395536" y="2276872"/>
            <a:ext cx="8229600" cy="3849291"/>
          </a:xfrm>
        </p:spPr>
        <p:txBody>
          <a:bodyPr/>
          <a:lstStyle/>
          <a:p>
            <a:r>
              <a:rPr lang="en-GB" dirty="0"/>
              <a:t>voice involves writer identity and evaluation</a:t>
            </a:r>
          </a:p>
          <a:p>
            <a:r>
              <a:rPr lang="en-GB" dirty="0"/>
              <a:t>socially constructed</a:t>
            </a:r>
          </a:p>
          <a:p>
            <a:r>
              <a:rPr lang="en-GB" dirty="0"/>
              <a:t>it includes both textual and non-textual elements</a:t>
            </a:r>
          </a:p>
          <a:p>
            <a:r>
              <a:rPr lang="en-GB" dirty="0"/>
              <a:t>cumulative effect of writer choices</a:t>
            </a:r>
          </a:p>
          <a:p>
            <a:endParaRPr lang="en-GB" dirty="0"/>
          </a:p>
          <a:p>
            <a:pPr marL="0" indent="0">
              <a:buNone/>
            </a:pPr>
            <a:endParaRPr lang="en-GB" dirty="0"/>
          </a:p>
          <a:p>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758A139-7ABE-46A1-B082-C2C77667394C}" type="slidenum">
              <a:rPr lang="en-GB" smtClean="0"/>
              <a:pPr/>
              <a:t>5</a:t>
            </a:fld>
            <a:endParaRPr lang="en-GB" dirty="0"/>
          </a:p>
        </p:txBody>
      </p:sp>
    </p:spTree>
    <p:extLst>
      <p:ext uri="{BB962C8B-B14F-4D97-AF65-F5344CB8AC3E}">
        <p14:creationId xmlns:p14="http://schemas.microsoft.com/office/powerpoint/2010/main" val="4082399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DD56-DD80-4205-8CA8-B7520D4A36CB}"/>
              </a:ext>
            </a:extLst>
          </p:cNvPr>
          <p:cNvSpPr>
            <a:spLocks noGrp="1"/>
          </p:cNvSpPr>
          <p:nvPr>
            <p:ph type="title"/>
          </p:nvPr>
        </p:nvSpPr>
        <p:spPr>
          <a:xfrm>
            <a:off x="405880" y="1268760"/>
            <a:ext cx="7478488" cy="1143000"/>
          </a:xfrm>
        </p:spPr>
        <p:txBody>
          <a:bodyPr/>
          <a:lstStyle/>
          <a:p>
            <a:r>
              <a:rPr lang="en-GB" dirty="0"/>
              <a:t>In the EAP classroom</a:t>
            </a:r>
          </a:p>
        </p:txBody>
      </p:sp>
      <p:sp>
        <p:nvSpPr>
          <p:cNvPr id="3" name="Content Placeholder 2">
            <a:extLst>
              <a:ext uri="{FF2B5EF4-FFF2-40B4-BE49-F238E27FC236}">
                <a16:creationId xmlns:a16="http://schemas.microsoft.com/office/drawing/2014/main" id="{93AE561F-2B3C-4AF1-810D-2125321267E3}"/>
              </a:ext>
            </a:extLst>
          </p:cNvPr>
          <p:cNvSpPr>
            <a:spLocks noGrp="1"/>
          </p:cNvSpPr>
          <p:nvPr>
            <p:ph idx="1"/>
          </p:nvPr>
        </p:nvSpPr>
        <p:spPr/>
        <p:txBody>
          <a:bodyPr/>
          <a:lstStyle/>
          <a:p>
            <a:r>
              <a:rPr lang="en-GB" dirty="0"/>
              <a:t>What happens in our classrooms?</a:t>
            </a:r>
          </a:p>
          <a:p>
            <a:r>
              <a:rPr lang="en-GB" dirty="0"/>
              <a:t>What resources do we have available to us to develop students’ expression of voice?</a:t>
            </a:r>
          </a:p>
          <a:p>
            <a:endParaRPr lang="en-GB" dirty="0"/>
          </a:p>
        </p:txBody>
      </p:sp>
      <p:sp>
        <p:nvSpPr>
          <p:cNvPr id="4" name="Footer Placeholder 3">
            <a:extLst>
              <a:ext uri="{FF2B5EF4-FFF2-40B4-BE49-F238E27FC236}">
                <a16:creationId xmlns:a16="http://schemas.microsoft.com/office/drawing/2014/main" id="{3B0B4F8D-0B7F-47DD-B1FD-3DB9789A984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E987FE5-E33C-4C50-AA3A-68CE7BBD8F9E}"/>
              </a:ext>
            </a:extLst>
          </p:cNvPr>
          <p:cNvSpPr>
            <a:spLocks noGrp="1"/>
          </p:cNvSpPr>
          <p:nvPr>
            <p:ph type="sldNum" sz="quarter" idx="12"/>
          </p:nvPr>
        </p:nvSpPr>
        <p:spPr/>
        <p:txBody>
          <a:bodyPr/>
          <a:lstStyle/>
          <a:p>
            <a:fld id="{F758A139-7ABE-46A1-B082-C2C77667394C}" type="slidenum">
              <a:rPr lang="en-GB" smtClean="0"/>
              <a:pPr/>
              <a:t>6</a:t>
            </a:fld>
            <a:endParaRPr lang="en-GB" dirty="0"/>
          </a:p>
        </p:txBody>
      </p:sp>
    </p:spTree>
    <p:extLst>
      <p:ext uri="{BB962C8B-B14F-4D97-AF65-F5344CB8AC3E}">
        <p14:creationId xmlns:p14="http://schemas.microsoft.com/office/powerpoint/2010/main" val="3283276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C46CC-70C3-4C9D-980F-B4C3DB5B7789}"/>
              </a:ext>
            </a:extLst>
          </p:cNvPr>
          <p:cNvSpPr>
            <a:spLocks noGrp="1"/>
          </p:cNvSpPr>
          <p:nvPr>
            <p:ph type="title"/>
          </p:nvPr>
        </p:nvSpPr>
        <p:spPr>
          <a:xfrm>
            <a:off x="405880" y="1268760"/>
            <a:ext cx="8280920" cy="529547"/>
          </a:xfrm>
        </p:spPr>
        <p:txBody>
          <a:bodyPr/>
          <a:lstStyle/>
          <a:p>
            <a:r>
              <a:rPr lang="en-GB" dirty="0"/>
              <a:t>What about stance?</a:t>
            </a:r>
          </a:p>
        </p:txBody>
      </p:sp>
      <p:sp>
        <p:nvSpPr>
          <p:cNvPr id="4" name="Footer Placeholder 3">
            <a:extLst>
              <a:ext uri="{FF2B5EF4-FFF2-40B4-BE49-F238E27FC236}">
                <a16:creationId xmlns:a16="http://schemas.microsoft.com/office/drawing/2014/main" id="{57ABE65E-4F3D-4F04-948C-7E241EEFA34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675EB841-F489-429C-82EB-4B7950BBF7C4}"/>
              </a:ext>
            </a:extLst>
          </p:cNvPr>
          <p:cNvSpPr>
            <a:spLocks noGrp="1"/>
          </p:cNvSpPr>
          <p:nvPr>
            <p:ph type="sldNum" sz="quarter" idx="12"/>
          </p:nvPr>
        </p:nvSpPr>
        <p:spPr/>
        <p:txBody>
          <a:bodyPr/>
          <a:lstStyle/>
          <a:p>
            <a:fld id="{F758A139-7ABE-46A1-B082-C2C77667394C}" type="slidenum">
              <a:rPr lang="en-GB" smtClean="0"/>
              <a:pPr/>
              <a:t>7</a:t>
            </a:fld>
            <a:endParaRPr lang="en-GB" dirty="0"/>
          </a:p>
        </p:txBody>
      </p:sp>
      <p:sp>
        <p:nvSpPr>
          <p:cNvPr id="6" name="Rectangle 1">
            <a:extLst>
              <a:ext uri="{FF2B5EF4-FFF2-40B4-BE49-F238E27FC236}">
                <a16:creationId xmlns:a16="http://schemas.microsoft.com/office/drawing/2014/main" id="{D46DBE98-0B34-4827-94BE-81D9A47B3B54}"/>
              </a:ext>
            </a:extLst>
          </p:cNvPr>
          <p:cNvSpPr>
            <a:spLocks noGrp="1" noChangeArrowheads="1"/>
          </p:cNvSpPr>
          <p:nvPr>
            <p:ph idx="1"/>
          </p:nvPr>
        </p:nvSpPr>
        <p:spPr bwMode="auto">
          <a:xfrm>
            <a:off x="395536" y="1244310"/>
            <a:ext cx="8424936"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2E2E2E"/>
                </a:solidFill>
                <a:effectLst/>
              </a:rPr>
              <a:t>     </a:t>
            </a:r>
          </a:p>
          <a:p>
            <a:pPr marL="457200" marR="0" lvl="1" indent="-457200" algn="l" defTabSz="914400" rtl="0" eaLnBrk="0" fontAlgn="base" latinLnBrk="0" hangingPunct="0">
              <a:lnSpc>
                <a:spcPct val="100000"/>
              </a:lnSpc>
              <a:spcBef>
                <a:spcPct val="0"/>
              </a:spcBef>
              <a:spcAft>
                <a:spcPct val="0"/>
              </a:spcAft>
              <a:buClrTx/>
              <a:buSzTx/>
              <a:buFontTx/>
              <a:buNone/>
              <a:tabLst/>
            </a:pPr>
            <a:endParaRPr lang="en-US" altLang="en-US" b="1" dirty="0">
              <a:solidFill>
                <a:srgbClr val="2E2E2E"/>
              </a:solidFill>
            </a:endParaRPr>
          </a:p>
          <a:p>
            <a:pPr marL="457200" marR="0" lvl="1" indent="-457200" algn="l" defTabSz="914400" rtl="0" eaLnBrk="0" fontAlgn="base" latinLnBrk="0" hangingPunct="0">
              <a:lnSpc>
                <a:spcPct val="100000"/>
              </a:lnSpc>
              <a:spcBef>
                <a:spcPct val="0"/>
              </a:spcBef>
              <a:spcAft>
                <a:spcPct val="0"/>
              </a:spcAft>
              <a:buClrTx/>
              <a:buSzTx/>
              <a:buFontTx/>
              <a:buNone/>
              <a:tabLst/>
            </a:pPr>
            <a:endParaRPr kumimoji="0" lang="en-US" altLang="en-US" b="1" i="0" u="none" strike="noStrike" cap="none" normalizeH="0" baseline="0" dirty="0">
              <a:ln>
                <a:noFill/>
              </a:ln>
              <a:solidFill>
                <a:srgbClr val="2E2E2E"/>
              </a:solidFill>
              <a:effectLst/>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altLang="en-US" b="1" i="1" u="none" strike="noStrike" cap="none" normalizeH="0" baseline="0" dirty="0">
                <a:ln>
                  <a:noFill/>
                </a:ln>
                <a:solidFill>
                  <a:srgbClr val="2E2E2E"/>
                </a:solidFill>
                <a:effectLst/>
              </a:rPr>
              <a:t>     (1) While that may be true</a:t>
            </a:r>
            <a:r>
              <a:rPr kumimoji="0" lang="en-US" altLang="en-US" b="0" i="1" u="none" strike="noStrike" cap="none" normalizeH="0" baseline="0" dirty="0">
                <a:ln>
                  <a:noFill/>
                </a:ln>
                <a:solidFill>
                  <a:srgbClr val="2E2E2E"/>
                </a:solidFill>
                <a:effectLst/>
              </a:rPr>
              <a:t>, the circumstances pertaining to this</a:t>
            </a:r>
            <a:r>
              <a:rPr kumimoji="0" lang="en-US" altLang="en-US" b="0" i="1" u="none" strike="noStrike" cap="none" normalizeH="0" dirty="0">
                <a:ln>
                  <a:noFill/>
                </a:ln>
                <a:solidFill>
                  <a:srgbClr val="2E2E2E"/>
                </a:solidFill>
                <a:effectLst/>
              </a:rPr>
              <a:t> </a:t>
            </a:r>
            <a:r>
              <a:rPr kumimoji="0" lang="en-US" altLang="en-US" b="0" i="1" u="none" strike="noStrike" cap="none" normalizeH="0" baseline="0" dirty="0">
                <a:ln>
                  <a:noFill/>
                </a:ln>
                <a:solidFill>
                  <a:srgbClr val="2E2E2E"/>
                </a:solidFill>
                <a:effectLst/>
              </a:rPr>
              <a:t>case </a:t>
            </a:r>
            <a:r>
              <a:rPr kumimoji="0" lang="en-US" altLang="en-US" b="1" i="1" u="none" strike="noStrike" cap="none" normalizeH="0" baseline="0" dirty="0">
                <a:ln>
                  <a:noFill/>
                </a:ln>
                <a:solidFill>
                  <a:srgbClr val="2E2E2E"/>
                </a:solidFill>
                <a:effectLst/>
              </a:rPr>
              <a:t>(2) show clearly</a:t>
            </a:r>
            <a:r>
              <a:rPr kumimoji="0" lang="en-US" altLang="en-US" b="0" i="1" u="none" strike="noStrike" cap="none" normalizeH="0" baseline="0" dirty="0">
                <a:ln>
                  <a:noFill/>
                </a:ln>
                <a:solidFill>
                  <a:srgbClr val="2E2E2E"/>
                </a:solidFill>
                <a:effectLst/>
              </a:rPr>
              <a:t> that </a:t>
            </a:r>
            <a:r>
              <a:rPr kumimoji="0" lang="en-US" altLang="en-US" b="1" i="1" u="none" strike="noStrike" cap="none" normalizeH="0" baseline="0" dirty="0">
                <a:ln>
                  <a:noFill/>
                </a:ln>
                <a:solidFill>
                  <a:srgbClr val="2E2E2E"/>
                </a:solidFill>
                <a:effectLst/>
              </a:rPr>
              <a:t>(3) it makes sense</a:t>
            </a:r>
            <a:r>
              <a:rPr kumimoji="0" lang="en-US" altLang="en-US" b="0" i="1" u="none" strike="noStrike" cap="none" normalizeH="0" baseline="0" dirty="0">
                <a:ln>
                  <a:noFill/>
                </a:ln>
                <a:solidFill>
                  <a:srgbClr val="2E2E2E"/>
                </a:solidFill>
                <a:effectLst/>
              </a:rPr>
              <a:t> </a:t>
            </a:r>
            <a:r>
              <a:rPr kumimoji="0" lang="en-US" altLang="en-US" b="0" i="1" u="none" strike="noStrike" cap="none" normalizeH="0" dirty="0">
                <a:ln>
                  <a:noFill/>
                </a:ln>
                <a:solidFill>
                  <a:srgbClr val="2E2E2E"/>
                </a:solidFill>
                <a:effectLst/>
              </a:rPr>
              <a:t> </a:t>
            </a:r>
            <a:r>
              <a:rPr kumimoji="0" lang="en-US" altLang="en-US" b="0" i="1" u="none" strike="noStrike" cap="none" normalizeH="0" baseline="0" dirty="0">
                <a:ln>
                  <a:noFill/>
                </a:ln>
                <a:solidFill>
                  <a:srgbClr val="2E2E2E"/>
                </a:solidFill>
                <a:effectLst/>
              </a:rPr>
              <a:t>to allow the horizontal price-fixing, except with lower prices. (Econ-HG).</a:t>
            </a:r>
            <a:r>
              <a:rPr lang="en-GB" sz="2400" b="0" dirty="0"/>
              <a:t> </a:t>
            </a:r>
            <a:r>
              <a:rPr lang="en-GB" sz="1400" b="0" dirty="0"/>
              <a:t>Lancaster, 2016</a:t>
            </a:r>
            <a:endParaRPr kumimoji="0" lang="en-US" altLang="en-US" sz="1400" b="0" i="1" u="none" strike="noStrike" cap="none" normalizeH="0" baseline="0" dirty="0">
              <a:ln>
                <a:noFill/>
              </a:ln>
              <a:solidFill>
                <a:srgbClr val="2E2E2E"/>
              </a:solidFill>
              <a:effectLst/>
            </a:endParaRPr>
          </a:p>
          <a:p>
            <a:pPr marL="457200" marR="0" lvl="1" indent="-457200" algn="l" defTabSz="914400" rtl="0" eaLnBrk="0" fontAlgn="base" latinLnBrk="0" hangingPunct="0">
              <a:lnSpc>
                <a:spcPct val="100000"/>
              </a:lnSpc>
              <a:spcBef>
                <a:spcPct val="0"/>
              </a:spcBef>
              <a:spcAft>
                <a:spcPct val="0"/>
              </a:spcAft>
              <a:buClrTx/>
              <a:buSzTx/>
              <a:buFontTx/>
              <a:buNone/>
              <a:tabLst/>
            </a:pPr>
            <a:endParaRPr lang="en-US" altLang="en-US" dirty="0">
              <a:solidFill>
                <a:srgbClr val="2E2E2E"/>
              </a:solidFill>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2E2E2E"/>
                </a:solidFill>
                <a:effectLst/>
              </a:rPr>
              <a:t>(1) interactional</a:t>
            </a:r>
          </a:p>
          <a:p>
            <a:pPr marL="457200" marR="0" lvl="1" indent="-45720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rgbClr val="2E2E2E"/>
              </a:solidFill>
              <a:effectLst/>
            </a:endParaRPr>
          </a:p>
          <a:p>
            <a:pPr marL="457200" marR="0" lvl="1" indent="-457200" algn="l" defTabSz="914400" rtl="0" eaLnBrk="0" fontAlgn="base" latinLnBrk="0" hangingPunct="0">
              <a:lnSpc>
                <a:spcPct val="100000"/>
              </a:lnSpc>
              <a:spcBef>
                <a:spcPct val="0"/>
              </a:spcBef>
              <a:spcAft>
                <a:spcPct val="0"/>
              </a:spcAft>
              <a:buClrTx/>
              <a:buSzTx/>
              <a:buFontTx/>
              <a:buNone/>
              <a:tabLst/>
            </a:pPr>
            <a:r>
              <a:rPr lang="en-US" altLang="en-US" dirty="0">
                <a:solidFill>
                  <a:srgbClr val="2E2E2E"/>
                </a:solidFill>
              </a:rPr>
              <a:t>(2) epistemic</a:t>
            </a:r>
          </a:p>
          <a:p>
            <a:pPr marL="457200" marR="0" lvl="1" indent="-45720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rgbClr val="2E2E2E"/>
              </a:solidFill>
              <a:effectLst/>
            </a:endParaRPr>
          </a:p>
          <a:p>
            <a:pPr marL="457200" marR="0" lvl="1" indent="-457200" algn="l" defTabSz="914400" rtl="0" eaLnBrk="0" fontAlgn="base" latinLnBrk="0" hangingPunct="0">
              <a:lnSpc>
                <a:spcPct val="100000"/>
              </a:lnSpc>
              <a:spcBef>
                <a:spcPct val="0"/>
              </a:spcBef>
              <a:spcAft>
                <a:spcPct val="0"/>
              </a:spcAft>
              <a:buClrTx/>
              <a:buSzTx/>
              <a:buFontTx/>
              <a:buNone/>
              <a:tabLst/>
            </a:pPr>
            <a:r>
              <a:rPr lang="en-US" altLang="en-US" dirty="0">
                <a:solidFill>
                  <a:srgbClr val="2E2E2E"/>
                </a:solidFill>
              </a:rPr>
              <a:t>(3) attitudinal</a:t>
            </a:r>
            <a:endParaRPr kumimoji="0" lang="en-US" altLang="en-US" b="0" i="0" u="none" strike="noStrike" cap="none" normalizeH="0" baseline="0" dirty="0">
              <a:ln>
                <a:noFill/>
              </a:ln>
              <a:solidFill>
                <a:srgbClr val="2E2E2E"/>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80670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5880" y="1268760"/>
            <a:ext cx="8198568" cy="1143000"/>
          </a:xfrm>
        </p:spPr>
        <p:txBody>
          <a:bodyPr/>
          <a:lstStyle/>
          <a:p>
            <a:r>
              <a:rPr lang="en-GB" dirty="0"/>
              <a:t>What about hedging?</a:t>
            </a:r>
          </a:p>
        </p:txBody>
      </p:sp>
      <p:sp>
        <p:nvSpPr>
          <p:cNvPr id="3" name="Content Placeholder 2"/>
          <p:cNvSpPr>
            <a:spLocks noGrp="1"/>
          </p:cNvSpPr>
          <p:nvPr>
            <p:ph idx="1"/>
          </p:nvPr>
        </p:nvSpPr>
        <p:spPr>
          <a:xfrm>
            <a:off x="395536" y="2204864"/>
            <a:ext cx="8229600" cy="3921299"/>
          </a:xfrm>
        </p:spPr>
        <p:txBody>
          <a:bodyPr/>
          <a:lstStyle/>
          <a:p>
            <a:r>
              <a:rPr lang="en-GB" dirty="0">
                <a:solidFill>
                  <a:schemeClr val="tx2">
                    <a:lumMod val="75000"/>
                  </a:schemeClr>
                </a:solidFill>
              </a:rPr>
              <a:t>mitigation of claims (Hyland, 1998)</a:t>
            </a:r>
          </a:p>
          <a:p>
            <a:r>
              <a:rPr lang="en-GB" dirty="0">
                <a:solidFill>
                  <a:schemeClr val="tx2">
                    <a:lumMod val="75000"/>
                  </a:schemeClr>
                </a:solidFill>
              </a:rPr>
              <a:t>pragmatic caution (Hyland 1998)</a:t>
            </a:r>
          </a:p>
          <a:p>
            <a:r>
              <a:rPr lang="en-GB" dirty="0">
                <a:ea typeface="Arial" panose="020B0604020202020204" pitchFamily="34" charset="0"/>
              </a:rPr>
              <a:t>to indicate lack of commitment and to open up dialogue within the text (Bruce, 2020a, 2020b)</a:t>
            </a:r>
          </a:p>
          <a:p>
            <a:r>
              <a:rPr lang="en-GB" dirty="0">
                <a:solidFill>
                  <a:schemeClr val="tx2"/>
                </a:solidFill>
              </a:rPr>
              <a:t>writer comment on the truth-value of the research reported on</a:t>
            </a:r>
          </a:p>
          <a:p>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758A139-7ABE-46A1-B082-C2C77667394C}" type="slidenum">
              <a:rPr lang="en-GB" smtClean="0"/>
              <a:pPr/>
              <a:t>8</a:t>
            </a:fld>
            <a:endParaRPr lang="en-GB" dirty="0"/>
          </a:p>
        </p:txBody>
      </p:sp>
    </p:spTree>
    <p:extLst>
      <p:ext uri="{BB962C8B-B14F-4D97-AF65-F5344CB8AC3E}">
        <p14:creationId xmlns:p14="http://schemas.microsoft.com/office/powerpoint/2010/main" val="3025762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22DCE-7797-4288-A185-A7D1AA35E503}"/>
              </a:ext>
            </a:extLst>
          </p:cNvPr>
          <p:cNvSpPr>
            <a:spLocks noGrp="1"/>
          </p:cNvSpPr>
          <p:nvPr>
            <p:ph type="title"/>
          </p:nvPr>
        </p:nvSpPr>
        <p:spPr/>
        <p:txBody>
          <a:bodyPr/>
          <a:lstStyle/>
          <a:p>
            <a:r>
              <a:rPr lang="en-GB" dirty="0"/>
              <a:t>What about referencing?</a:t>
            </a:r>
          </a:p>
        </p:txBody>
      </p:sp>
      <p:sp>
        <p:nvSpPr>
          <p:cNvPr id="3" name="Content Placeholder 2">
            <a:extLst>
              <a:ext uri="{FF2B5EF4-FFF2-40B4-BE49-F238E27FC236}">
                <a16:creationId xmlns:a16="http://schemas.microsoft.com/office/drawing/2014/main" id="{345E57BB-2B08-47EA-BD68-C3CEEE8B5FB3}"/>
              </a:ext>
            </a:extLst>
          </p:cNvPr>
          <p:cNvSpPr>
            <a:spLocks noGrp="1"/>
          </p:cNvSpPr>
          <p:nvPr>
            <p:ph idx="1"/>
          </p:nvPr>
        </p:nvSpPr>
        <p:spPr/>
        <p:txBody>
          <a:bodyPr/>
          <a:lstStyle/>
          <a:p>
            <a:r>
              <a:rPr lang="en-GB" dirty="0"/>
              <a:t>attribution/referenced sentences</a:t>
            </a:r>
          </a:p>
          <a:p>
            <a:r>
              <a:rPr lang="en-GB" dirty="0"/>
              <a:t>averral/unreferenced sentences</a:t>
            </a:r>
          </a:p>
          <a:p>
            <a:endParaRPr lang="en-GB" dirty="0"/>
          </a:p>
        </p:txBody>
      </p:sp>
      <p:sp>
        <p:nvSpPr>
          <p:cNvPr id="4" name="Footer Placeholder 3">
            <a:extLst>
              <a:ext uri="{FF2B5EF4-FFF2-40B4-BE49-F238E27FC236}">
                <a16:creationId xmlns:a16="http://schemas.microsoft.com/office/drawing/2014/main" id="{9B65D2BD-3997-4351-AF07-E2086688620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D0D1EEAE-4DC4-4005-B940-E99095068EF5}"/>
              </a:ext>
            </a:extLst>
          </p:cNvPr>
          <p:cNvSpPr>
            <a:spLocks noGrp="1"/>
          </p:cNvSpPr>
          <p:nvPr>
            <p:ph type="sldNum" sz="quarter" idx="12"/>
          </p:nvPr>
        </p:nvSpPr>
        <p:spPr/>
        <p:txBody>
          <a:bodyPr/>
          <a:lstStyle/>
          <a:p>
            <a:fld id="{F758A139-7ABE-46A1-B082-C2C77667394C}" type="slidenum">
              <a:rPr lang="en-GB" smtClean="0"/>
              <a:pPr/>
              <a:t>9</a:t>
            </a:fld>
            <a:endParaRPr lang="en-GB" dirty="0"/>
          </a:p>
        </p:txBody>
      </p:sp>
    </p:spTree>
    <p:extLst>
      <p:ext uri="{BB962C8B-B14F-4D97-AF65-F5344CB8AC3E}">
        <p14:creationId xmlns:p14="http://schemas.microsoft.com/office/powerpoint/2010/main" val="31170443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1109</TotalTime>
  <Words>1866</Words>
  <Application>Microsoft Office PowerPoint</Application>
  <PresentationFormat>On-screen Show (4:3)</PresentationFormat>
  <Paragraphs>206</Paragraphs>
  <Slides>27</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Times New Roman</vt:lpstr>
      <vt:lpstr>Office Theme</vt:lpstr>
      <vt:lpstr>PowerPoint Presentation</vt:lpstr>
      <vt:lpstr>Overview</vt:lpstr>
      <vt:lpstr>Aspects of voice</vt:lpstr>
      <vt:lpstr>Dr Ellie Cartwright, PG supervisor Cardiovascular Sciences</vt:lpstr>
      <vt:lpstr>Conclusions (so far …)</vt:lpstr>
      <vt:lpstr>In the EAP classroom</vt:lpstr>
      <vt:lpstr>What about stance?</vt:lpstr>
      <vt:lpstr>What about hedging?</vt:lpstr>
      <vt:lpstr>What about referencing?</vt:lpstr>
      <vt:lpstr>Materials and the classroom</vt:lpstr>
      <vt:lpstr>The study</vt:lpstr>
      <vt:lpstr>Revisiting and repurposing language: referencing and rhetorical impact</vt:lpstr>
      <vt:lpstr>Non-referenced sentences</vt:lpstr>
      <vt:lpstr>What might we want to do differently?</vt:lpstr>
      <vt:lpstr>Revisiting and repurposing language: evaluation and degrees of certainty</vt:lpstr>
      <vt:lpstr>Evaluation as student’s critical analysis</vt:lpstr>
      <vt:lpstr>What might we want to do differently?</vt:lpstr>
      <vt:lpstr>In the classroom</vt:lpstr>
      <vt:lpstr>Text analysis</vt:lpstr>
      <vt:lpstr>Exemplary texts</vt:lpstr>
      <vt:lpstr>       Task Two: writer’s voice as averral and attribution, and epistemic stance     </vt:lpstr>
      <vt:lpstr>            </vt:lpstr>
      <vt:lpstr>              </vt:lpstr>
      <vt:lpstr>Questions and discussion</vt:lpstr>
      <vt:lpstr>List of references</vt:lpstr>
      <vt:lpstr>List of references</vt:lpstr>
      <vt:lpstr>List of references</vt:lpstr>
    </vt:vector>
  </TitlesOfParts>
  <Company>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MZYSSPB2</dc:creator>
  <cp:lastModifiedBy>Phil Martin</cp:lastModifiedBy>
  <cp:revision>33</cp:revision>
  <dcterms:created xsi:type="dcterms:W3CDTF">2012-06-12T15:56:20Z</dcterms:created>
  <dcterms:modified xsi:type="dcterms:W3CDTF">2021-11-19T07:57:52Z</dcterms:modified>
</cp:coreProperties>
</file>