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2" r:id="rId3"/>
    <p:sldId id="266" r:id="rId4"/>
    <p:sldId id="265" r:id="rId5"/>
    <p:sldId id="264" r:id="rId6"/>
    <p:sldId id="257" r:id="rId7"/>
    <p:sldId id="268" r:id="rId8"/>
    <p:sldId id="267" r:id="rId9"/>
    <p:sldId id="259" r:id="rId10"/>
    <p:sldId id="260" r:id="rId11"/>
    <p:sldId id="261" r:id="rId12"/>
    <p:sldId id="269" r:id="rId1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1527F-B440-4B60-BACA-A6C25A32BDA9}" v="279" dt="2021-11-17T13:47:59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372" autoAdjust="0"/>
  </p:normalViewPr>
  <p:slideViewPr>
    <p:cSldViewPr snapToGrid="0">
      <p:cViewPr varScale="1">
        <p:scale>
          <a:sx n="92" d="100"/>
          <a:sy n="92" d="100"/>
        </p:scale>
        <p:origin x="20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3D39810-F4F6-45CD-AE10-0609CE018518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B882C5C-9BBF-425B-9A76-1ED95B10C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111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fewer than 6 attendees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C5C-9BBF-425B-9A76-1ED95B10CC5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30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more than 6 attendees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C5C-9BBF-425B-9A76-1ED95B10CC5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63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u="sng" dirty="0"/>
              <a:t>Who speaks more: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In your experience, who tends to speak more in tutorials: tutors or students? Does this vary and, if so, what factors affect this?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How much do tutors adapt their approach to tutorials based on students’ proficiency? How do tutors adapt their approach?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Does it matter who speaks more?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7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u="sng" dirty="0"/>
              <a:t>Who decides what to talk about: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In your experience, who tends to decide what to talk about in EAP tutorials? Why do you think this is the case?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Can tutorials be tutor-led but student-centred?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tutorials are fully student-led, is there a risk of focus on lower-level concerns such as grammar (Haneda, 2004; Weissberg, 2006), rather than higher-level concerns such as content and structure?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u="sng" dirty="0"/>
              <a:t>Whose voice is loudest?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 your experience, do EAP students tend to accept tutors’ feedback or question/challenge it? Which factors make students more likely to question feedback?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Is there a greater risk of appropriation in EAP tutorials than in the wider university? Or is there a greater risk for international students more generally?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Where do we draw the line between intervention and appropriation (Hyland, 2000)?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If less proficient students are at greater risk of appropriation, do we need to adapt our approach for them? If so, how?</a:t>
            </a:r>
          </a:p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C5C-9BBF-425B-9A76-1ED95B10CC5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41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07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10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21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41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107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69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42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63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74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94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80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369B-4635-4CE1-BE4D-2596CFBBD24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11479-4D4E-4C2B-B2BD-717D393C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8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3/applin/25.2.178" TargetMode="External"/><Relationship Id="rId2" Type="http://schemas.openxmlformats.org/officeDocument/2006/relationships/hyperlink" Target="https://doi.org/10.1016/j.jslw.2004.04.0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16/j.jslw.2017.11.007" TargetMode="External"/><Relationship Id="rId5" Type="http://schemas.openxmlformats.org/officeDocument/2006/relationships/hyperlink" Target="https://doi.org/10.1017/CBO9781139524742" TargetMode="External"/><Relationship Id="rId4" Type="http://schemas.openxmlformats.org/officeDocument/2006/relationships/hyperlink" Target="http://dx.doi.org/10.1177/13621688000040010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7%2F0957926599010002005" TargetMode="External"/><Relationship Id="rId2" Type="http://schemas.openxmlformats.org/officeDocument/2006/relationships/hyperlink" Target="https://doi.org/10.1017/cbo9781139524742.00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16/j.jeap.2019.01.001" TargetMode="External"/><Relationship Id="rId4" Type="http://schemas.openxmlformats.org/officeDocument/2006/relationships/hyperlink" Target="https://doi.org/10.1017/CBO9781139524742.01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7107" y="220196"/>
            <a:ext cx="7066893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350" y="2099696"/>
            <a:ext cx="1456680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836384" y="1866059"/>
            <a:ext cx="2987899" cy="2240924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E90A9C-C6DA-41F4-A43E-8CAC82DDD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4030" y="1939159"/>
            <a:ext cx="5648390" cy="2050088"/>
          </a:xfrm>
        </p:spPr>
        <p:txBody>
          <a:bodyPr>
            <a:normAutofit/>
          </a:bodyPr>
          <a:lstStyle/>
          <a:p>
            <a:r>
              <a:rPr lang="en-GB" sz="4000" b="1" dirty="0"/>
              <a:t>Workshop</a:t>
            </a:r>
            <a:r>
              <a:rPr lang="en-GB" sz="4000" dirty="0"/>
              <a:t>: </a:t>
            </a:r>
            <a:br>
              <a:rPr lang="en-GB" sz="4000" dirty="0"/>
            </a:br>
            <a:r>
              <a:rPr lang="en-GB" sz="4000" dirty="0"/>
              <a:t>Whose voice is loudest in EAP tutorials?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0726D9-67CA-45D5-9B6B-7906C2C61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8950" y="4576949"/>
            <a:ext cx="5733470" cy="16268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dirty="0"/>
              <a:t>Authorial voice and power relations between EAP tutors and students on pre-sessional courses</a:t>
            </a:r>
          </a:p>
          <a:p>
            <a:pPr algn="l"/>
            <a:endParaRPr lang="en-GB" dirty="0"/>
          </a:p>
          <a:p>
            <a:pPr algn="l"/>
            <a:r>
              <a:rPr lang="en-GB" dirty="0"/>
              <a:t>Jane Heath, University of Leeds</a:t>
            </a:r>
          </a:p>
        </p:txBody>
      </p:sp>
    </p:spTree>
    <p:extLst>
      <p:ext uri="{BB962C8B-B14F-4D97-AF65-F5344CB8AC3E}">
        <p14:creationId xmlns:p14="http://schemas.microsoft.com/office/powerpoint/2010/main" val="1197982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0BD112-CA30-4306-A2AD-7F6A393D4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r>
              <a:rPr lang="en-GB" sz="3200" dirty="0"/>
              <a:t>Feedback (from breakout rooms)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  <a:gd name="connsiteX0" fmla="*/ 0 w 2606040"/>
              <a:gd name="connsiteY0" fmla="*/ 0 h 18288"/>
              <a:gd name="connsiteX1" fmla="*/ 599389 w 2606040"/>
              <a:gd name="connsiteY1" fmla="*/ 0 h 18288"/>
              <a:gd name="connsiteX2" fmla="*/ 1303020 w 2606040"/>
              <a:gd name="connsiteY2" fmla="*/ 0 h 18288"/>
              <a:gd name="connsiteX3" fmla="*/ 1876349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80590 w 2606040"/>
              <a:gd name="connsiteY6" fmla="*/ 18288 h 18288"/>
              <a:gd name="connsiteX7" fmla="*/ 1276960 w 2606040"/>
              <a:gd name="connsiteY7" fmla="*/ 18288 h 18288"/>
              <a:gd name="connsiteX8" fmla="*/ 65151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11079" y="-22080"/>
                  <a:pt x="479378" y="-26537"/>
                  <a:pt x="625450" y="0"/>
                </a:cubicBezTo>
                <a:cubicBezTo>
                  <a:pt x="925937" y="-4758"/>
                  <a:pt x="973176" y="15739"/>
                  <a:pt x="1224839" y="0"/>
                </a:cubicBezTo>
                <a:cubicBezTo>
                  <a:pt x="1479663" y="-11328"/>
                  <a:pt x="1566636" y="18697"/>
                  <a:pt x="1824228" y="0"/>
                </a:cubicBezTo>
                <a:cubicBezTo>
                  <a:pt x="2086799" y="-72665"/>
                  <a:pt x="2306223" y="-891"/>
                  <a:pt x="2606040" y="0"/>
                </a:cubicBezTo>
                <a:cubicBezTo>
                  <a:pt x="2606645" y="4461"/>
                  <a:pt x="2607031" y="13181"/>
                  <a:pt x="2606040" y="18288"/>
                </a:cubicBezTo>
                <a:cubicBezTo>
                  <a:pt x="2260204" y="29342"/>
                  <a:pt x="2175708" y="5614"/>
                  <a:pt x="1902409" y="18288"/>
                </a:cubicBezTo>
                <a:cubicBezTo>
                  <a:pt x="1638502" y="41064"/>
                  <a:pt x="1460923" y="-16269"/>
                  <a:pt x="1276960" y="18288"/>
                </a:cubicBezTo>
                <a:cubicBezTo>
                  <a:pt x="1057717" y="14361"/>
                  <a:pt x="867956" y="2320"/>
                  <a:pt x="677570" y="18288"/>
                </a:cubicBezTo>
                <a:cubicBezTo>
                  <a:pt x="457951" y="33373"/>
                  <a:pt x="189752" y="55388"/>
                  <a:pt x="0" y="18288"/>
                </a:cubicBezTo>
                <a:cubicBezTo>
                  <a:pt x="1586" y="13022"/>
                  <a:pt x="-95" y="4569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72759" y="3236"/>
                  <a:pt x="361166" y="-13413"/>
                  <a:pt x="599389" y="0"/>
                </a:cubicBezTo>
                <a:cubicBezTo>
                  <a:pt x="841226" y="37042"/>
                  <a:pt x="968991" y="14587"/>
                  <a:pt x="1303020" y="0"/>
                </a:cubicBezTo>
                <a:cubicBezTo>
                  <a:pt x="1643101" y="-7120"/>
                  <a:pt x="1717813" y="7213"/>
                  <a:pt x="1876349" y="0"/>
                </a:cubicBezTo>
                <a:cubicBezTo>
                  <a:pt x="2036762" y="-14138"/>
                  <a:pt x="2426397" y="-4451"/>
                  <a:pt x="2606040" y="0"/>
                </a:cubicBezTo>
                <a:cubicBezTo>
                  <a:pt x="2606314" y="8448"/>
                  <a:pt x="2606550" y="14527"/>
                  <a:pt x="2606040" y="18288"/>
                </a:cubicBezTo>
                <a:cubicBezTo>
                  <a:pt x="2344840" y="2643"/>
                  <a:pt x="2192043" y="7399"/>
                  <a:pt x="1980590" y="18288"/>
                </a:cubicBezTo>
                <a:cubicBezTo>
                  <a:pt x="1783984" y="-9745"/>
                  <a:pt x="1487673" y="45908"/>
                  <a:pt x="1276960" y="18288"/>
                </a:cubicBezTo>
                <a:cubicBezTo>
                  <a:pt x="1088134" y="-41257"/>
                  <a:pt x="877974" y="49968"/>
                  <a:pt x="651510" y="18288"/>
                </a:cubicBezTo>
                <a:cubicBezTo>
                  <a:pt x="430798" y="-27764"/>
                  <a:pt x="132889" y="-33467"/>
                  <a:pt x="0" y="18288"/>
                </a:cubicBezTo>
                <a:cubicBezTo>
                  <a:pt x="212" y="10845"/>
                  <a:pt x="-833" y="6193"/>
                  <a:pt x="0" y="0"/>
                </a:cubicBezTo>
                <a:close/>
              </a:path>
              <a:path w="2606040" h="18288" fill="none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27712" y="6878"/>
                  <a:pt x="971143" y="7084"/>
                  <a:pt x="1224839" y="0"/>
                </a:cubicBezTo>
                <a:cubicBezTo>
                  <a:pt x="1477775" y="-16815"/>
                  <a:pt x="1569904" y="19146"/>
                  <a:pt x="1824228" y="0"/>
                </a:cubicBezTo>
                <a:cubicBezTo>
                  <a:pt x="2055206" y="24867"/>
                  <a:pt x="2317192" y="-62872"/>
                  <a:pt x="2606040" y="0"/>
                </a:cubicBezTo>
                <a:cubicBezTo>
                  <a:pt x="2606166" y="3680"/>
                  <a:pt x="2606905" y="11461"/>
                  <a:pt x="2606040" y="18288"/>
                </a:cubicBezTo>
                <a:cubicBezTo>
                  <a:pt x="2234648" y="26976"/>
                  <a:pt x="2180202" y="-10361"/>
                  <a:pt x="1902409" y="18288"/>
                </a:cubicBezTo>
                <a:cubicBezTo>
                  <a:pt x="1635562" y="47194"/>
                  <a:pt x="1477339" y="4794"/>
                  <a:pt x="1276960" y="18288"/>
                </a:cubicBezTo>
                <a:cubicBezTo>
                  <a:pt x="1058094" y="66922"/>
                  <a:pt x="904206" y="-20636"/>
                  <a:pt x="677570" y="18288"/>
                </a:cubicBezTo>
                <a:cubicBezTo>
                  <a:pt x="485746" y="14713"/>
                  <a:pt x="195925" y="33005"/>
                  <a:pt x="0" y="18288"/>
                </a:cubicBezTo>
                <a:cubicBezTo>
                  <a:pt x="1168" y="12774"/>
                  <a:pt x="-229" y="374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2606040"/>
                      <a:gd name="connsiteY0" fmla="*/ 0 h 18288"/>
                      <a:gd name="connsiteX1" fmla="*/ 625450 w 2606040"/>
                      <a:gd name="connsiteY1" fmla="*/ 0 h 18288"/>
                      <a:gd name="connsiteX2" fmla="*/ 1224839 w 2606040"/>
                      <a:gd name="connsiteY2" fmla="*/ 0 h 18288"/>
                      <a:gd name="connsiteX3" fmla="*/ 1824228 w 2606040"/>
                      <a:gd name="connsiteY3" fmla="*/ 0 h 18288"/>
                      <a:gd name="connsiteX4" fmla="*/ 2606040 w 2606040"/>
                      <a:gd name="connsiteY4" fmla="*/ 0 h 18288"/>
                      <a:gd name="connsiteX5" fmla="*/ 2606040 w 2606040"/>
                      <a:gd name="connsiteY5" fmla="*/ 18288 h 18288"/>
                      <a:gd name="connsiteX6" fmla="*/ 1902409 w 2606040"/>
                      <a:gd name="connsiteY6" fmla="*/ 18288 h 18288"/>
                      <a:gd name="connsiteX7" fmla="*/ 1276960 w 2606040"/>
                      <a:gd name="connsiteY7" fmla="*/ 18288 h 18288"/>
                      <a:gd name="connsiteX8" fmla="*/ 677570 w 2606040"/>
                      <a:gd name="connsiteY8" fmla="*/ 18288 h 18288"/>
                      <a:gd name="connsiteX9" fmla="*/ 0 w 2606040"/>
                      <a:gd name="connsiteY9" fmla="*/ 18288 h 18288"/>
                      <a:gd name="connsiteX10" fmla="*/ 0 w 2606040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606040" h="18288" fill="none" extrusionOk="0">
                        <a:moveTo>
                          <a:pt x="0" y="0"/>
                        </a:moveTo>
                        <a:cubicBezTo>
                          <a:pt x="266776" y="-600"/>
                          <a:pt x="322756" y="3201"/>
                          <a:pt x="625450" y="0"/>
                        </a:cubicBezTo>
                        <a:cubicBezTo>
                          <a:pt x="928144" y="-3201"/>
                          <a:pt x="968141" y="9269"/>
                          <a:pt x="1224839" y="0"/>
                        </a:cubicBezTo>
                        <a:cubicBezTo>
                          <a:pt x="1481537" y="-9269"/>
                          <a:pt x="1569059" y="21947"/>
                          <a:pt x="1824228" y="0"/>
                        </a:cubicBezTo>
                        <a:cubicBezTo>
                          <a:pt x="2079397" y="-21947"/>
                          <a:pt x="2326053" y="-10194"/>
                          <a:pt x="2606040" y="0"/>
                        </a:cubicBezTo>
                        <a:cubicBezTo>
                          <a:pt x="2605462" y="4771"/>
                          <a:pt x="2606793" y="12323"/>
                          <a:pt x="2606040" y="18288"/>
                        </a:cubicBezTo>
                        <a:cubicBezTo>
                          <a:pt x="2256758" y="31410"/>
                          <a:pt x="2173673" y="-12878"/>
                          <a:pt x="1902409" y="18288"/>
                        </a:cubicBezTo>
                        <a:cubicBezTo>
                          <a:pt x="1631145" y="49454"/>
                          <a:pt x="1461378" y="5466"/>
                          <a:pt x="1276960" y="18288"/>
                        </a:cubicBezTo>
                        <a:cubicBezTo>
                          <a:pt x="1092542" y="31110"/>
                          <a:pt x="890442" y="13213"/>
                          <a:pt x="677570" y="18288"/>
                        </a:cubicBezTo>
                        <a:cubicBezTo>
                          <a:pt x="464698" y="23364"/>
                          <a:pt x="187648" y="35837"/>
                          <a:pt x="0" y="18288"/>
                        </a:cubicBezTo>
                        <a:cubicBezTo>
                          <a:pt x="841" y="12879"/>
                          <a:pt x="-726" y="3977"/>
                          <a:pt x="0" y="0"/>
                        </a:cubicBezTo>
                        <a:close/>
                      </a:path>
                      <a:path w="2606040" h="18288" stroke="0" extrusionOk="0">
                        <a:moveTo>
                          <a:pt x="0" y="0"/>
                        </a:moveTo>
                        <a:cubicBezTo>
                          <a:pt x="197231" y="3803"/>
                          <a:pt x="358914" y="-9291"/>
                          <a:pt x="599389" y="0"/>
                        </a:cubicBezTo>
                        <a:cubicBezTo>
                          <a:pt x="839864" y="9291"/>
                          <a:pt x="979371" y="8509"/>
                          <a:pt x="1303020" y="0"/>
                        </a:cubicBezTo>
                        <a:cubicBezTo>
                          <a:pt x="1626669" y="-8509"/>
                          <a:pt x="1726300" y="7440"/>
                          <a:pt x="1876349" y="0"/>
                        </a:cubicBezTo>
                        <a:cubicBezTo>
                          <a:pt x="2026398" y="-7440"/>
                          <a:pt x="2430712" y="17957"/>
                          <a:pt x="2606040" y="0"/>
                        </a:cubicBezTo>
                        <a:cubicBezTo>
                          <a:pt x="2605426" y="8857"/>
                          <a:pt x="2606544" y="13619"/>
                          <a:pt x="2606040" y="18288"/>
                        </a:cubicBezTo>
                        <a:cubicBezTo>
                          <a:pt x="2393024" y="2241"/>
                          <a:pt x="2191161" y="39259"/>
                          <a:pt x="1980590" y="18288"/>
                        </a:cubicBezTo>
                        <a:cubicBezTo>
                          <a:pt x="1770019" y="-2683"/>
                          <a:pt x="1476440" y="36114"/>
                          <a:pt x="1276960" y="18288"/>
                        </a:cubicBezTo>
                        <a:cubicBezTo>
                          <a:pt x="1077480" y="463"/>
                          <a:pt x="880988" y="42125"/>
                          <a:pt x="651510" y="18288"/>
                        </a:cubicBezTo>
                        <a:cubicBezTo>
                          <a:pt x="422032" y="-5549"/>
                          <a:pt x="130744" y="-1947"/>
                          <a:pt x="0" y="18288"/>
                        </a:cubicBezTo>
                        <a:cubicBezTo>
                          <a:pt x="-487" y="10816"/>
                          <a:pt x="-839" y="605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951C7-C785-413B-8862-7440467F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2872899"/>
            <a:ext cx="3182691" cy="3320668"/>
          </a:xfrm>
        </p:spPr>
        <p:txBody>
          <a:bodyPr>
            <a:normAutofit/>
          </a:bodyPr>
          <a:lstStyle/>
          <a:p>
            <a:r>
              <a:rPr lang="en-GB" sz="2200" dirty="0"/>
              <a:t>Please share your notes in the chat.</a:t>
            </a:r>
          </a:p>
          <a:p>
            <a:r>
              <a:rPr lang="en-GB" sz="2200" dirty="0"/>
              <a:t>What were the main points discussed in each room?</a:t>
            </a:r>
          </a:p>
          <a:p>
            <a:r>
              <a:rPr lang="en-GB" sz="2200" dirty="0"/>
              <a:t>Are these questions relevant to the wider university?</a:t>
            </a:r>
          </a:p>
        </p:txBody>
      </p:sp>
      <p:pic>
        <p:nvPicPr>
          <p:cNvPr id="4" name="Picture 2" descr="Discussion Board Best Practices | Learning Technologies at College of DuPage">
            <a:extLst>
              <a:ext uri="{FF2B5EF4-FFF2-40B4-BE49-F238E27FC236}">
                <a16:creationId xmlns:a16="http://schemas.microsoft.com/office/drawing/2014/main" id="{E5D69B57-7900-419A-98C9-A5C044B7AD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2" r="41342"/>
          <a:stretch/>
        </p:blipFill>
        <p:spPr bwMode="auto"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536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0BD112-CA30-4306-A2AD-7F6A393D4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4300"/>
              <a:t>References and further reading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951C7-C785-413B-8862-7440467F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GB" sz="1800">
                <a:effectLst/>
                <a:ea typeface="Arial" panose="020B0604020202020204" pitchFamily="34" charset="0"/>
              </a:rPr>
              <a:t>Goldstein, L. M. 2004. Questions and answers about teacher written commentary and student revision: Teachers and students working together. </a:t>
            </a:r>
            <a:r>
              <a:rPr lang="en-GB" sz="1800" i="1">
                <a:effectLst/>
                <a:ea typeface="Arial" panose="020B0604020202020204" pitchFamily="34" charset="0"/>
              </a:rPr>
              <a:t>Journal of Second Language Writing</a:t>
            </a:r>
            <a:r>
              <a:rPr lang="en-GB" sz="1800">
                <a:effectLst/>
                <a:ea typeface="Arial" panose="020B0604020202020204" pitchFamily="34" charset="0"/>
              </a:rPr>
              <a:t>, 13(1), pp.63–80. </a:t>
            </a:r>
            <a:r>
              <a:rPr lang="en-GB" sz="1800">
                <a:effectLst/>
                <a:ea typeface="Arial" panose="020B0604020202020204" pitchFamily="34" charset="0"/>
                <a:hlinkClick r:id="rId2"/>
              </a:rPr>
              <a:t>https://doi.org/10.1016/j.jslw.2004.04.006</a:t>
            </a:r>
            <a:r>
              <a:rPr lang="en-GB" sz="1800">
                <a:effectLst/>
                <a:ea typeface="Arial" panose="020B0604020202020204" pitchFamily="34" charset="0"/>
              </a:rPr>
              <a:t> </a:t>
            </a:r>
            <a:endParaRPr lang="en-GB" sz="1800">
              <a:effectLst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GB" sz="1800"/>
              <a:t>Haneda, M. 2004. The joint construction of meaning in writing conferences. </a:t>
            </a:r>
            <a:r>
              <a:rPr lang="en-GB" sz="1800" i="1"/>
              <a:t>Applied Linguistics, </a:t>
            </a:r>
            <a:r>
              <a:rPr lang="en-GB" sz="1800"/>
              <a:t>25(2), pp.178-219. </a:t>
            </a:r>
            <a:r>
              <a:rPr lang="en-GB" sz="1800">
                <a:hlinkClick r:id="rId3"/>
              </a:rPr>
              <a:t>https://doi.org/10.1093/applin/25.2.178</a:t>
            </a:r>
            <a:r>
              <a:rPr lang="en-GB" sz="1800"/>
              <a:t>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GB" sz="1800">
                <a:effectLst/>
                <a:ea typeface="Arial" panose="020B0604020202020204" pitchFamily="34" charset="0"/>
              </a:rPr>
              <a:t>Hyland, F. 2000. ESL writers and feedback: Giving more autonomy to students. </a:t>
            </a:r>
            <a:r>
              <a:rPr lang="en-GB" sz="1800" i="1">
                <a:effectLst/>
                <a:ea typeface="Arial" panose="020B0604020202020204" pitchFamily="34" charset="0"/>
              </a:rPr>
              <a:t>Language Teaching Research</a:t>
            </a:r>
            <a:r>
              <a:rPr lang="en-GB" sz="1800">
                <a:effectLst/>
                <a:ea typeface="Arial" panose="020B0604020202020204" pitchFamily="34" charset="0"/>
              </a:rPr>
              <a:t>, 4(1), pp.33–54. </a:t>
            </a:r>
            <a:r>
              <a:rPr lang="en-GB" sz="1800" u="sng">
                <a:effectLst/>
                <a:ea typeface="Arial" panose="020B0604020202020204" pitchFamily="34" charset="0"/>
                <a:hlinkClick r:id="rId4"/>
              </a:rPr>
              <a:t>http://dx.doi.org/10.1177/136216880000400103</a:t>
            </a:r>
            <a:r>
              <a:rPr lang="en-GB" sz="1800">
                <a:effectLst/>
                <a:ea typeface="Arial" panose="020B0604020202020204" pitchFamily="34" charset="0"/>
              </a:rPr>
              <a:t>.</a:t>
            </a:r>
            <a:endParaRPr lang="en-GB" sz="1800">
              <a:effectLst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GB" sz="1800"/>
              <a:t>Hyland, K. and Hyland, F. 2006. </a:t>
            </a:r>
            <a:r>
              <a:rPr lang="en-GB" sz="1800" i="1"/>
              <a:t>Feedback in Second Language Writing. </a:t>
            </a:r>
            <a:r>
              <a:rPr lang="en-GB" sz="1800"/>
              <a:t>[Online].</a:t>
            </a:r>
            <a:r>
              <a:rPr lang="en-GB" sz="1800" i="1"/>
              <a:t> </a:t>
            </a:r>
            <a:r>
              <a:rPr lang="en-GB" sz="1800"/>
              <a:t>Cambridge: Cambridge University Press. [Accessed 17 November 2021]. </a:t>
            </a:r>
            <a:r>
              <a:rPr lang="en-GB" sz="1800">
                <a:hlinkClick r:id="rId5"/>
              </a:rPr>
              <a:t>https://doi.org/10.1017/CBO9781139524742</a:t>
            </a:r>
            <a:r>
              <a:rPr lang="en-GB" sz="1800"/>
              <a:t>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GB" sz="1800">
                <a:effectLst/>
                <a:ea typeface="Arial" panose="020B0604020202020204" pitchFamily="34" charset="0"/>
              </a:rPr>
              <a:t>Merkel, W. 2018. Role Reversals: A Case Study of Dialogic Interactions and Feedback on L2 Writing. </a:t>
            </a:r>
            <a:r>
              <a:rPr lang="en-GB" sz="1800" i="1">
                <a:effectLst/>
                <a:ea typeface="Arial" panose="020B0604020202020204" pitchFamily="34" charset="0"/>
              </a:rPr>
              <a:t>Journal of Second Language Writing. </a:t>
            </a:r>
            <a:r>
              <a:rPr lang="en-GB" sz="1800">
                <a:effectLst/>
                <a:ea typeface="Arial" panose="020B0604020202020204" pitchFamily="34" charset="0"/>
              </a:rPr>
              <a:t>39(2018), pp.16-28. </a:t>
            </a:r>
            <a:r>
              <a:rPr lang="en-GB" sz="1800" b="0" i="0">
                <a:effectLst/>
                <a:hlinkClick r:id="rId6"/>
              </a:rPr>
              <a:t>https://doi.org/10.1016/j.jslw.2017.11.007</a:t>
            </a:r>
            <a:endParaRPr lang="en-GB" sz="1800" b="0" i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8757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0BD112-CA30-4306-A2AD-7F6A393D4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4300"/>
              <a:t>References and further reading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951C7-C785-413B-8862-7440467F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GB" sz="1600">
                <a:effectLst/>
                <a:ea typeface="Arial" panose="020B0604020202020204" pitchFamily="34" charset="0"/>
              </a:rPr>
              <a:t>Tardy, C. 2006. Appropriation, ownership, and agency: Negotiating teacher feedback in academic settings. In K. Hyland, &amp; F. Hyland (Eds.) </a:t>
            </a:r>
            <a:r>
              <a:rPr lang="en-GB" sz="1600" i="1">
                <a:effectLst/>
                <a:ea typeface="Arial" panose="020B0604020202020204" pitchFamily="34" charset="0"/>
              </a:rPr>
              <a:t>Feedback in second language writing: Contexts and issues </a:t>
            </a:r>
            <a:r>
              <a:rPr lang="en-GB" sz="1600">
                <a:effectLst/>
                <a:ea typeface="Arial" panose="020B0604020202020204" pitchFamily="34" charset="0"/>
              </a:rPr>
              <a:t>(pp. 60–78). New York, NY: Cambridge University Press. </a:t>
            </a:r>
            <a:r>
              <a:rPr lang="en-GB" sz="1600">
                <a:effectLst/>
                <a:ea typeface="Arial" panose="020B0604020202020204" pitchFamily="34" charset="0"/>
                <a:hlinkClick r:id="rId2"/>
              </a:rPr>
              <a:t>https://doi.org/10.1017/cbo9781139524742.006</a:t>
            </a:r>
            <a:r>
              <a:rPr lang="en-GB" sz="1600">
                <a:effectLst/>
                <a:ea typeface="Arial" panose="020B0604020202020204" pitchFamily="34" charset="0"/>
              </a:rPr>
              <a:t>  </a:t>
            </a:r>
            <a:endParaRPr lang="en-GB" sz="1600">
              <a:effectLst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GB" sz="1600">
                <a:effectLst/>
                <a:ea typeface="Calibri" panose="020F0502020204030204" pitchFamily="34" charset="0"/>
              </a:rPr>
              <a:t>Thonus, T. </a:t>
            </a:r>
            <a:r>
              <a:rPr lang="en-GB" sz="1600"/>
              <a:t>1999. </a:t>
            </a:r>
            <a:r>
              <a:rPr lang="en-GB" sz="1600">
                <a:effectLst/>
                <a:ea typeface="Calibri" panose="020F0502020204030204" pitchFamily="34" charset="0"/>
              </a:rPr>
              <a:t>Dominance in academic writing tutorials: gender, language proficiency and the offering of suggestions. </a:t>
            </a:r>
            <a:r>
              <a:rPr lang="en-GB" sz="1600" i="1">
                <a:effectLst/>
                <a:ea typeface="Calibri" panose="020F0502020204030204" pitchFamily="34" charset="0"/>
              </a:rPr>
              <a:t>Discourse &amp; Society. </a:t>
            </a:r>
            <a:r>
              <a:rPr lang="en-GB" sz="1600">
                <a:effectLst/>
                <a:ea typeface="Calibri" panose="020F0502020204030204" pitchFamily="34" charset="0"/>
              </a:rPr>
              <a:t>10(2), pp.225-248. </a:t>
            </a:r>
            <a:r>
              <a:rPr lang="en-GB" sz="1600">
                <a:effectLst/>
                <a:ea typeface="Calibri" panose="020F0502020204030204" pitchFamily="34" charset="0"/>
                <a:hlinkClick r:id="rId3"/>
              </a:rPr>
              <a:t>https://doi.org/10.1177%2F0957926599010002005</a:t>
            </a:r>
            <a:r>
              <a:rPr lang="en-GB" sz="1600">
                <a:effectLst/>
                <a:ea typeface="Calibri" panose="020F050202020403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GB" sz="1600"/>
              <a:t>Weissberg, R. 2006. Scaffolded feedback: Tutorial conversations with advanced L2 writers. </a:t>
            </a:r>
            <a:r>
              <a:rPr lang="en-GB" sz="1600">
                <a:effectLst/>
                <a:ea typeface="Arial" panose="020B0604020202020204" pitchFamily="34" charset="0"/>
              </a:rPr>
              <a:t>In K. Hyland, &amp; F. Hyland (Eds.) </a:t>
            </a:r>
            <a:r>
              <a:rPr lang="en-GB" sz="1600" i="1">
                <a:effectLst/>
                <a:ea typeface="Arial" panose="020B0604020202020204" pitchFamily="34" charset="0"/>
              </a:rPr>
              <a:t>Feedback in second language writing: Contexts and issues </a:t>
            </a:r>
            <a:r>
              <a:rPr lang="en-GB" sz="1600">
                <a:effectLst/>
                <a:ea typeface="Arial" panose="020B0604020202020204" pitchFamily="34" charset="0"/>
              </a:rPr>
              <a:t>(pp.</a:t>
            </a:r>
            <a:r>
              <a:rPr lang="en-GB" sz="1600" b="0" i="0">
                <a:effectLst/>
              </a:rPr>
              <a:t>246 - 265</a:t>
            </a:r>
            <a:r>
              <a:rPr lang="en-GB" sz="1600">
                <a:effectLst/>
                <a:ea typeface="Arial" panose="020B0604020202020204" pitchFamily="34" charset="0"/>
              </a:rPr>
              <a:t>). New York, NY: Cambridge University Press. </a:t>
            </a:r>
            <a:r>
              <a:rPr lang="en-GB" sz="1600">
                <a:effectLst/>
                <a:ea typeface="Arial" panose="020B0604020202020204" pitchFamily="34" charset="0"/>
                <a:hlinkClick r:id="rId4"/>
              </a:rPr>
              <a:t>https://doi.org/10.1017/CBO9781139524742.015</a:t>
            </a:r>
            <a:r>
              <a:rPr lang="en-GB" sz="1600">
                <a:effectLst/>
                <a:ea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GB" sz="1600">
                <a:effectLst/>
                <a:ea typeface="Arial" panose="020B0604020202020204" pitchFamily="34" charset="0"/>
              </a:rPr>
              <a:t>Wingate, U. 2019. ‘Can you talk me through your argument’? Features of dialogic interaction in academic writing tutorials. </a:t>
            </a:r>
            <a:r>
              <a:rPr lang="en-GB" sz="1600" i="1">
                <a:effectLst/>
                <a:ea typeface="Arial" panose="020B0604020202020204" pitchFamily="34" charset="0"/>
              </a:rPr>
              <a:t>Journal of English for Academic Purposes. </a:t>
            </a:r>
            <a:r>
              <a:rPr lang="en-GB" sz="1600">
                <a:effectLst/>
                <a:ea typeface="Arial" panose="020B0604020202020204" pitchFamily="34" charset="0"/>
              </a:rPr>
              <a:t>38(2019), pp.25-35. </a:t>
            </a:r>
            <a:r>
              <a:rPr lang="en-GB" sz="1600">
                <a:effectLst/>
                <a:ea typeface="Arial" panose="020B0604020202020204" pitchFamily="34" charset="0"/>
                <a:hlinkClick r:id="rId5"/>
              </a:rPr>
              <a:t>https://doi.org/10.1016/j.jeap.2019.01.001</a:t>
            </a:r>
            <a:r>
              <a:rPr lang="en-GB" sz="1600">
                <a:effectLst/>
                <a:ea typeface="Arial" panose="020B0604020202020204" pitchFamily="34" charset="0"/>
              </a:rPr>
              <a:t> </a:t>
            </a:r>
            <a:endParaRPr lang="en-GB" sz="160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85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51E5-B8A6-45C0-BF08-31836094C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59" y="3752849"/>
            <a:ext cx="2468166" cy="2452687"/>
          </a:xfrm>
        </p:spPr>
        <p:txBody>
          <a:bodyPr anchor="ctr">
            <a:normAutofit/>
          </a:bodyPr>
          <a:lstStyle/>
          <a:p>
            <a:r>
              <a:rPr lang="en-GB" sz="3100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pic>
        <p:nvPicPr>
          <p:cNvPr id="1026" name="Picture 2" descr="Student Tutorial">
            <a:extLst>
              <a:ext uri="{FF2B5EF4-FFF2-40B4-BE49-F238E27FC236}">
                <a16:creationId xmlns:a16="http://schemas.microsoft.com/office/drawing/2014/main" id="{B7D58830-F1F4-4219-86DB-14CFD7F6DC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7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D345D-B2FC-48B0-AE24-3B4D10B25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986" y="3752850"/>
            <a:ext cx="5614060" cy="2855340"/>
          </a:xfrm>
        </p:spPr>
        <p:txBody>
          <a:bodyPr anchor="ctr">
            <a:normAutofit/>
          </a:bodyPr>
          <a:lstStyle/>
          <a:p>
            <a:r>
              <a:rPr lang="en-GB" sz="2200" dirty="0"/>
              <a:t>Brief background.</a:t>
            </a:r>
          </a:p>
          <a:p>
            <a:r>
              <a:rPr lang="en-GB" sz="2200" dirty="0"/>
              <a:t>Three relevant findings from student interviews, with commentary from </a:t>
            </a:r>
            <a:r>
              <a:rPr lang="en-GB" sz="2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relevant litera</a:t>
            </a:r>
            <a:r>
              <a:rPr lang="en-GB" sz="2200" dirty="0">
                <a:ea typeface="Calibri" panose="020F0502020204030204" pitchFamily="34" charset="0"/>
                <a:cs typeface="Arial" panose="020B0604020202020204" pitchFamily="34" charset="0"/>
              </a:rPr>
              <a:t>ture.</a:t>
            </a:r>
          </a:p>
          <a:p>
            <a:r>
              <a:rPr lang="en-GB" sz="2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Dis</a:t>
            </a:r>
            <a:r>
              <a:rPr lang="en-GB" sz="2200" dirty="0">
                <a:ea typeface="Calibri" panose="020F0502020204030204" pitchFamily="34" charset="0"/>
                <a:cs typeface="Arial" panose="020B0604020202020204" pitchFamily="34" charset="0"/>
              </a:rPr>
              <a:t>cussion in breakout rooms.</a:t>
            </a:r>
          </a:p>
          <a:p>
            <a:r>
              <a:rPr lang="en-GB" sz="2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Feedback and summary.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2293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351E5-B8A6-45C0-BF08-31836094C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FFFFFF"/>
                </a:solidFill>
              </a:rPr>
              <a:t>Background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D345D-B2FC-48B0-AE24-3B4D10B25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7200" y="455216"/>
            <a:ext cx="5179868" cy="5947568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/>
              <a:t>Ongoing scholarship project: student perceptions and experiences of EAP tutorials.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/>
              <a:t>Exploratory, semi-structured interviews with five students in winter 2020-21.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ea typeface="Calibri" panose="020F0502020204030204" pitchFamily="34" charset="0"/>
                <a:cs typeface="Arial" panose="020B0604020202020204" pitchFamily="34" charset="0"/>
              </a:rPr>
              <a:t>Students on EGAP and/or ESAP (Marketing) pre-sessional courses.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ea typeface="Calibri" panose="020F0502020204030204" pitchFamily="34" charset="0"/>
                <a:cs typeface="Arial" panose="020B0604020202020204" pitchFamily="34" charset="0"/>
              </a:rPr>
              <a:t>Regular tutorials (every 1-2 weeks) as part of process-based approach to teaching writing.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ea typeface="Calibri" panose="020F0502020204030204" pitchFamily="34" charset="0"/>
                <a:cs typeface="Arial" panose="020B0604020202020204" pitchFamily="34" charset="0"/>
              </a:rPr>
              <a:t>Opportunity to ask questions, and discuss progress and feedback with personal tutor.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ea typeface="Calibri" panose="020F0502020204030204" pitchFamily="34" charset="0"/>
              </a:rPr>
              <a:t>Purpose of workshop: share initial findings and questions re. authorial voice and status in EAP tutorials.</a:t>
            </a:r>
            <a:endParaRPr lang="en-GB" sz="2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62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351E5-B8A6-45C0-BF08-31836094C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120" y="195008"/>
            <a:ext cx="7886700" cy="1058322"/>
          </a:xfrm>
        </p:spPr>
        <p:txBody>
          <a:bodyPr>
            <a:normAutofit/>
          </a:bodyPr>
          <a:lstStyle/>
          <a:p>
            <a:r>
              <a:rPr lang="en-GB" sz="3200" dirty="0"/>
              <a:t>Who speaks more?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D345D-B2FC-48B0-AE24-3B4D10B25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120" y="1253330"/>
            <a:ext cx="78867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ea typeface="Arial" panose="020B0604020202020204" pitchFamily="34" charset="0"/>
              </a:rPr>
              <a:t>Widely held that students benefit more from tutorials when “conducted in an egalitarian and dialogic mode of interaction” (Wingate, 2019, p.25)</a:t>
            </a:r>
            <a:endParaRPr lang="en-GB" sz="2200" dirty="0"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/>
              <a:t>Five students interviewed; five different answers: </a:t>
            </a:r>
            <a:r>
              <a:rPr lang="en-GB" sz="2200" i="1" dirty="0"/>
              <a:t>student spoke more, tutor spoke more, both spoke the same amount…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ea typeface="Arial" panose="020B0604020202020204" pitchFamily="34" charset="0"/>
                <a:cs typeface="Arial" panose="020B0604020202020204" pitchFamily="34" charset="0"/>
              </a:rPr>
              <a:t>Small sample size, but more proficient students reported speaking more than tutors.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ea typeface="Arial" panose="020B0604020202020204" pitchFamily="34" charset="0"/>
              </a:rPr>
              <a:t>Extent to which dialogic interaction is possible depends on students’ proficiency (Haneda, 2004).</a:t>
            </a:r>
            <a:endParaRPr lang="en-US" sz="2200" dirty="0"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ea typeface="Arial" panose="020B0604020202020204" pitchFamily="34" charset="0"/>
                <a:cs typeface="Arial" panose="020B0604020202020204" pitchFamily="34" charset="0"/>
              </a:rPr>
              <a:t>Different approaches from different tutors, or tutors adapting approach for different students? More research needed.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ea typeface="Calibri" panose="020F0502020204030204" pitchFamily="34" charset="0"/>
                <a:cs typeface="Arial" panose="020B0604020202020204" pitchFamily="34" charset="0"/>
              </a:rPr>
              <a:t>Difference between ‘speaking more’ and ‘dominating’, leading to…</a:t>
            </a:r>
            <a:endParaRPr lang="en-GB" sz="2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316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ABFDC5-6426-4924-9084-18CF1BA64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FFFFFF"/>
                </a:solidFill>
              </a:rPr>
              <a:t>Who decides what to talk about?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3AC234-7A7A-4FA7-B58F-3E53D4D7FE95}"/>
              </a:ext>
            </a:extLst>
          </p:cNvPr>
          <p:cNvSpPr txBox="1"/>
          <p:nvPr/>
        </p:nvSpPr>
        <p:spPr>
          <a:xfrm>
            <a:off x="3428263" y="556182"/>
            <a:ext cx="487675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1999,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Thonus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found that tutors tended to take the “role of questioner, controlling both topic and interaction” (p.227)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4 of 6 tutor-student pairings, the tutor led initially with advice or questions, then gave student chance to ask Qs.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 tutorials be tutor-led but student-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centred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? e.g. asking students guiding Qs rather than ‘telling’ them what to do.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tutorials are fully student-led, is there a risk of too much focus on lower-level concerns (Haneda, 2004; Weissberg, 2006)?</a:t>
            </a:r>
          </a:p>
        </p:txBody>
      </p:sp>
    </p:spTree>
    <p:extLst>
      <p:ext uri="{BB962C8B-B14F-4D97-AF65-F5344CB8AC3E}">
        <p14:creationId xmlns:p14="http://schemas.microsoft.com/office/powerpoint/2010/main" val="414696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351E5-B8A6-45C0-BF08-31836094C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9156"/>
          </a:xfrm>
        </p:spPr>
        <p:txBody>
          <a:bodyPr>
            <a:normAutofit/>
          </a:bodyPr>
          <a:lstStyle/>
          <a:p>
            <a:r>
              <a:rPr lang="en-GB" sz="3200" dirty="0"/>
              <a:t>Whose voice is loudest?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D345D-B2FC-48B0-AE24-3B4D10B25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120" y="1214799"/>
            <a:ext cx="78867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GB" sz="2000" dirty="0"/>
              <a:t>Students prepared questions for their tutors in advance and expected to leave tutorials with ‘the answers’.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GB" sz="2000" dirty="0"/>
              <a:t>Most students accepted tutors’ feedback on writing assignments unquestioningly: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GB" sz="2000" dirty="0"/>
              <a:t>Risk of appropriation i.e. </a:t>
            </a:r>
            <a:r>
              <a:rPr lang="en-GB" sz="2000" dirty="0">
                <a:ea typeface="Arial" panose="020B0604020202020204" pitchFamily="34" charset="0"/>
              </a:rPr>
              <a:t>ownership of student’s text is ‘stolen’ by tutor / student’s purposes are misunderstood or ignored (Goldstein, 2004; Tardy, 2006; Hyland &amp; Hyland, 2006)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US" sz="2000" dirty="0"/>
              <a:t>Where do we draw the line between intervention and appropriation (as differentiated by Hyland, 2000)?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GB" sz="2000" dirty="0"/>
              <a:t>More proficient student rejected tutor’s feedback on content due to her greater content knowledge.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GB" sz="2000" dirty="0"/>
              <a:t>More proficient students less likely to experience appropriation as they can negotiate with tutors more successfully (Merkel, 2018)</a:t>
            </a:r>
          </a:p>
        </p:txBody>
      </p:sp>
    </p:spTree>
    <p:extLst>
      <p:ext uri="{BB962C8B-B14F-4D97-AF65-F5344CB8AC3E}">
        <p14:creationId xmlns:p14="http://schemas.microsoft.com/office/powerpoint/2010/main" val="10107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BD112-CA30-4306-A2AD-7F6A393D4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59" y="3752849"/>
            <a:ext cx="2468166" cy="2452687"/>
          </a:xfrm>
        </p:spPr>
        <p:txBody>
          <a:bodyPr anchor="ctr">
            <a:normAutofit/>
          </a:bodyPr>
          <a:lstStyle/>
          <a:p>
            <a:r>
              <a:rPr lang="en-GB" sz="3200" dirty="0"/>
              <a:t>Discussion (main room)</a:t>
            </a:r>
          </a:p>
        </p:txBody>
      </p:sp>
      <p:pic>
        <p:nvPicPr>
          <p:cNvPr id="3074" name="Picture 2" descr="Discussion Board Best Practices | Learning Technologies at College of DuPage">
            <a:extLst>
              <a:ext uri="{FF2B5EF4-FFF2-40B4-BE49-F238E27FC236}">
                <a16:creationId xmlns:a16="http://schemas.microsoft.com/office/drawing/2014/main" id="{DBA82A19-D6D3-48C6-9A4C-F4013A2B31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2" b="20466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951C7-C785-413B-8862-7440467F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986" y="3752850"/>
            <a:ext cx="5614060" cy="2452687"/>
          </a:xfrm>
        </p:spPr>
        <p:txBody>
          <a:bodyPr anchor="ctr">
            <a:normAutofit/>
          </a:bodyPr>
          <a:lstStyle/>
          <a:p>
            <a:r>
              <a:rPr lang="en-GB" sz="2200" dirty="0"/>
              <a:t>Let’s discuss some of the questions on the next slide.</a:t>
            </a:r>
          </a:p>
          <a:p>
            <a:r>
              <a:rPr lang="en-GB" sz="2200" dirty="0"/>
              <a:t>Please feel free to raise your hand to speak, or to post your thoughts in the chat.</a:t>
            </a:r>
          </a:p>
        </p:txBody>
      </p:sp>
    </p:spTree>
    <p:extLst>
      <p:ext uri="{BB962C8B-B14F-4D97-AF65-F5344CB8AC3E}">
        <p14:creationId xmlns:p14="http://schemas.microsoft.com/office/powerpoint/2010/main" val="2909236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scussion Board Best Practices | Learning Technologies at College of DuPage">
            <a:extLst>
              <a:ext uri="{FF2B5EF4-FFF2-40B4-BE49-F238E27FC236}">
                <a16:creationId xmlns:a16="http://schemas.microsoft.com/office/drawing/2014/main" id="{CAD65FE2-A74F-4C70-921A-5B3484631C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21176"/>
            <a:ext cx="5398329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FC0DCA-239D-4176-8DC2-2AF889BE51CF}"/>
              </a:ext>
            </a:extLst>
          </p:cNvPr>
          <p:cNvSpPr/>
          <p:nvPr/>
        </p:nvSpPr>
        <p:spPr>
          <a:xfrm>
            <a:off x="252663" y="321176"/>
            <a:ext cx="5398329" cy="58965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0BD112-CA30-4306-A2AD-7F6A393D4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03" y="640263"/>
            <a:ext cx="4964858" cy="1344975"/>
          </a:xfrm>
        </p:spPr>
        <p:txBody>
          <a:bodyPr>
            <a:normAutofit/>
          </a:bodyPr>
          <a:lstStyle/>
          <a:p>
            <a:r>
              <a:rPr lang="en-GB" sz="3200" dirty="0"/>
              <a:t>Discussion (breakout rooms)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951C7-C785-413B-8862-7440467F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581" y="2121763"/>
            <a:ext cx="4965379" cy="3773010"/>
          </a:xfrm>
        </p:spPr>
        <p:txBody>
          <a:bodyPr>
            <a:normAutofit/>
          </a:bodyPr>
          <a:lstStyle/>
          <a:p>
            <a:r>
              <a:rPr lang="en-GB" sz="2200" dirty="0"/>
              <a:t>Please discuss some of the questions on the next slide in breakout rooms.</a:t>
            </a:r>
          </a:p>
          <a:p>
            <a:r>
              <a:rPr lang="en-GB" sz="2200" dirty="0"/>
              <a:t>Once you’ve introduced yourselves, please nominate someone to make brief notes on your discussion.</a:t>
            </a:r>
          </a:p>
          <a:p>
            <a:r>
              <a:rPr lang="en-GB" sz="2200" dirty="0"/>
              <a:t>These notes should be shared in the chat on our return to the main room.</a:t>
            </a:r>
          </a:p>
        </p:txBody>
      </p:sp>
    </p:spTree>
    <p:extLst>
      <p:ext uri="{BB962C8B-B14F-4D97-AF65-F5344CB8AC3E}">
        <p14:creationId xmlns:p14="http://schemas.microsoft.com/office/powerpoint/2010/main" val="2417449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DC499DAE-567D-495D-A960-906D76ECA300}"/>
              </a:ext>
            </a:extLst>
          </p:cNvPr>
          <p:cNvSpPr/>
          <p:nvPr/>
        </p:nvSpPr>
        <p:spPr>
          <a:xfrm>
            <a:off x="254524" y="173136"/>
            <a:ext cx="2714919" cy="737810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0BD112-CA30-4306-A2AD-7F6A393D4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1763"/>
            <a:ext cx="7886700" cy="737810"/>
          </a:xfrm>
        </p:spPr>
        <p:txBody>
          <a:bodyPr>
            <a:normAutofit/>
          </a:bodyPr>
          <a:lstStyle/>
          <a:p>
            <a:r>
              <a:rPr lang="en-GB" sz="3200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951C7-C785-413B-8862-7440467F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961534"/>
            <a:ext cx="8437418" cy="53899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u="sng" dirty="0"/>
              <a:t>Who speaks more: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In your experience, who tends to speak more in tutorials: tutors or students? Does this vary and, if so, what factors affect this?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How much do tutors adapt their approach to tutorials based on students’ proficiency? How do tutors adapt their approach?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Does it matter who speaks more?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u="sng" dirty="0"/>
              <a:t>Who decides what to talk about: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In your experience, who tends to decide what to talk about in EAP tutorials? Why do you think this is the case?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Can tutorials be tutor-led but student-centred?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tutorials are fully student-led, is there a risk of focus on lower-level concerns such as grammar (Haneda, 2004; Weissberg, 2006), rather than higher-level concerns such as content and structure?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u="sng" dirty="0"/>
              <a:t>Whose voice is loudest?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your experience, do EAP students tend to accept tutors’ feedback or question/challenge it? Which factors make students more likely to question feedback?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Is there a greater risk of appropriation in EAP tutorials than in the wider university? Or is there a greater risk for international students more generally?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Where do we draw the line between intervention and appropriation (Hyland, 2000)?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If less proficient students are at greater risk of appropriation, do we need to adapt our approach for them? If so, how?</a:t>
            </a:r>
          </a:p>
        </p:txBody>
      </p:sp>
    </p:spTree>
    <p:extLst>
      <p:ext uri="{BB962C8B-B14F-4D97-AF65-F5344CB8AC3E}">
        <p14:creationId xmlns:p14="http://schemas.microsoft.com/office/powerpoint/2010/main" val="1696955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1542</Words>
  <Application>Microsoft Office PowerPoint</Application>
  <PresentationFormat>On-screen Show (4:3)</PresentationFormat>
  <Paragraphs>93</Paragraphs>
  <Slides>12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Workshop:  Whose voice is loudest in EAP tutorials?</vt:lpstr>
      <vt:lpstr>Overview</vt:lpstr>
      <vt:lpstr>Background</vt:lpstr>
      <vt:lpstr>Who speaks more?</vt:lpstr>
      <vt:lpstr>Who decides what to talk about?</vt:lpstr>
      <vt:lpstr>Whose voice is loudest?</vt:lpstr>
      <vt:lpstr>Discussion (main room)</vt:lpstr>
      <vt:lpstr>Discussion (breakout rooms)</vt:lpstr>
      <vt:lpstr>Questions</vt:lpstr>
      <vt:lpstr>Feedback (from breakout rooms)</vt:lpstr>
      <vt:lpstr>References and further reading</vt:lpstr>
      <vt:lpstr>References and further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Workshop: Whose voice is loudest in EAP tutorials?</dc:title>
  <dc:creator>Jane Heath</dc:creator>
  <cp:lastModifiedBy>Jane Heath</cp:lastModifiedBy>
  <cp:revision>2</cp:revision>
  <dcterms:created xsi:type="dcterms:W3CDTF">2021-11-03T09:29:59Z</dcterms:created>
  <dcterms:modified xsi:type="dcterms:W3CDTF">2021-11-17T15:04:01Z</dcterms:modified>
</cp:coreProperties>
</file>