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62" r:id="rId2"/>
    <p:sldId id="260" r:id="rId3"/>
    <p:sldId id="261" r:id="rId4"/>
    <p:sldId id="277" r:id="rId5"/>
    <p:sldId id="267" r:id="rId6"/>
    <p:sldId id="263" r:id="rId7"/>
    <p:sldId id="268" r:id="rId8"/>
    <p:sldId id="269" r:id="rId9"/>
    <p:sldId id="270" r:id="rId10"/>
    <p:sldId id="271" r:id="rId11"/>
    <p:sldId id="265" r:id="rId12"/>
    <p:sldId id="273" r:id="rId13"/>
    <p:sldId id="274" r:id="rId14"/>
    <p:sldId id="276" r:id="rId15"/>
    <p:sldId id="275" r:id="rId16"/>
    <p:sldId id="266" r:id="rId17"/>
    <p:sldId id="259" r:id="rId18"/>
    <p:sldId id="25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FE3A05-3E8D-0A40-8476-E6F55931CB78}" v="82" dt="2021-05-20T11:58:38.7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6"/>
    <p:restoredTop sz="69414"/>
  </p:normalViewPr>
  <p:slideViewPr>
    <p:cSldViewPr snapToGrid="0" snapToObjects="1">
      <p:cViewPr varScale="1">
        <p:scale>
          <a:sx n="75" d="100"/>
          <a:sy n="75" d="100"/>
        </p:scale>
        <p:origin x="172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RK, STEVE E." userId="6480afdd-2927-451c-a904-ea58f99ed5ae" providerId="ADAL" clId="{A4FE3A05-3E8D-0A40-8476-E6F55931CB78}"/>
    <pc:docChg chg="undo custSel addSld delSld modSld sldOrd">
      <pc:chgData name="KIRK, STEVE E." userId="6480afdd-2927-451c-a904-ea58f99ed5ae" providerId="ADAL" clId="{A4FE3A05-3E8D-0A40-8476-E6F55931CB78}" dt="2021-05-20T11:58:38.704" v="8657" actId="20577"/>
      <pc:docMkLst>
        <pc:docMk/>
      </pc:docMkLst>
      <pc:sldChg chg="modSp add del mod">
        <pc:chgData name="KIRK, STEVE E." userId="6480afdd-2927-451c-a904-ea58f99ed5ae" providerId="ADAL" clId="{A4FE3A05-3E8D-0A40-8476-E6F55931CB78}" dt="2021-05-19T11:45:41.877" v="8482" actId="2696"/>
        <pc:sldMkLst>
          <pc:docMk/>
          <pc:sldMk cId="3711249754" sldId="256"/>
        </pc:sldMkLst>
        <pc:spChg chg="mod">
          <ac:chgData name="KIRK, STEVE E." userId="6480afdd-2927-451c-a904-ea58f99ed5ae" providerId="ADAL" clId="{A4FE3A05-3E8D-0A40-8476-E6F55931CB78}" dt="2021-05-19T09:32:07.751" v="4062" actId="20577"/>
          <ac:spMkLst>
            <pc:docMk/>
            <pc:sldMk cId="3711249754" sldId="256"/>
            <ac:spMk id="3" creationId="{013DA191-77CA-F14B-91A5-D4AE9DA1FD69}"/>
          </ac:spMkLst>
        </pc:spChg>
      </pc:sldChg>
      <pc:sldChg chg="modTransition">
        <pc:chgData name="KIRK, STEVE E." userId="6480afdd-2927-451c-a904-ea58f99ed5ae" providerId="ADAL" clId="{A4FE3A05-3E8D-0A40-8476-E6F55931CB78}" dt="2021-05-19T11:52:27.102" v="8517"/>
        <pc:sldMkLst>
          <pc:docMk/>
          <pc:sldMk cId="3897773219" sldId="257"/>
        </pc:sldMkLst>
      </pc:sldChg>
      <pc:sldChg chg="addSp delSp modSp new del mod">
        <pc:chgData name="KIRK, STEVE E." userId="6480afdd-2927-451c-a904-ea58f99ed5ae" providerId="ADAL" clId="{A4FE3A05-3E8D-0A40-8476-E6F55931CB78}" dt="2021-05-19T11:41:51.975" v="8463" actId="2696"/>
        <pc:sldMkLst>
          <pc:docMk/>
          <pc:sldMk cId="2919984387" sldId="258"/>
        </pc:sldMkLst>
        <pc:spChg chg="mod">
          <ac:chgData name="KIRK, STEVE E." userId="6480afdd-2927-451c-a904-ea58f99ed5ae" providerId="ADAL" clId="{A4FE3A05-3E8D-0A40-8476-E6F55931CB78}" dt="2021-05-11T09:25:08.708" v="1586" actId="14100"/>
          <ac:spMkLst>
            <pc:docMk/>
            <pc:sldMk cId="2919984387" sldId="258"/>
            <ac:spMk id="2" creationId="{E5BC8AE0-13B3-3540-B4F0-387B11040928}"/>
          </ac:spMkLst>
        </pc:spChg>
        <pc:spChg chg="add del mod">
          <ac:chgData name="KIRK, STEVE E." userId="6480afdd-2927-451c-a904-ea58f99ed5ae" providerId="ADAL" clId="{A4FE3A05-3E8D-0A40-8476-E6F55931CB78}" dt="2021-05-11T08:59:28.319" v="404" actId="478"/>
          <ac:spMkLst>
            <pc:docMk/>
            <pc:sldMk cId="2919984387" sldId="258"/>
            <ac:spMk id="3" creationId="{D0D79253-3E63-9741-8ECD-8A47EB3A13F3}"/>
          </ac:spMkLst>
        </pc:spChg>
        <pc:spChg chg="add del mod">
          <ac:chgData name="KIRK, STEVE E." userId="6480afdd-2927-451c-a904-ea58f99ed5ae" providerId="ADAL" clId="{A4FE3A05-3E8D-0A40-8476-E6F55931CB78}" dt="2021-05-11T08:59:20.311" v="402" actId="478"/>
          <ac:spMkLst>
            <pc:docMk/>
            <pc:sldMk cId="2919984387" sldId="258"/>
            <ac:spMk id="5" creationId="{5F073522-29F3-6B47-84BA-D58E26AA2307}"/>
          </ac:spMkLst>
        </pc:spChg>
        <pc:spChg chg="add del mod">
          <ac:chgData name="KIRK, STEVE E." userId="6480afdd-2927-451c-a904-ea58f99ed5ae" providerId="ADAL" clId="{A4FE3A05-3E8D-0A40-8476-E6F55931CB78}" dt="2021-05-11T08:59:30.443" v="405" actId="478"/>
          <ac:spMkLst>
            <pc:docMk/>
            <pc:sldMk cId="2919984387" sldId="258"/>
            <ac:spMk id="10" creationId="{3AA49B3A-F650-1042-A1A7-0CFA8B4432AD}"/>
          </ac:spMkLst>
        </pc:spChg>
        <pc:graphicFrameChg chg="add del">
          <ac:chgData name="KIRK, STEVE E." userId="6480afdd-2927-451c-a904-ea58f99ed5ae" providerId="ADAL" clId="{A4FE3A05-3E8D-0A40-8476-E6F55931CB78}" dt="2021-05-11T08:57:30.240" v="366" actId="3680"/>
          <ac:graphicFrameMkLst>
            <pc:docMk/>
            <pc:sldMk cId="2919984387" sldId="258"/>
            <ac:graphicFrameMk id="6" creationId="{7D7A6A49-64FD-BD4E-8208-6CC6BEA8C5C5}"/>
          </ac:graphicFrameMkLst>
        </pc:graphicFrameChg>
        <pc:graphicFrameChg chg="add del mod modGraphic">
          <ac:chgData name="KIRK, STEVE E." userId="6480afdd-2927-451c-a904-ea58f99ed5ae" providerId="ADAL" clId="{A4FE3A05-3E8D-0A40-8476-E6F55931CB78}" dt="2021-05-11T08:59:19.523" v="400" actId="3680"/>
          <ac:graphicFrameMkLst>
            <pc:docMk/>
            <pc:sldMk cId="2919984387" sldId="258"/>
            <ac:graphicFrameMk id="7" creationId="{F42DDB44-82BF-BD44-8DD2-C44D0DE3946F}"/>
          </ac:graphicFrameMkLst>
        </pc:graphicFrameChg>
        <pc:graphicFrameChg chg="add del mod modGraphic">
          <ac:chgData name="KIRK, STEVE E." userId="6480afdd-2927-451c-a904-ea58f99ed5ae" providerId="ADAL" clId="{A4FE3A05-3E8D-0A40-8476-E6F55931CB78}" dt="2021-05-11T08:59:18.170" v="396" actId="3680"/>
          <ac:graphicFrameMkLst>
            <pc:docMk/>
            <pc:sldMk cId="2919984387" sldId="258"/>
            <ac:graphicFrameMk id="8" creationId="{F60C88C7-6AA8-F747-9A62-78E62C55EDA0}"/>
          </ac:graphicFrameMkLst>
        </pc:graphicFrameChg>
        <pc:graphicFrameChg chg="add mod modGraphic">
          <ac:chgData name="KIRK, STEVE E." userId="6480afdd-2927-451c-a904-ea58f99ed5ae" providerId="ADAL" clId="{A4FE3A05-3E8D-0A40-8476-E6F55931CB78}" dt="2021-05-11T09:24:55.042" v="1584" actId="20577"/>
          <ac:graphicFrameMkLst>
            <pc:docMk/>
            <pc:sldMk cId="2919984387" sldId="258"/>
            <ac:graphicFrameMk id="11" creationId="{6CBA3BDD-0339-534B-A2BA-A6605E5CC723}"/>
          </ac:graphicFrameMkLst>
        </pc:graphicFrameChg>
      </pc:sldChg>
      <pc:sldChg chg="add modTransition">
        <pc:chgData name="KIRK, STEVE E." userId="6480afdd-2927-451c-a904-ea58f99ed5ae" providerId="ADAL" clId="{A4FE3A05-3E8D-0A40-8476-E6F55931CB78}" dt="2021-05-19T11:52:27.102" v="8517"/>
        <pc:sldMkLst>
          <pc:docMk/>
          <pc:sldMk cId="2960285112" sldId="258"/>
        </pc:sldMkLst>
      </pc:sldChg>
      <pc:sldChg chg="add del">
        <pc:chgData name="KIRK, STEVE E." userId="6480afdd-2927-451c-a904-ea58f99ed5ae" providerId="ADAL" clId="{A4FE3A05-3E8D-0A40-8476-E6F55931CB78}" dt="2021-05-11T09:00:12.664" v="419" actId="2696"/>
        <pc:sldMkLst>
          <pc:docMk/>
          <pc:sldMk cId="1565215620" sldId="259"/>
        </pc:sldMkLst>
      </pc:sldChg>
      <pc:sldChg chg="modSp new mod modTransition">
        <pc:chgData name="KIRK, STEVE E." userId="6480afdd-2927-451c-a904-ea58f99ed5ae" providerId="ADAL" clId="{A4FE3A05-3E8D-0A40-8476-E6F55931CB78}" dt="2021-05-19T11:52:27.102" v="8517"/>
        <pc:sldMkLst>
          <pc:docMk/>
          <pc:sldMk cId="3892413389" sldId="259"/>
        </pc:sldMkLst>
        <pc:spChg chg="mod">
          <ac:chgData name="KIRK, STEVE E." userId="6480afdd-2927-451c-a904-ea58f99ed5ae" providerId="ADAL" clId="{A4FE3A05-3E8D-0A40-8476-E6F55931CB78}" dt="2021-05-11T09:50:18.717" v="1871" actId="20577"/>
          <ac:spMkLst>
            <pc:docMk/>
            <pc:sldMk cId="3892413389" sldId="259"/>
            <ac:spMk id="2" creationId="{892BA73F-251F-624C-84C4-6B6D7C68DAC0}"/>
          </ac:spMkLst>
        </pc:spChg>
        <pc:spChg chg="mod">
          <ac:chgData name="KIRK, STEVE E." userId="6480afdd-2927-451c-a904-ea58f99ed5ae" providerId="ADAL" clId="{A4FE3A05-3E8D-0A40-8476-E6F55931CB78}" dt="2021-05-11T09:49:59.135" v="1856" actId="114"/>
          <ac:spMkLst>
            <pc:docMk/>
            <pc:sldMk cId="3892413389" sldId="259"/>
            <ac:spMk id="3" creationId="{83B07BF6-E624-AB43-BCD3-82273DC874EE}"/>
          </ac:spMkLst>
        </pc:spChg>
      </pc:sldChg>
      <pc:sldChg chg="modSp new mod modTransition modAnim modNotesTx">
        <pc:chgData name="KIRK, STEVE E." userId="6480afdd-2927-451c-a904-ea58f99ed5ae" providerId="ADAL" clId="{A4FE3A05-3E8D-0A40-8476-E6F55931CB78}" dt="2021-05-19T11:54:08.562" v="8524" actId="207"/>
        <pc:sldMkLst>
          <pc:docMk/>
          <pc:sldMk cId="1579283233" sldId="260"/>
        </pc:sldMkLst>
        <pc:spChg chg="mod">
          <ac:chgData name="KIRK, STEVE E." userId="6480afdd-2927-451c-a904-ea58f99ed5ae" providerId="ADAL" clId="{A4FE3A05-3E8D-0A40-8476-E6F55931CB78}" dt="2021-05-19T08:22:14.857" v="2083" actId="14100"/>
          <ac:spMkLst>
            <pc:docMk/>
            <pc:sldMk cId="1579283233" sldId="260"/>
            <ac:spMk id="2" creationId="{0100AFBE-7CE2-CC4C-821C-526AFCEA3803}"/>
          </ac:spMkLst>
        </pc:spChg>
        <pc:spChg chg="mod">
          <ac:chgData name="KIRK, STEVE E." userId="6480afdd-2927-451c-a904-ea58f99ed5ae" providerId="ADAL" clId="{A4FE3A05-3E8D-0A40-8476-E6F55931CB78}" dt="2021-05-19T11:54:08.562" v="8524" actId="207"/>
          <ac:spMkLst>
            <pc:docMk/>
            <pc:sldMk cId="1579283233" sldId="260"/>
            <ac:spMk id="3" creationId="{34124510-9256-934A-870F-3623BA5801A8}"/>
          </ac:spMkLst>
        </pc:spChg>
      </pc:sldChg>
      <pc:sldChg chg="modSp add mod modTransition modAnim modNotesTx">
        <pc:chgData name="KIRK, STEVE E." userId="6480afdd-2927-451c-a904-ea58f99ed5ae" providerId="ADAL" clId="{A4FE3A05-3E8D-0A40-8476-E6F55931CB78}" dt="2021-05-19T11:54:12.667" v="8525" actId="207"/>
        <pc:sldMkLst>
          <pc:docMk/>
          <pc:sldMk cId="2142568734" sldId="261"/>
        </pc:sldMkLst>
        <pc:spChg chg="mod">
          <ac:chgData name="KIRK, STEVE E." userId="6480afdd-2927-451c-a904-ea58f99ed5ae" providerId="ADAL" clId="{A4FE3A05-3E8D-0A40-8476-E6F55931CB78}" dt="2021-05-19T08:23:24.425" v="2236" actId="20577"/>
          <ac:spMkLst>
            <pc:docMk/>
            <pc:sldMk cId="2142568734" sldId="261"/>
            <ac:spMk id="2" creationId="{0100AFBE-7CE2-CC4C-821C-526AFCEA3803}"/>
          </ac:spMkLst>
        </pc:spChg>
        <pc:spChg chg="mod">
          <ac:chgData name="KIRK, STEVE E." userId="6480afdd-2927-451c-a904-ea58f99ed5ae" providerId="ADAL" clId="{A4FE3A05-3E8D-0A40-8476-E6F55931CB78}" dt="2021-05-19T11:54:12.667" v="8525" actId="207"/>
          <ac:spMkLst>
            <pc:docMk/>
            <pc:sldMk cId="2142568734" sldId="261"/>
            <ac:spMk id="3" creationId="{34124510-9256-934A-870F-3623BA5801A8}"/>
          </ac:spMkLst>
        </pc:spChg>
      </pc:sldChg>
      <pc:sldChg chg="addSp delSp modSp new mod ord modTransition setBg modNotesTx">
        <pc:chgData name="KIRK, STEVE E." userId="6480afdd-2927-451c-a904-ea58f99ed5ae" providerId="ADAL" clId="{A4FE3A05-3E8D-0A40-8476-E6F55931CB78}" dt="2021-05-19T11:52:27.102" v="8517"/>
        <pc:sldMkLst>
          <pc:docMk/>
          <pc:sldMk cId="2598369786" sldId="262"/>
        </pc:sldMkLst>
        <pc:spChg chg="add mod">
          <ac:chgData name="KIRK, STEVE E." userId="6480afdd-2927-451c-a904-ea58f99ed5ae" providerId="ADAL" clId="{A4FE3A05-3E8D-0A40-8476-E6F55931CB78}" dt="2021-05-19T11:49:08.503" v="8514" actId="113"/>
          <ac:spMkLst>
            <pc:docMk/>
            <pc:sldMk cId="2598369786" sldId="262"/>
            <ac:spMk id="4" creationId="{27795395-DD79-734B-A99D-0E0F391DAF01}"/>
          </ac:spMkLst>
        </pc:spChg>
        <pc:spChg chg="add del mod">
          <ac:chgData name="KIRK, STEVE E." userId="6480afdd-2927-451c-a904-ea58f99ed5ae" providerId="ADAL" clId="{A4FE3A05-3E8D-0A40-8476-E6F55931CB78}" dt="2021-05-19T08:37:31.781" v="2641" actId="478"/>
          <ac:spMkLst>
            <pc:docMk/>
            <pc:sldMk cId="2598369786" sldId="262"/>
            <ac:spMk id="8" creationId="{ADCAD056-3832-514C-BF36-2BDFA30F932F}"/>
          </ac:spMkLst>
        </pc:spChg>
        <pc:spChg chg="add del">
          <ac:chgData name="KIRK, STEVE E." userId="6480afdd-2927-451c-a904-ea58f99ed5ae" providerId="ADAL" clId="{A4FE3A05-3E8D-0A40-8476-E6F55931CB78}" dt="2021-05-19T08:37:50.316" v="2643" actId="26606"/>
          <ac:spMkLst>
            <pc:docMk/>
            <pc:sldMk cId="2598369786" sldId="262"/>
            <ac:spMk id="10" creationId="{42A4FC2C-047E-45A5-965D-8E1E3BF09BC6}"/>
          </ac:spMkLst>
        </pc:spChg>
        <pc:spChg chg="add">
          <ac:chgData name="KIRK, STEVE E." userId="6480afdd-2927-451c-a904-ea58f99ed5ae" providerId="ADAL" clId="{A4FE3A05-3E8D-0A40-8476-E6F55931CB78}" dt="2021-05-19T08:37:50.316" v="2643" actId="26606"/>
          <ac:spMkLst>
            <pc:docMk/>
            <pc:sldMk cId="2598369786" sldId="262"/>
            <ac:spMk id="16" creationId="{42A4FC2C-047E-45A5-965D-8E1E3BF09BC6}"/>
          </ac:spMkLst>
        </pc:spChg>
        <pc:picChg chg="add del mod">
          <ac:chgData name="KIRK, STEVE E." userId="6480afdd-2927-451c-a904-ea58f99ed5ae" providerId="ADAL" clId="{A4FE3A05-3E8D-0A40-8476-E6F55931CB78}" dt="2021-05-19T08:36:46.805" v="2636" actId="931"/>
          <ac:picMkLst>
            <pc:docMk/>
            <pc:sldMk cId="2598369786" sldId="262"/>
            <ac:picMk id="3" creationId="{4A904A56-3B25-1A4F-A168-676B1499A12E}"/>
          </ac:picMkLst>
        </pc:picChg>
        <pc:picChg chg="add del mod">
          <ac:chgData name="KIRK, STEVE E." userId="6480afdd-2927-451c-a904-ea58f99ed5ae" providerId="ADAL" clId="{A4FE3A05-3E8D-0A40-8476-E6F55931CB78}" dt="2021-05-19T08:37:21.802" v="2639" actId="478"/>
          <ac:picMkLst>
            <pc:docMk/>
            <pc:sldMk cId="2598369786" sldId="262"/>
            <ac:picMk id="5" creationId="{2F131273-0F3B-124F-9499-227AD71F6CB0}"/>
          </ac:picMkLst>
        </pc:picChg>
        <pc:picChg chg="add del mod">
          <ac:chgData name="KIRK, STEVE E." userId="6480afdd-2927-451c-a904-ea58f99ed5ae" providerId="ADAL" clId="{A4FE3A05-3E8D-0A40-8476-E6F55931CB78}" dt="2021-05-19T08:37:31.781" v="2641" actId="478"/>
          <ac:picMkLst>
            <pc:docMk/>
            <pc:sldMk cId="2598369786" sldId="262"/>
            <ac:picMk id="7" creationId="{8FA50F2A-1A4B-4041-AB11-85E0D92AC218}"/>
          </ac:picMkLst>
        </pc:picChg>
        <pc:picChg chg="add mod">
          <ac:chgData name="KIRK, STEVE E." userId="6480afdd-2927-451c-a904-ea58f99ed5ae" providerId="ADAL" clId="{A4FE3A05-3E8D-0A40-8476-E6F55931CB78}" dt="2021-05-19T08:37:53.941" v="2645" actId="962"/>
          <ac:picMkLst>
            <pc:docMk/>
            <pc:sldMk cId="2598369786" sldId="262"/>
            <ac:picMk id="11" creationId="{B4B69968-1E20-5246-9B74-9225C0C5E262}"/>
          </ac:picMkLst>
        </pc:picChg>
      </pc:sldChg>
      <pc:sldChg chg="modSp add mod ord modTransition modAnim">
        <pc:chgData name="KIRK, STEVE E." userId="6480afdd-2927-451c-a904-ea58f99ed5ae" providerId="ADAL" clId="{A4FE3A05-3E8D-0A40-8476-E6F55931CB78}" dt="2021-05-19T11:55:11.415" v="8531"/>
        <pc:sldMkLst>
          <pc:docMk/>
          <pc:sldMk cId="3370087840" sldId="263"/>
        </pc:sldMkLst>
        <pc:spChg chg="mod">
          <ac:chgData name="KIRK, STEVE E." userId="6480afdd-2927-451c-a904-ea58f99ed5ae" providerId="ADAL" clId="{A4FE3A05-3E8D-0A40-8476-E6F55931CB78}" dt="2021-05-19T10:39:24.878" v="6048" actId="20577"/>
          <ac:spMkLst>
            <pc:docMk/>
            <pc:sldMk cId="3370087840" sldId="263"/>
            <ac:spMk id="2" creationId="{0100AFBE-7CE2-CC4C-821C-526AFCEA3803}"/>
          </ac:spMkLst>
        </pc:spChg>
        <pc:spChg chg="mod">
          <ac:chgData name="KIRK, STEVE E." userId="6480afdd-2927-451c-a904-ea58f99ed5ae" providerId="ADAL" clId="{A4FE3A05-3E8D-0A40-8476-E6F55931CB78}" dt="2021-05-19T11:54:50.205" v="8530" actId="113"/>
          <ac:spMkLst>
            <pc:docMk/>
            <pc:sldMk cId="3370087840" sldId="263"/>
            <ac:spMk id="3" creationId="{34124510-9256-934A-870F-3623BA5801A8}"/>
          </ac:spMkLst>
        </pc:spChg>
      </pc:sldChg>
      <pc:sldChg chg="modSp add del mod modNotesTx">
        <pc:chgData name="KIRK, STEVE E." userId="6480afdd-2927-451c-a904-ea58f99ed5ae" providerId="ADAL" clId="{A4FE3A05-3E8D-0A40-8476-E6F55931CB78}" dt="2021-05-19T11:06:08.556" v="6851" actId="2696"/>
        <pc:sldMkLst>
          <pc:docMk/>
          <pc:sldMk cId="1314099328" sldId="264"/>
        </pc:sldMkLst>
        <pc:spChg chg="mod">
          <ac:chgData name="KIRK, STEVE E." userId="6480afdd-2927-451c-a904-ea58f99ed5ae" providerId="ADAL" clId="{A4FE3A05-3E8D-0A40-8476-E6F55931CB78}" dt="2021-05-19T10:42:03.023" v="6076" actId="20577"/>
          <ac:spMkLst>
            <pc:docMk/>
            <pc:sldMk cId="1314099328" sldId="264"/>
            <ac:spMk id="2" creationId="{0100AFBE-7CE2-CC4C-821C-526AFCEA3803}"/>
          </ac:spMkLst>
        </pc:spChg>
        <pc:spChg chg="mod">
          <ac:chgData name="KIRK, STEVE E." userId="6480afdd-2927-451c-a904-ea58f99ed5ae" providerId="ADAL" clId="{A4FE3A05-3E8D-0A40-8476-E6F55931CB78}" dt="2021-05-19T08:58:26.299" v="3802" actId="20577"/>
          <ac:spMkLst>
            <pc:docMk/>
            <pc:sldMk cId="1314099328" sldId="264"/>
            <ac:spMk id="3" creationId="{34124510-9256-934A-870F-3623BA5801A8}"/>
          </ac:spMkLst>
        </pc:spChg>
      </pc:sldChg>
      <pc:sldChg chg="modSp add mod modTransition modAnim">
        <pc:chgData name="KIRK, STEVE E." userId="6480afdd-2927-451c-a904-ea58f99ed5ae" providerId="ADAL" clId="{A4FE3A05-3E8D-0A40-8476-E6F55931CB78}" dt="2021-05-20T11:57:22.952" v="8645"/>
        <pc:sldMkLst>
          <pc:docMk/>
          <pc:sldMk cId="3500990480" sldId="265"/>
        </pc:sldMkLst>
        <pc:spChg chg="mod">
          <ac:chgData name="KIRK, STEVE E." userId="6480afdd-2927-451c-a904-ea58f99ed5ae" providerId="ADAL" clId="{A4FE3A05-3E8D-0A40-8476-E6F55931CB78}" dt="2021-05-19T08:55:11.169" v="3622" actId="313"/>
          <ac:spMkLst>
            <pc:docMk/>
            <pc:sldMk cId="3500990480" sldId="265"/>
            <ac:spMk id="2" creationId="{0100AFBE-7CE2-CC4C-821C-526AFCEA3803}"/>
          </ac:spMkLst>
        </pc:spChg>
        <pc:spChg chg="mod">
          <ac:chgData name="KIRK, STEVE E." userId="6480afdd-2927-451c-a904-ea58f99ed5ae" providerId="ADAL" clId="{A4FE3A05-3E8D-0A40-8476-E6F55931CB78}" dt="2021-05-20T11:53:28.512" v="8632" actId="207"/>
          <ac:spMkLst>
            <pc:docMk/>
            <pc:sldMk cId="3500990480" sldId="265"/>
            <ac:spMk id="3" creationId="{34124510-9256-934A-870F-3623BA5801A8}"/>
          </ac:spMkLst>
        </pc:spChg>
      </pc:sldChg>
      <pc:sldChg chg="modSp add mod modTransition">
        <pc:chgData name="KIRK, STEVE E." userId="6480afdd-2927-451c-a904-ea58f99ed5ae" providerId="ADAL" clId="{A4FE3A05-3E8D-0A40-8476-E6F55931CB78}" dt="2021-05-20T11:53:52.952" v="8637" actId="207"/>
        <pc:sldMkLst>
          <pc:docMk/>
          <pc:sldMk cId="622618728" sldId="266"/>
        </pc:sldMkLst>
        <pc:spChg chg="mod">
          <ac:chgData name="KIRK, STEVE E." userId="6480afdd-2927-451c-a904-ea58f99ed5ae" providerId="ADAL" clId="{A4FE3A05-3E8D-0A40-8476-E6F55931CB78}" dt="2021-05-19T08:59:05.190" v="3825" actId="20577"/>
          <ac:spMkLst>
            <pc:docMk/>
            <pc:sldMk cId="622618728" sldId="266"/>
            <ac:spMk id="2" creationId="{0100AFBE-7CE2-CC4C-821C-526AFCEA3803}"/>
          </ac:spMkLst>
        </pc:spChg>
        <pc:spChg chg="mod">
          <ac:chgData name="KIRK, STEVE E." userId="6480afdd-2927-451c-a904-ea58f99ed5ae" providerId="ADAL" clId="{A4FE3A05-3E8D-0A40-8476-E6F55931CB78}" dt="2021-05-20T11:53:52.952" v="8637" actId="207"/>
          <ac:spMkLst>
            <pc:docMk/>
            <pc:sldMk cId="622618728" sldId="266"/>
            <ac:spMk id="3" creationId="{34124510-9256-934A-870F-3623BA5801A8}"/>
          </ac:spMkLst>
        </pc:spChg>
      </pc:sldChg>
      <pc:sldChg chg="modSp add mod ord modTransition modAnim">
        <pc:chgData name="KIRK, STEVE E." userId="6480afdd-2927-451c-a904-ea58f99ed5ae" providerId="ADAL" clId="{A4FE3A05-3E8D-0A40-8476-E6F55931CB78}" dt="2021-05-20T11:56:02.686" v="8641" actId="27636"/>
        <pc:sldMkLst>
          <pc:docMk/>
          <pc:sldMk cId="3905652719" sldId="267"/>
        </pc:sldMkLst>
        <pc:spChg chg="mod">
          <ac:chgData name="KIRK, STEVE E." userId="6480afdd-2927-451c-a904-ea58f99ed5ae" providerId="ADAL" clId="{A4FE3A05-3E8D-0A40-8476-E6F55931CB78}" dt="2021-05-19T11:51:49.443" v="8516" actId="20577"/>
          <ac:spMkLst>
            <pc:docMk/>
            <pc:sldMk cId="3905652719" sldId="267"/>
            <ac:spMk id="2" creationId="{0100AFBE-7CE2-CC4C-821C-526AFCEA3803}"/>
          </ac:spMkLst>
        </pc:spChg>
        <pc:spChg chg="mod">
          <ac:chgData name="KIRK, STEVE E." userId="6480afdd-2927-451c-a904-ea58f99ed5ae" providerId="ADAL" clId="{A4FE3A05-3E8D-0A40-8476-E6F55931CB78}" dt="2021-05-20T11:56:02.686" v="8641" actId="27636"/>
          <ac:spMkLst>
            <pc:docMk/>
            <pc:sldMk cId="3905652719" sldId="267"/>
            <ac:spMk id="3" creationId="{34124510-9256-934A-870F-3623BA5801A8}"/>
          </ac:spMkLst>
        </pc:spChg>
      </pc:sldChg>
      <pc:sldChg chg="modSp add mod modTransition modAnim modNotesTx">
        <pc:chgData name="KIRK, STEVE E." userId="6480afdd-2927-451c-a904-ea58f99ed5ae" providerId="ADAL" clId="{A4FE3A05-3E8D-0A40-8476-E6F55931CB78}" dt="2021-05-20T11:56:36.683" v="8642"/>
        <pc:sldMkLst>
          <pc:docMk/>
          <pc:sldMk cId="917478850" sldId="268"/>
        </pc:sldMkLst>
        <pc:spChg chg="mod">
          <ac:chgData name="KIRK, STEVE E." userId="6480afdd-2927-451c-a904-ea58f99ed5ae" providerId="ADAL" clId="{A4FE3A05-3E8D-0A40-8476-E6F55931CB78}" dt="2021-05-19T11:55:23.669" v="8533" actId="207"/>
          <ac:spMkLst>
            <pc:docMk/>
            <pc:sldMk cId="917478850" sldId="268"/>
            <ac:spMk id="3" creationId="{34124510-9256-934A-870F-3623BA5801A8}"/>
          </ac:spMkLst>
        </pc:spChg>
      </pc:sldChg>
      <pc:sldChg chg="modSp add mod modTransition modAnim">
        <pc:chgData name="KIRK, STEVE E." userId="6480afdd-2927-451c-a904-ea58f99ed5ae" providerId="ADAL" clId="{A4FE3A05-3E8D-0A40-8476-E6F55931CB78}" dt="2021-05-19T11:55:39.279" v="8535"/>
        <pc:sldMkLst>
          <pc:docMk/>
          <pc:sldMk cId="2832527709" sldId="269"/>
        </pc:sldMkLst>
        <pc:spChg chg="mod">
          <ac:chgData name="KIRK, STEVE E." userId="6480afdd-2927-451c-a904-ea58f99ed5ae" providerId="ADAL" clId="{A4FE3A05-3E8D-0A40-8476-E6F55931CB78}" dt="2021-05-19T11:55:32.396" v="8534" actId="207"/>
          <ac:spMkLst>
            <pc:docMk/>
            <pc:sldMk cId="2832527709" sldId="269"/>
            <ac:spMk id="3" creationId="{34124510-9256-934A-870F-3623BA5801A8}"/>
          </ac:spMkLst>
        </pc:spChg>
      </pc:sldChg>
      <pc:sldChg chg="modSp add mod modTransition modAnim">
        <pc:chgData name="KIRK, STEVE E." userId="6480afdd-2927-451c-a904-ea58f99ed5ae" providerId="ADAL" clId="{A4FE3A05-3E8D-0A40-8476-E6F55931CB78}" dt="2021-05-20T11:57:01.872" v="8643"/>
        <pc:sldMkLst>
          <pc:docMk/>
          <pc:sldMk cId="2828410449" sldId="270"/>
        </pc:sldMkLst>
        <pc:spChg chg="mod">
          <ac:chgData name="KIRK, STEVE E." userId="6480afdd-2927-451c-a904-ea58f99ed5ae" providerId="ADAL" clId="{A4FE3A05-3E8D-0A40-8476-E6F55931CB78}" dt="2021-05-20T11:53:20.156" v="8630" actId="207"/>
          <ac:spMkLst>
            <pc:docMk/>
            <pc:sldMk cId="2828410449" sldId="270"/>
            <ac:spMk id="3" creationId="{34124510-9256-934A-870F-3623BA5801A8}"/>
          </ac:spMkLst>
        </pc:spChg>
      </pc:sldChg>
      <pc:sldChg chg="modSp add mod modTransition modAnim">
        <pc:chgData name="KIRK, STEVE E." userId="6480afdd-2927-451c-a904-ea58f99ed5ae" providerId="ADAL" clId="{A4FE3A05-3E8D-0A40-8476-E6F55931CB78}" dt="2021-05-20T11:57:15.684" v="8644"/>
        <pc:sldMkLst>
          <pc:docMk/>
          <pc:sldMk cId="3225958319" sldId="271"/>
        </pc:sldMkLst>
        <pc:spChg chg="mod">
          <ac:chgData name="KIRK, STEVE E." userId="6480afdd-2927-451c-a904-ea58f99ed5ae" providerId="ADAL" clId="{A4FE3A05-3E8D-0A40-8476-E6F55931CB78}" dt="2021-05-20T11:53:24.981" v="8631" actId="207"/>
          <ac:spMkLst>
            <pc:docMk/>
            <pc:sldMk cId="3225958319" sldId="271"/>
            <ac:spMk id="3" creationId="{34124510-9256-934A-870F-3623BA5801A8}"/>
          </ac:spMkLst>
        </pc:spChg>
      </pc:sldChg>
      <pc:sldChg chg="modSp add del mod">
        <pc:chgData name="KIRK, STEVE E." userId="6480afdd-2927-451c-a904-ea58f99ed5ae" providerId="ADAL" clId="{A4FE3A05-3E8D-0A40-8476-E6F55931CB78}" dt="2021-05-19T11:28:23.148" v="7772" actId="2696"/>
        <pc:sldMkLst>
          <pc:docMk/>
          <pc:sldMk cId="2213082739" sldId="272"/>
        </pc:sldMkLst>
        <pc:spChg chg="mod">
          <ac:chgData name="KIRK, STEVE E." userId="6480afdd-2927-451c-a904-ea58f99ed5ae" providerId="ADAL" clId="{A4FE3A05-3E8D-0A40-8476-E6F55931CB78}" dt="2021-05-19T11:12:59.809" v="6917" actId="20577"/>
          <ac:spMkLst>
            <pc:docMk/>
            <pc:sldMk cId="2213082739" sldId="272"/>
            <ac:spMk id="3" creationId="{34124510-9256-934A-870F-3623BA5801A8}"/>
          </ac:spMkLst>
        </pc:spChg>
      </pc:sldChg>
      <pc:sldChg chg="modSp add mod modTransition modAnim modNotesTx">
        <pc:chgData name="KIRK, STEVE E." userId="6480afdd-2927-451c-a904-ea58f99ed5ae" providerId="ADAL" clId="{A4FE3A05-3E8D-0A40-8476-E6F55931CB78}" dt="2021-05-20T11:57:38.012" v="8648"/>
        <pc:sldMkLst>
          <pc:docMk/>
          <pc:sldMk cId="1296648955" sldId="273"/>
        </pc:sldMkLst>
        <pc:spChg chg="mod">
          <ac:chgData name="KIRK, STEVE E." userId="6480afdd-2927-451c-a904-ea58f99ed5ae" providerId="ADAL" clId="{A4FE3A05-3E8D-0A40-8476-E6F55931CB78}" dt="2021-05-20T11:57:33.594" v="8647" actId="20577"/>
          <ac:spMkLst>
            <pc:docMk/>
            <pc:sldMk cId="1296648955" sldId="273"/>
            <ac:spMk id="3" creationId="{34124510-9256-934A-870F-3623BA5801A8}"/>
          </ac:spMkLst>
        </pc:spChg>
      </pc:sldChg>
      <pc:sldChg chg="modSp add mod modTransition modAnim modNotesTx">
        <pc:chgData name="KIRK, STEVE E." userId="6480afdd-2927-451c-a904-ea58f99ed5ae" providerId="ADAL" clId="{A4FE3A05-3E8D-0A40-8476-E6F55931CB78}" dt="2021-05-20T11:57:52.520" v="8653" actId="20577"/>
        <pc:sldMkLst>
          <pc:docMk/>
          <pc:sldMk cId="819751296" sldId="274"/>
        </pc:sldMkLst>
        <pc:spChg chg="mod">
          <ac:chgData name="KIRK, STEVE E." userId="6480afdd-2927-451c-a904-ea58f99ed5ae" providerId="ADAL" clId="{A4FE3A05-3E8D-0A40-8476-E6F55931CB78}" dt="2021-05-20T11:57:52.520" v="8653" actId="20577"/>
          <ac:spMkLst>
            <pc:docMk/>
            <pc:sldMk cId="819751296" sldId="274"/>
            <ac:spMk id="3" creationId="{34124510-9256-934A-870F-3623BA5801A8}"/>
          </ac:spMkLst>
        </pc:spChg>
      </pc:sldChg>
      <pc:sldChg chg="modSp add mod modTransition modAnim modNotesTx">
        <pc:chgData name="KIRK, STEVE E." userId="6480afdd-2927-451c-a904-ea58f99ed5ae" providerId="ADAL" clId="{A4FE3A05-3E8D-0A40-8476-E6F55931CB78}" dt="2021-05-20T11:58:38.704" v="8657" actId="20577"/>
        <pc:sldMkLst>
          <pc:docMk/>
          <pc:sldMk cId="3144136994" sldId="275"/>
        </pc:sldMkLst>
        <pc:spChg chg="mod">
          <ac:chgData name="KIRK, STEVE E." userId="6480afdd-2927-451c-a904-ea58f99ed5ae" providerId="ADAL" clId="{A4FE3A05-3E8D-0A40-8476-E6F55931CB78}" dt="2021-05-20T11:58:38.704" v="8657" actId="20577"/>
          <ac:spMkLst>
            <pc:docMk/>
            <pc:sldMk cId="3144136994" sldId="275"/>
            <ac:spMk id="3" creationId="{34124510-9256-934A-870F-3623BA5801A8}"/>
          </ac:spMkLst>
        </pc:spChg>
      </pc:sldChg>
      <pc:sldChg chg="modSp add mod modTransition modAnim modNotesTx">
        <pc:chgData name="KIRK, STEVE E." userId="6480afdd-2927-451c-a904-ea58f99ed5ae" providerId="ADAL" clId="{A4FE3A05-3E8D-0A40-8476-E6F55931CB78}" dt="2021-05-20T11:58:01.086" v="8654"/>
        <pc:sldMkLst>
          <pc:docMk/>
          <pc:sldMk cId="1982035974" sldId="276"/>
        </pc:sldMkLst>
        <pc:spChg chg="mod">
          <ac:chgData name="KIRK, STEVE E." userId="6480afdd-2927-451c-a904-ea58f99ed5ae" providerId="ADAL" clId="{A4FE3A05-3E8D-0A40-8476-E6F55931CB78}" dt="2021-05-20T11:53:40.572" v="8635" actId="207"/>
          <ac:spMkLst>
            <pc:docMk/>
            <pc:sldMk cId="1982035974" sldId="276"/>
            <ac:spMk id="3" creationId="{34124510-9256-934A-870F-3623BA5801A8}"/>
          </ac:spMkLst>
        </pc:spChg>
      </pc:sldChg>
      <pc:sldChg chg="add modTransition">
        <pc:chgData name="KIRK, STEVE E." userId="6480afdd-2927-451c-a904-ea58f99ed5ae" providerId="ADAL" clId="{A4FE3A05-3E8D-0A40-8476-E6F55931CB78}" dt="2021-05-19T11:52:27.102" v="8517"/>
        <pc:sldMkLst>
          <pc:docMk/>
          <pc:sldMk cId="2140070201" sldId="27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BD80C3-2A44-FF46-9BE8-13218F4FCC0F}" type="datetimeFigureOut">
              <a:rPr lang="en-US" smtClean="0"/>
              <a:t>6/1/21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C6DD61-6789-E247-86A2-A9061D7AF1A1}" type="slidenum">
              <a:rPr lang="en-US" smtClean="0"/>
              <a:t>‹#›</a:t>
            </a:fld>
            <a:endParaRPr lang="en-US"/>
          </a:p>
        </p:txBody>
      </p:sp>
    </p:spTree>
    <p:extLst>
      <p:ext uri="{BB962C8B-B14F-4D97-AF65-F5344CB8AC3E}">
        <p14:creationId xmlns:p14="http://schemas.microsoft.com/office/powerpoint/2010/main" val="1933355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C6DD61-6789-E247-86A2-A9061D7AF1A1}" type="slidenum">
              <a:rPr lang="en-US" smtClean="0"/>
              <a:t>1</a:t>
            </a:fld>
            <a:endParaRPr lang="en-US"/>
          </a:p>
        </p:txBody>
      </p:sp>
    </p:spTree>
    <p:extLst>
      <p:ext uri="{BB962C8B-B14F-4D97-AF65-F5344CB8AC3E}">
        <p14:creationId xmlns:p14="http://schemas.microsoft.com/office/powerpoint/2010/main" val="2828682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2-3 examples:</a:t>
            </a:r>
          </a:p>
          <a:p>
            <a:endParaRPr lang="en-US" dirty="0"/>
          </a:p>
          <a:p>
            <a:pPr marL="228600" indent="-228600">
              <a:buAutoNum type="arabicParenR"/>
            </a:pPr>
            <a:r>
              <a:rPr lang="en-US" dirty="0"/>
              <a:t>Focus on academic work, academic process, reading (because we have students we can do this with)</a:t>
            </a:r>
          </a:p>
          <a:p>
            <a:pPr marL="228600" indent="-228600">
              <a:buAutoNum type="arabicParenR"/>
            </a:pPr>
            <a:endParaRPr lang="en-US" dirty="0"/>
          </a:p>
          <a:p>
            <a:pPr marL="228600" indent="-228600">
              <a:buAutoNum type="arabicParenR"/>
            </a:pPr>
            <a:r>
              <a:rPr lang="en-US" dirty="0"/>
              <a:t>Framing learning within the discipline – A principle that has been forced to change, given course affordances. Has now been softened: ‘You will be introduced to the academic expectations and conventions of your discipline’ – Changing now. E.g. STEM students growing…</a:t>
            </a:r>
          </a:p>
          <a:p>
            <a:pPr marL="228600" indent="-228600">
              <a:buAutoNum type="arabicParenR"/>
            </a:pPr>
            <a:endParaRPr lang="en-US" dirty="0"/>
          </a:p>
          <a:p>
            <a:pPr marL="228600" indent="-228600">
              <a:buAutoNum type="arabicParenR"/>
            </a:pPr>
            <a:r>
              <a:rPr lang="en-US" dirty="0"/>
              <a:t>‘We cannot prepare you for everything…’ – What </a:t>
            </a:r>
            <a:r>
              <a:rPr lang="en-US" i="1" dirty="0"/>
              <a:t>should</a:t>
            </a:r>
            <a:r>
              <a:rPr lang="en-US" i="0" dirty="0"/>
              <a:t> we be preparing Ss for? Always a live conversation. Needs to become ‘confidence and mastery of a few…’</a:t>
            </a:r>
            <a:endParaRPr lang="en-US" dirty="0"/>
          </a:p>
        </p:txBody>
      </p:sp>
      <p:sp>
        <p:nvSpPr>
          <p:cNvPr id="4" name="Slide Number Placeholder 3"/>
          <p:cNvSpPr>
            <a:spLocks noGrp="1"/>
          </p:cNvSpPr>
          <p:nvPr>
            <p:ph type="sldNum" sz="quarter" idx="5"/>
          </p:nvPr>
        </p:nvSpPr>
        <p:spPr/>
        <p:txBody>
          <a:bodyPr/>
          <a:lstStyle/>
          <a:p>
            <a:fld id="{11C6DD61-6789-E247-86A2-A9061D7AF1A1}" type="slidenum">
              <a:rPr lang="en-US" smtClean="0"/>
              <a:t>10</a:t>
            </a:fld>
            <a:endParaRPr lang="en-US"/>
          </a:p>
        </p:txBody>
      </p:sp>
    </p:spTree>
    <p:extLst>
      <p:ext uri="{BB962C8B-B14F-4D97-AF65-F5344CB8AC3E}">
        <p14:creationId xmlns:p14="http://schemas.microsoft.com/office/powerpoint/2010/main" val="2230779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Still an early conversation…</a:t>
            </a:r>
          </a:p>
          <a:p>
            <a:pPr marL="0" indent="0">
              <a:buNone/>
            </a:pPr>
            <a:endParaRPr lang="en-US" dirty="0"/>
          </a:p>
          <a:p>
            <a:pPr marL="0" indent="0">
              <a:buNone/>
            </a:pPr>
            <a:r>
              <a:rPr lang="en-US" dirty="0"/>
              <a:t>Context and challenges</a:t>
            </a:r>
          </a:p>
          <a:p>
            <a:pPr marL="0" indent="0">
              <a:buNone/>
            </a:pPr>
            <a:endParaRPr lang="en-US" dirty="0"/>
          </a:p>
          <a:p>
            <a:pPr marL="0" indent="0">
              <a:buNone/>
            </a:pPr>
            <a:r>
              <a:rPr lang="en-US" dirty="0"/>
              <a:t>Selected principles…</a:t>
            </a:r>
          </a:p>
          <a:p>
            <a:pPr marL="0" indent="0">
              <a:buNone/>
            </a:pPr>
            <a:endParaRPr lang="en-US" dirty="0"/>
          </a:p>
          <a:p>
            <a:pPr marL="0" indent="0">
              <a:buNone/>
            </a:pPr>
            <a:r>
              <a:rPr lang="en-US" dirty="0"/>
              <a:t>(Critical) conversations, collaboration &amp; buy-in…</a:t>
            </a:r>
          </a:p>
          <a:p>
            <a:endParaRPr lang="en-US" dirty="0"/>
          </a:p>
        </p:txBody>
      </p:sp>
      <p:sp>
        <p:nvSpPr>
          <p:cNvPr id="4" name="Slide Number Placeholder 3"/>
          <p:cNvSpPr>
            <a:spLocks noGrp="1"/>
          </p:cNvSpPr>
          <p:nvPr>
            <p:ph type="sldNum" sz="quarter" idx="5"/>
          </p:nvPr>
        </p:nvSpPr>
        <p:spPr/>
        <p:txBody>
          <a:bodyPr/>
          <a:lstStyle/>
          <a:p>
            <a:fld id="{11C6DD61-6789-E247-86A2-A9061D7AF1A1}" type="slidenum">
              <a:rPr lang="en-US" smtClean="0"/>
              <a:t>11</a:t>
            </a:fld>
            <a:endParaRPr lang="en-US"/>
          </a:p>
        </p:txBody>
      </p:sp>
    </p:spTree>
    <p:extLst>
      <p:ext uri="{BB962C8B-B14F-4D97-AF65-F5344CB8AC3E}">
        <p14:creationId xmlns:p14="http://schemas.microsoft.com/office/powerpoint/2010/main" val="33988045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This one is for academics who say ‘we have a section on this in our handbook’!!</a:t>
            </a:r>
          </a:p>
          <a:p>
            <a:pPr marL="0" indent="0">
              <a:buNone/>
            </a:pPr>
            <a:endParaRPr lang="en-US" dirty="0"/>
          </a:p>
          <a:p>
            <a:pPr marL="0" indent="0">
              <a:buNone/>
            </a:pPr>
            <a:r>
              <a:rPr lang="en-US" dirty="0"/>
              <a:t>These principles are also about we want to be perceived…and be represented among stakeholders</a:t>
            </a:r>
          </a:p>
          <a:p>
            <a:pPr marL="0" indent="0">
              <a:buNone/>
            </a:pPr>
            <a:endParaRPr lang="en-US" dirty="0"/>
          </a:p>
          <a:p>
            <a:pPr marL="0" indent="0">
              <a:buNone/>
            </a:pPr>
            <a:r>
              <a:rPr lang="en-US" dirty="0"/>
              <a:t>Getting people to understand what we actually do</a:t>
            </a:r>
          </a:p>
          <a:p>
            <a:endParaRPr lang="en-US" dirty="0"/>
          </a:p>
        </p:txBody>
      </p:sp>
      <p:sp>
        <p:nvSpPr>
          <p:cNvPr id="4" name="Slide Number Placeholder 3"/>
          <p:cNvSpPr>
            <a:spLocks noGrp="1"/>
          </p:cNvSpPr>
          <p:nvPr>
            <p:ph type="sldNum" sz="quarter" idx="5"/>
          </p:nvPr>
        </p:nvSpPr>
        <p:spPr/>
        <p:txBody>
          <a:bodyPr/>
          <a:lstStyle/>
          <a:p>
            <a:fld id="{11C6DD61-6789-E247-86A2-A9061D7AF1A1}" type="slidenum">
              <a:rPr lang="en-US" smtClean="0"/>
              <a:t>12</a:t>
            </a:fld>
            <a:endParaRPr lang="en-US"/>
          </a:p>
        </p:txBody>
      </p:sp>
    </p:spTree>
    <p:extLst>
      <p:ext uri="{BB962C8B-B14F-4D97-AF65-F5344CB8AC3E}">
        <p14:creationId xmlns:p14="http://schemas.microsoft.com/office/powerpoint/2010/main" val="1145648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…Highlights how the principles operate in different ways. Articulation is incredibly ”vulnerable to different audiences”</a:t>
            </a:r>
          </a:p>
          <a:p>
            <a:endParaRPr lang="en-US" dirty="0"/>
          </a:p>
          <a:p>
            <a:r>
              <a:rPr lang="en-US" dirty="0"/>
              <a:t>On PS, it’s often about inducting the teachers. It’s about teambuilding. On ADS, it’s (even more) central to how we talk to the university</a:t>
            </a:r>
          </a:p>
          <a:p>
            <a:endParaRPr lang="en-US" dirty="0"/>
          </a:p>
          <a:p>
            <a:r>
              <a:rPr lang="en-US" dirty="0"/>
              <a:t>&gt;&gt; Feeds into the language we use in working with academics </a:t>
            </a:r>
            <a:r>
              <a:rPr lang="en-US" dirty="0" err="1"/>
              <a:t>etc</a:t>
            </a:r>
            <a:endParaRPr lang="en-US" dirty="0"/>
          </a:p>
          <a:p>
            <a:endParaRPr lang="en-US" dirty="0"/>
          </a:p>
          <a:p>
            <a:r>
              <a:rPr lang="en-US" dirty="0"/>
              <a:t>For individuals: Application to SFHEA; Interview conversations…</a:t>
            </a:r>
          </a:p>
        </p:txBody>
      </p:sp>
      <p:sp>
        <p:nvSpPr>
          <p:cNvPr id="4" name="Slide Number Placeholder 3"/>
          <p:cNvSpPr>
            <a:spLocks noGrp="1"/>
          </p:cNvSpPr>
          <p:nvPr>
            <p:ph type="sldNum" sz="quarter" idx="5"/>
          </p:nvPr>
        </p:nvSpPr>
        <p:spPr/>
        <p:txBody>
          <a:bodyPr/>
          <a:lstStyle/>
          <a:p>
            <a:fld id="{11C6DD61-6789-E247-86A2-A9061D7AF1A1}" type="slidenum">
              <a:rPr lang="en-US" smtClean="0"/>
              <a:t>13</a:t>
            </a:fld>
            <a:endParaRPr lang="en-US"/>
          </a:p>
        </p:txBody>
      </p:sp>
    </p:spTree>
    <p:extLst>
      <p:ext uri="{BB962C8B-B14F-4D97-AF65-F5344CB8AC3E}">
        <p14:creationId xmlns:p14="http://schemas.microsoft.com/office/powerpoint/2010/main" val="1735490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Arguably not about ‘principles of course design’…</a:t>
            </a:r>
          </a:p>
          <a:p>
            <a:endParaRPr lang="en-US" dirty="0"/>
          </a:p>
          <a:p>
            <a:r>
              <a:rPr lang="en-US" dirty="0"/>
              <a:t>…but helps teachers to orient to the materials within the context of the students in the room</a:t>
            </a:r>
          </a:p>
          <a:p>
            <a:endParaRPr lang="en-US" dirty="0"/>
          </a:p>
          <a:p>
            <a:r>
              <a:rPr lang="en-US" dirty="0"/>
              <a:t>Some students come for this!!</a:t>
            </a:r>
          </a:p>
        </p:txBody>
      </p:sp>
      <p:sp>
        <p:nvSpPr>
          <p:cNvPr id="4" name="Slide Number Placeholder 3"/>
          <p:cNvSpPr>
            <a:spLocks noGrp="1"/>
          </p:cNvSpPr>
          <p:nvPr>
            <p:ph type="sldNum" sz="quarter" idx="5"/>
          </p:nvPr>
        </p:nvSpPr>
        <p:spPr/>
        <p:txBody>
          <a:bodyPr/>
          <a:lstStyle/>
          <a:p>
            <a:fld id="{11C6DD61-6789-E247-86A2-A9061D7AF1A1}" type="slidenum">
              <a:rPr lang="en-US" smtClean="0"/>
              <a:t>14</a:t>
            </a:fld>
            <a:endParaRPr lang="en-US"/>
          </a:p>
        </p:txBody>
      </p:sp>
    </p:spTree>
    <p:extLst>
      <p:ext uri="{BB962C8B-B14F-4D97-AF65-F5344CB8AC3E}">
        <p14:creationId xmlns:p14="http://schemas.microsoft.com/office/powerpoint/2010/main" val="10803208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one needs honing…and a conversation…</a:t>
            </a:r>
          </a:p>
          <a:p>
            <a:endParaRPr lang="en-US" dirty="0"/>
          </a:p>
          <a:p>
            <a:r>
              <a:rPr lang="en-US" dirty="0"/>
              <a:t>This is part of the dialogue…the re-writing…the simplifying…</a:t>
            </a:r>
          </a:p>
        </p:txBody>
      </p:sp>
      <p:sp>
        <p:nvSpPr>
          <p:cNvPr id="4" name="Slide Number Placeholder 3"/>
          <p:cNvSpPr>
            <a:spLocks noGrp="1"/>
          </p:cNvSpPr>
          <p:nvPr>
            <p:ph type="sldNum" sz="quarter" idx="5"/>
          </p:nvPr>
        </p:nvSpPr>
        <p:spPr/>
        <p:txBody>
          <a:bodyPr/>
          <a:lstStyle/>
          <a:p>
            <a:fld id="{11C6DD61-6789-E247-86A2-A9061D7AF1A1}" type="slidenum">
              <a:rPr lang="en-US" smtClean="0"/>
              <a:t>15</a:t>
            </a:fld>
            <a:endParaRPr lang="en-US"/>
          </a:p>
        </p:txBody>
      </p:sp>
    </p:spTree>
    <p:extLst>
      <p:ext uri="{BB962C8B-B14F-4D97-AF65-F5344CB8AC3E}">
        <p14:creationId xmlns:p14="http://schemas.microsoft.com/office/powerpoint/2010/main" val="16611418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C6DD61-6789-E247-86A2-A9061D7AF1A1}" type="slidenum">
              <a:rPr lang="en-US" smtClean="0"/>
              <a:t>16</a:t>
            </a:fld>
            <a:endParaRPr lang="en-US"/>
          </a:p>
        </p:txBody>
      </p:sp>
    </p:spTree>
    <p:extLst>
      <p:ext uri="{BB962C8B-B14F-4D97-AF65-F5344CB8AC3E}">
        <p14:creationId xmlns:p14="http://schemas.microsoft.com/office/powerpoint/2010/main" val="894606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the report is a gift as a way of quickly raising awareness ‘above’ of what EAP is, how the </a:t>
            </a:r>
            <a:r>
              <a:rPr lang="en-US" dirty="0" err="1"/>
              <a:t>programmes</a:t>
            </a:r>
            <a:r>
              <a:rPr lang="en-US" dirty="0"/>
              <a:t> are embedded </a:t>
            </a:r>
            <a:r>
              <a:rPr lang="en-US" dirty="0" err="1"/>
              <a:t>etc</a:t>
            </a:r>
            <a:r>
              <a:rPr lang="en-US" dirty="0"/>
              <a:t>…</a:t>
            </a:r>
          </a:p>
        </p:txBody>
      </p:sp>
      <p:sp>
        <p:nvSpPr>
          <p:cNvPr id="4" name="Slide Number Placeholder 3"/>
          <p:cNvSpPr>
            <a:spLocks noGrp="1"/>
          </p:cNvSpPr>
          <p:nvPr>
            <p:ph type="sldNum" sz="quarter" idx="5"/>
          </p:nvPr>
        </p:nvSpPr>
        <p:spPr/>
        <p:txBody>
          <a:bodyPr/>
          <a:lstStyle/>
          <a:p>
            <a:fld id="{11C6DD61-6789-E247-86A2-A9061D7AF1A1}" type="slidenum">
              <a:rPr lang="en-US" smtClean="0"/>
              <a:t>2</a:t>
            </a:fld>
            <a:endParaRPr lang="en-US"/>
          </a:p>
        </p:txBody>
      </p:sp>
    </p:spTree>
    <p:extLst>
      <p:ext uri="{BB962C8B-B14F-4D97-AF65-F5344CB8AC3E}">
        <p14:creationId xmlns:p14="http://schemas.microsoft.com/office/powerpoint/2010/main" val="646988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Not a shared conversation before accreditation visit 2008</a:t>
            </a:r>
            <a:r>
              <a:rPr lang="en-US" i="1" dirty="0"/>
              <a:t>. </a:t>
            </a:r>
            <a:r>
              <a:rPr lang="en-US" dirty="0"/>
              <a:t>Began </a:t>
            </a:r>
            <a:r>
              <a:rPr lang="en-US" i="1" dirty="0"/>
              <a:t>procedurally </a:t>
            </a:r>
            <a:r>
              <a:rPr lang="en-US" dirty="0"/>
              <a:t>(performatively?!) – a box that needed ticking. Quickly evolved into something much richer…. We </a:t>
            </a:r>
            <a:r>
              <a:rPr lang="en-US" dirty="0" err="1"/>
              <a:t>realised</a:t>
            </a:r>
            <a:r>
              <a:rPr lang="en-US" dirty="0"/>
              <a:t> we had plenty of principles…and that they cut to the heart of everything we did and thought about EAP provision</a:t>
            </a:r>
          </a:p>
          <a:p>
            <a:endParaRPr lang="en-US" dirty="0"/>
          </a:p>
          <a:p>
            <a:r>
              <a:rPr lang="en-US" dirty="0"/>
              <a:t>Di – You and Louise had a really small team at the time. Small, contained…’lucky’. Clear value system. We wanted to buy into that. The people here today, however, probably on much bigger </a:t>
            </a:r>
            <a:r>
              <a:rPr lang="en-US" dirty="0" err="1"/>
              <a:t>programmes</a:t>
            </a:r>
            <a:r>
              <a:rPr lang="en-US" dirty="0"/>
              <a:t>, may be inheriting </a:t>
            </a:r>
            <a:r>
              <a:rPr lang="en-US" dirty="0" err="1"/>
              <a:t>programmes</a:t>
            </a:r>
            <a:r>
              <a:rPr lang="en-US" dirty="0"/>
              <a:t>…etc. May be more contentious…may not be easy…but becomes hugely rewarding…Brings something richer…being able to say </a:t>
            </a:r>
            <a:r>
              <a:rPr lang="en-US" i="1" dirty="0"/>
              <a:t>why</a:t>
            </a:r>
            <a:r>
              <a:rPr lang="en-US" i="0" dirty="0"/>
              <a:t> we’re doing that…Invites teachers into a way of thinking…</a:t>
            </a:r>
          </a:p>
          <a:p>
            <a:endParaRPr lang="en-US" i="0" dirty="0"/>
          </a:p>
          <a:p>
            <a:r>
              <a:rPr lang="en-US" i="0" dirty="0"/>
              <a:t>(“we’ve thought it through…and we’ve reached this point”)</a:t>
            </a:r>
            <a:endParaRPr lang="en-US" dirty="0"/>
          </a:p>
        </p:txBody>
      </p:sp>
      <p:sp>
        <p:nvSpPr>
          <p:cNvPr id="4" name="Slide Number Placeholder 3"/>
          <p:cNvSpPr>
            <a:spLocks noGrp="1"/>
          </p:cNvSpPr>
          <p:nvPr>
            <p:ph type="sldNum" sz="quarter" idx="5"/>
          </p:nvPr>
        </p:nvSpPr>
        <p:spPr/>
        <p:txBody>
          <a:bodyPr/>
          <a:lstStyle/>
          <a:p>
            <a:fld id="{11C6DD61-6789-E247-86A2-A9061D7AF1A1}" type="slidenum">
              <a:rPr lang="en-US" smtClean="0"/>
              <a:t>3</a:t>
            </a:fld>
            <a:endParaRPr lang="en-US"/>
          </a:p>
        </p:txBody>
      </p:sp>
    </p:spTree>
    <p:extLst>
      <p:ext uri="{BB962C8B-B14F-4D97-AF65-F5344CB8AC3E}">
        <p14:creationId xmlns:p14="http://schemas.microsoft.com/office/powerpoint/2010/main" val="3764292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fog of war, became an orienting point…/ Integration into induction; curriculum meetings; observation conversations; handbooks; embodied…</a:t>
            </a:r>
          </a:p>
          <a:p>
            <a:endParaRPr lang="en-US" dirty="0"/>
          </a:p>
          <a:p>
            <a:r>
              <a:rPr lang="en-US" dirty="0"/>
              <a:t>We’d prefer Ts to point out a lesson that doesn’t fit than typos…!</a:t>
            </a:r>
          </a:p>
          <a:p>
            <a:endParaRPr lang="en-US" dirty="0"/>
          </a:p>
          <a:p>
            <a:r>
              <a:rPr lang="en-US" dirty="0"/>
              <a:t>The lighthouse empowers the team to collectively make things better (though not necessarily always ‘live’ during a </a:t>
            </a:r>
            <a:r>
              <a:rPr lang="en-US" dirty="0" err="1"/>
              <a:t>programme</a:t>
            </a:r>
            <a:r>
              <a:rPr lang="en-US" dirty="0"/>
              <a:t>…</a:t>
            </a:r>
          </a:p>
        </p:txBody>
      </p:sp>
      <p:sp>
        <p:nvSpPr>
          <p:cNvPr id="4" name="Slide Number Placeholder 3"/>
          <p:cNvSpPr>
            <a:spLocks noGrp="1"/>
          </p:cNvSpPr>
          <p:nvPr>
            <p:ph type="sldNum" sz="quarter" idx="5"/>
          </p:nvPr>
        </p:nvSpPr>
        <p:spPr/>
        <p:txBody>
          <a:bodyPr/>
          <a:lstStyle/>
          <a:p>
            <a:fld id="{11C6DD61-6789-E247-86A2-A9061D7AF1A1}" type="slidenum">
              <a:rPr lang="en-US" smtClean="0"/>
              <a:t>4</a:t>
            </a:fld>
            <a:endParaRPr lang="en-US"/>
          </a:p>
        </p:txBody>
      </p:sp>
    </p:spTree>
    <p:extLst>
      <p:ext uri="{BB962C8B-B14F-4D97-AF65-F5344CB8AC3E}">
        <p14:creationId xmlns:p14="http://schemas.microsoft.com/office/powerpoint/2010/main" val="1921905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the aspects of our context that have actually shaped the evolving principles?]</a:t>
            </a:r>
          </a:p>
        </p:txBody>
      </p:sp>
      <p:sp>
        <p:nvSpPr>
          <p:cNvPr id="4" name="Slide Number Placeholder 3"/>
          <p:cNvSpPr>
            <a:spLocks noGrp="1"/>
          </p:cNvSpPr>
          <p:nvPr>
            <p:ph type="sldNum" sz="quarter" idx="5"/>
          </p:nvPr>
        </p:nvSpPr>
        <p:spPr/>
        <p:txBody>
          <a:bodyPr/>
          <a:lstStyle/>
          <a:p>
            <a:fld id="{11C6DD61-6789-E247-86A2-A9061D7AF1A1}" type="slidenum">
              <a:rPr lang="en-US" smtClean="0"/>
              <a:t>5</a:t>
            </a:fld>
            <a:endParaRPr lang="en-US"/>
          </a:p>
        </p:txBody>
      </p:sp>
    </p:spTree>
    <p:extLst>
      <p:ext uri="{BB962C8B-B14F-4D97-AF65-F5344CB8AC3E}">
        <p14:creationId xmlns:p14="http://schemas.microsoft.com/office/powerpoint/2010/main" val="3305188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the aspects of our context that have actually shaped the evolving principles?]</a:t>
            </a:r>
          </a:p>
        </p:txBody>
      </p:sp>
      <p:sp>
        <p:nvSpPr>
          <p:cNvPr id="4" name="Slide Number Placeholder 3"/>
          <p:cNvSpPr>
            <a:spLocks noGrp="1"/>
          </p:cNvSpPr>
          <p:nvPr>
            <p:ph type="sldNum" sz="quarter" idx="5"/>
          </p:nvPr>
        </p:nvSpPr>
        <p:spPr/>
        <p:txBody>
          <a:bodyPr/>
          <a:lstStyle/>
          <a:p>
            <a:fld id="{11C6DD61-6789-E247-86A2-A9061D7AF1A1}" type="slidenum">
              <a:rPr lang="en-US" smtClean="0"/>
              <a:t>6</a:t>
            </a:fld>
            <a:endParaRPr lang="en-US"/>
          </a:p>
        </p:txBody>
      </p:sp>
    </p:spTree>
    <p:extLst>
      <p:ext uri="{BB962C8B-B14F-4D97-AF65-F5344CB8AC3E}">
        <p14:creationId xmlns:p14="http://schemas.microsoft.com/office/powerpoint/2010/main" val="1218300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Selected principles…</a:t>
            </a:r>
          </a:p>
          <a:p>
            <a:pPr marL="0" indent="0">
              <a:buNone/>
            </a:pPr>
            <a:endParaRPr lang="en-US" dirty="0"/>
          </a:p>
          <a:p>
            <a:pPr marL="0" indent="0">
              <a:buNone/>
            </a:pPr>
            <a:r>
              <a:rPr lang="en-US" dirty="0"/>
              <a:t>Why they became what they did…</a:t>
            </a:r>
          </a:p>
          <a:p>
            <a:pPr marL="0" indent="0">
              <a:buNone/>
            </a:pPr>
            <a:endParaRPr lang="en-US" dirty="0"/>
          </a:p>
          <a:p>
            <a:pPr marL="0" indent="0">
              <a:buNone/>
            </a:pPr>
            <a:r>
              <a:rPr lang="en-US" dirty="0"/>
              <a:t>(Critical) conversations, collaboration &amp; buy-in</a:t>
            </a:r>
          </a:p>
          <a:p>
            <a:pPr marL="0" indent="0">
              <a:buNone/>
            </a:pPr>
            <a:endParaRPr lang="en-US" dirty="0"/>
          </a:p>
          <a:p>
            <a:pPr marL="0" indent="0">
              <a:buNone/>
            </a:pPr>
            <a:r>
              <a:rPr lang="en-US" dirty="0"/>
              <a:t>? How the principles are continuing to evolve…</a:t>
            </a:r>
          </a:p>
        </p:txBody>
      </p:sp>
      <p:sp>
        <p:nvSpPr>
          <p:cNvPr id="4" name="Slide Number Placeholder 3"/>
          <p:cNvSpPr>
            <a:spLocks noGrp="1"/>
          </p:cNvSpPr>
          <p:nvPr>
            <p:ph type="sldNum" sz="quarter" idx="5"/>
          </p:nvPr>
        </p:nvSpPr>
        <p:spPr/>
        <p:txBody>
          <a:bodyPr/>
          <a:lstStyle/>
          <a:p>
            <a:fld id="{11C6DD61-6789-E247-86A2-A9061D7AF1A1}" type="slidenum">
              <a:rPr lang="en-US" smtClean="0"/>
              <a:t>7</a:t>
            </a:fld>
            <a:endParaRPr lang="en-US"/>
          </a:p>
        </p:txBody>
      </p:sp>
    </p:spTree>
    <p:extLst>
      <p:ext uri="{BB962C8B-B14F-4D97-AF65-F5344CB8AC3E}">
        <p14:creationId xmlns:p14="http://schemas.microsoft.com/office/powerpoint/2010/main" val="3688845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2-3 examples:</a:t>
            </a:r>
          </a:p>
          <a:p>
            <a:endParaRPr lang="en-US" dirty="0"/>
          </a:p>
          <a:p>
            <a:pPr marL="228600" indent="-228600">
              <a:buAutoNum type="arabicParenR"/>
            </a:pPr>
            <a:r>
              <a:rPr lang="en-US" dirty="0"/>
              <a:t>Focus on academic work, academic process, reading (because we have students we can do this with)</a:t>
            </a:r>
          </a:p>
          <a:p>
            <a:pPr marL="228600" indent="-228600">
              <a:buAutoNum type="arabicParenR"/>
            </a:pPr>
            <a:endParaRPr lang="en-US" dirty="0"/>
          </a:p>
          <a:p>
            <a:pPr marL="228600" indent="-228600">
              <a:buAutoNum type="arabicParenR"/>
            </a:pPr>
            <a:r>
              <a:rPr lang="en-US" dirty="0"/>
              <a:t>Framing learning within the discipline – A principle that has been forced to change, given course affordances. Has now been softened: ‘You will be introduced to the academic expectations and conventions of your discipline’ – Changing now. E.g. STEM students growing…</a:t>
            </a:r>
          </a:p>
          <a:p>
            <a:pPr marL="228600" indent="-228600">
              <a:buAutoNum type="arabicParenR"/>
            </a:pPr>
            <a:endParaRPr lang="en-US" dirty="0"/>
          </a:p>
          <a:p>
            <a:pPr marL="228600" indent="-228600">
              <a:buAutoNum type="arabicParenR"/>
            </a:pPr>
            <a:r>
              <a:rPr lang="en-US" dirty="0"/>
              <a:t>‘We cannot prepare you for everything…’ – What </a:t>
            </a:r>
            <a:r>
              <a:rPr lang="en-US" i="1" dirty="0"/>
              <a:t>should</a:t>
            </a:r>
            <a:r>
              <a:rPr lang="en-US" i="0" dirty="0"/>
              <a:t> we be preparing Ss for? Always a live conversation. Needs to become ‘confidence and mastery of a few…’</a:t>
            </a:r>
            <a:endParaRPr lang="en-US" dirty="0"/>
          </a:p>
        </p:txBody>
      </p:sp>
      <p:sp>
        <p:nvSpPr>
          <p:cNvPr id="4" name="Slide Number Placeholder 3"/>
          <p:cNvSpPr>
            <a:spLocks noGrp="1"/>
          </p:cNvSpPr>
          <p:nvPr>
            <p:ph type="sldNum" sz="quarter" idx="5"/>
          </p:nvPr>
        </p:nvSpPr>
        <p:spPr/>
        <p:txBody>
          <a:bodyPr/>
          <a:lstStyle/>
          <a:p>
            <a:fld id="{11C6DD61-6789-E247-86A2-A9061D7AF1A1}" type="slidenum">
              <a:rPr lang="en-US" smtClean="0"/>
              <a:t>8</a:t>
            </a:fld>
            <a:endParaRPr lang="en-US"/>
          </a:p>
        </p:txBody>
      </p:sp>
    </p:spTree>
    <p:extLst>
      <p:ext uri="{BB962C8B-B14F-4D97-AF65-F5344CB8AC3E}">
        <p14:creationId xmlns:p14="http://schemas.microsoft.com/office/powerpoint/2010/main" val="1655057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2-3 examples:</a:t>
            </a:r>
          </a:p>
          <a:p>
            <a:endParaRPr lang="en-US" dirty="0"/>
          </a:p>
          <a:p>
            <a:pPr marL="228600" indent="-228600">
              <a:buAutoNum type="arabicParenR"/>
            </a:pPr>
            <a:r>
              <a:rPr lang="en-US" dirty="0"/>
              <a:t>Focus on academic work, academic process, reading (because we have students we can do this with)</a:t>
            </a:r>
          </a:p>
          <a:p>
            <a:pPr marL="228600" indent="-228600">
              <a:buAutoNum type="arabicParenR"/>
            </a:pPr>
            <a:endParaRPr lang="en-US" dirty="0"/>
          </a:p>
          <a:p>
            <a:pPr marL="228600" indent="-228600">
              <a:buAutoNum type="arabicParenR"/>
            </a:pPr>
            <a:r>
              <a:rPr lang="en-US" dirty="0"/>
              <a:t>Framing learning within the discipline – A principle that has been forced to change, given course affordances. Has now been softened: ‘You will be introduced to the academic expectations and conventions of your discipline’ – Changing now. E.g. STEM students growing…</a:t>
            </a:r>
          </a:p>
          <a:p>
            <a:pPr marL="228600" indent="-228600">
              <a:buAutoNum type="arabicParenR"/>
            </a:pPr>
            <a:endParaRPr lang="en-US" dirty="0"/>
          </a:p>
          <a:p>
            <a:pPr marL="228600" indent="-228600">
              <a:buAutoNum type="arabicParenR"/>
            </a:pPr>
            <a:r>
              <a:rPr lang="en-US" dirty="0"/>
              <a:t>‘We cannot prepare you for everything…’ – What </a:t>
            </a:r>
            <a:r>
              <a:rPr lang="en-US" i="1" dirty="0"/>
              <a:t>should</a:t>
            </a:r>
            <a:r>
              <a:rPr lang="en-US" i="0" dirty="0"/>
              <a:t> we be preparing Ss for? Always a live conversation. Needs to become ‘confidence and mastery of a few…’</a:t>
            </a:r>
            <a:endParaRPr lang="en-US" dirty="0"/>
          </a:p>
        </p:txBody>
      </p:sp>
      <p:sp>
        <p:nvSpPr>
          <p:cNvPr id="4" name="Slide Number Placeholder 3"/>
          <p:cNvSpPr>
            <a:spLocks noGrp="1"/>
          </p:cNvSpPr>
          <p:nvPr>
            <p:ph type="sldNum" sz="quarter" idx="5"/>
          </p:nvPr>
        </p:nvSpPr>
        <p:spPr/>
        <p:txBody>
          <a:bodyPr/>
          <a:lstStyle/>
          <a:p>
            <a:fld id="{11C6DD61-6789-E247-86A2-A9061D7AF1A1}" type="slidenum">
              <a:rPr lang="en-US" smtClean="0"/>
              <a:t>9</a:t>
            </a:fld>
            <a:endParaRPr lang="en-US"/>
          </a:p>
        </p:txBody>
      </p:sp>
    </p:spTree>
    <p:extLst>
      <p:ext uri="{BB962C8B-B14F-4D97-AF65-F5344CB8AC3E}">
        <p14:creationId xmlns:p14="http://schemas.microsoft.com/office/powerpoint/2010/main" val="800134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E7C55-5270-CB48-A5F9-A74A7D8D595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FA6F192-DCD7-6C4D-8A62-B54C09B723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FB71657F-CEF5-6A4B-BE22-03F83CA5EE1C}"/>
              </a:ext>
            </a:extLst>
          </p:cNvPr>
          <p:cNvSpPr>
            <a:spLocks noGrp="1"/>
          </p:cNvSpPr>
          <p:nvPr>
            <p:ph type="dt" sz="half" idx="10"/>
          </p:nvPr>
        </p:nvSpPr>
        <p:spPr/>
        <p:txBody>
          <a:bodyPr/>
          <a:lstStyle/>
          <a:p>
            <a:fld id="{A4998EB1-6B06-6B45-97D6-54FEBA46F52D}" type="datetimeFigureOut">
              <a:rPr lang="en-US" smtClean="0"/>
              <a:t>6/1/21</a:t>
            </a:fld>
            <a:endParaRPr lang="en-US"/>
          </a:p>
        </p:txBody>
      </p:sp>
      <p:sp>
        <p:nvSpPr>
          <p:cNvPr id="5" name="Footer Placeholder 4">
            <a:extLst>
              <a:ext uri="{FF2B5EF4-FFF2-40B4-BE49-F238E27FC236}">
                <a16:creationId xmlns:a16="http://schemas.microsoft.com/office/drawing/2014/main" id="{468BB5CF-0A6A-4C42-B479-2D7CB2EFB1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4E8CF2-7147-F943-ABA0-46F03A87D9C5}"/>
              </a:ext>
            </a:extLst>
          </p:cNvPr>
          <p:cNvSpPr>
            <a:spLocks noGrp="1"/>
          </p:cNvSpPr>
          <p:nvPr>
            <p:ph type="sldNum" sz="quarter" idx="12"/>
          </p:nvPr>
        </p:nvSpPr>
        <p:spPr/>
        <p:txBody>
          <a:bodyPr/>
          <a:lstStyle/>
          <a:p>
            <a:fld id="{262A3512-5E26-2C48-BF98-6DD31F0E8108}" type="slidenum">
              <a:rPr lang="en-US" smtClean="0"/>
              <a:t>‹#›</a:t>
            </a:fld>
            <a:endParaRPr lang="en-US"/>
          </a:p>
        </p:txBody>
      </p:sp>
    </p:spTree>
    <p:extLst>
      <p:ext uri="{BB962C8B-B14F-4D97-AF65-F5344CB8AC3E}">
        <p14:creationId xmlns:p14="http://schemas.microsoft.com/office/powerpoint/2010/main" val="3710900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2A9FE-91E0-5946-A216-A6E5BE65167F}"/>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0CBC5DB-102A-BC41-B770-E08373D56F5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23A46A9-C8B9-284C-8918-2DDF3532C154}"/>
              </a:ext>
            </a:extLst>
          </p:cNvPr>
          <p:cNvSpPr>
            <a:spLocks noGrp="1"/>
          </p:cNvSpPr>
          <p:nvPr>
            <p:ph type="dt" sz="half" idx="10"/>
          </p:nvPr>
        </p:nvSpPr>
        <p:spPr/>
        <p:txBody>
          <a:bodyPr/>
          <a:lstStyle/>
          <a:p>
            <a:fld id="{A4998EB1-6B06-6B45-97D6-54FEBA46F52D}" type="datetimeFigureOut">
              <a:rPr lang="en-US" smtClean="0"/>
              <a:t>6/1/21</a:t>
            </a:fld>
            <a:endParaRPr lang="en-US"/>
          </a:p>
        </p:txBody>
      </p:sp>
      <p:sp>
        <p:nvSpPr>
          <p:cNvPr id="5" name="Footer Placeholder 4">
            <a:extLst>
              <a:ext uri="{FF2B5EF4-FFF2-40B4-BE49-F238E27FC236}">
                <a16:creationId xmlns:a16="http://schemas.microsoft.com/office/drawing/2014/main" id="{CA228736-3A73-CF49-AD46-F676154386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DF6D34-5AF5-2D4E-B670-9038E55FEBDB}"/>
              </a:ext>
            </a:extLst>
          </p:cNvPr>
          <p:cNvSpPr>
            <a:spLocks noGrp="1"/>
          </p:cNvSpPr>
          <p:nvPr>
            <p:ph type="sldNum" sz="quarter" idx="12"/>
          </p:nvPr>
        </p:nvSpPr>
        <p:spPr/>
        <p:txBody>
          <a:bodyPr/>
          <a:lstStyle/>
          <a:p>
            <a:fld id="{262A3512-5E26-2C48-BF98-6DD31F0E8108}" type="slidenum">
              <a:rPr lang="en-US" smtClean="0"/>
              <a:t>‹#›</a:t>
            </a:fld>
            <a:endParaRPr lang="en-US"/>
          </a:p>
        </p:txBody>
      </p:sp>
    </p:spTree>
    <p:extLst>
      <p:ext uri="{BB962C8B-B14F-4D97-AF65-F5344CB8AC3E}">
        <p14:creationId xmlns:p14="http://schemas.microsoft.com/office/powerpoint/2010/main" val="2423610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247C5A-1325-674A-8339-BDCC07B1544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8095C27-CBFD-DC4F-8258-E23B3BCE6E5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B986572-1787-0644-AE00-DA0648BA589C}"/>
              </a:ext>
            </a:extLst>
          </p:cNvPr>
          <p:cNvSpPr>
            <a:spLocks noGrp="1"/>
          </p:cNvSpPr>
          <p:nvPr>
            <p:ph type="dt" sz="half" idx="10"/>
          </p:nvPr>
        </p:nvSpPr>
        <p:spPr/>
        <p:txBody>
          <a:bodyPr/>
          <a:lstStyle/>
          <a:p>
            <a:fld id="{A4998EB1-6B06-6B45-97D6-54FEBA46F52D}" type="datetimeFigureOut">
              <a:rPr lang="en-US" smtClean="0"/>
              <a:t>6/1/21</a:t>
            </a:fld>
            <a:endParaRPr lang="en-US"/>
          </a:p>
        </p:txBody>
      </p:sp>
      <p:sp>
        <p:nvSpPr>
          <p:cNvPr id="5" name="Footer Placeholder 4">
            <a:extLst>
              <a:ext uri="{FF2B5EF4-FFF2-40B4-BE49-F238E27FC236}">
                <a16:creationId xmlns:a16="http://schemas.microsoft.com/office/drawing/2014/main" id="{2E7F47C8-7839-4543-A391-AC1CDD4295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F16E6E-D48E-674D-83D8-FDAB5D9EE8B0}"/>
              </a:ext>
            </a:extLst>
          </p:cNvPr>
          <p:cNvSpPr>
            <a:spLocks noGrp="1"/>
          </p:cNvSpPr>
          <p:nvPr>
            <p:ph type="sldNum" sz="quarter" idx="12"/>
          </p:nvPr>
        </p:nvSpPr>
        <p:spPr/>
        <p:txBody>
          <a:bodyPr/>
          <a:lstStyle/>
          <a:p>
            <a:fld id="{262A3512-5E26-2C48-BF98-6DD31F0E8108}" type="slidenum">
              <a:rPr lang="en-US" smtClean="0"/>
              <a:t>‹#›</a:t>
            </a:fld>
            <a:endParaRPr lang="en-US"/>
          </a:p>
        </p:txBody>
      </p:sp>
    </p:spTree>
    <p:extLst>
      <p:ext uri="{BB962C8B-B14F-4D97-AF65-F5344CB8AC3E}">
        <p14:creationId xmlns:p14="http://schemas.microsoft.com/office/powerpoint/2010/main" val="3312446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79DDA-52FC-F54E-8641-DD0C245097A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F2EC4F8-4AB4-2842-8DD1-5B7F7E20A91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CD90811-CD62-4B48-B751-E66A4DFFC22B}"/>
              </a:ext>
            </a:extLst>
          </p:cNvPr>
          <p:cNvSpPr>
            <a:spLocks noGrp="1"/>
          </p:cNvSpPr>
          <p:nvPr>
            <p:ph type="dt" sz="half" idx="10"/>
          </p:nvPr>
        </p:nvSpPr>
        <p:spPr/>
        <p:txBody>
          <a:bodyPr/>
          <a:lstStyle/>
          <a:p>
            <a:fld id="{A4998EB1-6B06-6B45-97D6-54FEBA46F52D}" type="datetimeFigureOut">
              <a:rPr lang="en-US" smtClean="0"/>
              <a:t>6/1/21</a:t>
            </a:fld>
            <a:endParaRPr lang="en-US"/>
          </a:p>
        </p:txBody>
      </p:sp>
      <p:sp>
        <p:nvSpPr>
          <p:cNvPr id="5" name="Footer Placeholder 4">
            <a:extLst>
              <a:ext uri="{FF2B5EF4-FFF2-40B4-BE49-F238E27FC236}">
                <a16:creationId xmlns:a16="http://schemas.microsoft.com/office/drawing/2014/main" id="{23AC7303-B229-D442-8166-9576AEFDF0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799A23-E375-6F44-BCA8-9A125BE932EF}"/>
              </a:ext>
            </a:extLst>
          </p:cNvPr>
          <p:cNvSpPr>
            <a:spLocks noGrp="1"/>
          </p:cNvSpPr>
          <p:nvPr>
            <p:ph type="sldNum" sz="quarter" idx="12"/>
          </p:nvPr>
        </p:nvSpPr>
        <p:spPr/>
        <p:txBody>
          <a:bodyPr/>
          <a:lstStyle/>
          <a:p>
            <a:fld id="{262A3512-5E26-2C48-BF98-6DD31F0E8108}" type="slidenum">
              <a:rPr lang="en-US" smtClean="0"/>
              <a:t>‹#›</a:t>
            </a:fld>
            <a:endParaRPr lang="en-US"/>
          </a:p>
        </p:txBody>
      </p:sp>
    </p:spTree>
    <p:extLst>
      <p:ext uri="{BB962C8B-B14F-4D97-AF65-F5344CB8AC3E}">
        <p14:creationId xmlns:p14="http://schemas.microsoft.com/office/powerpoint/2010/main" val="630153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CC171-C373-524D-869B-319AC0A87F4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8FAC4131-F22B-5D47-B2F1-A462688165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748BD20B-1F8B-0F49-A72E-A278FA70CC92}"/>
              </a:ext>
            </a:extLst>
          </p:cNvPr>
          <p:cNvSpPr>
            <a:spLocks noGrp="1"/>
          </p:cNvSpPr>
          <p:nvPr>
            <p:ph type="dt" sz="half" idx="10"/>
          </p:nvPr>
        </p:nvSpPr>
        <p:spPr/>
        <p:txBody>
          <a:bodyPr/>
          <a:lstStyle/>
          <a:p>
            <a:fld id="{A4998EB1-6B06-6B45-97D6-54FEBA46F52D}" type="datetimeFigureOut">
              <a:rPr lang="en-US" smtClean="0"/>
              <a:t>6/1/21</a:t>
            </a:fld>
            <a:endParaRPr lang="en-US"/>
          </a:p>
        </p:txBody>
      </p:sp>
      <p:sp>
        <p:nvSpPr>
          <p:cNvPr id="5" name="Footer Placeholder 4">
            <a:extLst>
              <a:ext uri="{FF2B5EF4-FFF2-40B4-BE49-F238E27FC236}">
                <a16:creationId xmlns:a16="http://schemas.microsoft.com/office/drawing/2014/main" id="{07E1FB05-3319-D044-B04A-7EC5D2DE1D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F41CBF-550E-974C-9E81-3602F915E816}"/>
              </a:ext>
            </a:extLst>
          </p:cNvPr>
          <p:cNvSpPr>
            <a:spLocks noGrp="1"/>
          </p:cNvSpPr>
          <p:nvPr>
            <p:ph type="sldNum" sz="quarter" idx="12"/>
          </p:nvPr>
        </p:nvSpPr>
        <p:spPr/>
        <p:txBody>
          <a:bodyPr/>
          <a:lstStyle/>
          <a:p>
            <a:fld id="{262A3512-5E26-2C48-BF98-6DD31F0E8108}" type="slidenum">
              <a:rPr lang="en-US" smtClean="0"/>
              <a:t>‹#›</a:t>
            </a:fld>
            <a:endParaRPr lang="en-US"/>
          </a:p>
        </p:txBody>
      </p:sp>
    </p:spTree>
    <p:extLst>
      <p:ext uri="{BB962C8B-B14F-4D97-AF65-F5344CB8AC3E}">
        <p14:creationId xmlns:p14="http://schemas.microsoft.com/office/powerpoint/2010/main" val="3038248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3479F-BAA6-CD4D-9597-673D18FD900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EBBF4EB-DDBD-7B45-84CE-13FF9424ED0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6F595350-E104-2945-A02E-AB7EE551419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F121BCE-6E3B-8C42-9C2E-C58F9A9F373A}"/>
              </a:ext>
            </a:extLst>
          </p:cNvPr>
          <p:cNvSpPr>
            <a:spLocks noGrp="1"/>
          </p:cNvSpPr>
          <p:nvPr>
            <p:ph type="dt" sz="half" idx="10"/>
          </p:nvPr>
        </p:nvSpPr>
        <p:spPr/>
        <p:txBody>
          <a:bodyPr/>
          <a:lstStyle/>
          <a:p>
            <a:fld id="{A4998EB1-6B06-6B45-97D6-54FEBA46F52D}" type="datetimeFigureOut">
              <a:rPr lang="en-US" smtClean="0"/>
              <a:t>6/1/21</a:t>
            </a:fld>
            <a:endParaRPr lang="en-US"/>
          </a:p>
        </p:txBody>
      </p:sp>
      <p:sp>
        <p:nvSpPr>
          <p:cNvPr id="6" name="Footer Placeholder 5">
            <a:extLst>
              <a:ext uri="{FF2B5EF4-FFF2-40B4-BE49-F238E27FC236}">
                <a16:creationId xmlns:a16="http://schemas.microsoft.com/office/drawing/2014/main" id="{CA371860-D47F-6B48-AC3A-2ECAC0CB95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5CA9A9-A0AC-9D43-A950-310B96368587}"/>
              </a:ext>
            </a:extLst>
          </p:cNvPr>
          <p:cNvSpPr>
            <a:spLocks noGrp="1"/>
          </p:cNvSpPr>
          <p:nvPr>
            <p:ph type="sldNum" sz="quarter" idx="12"/>
          </p:nvPr>
        </p:nvSpPr>
        <p:spPr/>
        <p:txBody>
          <a:bodyPr/>
          <a:lstStyle/>
          <a:p>
            <a:fld id="{262A3512-5E26-2C48-BF98-6DD31F0E8108}" type="slidenum">
              <a:rPr lang="en-US" smtClean="0"/>
              <a:t>‹#›</a:t>
            </a:fld>
            <a:endParaRPr lang="en-US"/>
          </a:p>
        </p:txBody>
      </p:sp>
    </p:spTree>
    <p:extLst>
      <p:ext uri="{BB962C8B-B14F-4D97-AF65-F5344CB8AC3E}">
        <p14:creationId xmlns:p14="http://schemas.microsoft.com/office/powerpoint/2010/main" val="2503314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49680-6406-B34C-8CD3-DAAE94C33348}"/>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FE845BE-91F6-1D4B-A49C-B8AD45A2F5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9C8DCAF-94AD-3A47-AFDC-0D323328808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D3B5FB0C-8855-D544-B8DF-9AAA4D7AD2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66F7B8A-AAEE-0B48-95E4-E4082824719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DE174589-097D-7748-869E-F30B4A640CE9}"/>
              </a:ext>
            </a:extLst>
          </p:cNvPr>
          <p:cNvSpPr>
            <a:spLocks noGrp="1"/>
          </p:cNvSpPr>
          <p:nvPr>
            <p:ph type="dt" sz="half" idx="10"/>
          </p:nvPr>
        </p:nvSpPr>
        <p:spPr/>
        <p:txBody>
          <a:bodyPr/>
          <a:lstStyle/>
          <a:p>
            <a:fld id="{A4998EB1-6B06-6B45-97D6-54FEBA46F52D}" type="datetimeFigureOut">
              <a:rPr lang="en-US" smtClean="0"/>
              <a:t>6/1/21</a:t>
            </a:fld>
            <a:endParaRPr lang="en-US"/>
          </a:p>
        </p:txBody>
      </p:sp>
      <p:sp>
        <p:nvSpPr>
          <p:cNvPr id="8" name="Footer Placeholder 7">
            <a:extLst>
              <a:ext uri="{FF2B5EF4-FFF2-40B4-BE49-F238E27FC236}">
                <a16:creationId xmlns:a16="http://schemas.microsoft.com/office/drawing/2014/main" id="{DB42BD5D-0AF3-334D-9F4E-0F8EB16BCF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D5194F-308C-2B44-85D4-D1CEC84B262B}"/>
              </a:ext>
            </a:extLst>
          </p:cNvPr>
          <p:cNvSpPr>
            <a:spLocks noGrp="1"/>
          </p:cNvSpPr>
          <p:nvPr>
            <p:ph type="sldNum" sz="quarter" idx="12"/>
          </p:nvPr>
        </p:nvSpPr>
        <p:spPr/>
        <p:txBody>
          <a:bodyPr/>
          <a:lstStyle/>
          <a:p>
            <a:fld id="{262A3512-5E26-2C48-BF98-6DD31F0E8108}" type="slidenum">
              <a:rPr lang="en-US" smtClean="0"/>
              <a:t>‹#›</a:t>
            </a:fld>
            <a:endParaRPr lang="en-US"/>
          </a:p>
        </p:txBody>
      </p:sp>
    </p:spTree>
    <p:extLst>
      <p:ext uri="{BB962C8B-B14F-4D97-AF65-F5344CB8AC3E}">
        <p14:creationId xmlns:p14="http://schemas.microsoft.com/office/powerpoint/2010/main" val="4268601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31745-5D42-B34D-920D-61CE9DAFA66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E263B45-9198-1F41-8338-510AEDBDD6B2}"/>
              </a:ext>
            </a:extLst>
          </p:cNvPr>
          <p:cNvSpPr>
            <a:spLocks noGrp="1"/>
          </p:cNvSpPr>
          <p:nvPr>
            <p:ph type="dt" sz="half" idx="10"/>
          </p:nvPr>
        </p:nvSpPr>
        <p:spPr/>
        <p:txBody>
          <a:bodyPr/>
          <a:lstStyle/>
          <a:p>
            <a:fld id="{A4998EB1-6B06-6B45-97D6-54FEBA46F52D}" type="datetimeFigureOut">
              <a:rPr lang="en-US" smtClean="0"/>
              <a:t>6/1/21</a:t>
            </a:fld>
            <a:endParaRPr lang="en-US"/>
          </a:p>
        </p:txBody>
      </p:sp>
      <p:sp>
        <p:nvSpPr>
          <p:cNvPr id="4" name="Footer Placeholder 3">
            <a:extLst>
              <a:ext uri="{FF2B5EF4-FFF2-40B4-BE49-F238E27FC236}">
                <a16:creationId xmlns:a16="http://schemas.microsoft.com/office/drawing/2014/main" id="{3847B705-F30A-D24B-8C4D-0E829B3DD4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A1DFF3-D900-DB41-A494-03CF59A84BA7}"/>
              </a:ext>
            </a:extLst>
          </p:cNvPr>
          <p:cNvSpPr>
            <a:spLocks noGrp="1"/>
          </p:cNvSpPr>
          <p:nvPr>
            <p:ph type="sldNum" sz="quarter" idx="12"/>
          </p:nvPr>
        </p:nvSpPr>
        <p:spPr/>
        <p:txBody>
          <a:bodyPr/>
          <a:lstStyle/>
          <a:p>
            <a:fld id="{262A3512-5E26-2C48-BF98-6DD31F0E8108}" type="slidenum">
              <a:rPr lang="en-US" smtClean="0"/>
              <a:t>‹#›</a:t>
            </a:fld>
            <a:endParaRPr lang="en-US"/>
          </a:p>
        </p:txBody>
      </p:sp>
    </p:spTree>
    <p:extLst>
      <p:ext uri="{BB962C8B-B14F-4D97-AF65-F5344CB8AC3E}">
        <p14:creationId xmlns:p14="http://schemas.microsoft.com/office/powerpoint/2010/main" val="1783437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3F94F2-D4F8-444B-9A8A-DC76D6B1C764}"/>
              </a:ext>
            </a:extLst>
          </p:cNvPr>
          <p:cNvSpPr>
            <a:spLocks noGrp="1"/>
          </p:cNvSpPr>
          <p:nvPr>
            <p:ph type="dt" sz="half" idx="10"/>
          </p:nvPr>
        </p:nvSpPr>
        <p:spPr/>
        <p:txBody>
          <a:bodyPr/>
          <a:lstStyle/>
          <a:p>
            <a:fld id="{A4998EB1-6B06-6B45-97D6-54FEBA46F52D}" type="datetimeFigureOut">
              <a:rPr lang="en-US" smtClean="0"/>
              <a:t>6/1/21</a:t>
            </a:fld>
            <a:endParaRPr lang="en-US"/>
          </a:p>
        </p:txBody>
      </p:sp>
      <p:sp>
        <p:nvSpPr>
          <p:cNvPr id="3" name="Footer Placeholder 2">
            <a:extLst>
              <a:ext uri="{FF2B5EF4-FFF2-40B4-BE49-F238E27FC236}">
                <a16:creationId xmlns:a16="http://schemas.microsoft.com/office/drawing/2014/main" id="{075014D4-04F7-4046-A041-D39B2179E1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141F770-A8B9-0F42-B4B1-B303531D10EB}"/>
              </a:ext>
            </a:extLst>
          </p:cNvPr>
          <p:cNvSpPr>
            <a:spLocks noGrp="1"/>
          </p:cNvSpPr>
          <p:nvPr>
            <p:ph type="sldNum" sz="quarter" idx="12"/>
          </p:nvPr>
        </p:nvSpPr>
        <p:spPr/>
        <p:txBody>
          <a:bodyPr/>
          <a:lstStyle/>
          <a:p>
            <a:fld id="{262A3512-5E26-2C48-BF98-6DD31F0E8108}" type="slidenum">
              <a:rPr lang="en-US" smtClean="0"/>
              <a:t>‹#›</a:t>
            </a:fld>
            <a:endParaRPr lang="en-US"/>
          </a:p>
        </p:txBody>
      </p:sp>
    </p:spTree>
    <p:extLst>
      <p:ext uri="{BB962C8B-B14F-4D97-AF65-F5344CB8AC3E}">
        <p14:creationId xmlns:p14="http://schemas.microsoft.com/office/powerpoint/2010/main" val="1706248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C0C09-36E6-514D-A50E-BF0CBB1F144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758D6258-A6C3-0B4C-B3DC-6984CB0CB6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EAEABBC9-6BFA-144E-8B06-F60E60C13A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EE1C034-4139-B448-8D6E-6B1B522FBF9B}"/>
              </a:ext>
            </a:extLst>
          </p:cNvPr>
          <p:cNvSpPr>
            <a:spLocks noGrp="1"/>
          </p:cNvSpPr>
          <p:nvPr>
            <p:ph type="dt" sz="half" idx="10"/>
          </p:nvPr>
        </p:nvSpPr>
        <p:spPr/>
        <p:txBody>
          <a:bodyPr/>
          <a:lstStyle/>
          <a:p>
            <a:fld id="{A4998EB1-6B06-6B45-97D6-54FEBA46F52D}" type="datetimeFigureOut">
              <a:rPr lang="en-US" smtClean="0"/>
              <a:t>6/1/21</a:t>
            </a:fld>
            <a:endParaRPr lang="en-US"/>
          </a:p>
        </p:txBody>
      </p:sp>
      <p:sp>
        <p:nvSpPr>
          <p:cNvPr id="6" name="Footer Placeholder 5">
            <a:extLst>
              <a:ext uri="{FF2B5EF4-FFF2-40B4-BE49-F238E27FC236}">
                <a16:creationId xmlns:a16="http://schemas.microsoft.com/office/drawing/2014/main" id="{93AF550F-1688-3448-9774-86B4D12093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FF211C-897A-964E-996A-32397A13DEA0}"/>
              </a:ext>
            </a:extLst>
          </p:cNvPr>
          <p:cNvSpPr>
            <a:spLocks noGrp="1"/>
          </p:cNvSpPr>
          <p:nvPr>
            <p:ph type="sldNum" sz="quarter" idx="12"/>
          </p:nvPr>
        </p:nvSpPr>
        <p:spPr/>
        <p:txBody>
          <a:bodyPr/>
          <a:lstStyle/>
          <a:p>
            <a:fld id="{262A3512-5E26-2C48-BF98-6DD31F0E8108}" type="slidenum">
              <a:rPr lang="en-US" smtClean="0"/>
              <a:t>‹#›</a:t>
            </a:fld>
            <a:endParaRPr lang="en-US"/>
          </a:p>
        </p:txBody>
      </p:sp>
    </p:spTree>
    <p:extLst>
      <p:ext uri="{BB962C8B-B14F-4D97-AF65-F5344CB8AC3E}">
        <p14:creationId xmlns:p14="http://schemas.microsoft.com/office/powerpoint/2010/main" val="2739792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7FCA7-2ECD-254D-9B10-85639EE5A88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F2810A1-A1CD-9241-8EAB-06DBD78EE7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BCB1A4-7F8F-8A44-8CA4-4402128CD8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6F7EFEF-E6A7-DE47-9461-095EAB5ABFFB}"/>
              </a:ext>
            </a:extLst>
          </p:cNvPr>
          <p:cNvSpPr>
            <a:spLocks noGrp="1"/>
          </p:cNvSpPr>
          <p:nvPr>
            <p:ph type="dt" sz="half" idx="10"/>
          </p:nvPr>
        </p:nvSpPr>
        <p:spPr/>
        <p:txBody>
          <a:bodyPr/>
          <a:lstStyle/>
          <a:p>
            <a:fld id="{A4998EB1-6B06-6B45-97D6-54FEBA46F52D}" type="datetimeFigureOut">
              <a:rPr lang="en-US" smtClean="0"/>
              <a:t>6/1/21</a:t>
            </a:fld>
            <a:endParaRPr lang="en-US"/>
          </a:p>
        </p:txBody>
      </p:sp>
      <p:sp>
        <p:nvSpPr>
          <p:cNvPr id="6" name="Footer Placeholder 5">
            <a:extLst>
              <a:ext uri="{FF2B5EF4-FFF2-40B4-BE49-F238E27FC236}">
                <a16:creationId xmlns:a16="http://schemas.microsoft.com/office/drawing/2014/main" id="{B0010EC5-12E0-1745-A1EB-2246945826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6109F9-EBC5-9549-9597-78C75BE8AEEE}"/>
              </a:ext>
            </a:extLst>
          </p:cNvPr>
          <p:cNvSpPr>
            <a:spLocks noGrp="1"/>
          </p:cNvSpPr>
          <p:nvPr>
            <p:ph type="sldNum" sz="quarter" idx="12"/>
          </p:nvPr>
        </p:nvSpPr>
        <p:spPr/>
        <p:txBody>
          <a:bodyPr/>
          <a:lstStyle/>
          <a:p>
            <a:fld id="{262A3512-5E26-2C48-BF98-6DD31F0E8108}" type="slidenum">
              <a:rPr lang="en-US" smtClean="0"/>
              <a:t>‹#›</a:t>
            </a:fld>
            <a:endParaRPr lang="en-US"/>
          </a:p>
        </p:txBody>
      </p:sp>
    </p:spTree>
    <p:extLst>
      <p:ext uri="{BB962C8B-B14F-4D97-AF65-F5344CB8AC3E}">
        <p14:creationId xmlns:p14="http://schemas.microsoft.com/office/powerpoint/2010/main" val="1274268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20C2DC-0472-B745-BA8D-8F9C9A2BE0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7E2A9A4-BD67-DB41-968E-22A956FAC9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2BFD185-3000-9B4D-93F2-FF9B48078E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998EB1-6B06-6B45-97D6-54FEBA46F52D}" type="datetimeFigureOut">
              <a:rPr lang="en-US" smtClean="0"/>
              <a:t>6/1/21</a:t>
            </a:fld>
            <a:endParaRPr lang="en-US"/>
          </a:p>
        </p:txBody>
      </p:sp>
      <p:sp>
        <p:nvSpPr>
          <p:cNvPr id="5" name="Footer Placeholder 4">
            <a:extLst>
              <a:ext uri="{FF2B5EF4-FFF2-40B4-BE49-F238E27FC236}">
                <a16:creationId xmlns:a16="http://schemas.microsoft.com/office/drawing/2014/main" id="{EA55B432-C136-664F-B9AE-E4E2CAB4D3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CA691CF-B8BE-FC44-A2FB-6B37B77A71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2A3512-5E26-2C48-BF98-6DD31F0E8108}" type="slidenum">
              <a:rPr lang="en-US" smtClean="0"/>
              <a:t>‹#›</a:t>
            </a:fld>
            <a:endParaRPr lang="en-US"/>
          </a:p>
        </p:txBody>
      </p:sp>
    </p:spTree>
    <p:extLst>
      <p:ext uri="{BB962C8B-B14F-4D97-AF65-F5344CB8AC3E}">
        <p14:creationId xmlns:p14="http://schemas.microsoft.com/office/powerpoint/2010/main" val="2458510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www.rawpixel.com/image/437324/lighthouse-fo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s://www.rawpixel.com/image/437324/lighthouse-fo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1" name="Picture 10" descr="A bird flying in the sky&#10;&#10;Description automatically generated with low confidence">
            <a:extLst>
              <a:ext uri="{FF2B5EF4-FFF2-40B4-BE49-F238E27FC236}">
                <a16:creationId xmlns:a16="http://schemas.microsoft.com/office/drawing/2014/main" id="{B4B69968-1E20-5246-9B74-9225C0C5E262}"/>
              </a:ext>
            </a:extLst>
          </p:cNvPr>
          <p:cNvPicPr>
            <a:picLocks noChangeAspect="1"/>
          </p:cNvPicPr>
          <p:nvPr/>
        </p:nvPicPr>
        <p:blipFill rotWithShape="1">
          <a:blip r:embed="rId3">
            <a:extLst>
              <a:ext uri="{837473B0-CC2E-450A-ABE3-18F120FF3D39}">
                <a1611:picAttrSrcUrl xmlns:a1611="http://schemas.microsoft.com/office/drawing/2016/11/main" r:id="rId4"/>
              </a:ext>
            </a:extLst>
          </a:blip>
          <a:srcRect b="15746"/>
          <a:stretch/>
        </p:blipFill>
        <p:spPr>
          <a:xfrm>
            <a:off x="20" y="1282"/>
            <a:ext cx="12191980" cy="6856718"/>
          </a:xfrm>
          <a:prstGeom prst="rect">
            <a:avLst/>
          </a:prstGeom>
        </p:spPr>
      </p:pic>
      <p:sp>
        <p:nvSpPr>
          <p:cNvPr id="4" name="Title 1">
            <a:extLst>
              <a:ext uri="{FF2B5EF4-FFF2-40B4-BE49-F238E27FC236}">
                <a16:creationId xmlns:a16="http://schemas.microsoft.com/office/drawing/2014/main" id="{27795395-DD79-734B-A99D-0E0F391DAF01}"/>
              </a:ext>
            </a:extLst>
          </p:cNvPr>
          <p:cNvSpPr txBox="1">
            <a:spLocks/>
          </p:cNvSpPr>
          <p:nvPr/>
        </p:nvSpPr>
        <p:spPr>
          <a:xfrm>
            <a:off x="558800" y="360363"/>
            <a:ext cx="9144000" cy="23876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rPr>
              <a:t>Developing &amp; articulating</a:t>
            </a:r>
          </a:p>
          <a:p>
            <a:r>
              <a:rPr lang="en-US" b="1" dirty="0">
                <a:solidFill>
                  <a:schemeClr val="bg1"/>
                </a:solidFill>
              </a:rPr>
              <a:t>EAP course principles</a:t>
            </a:r>
          </a:p>
          <a:p>
            <a:endParaRPr lang="en-US" b="1" dirty="0">
              <a:solidFill>
                <a:schemeClr val="bg1"/>
              </a:solidFill>
            </a:endParaRPr>
          </a:p>
          <a:p>
            <a:r>
              <a:rPr lang="en-US" b="1" dirty="0"/>
              <a:t>21.05.2021</a:t>
            </a:r>
          </a:p>
        </p:txBody>
      </p:sp>
    </p:spTree>
    <p:extLst>
      <p:ext uri="{BB962C8B-B14F-4D97-AF65-F5344CB8AC3E}">
        <p14:creationId xmlns:p14="http://schemas.microsoft.com/office/powerpoint/2010/main" val="2598369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0AFBE-7CE2-CC4C-821C-526AFCEA3803}"/>
              </a:ext>
            </a:extLst>
          </p:cNvPr>
          <p:cNvSpPr>
            <a:spLocks noGrp="1"/>
          </p:cNvSpPr>
          <p:nvPr>
            <p:ph type="title"/>
          </p:nvPr>
        </p:nvSpPr>
        <p:spPr>
          <a:xfrm>
            <a:off x="838199" y="365125"/>
            <a:ext cx="11145253" cy="1325563"/>
          </a:xfrm>
        </p:spPr>
        <p:txBody>
          <a:bodyPr>
            <a:normAutofit/>
          </a:bodyPr>
          <a:lstStyle/>
          <a:p>
            <a:r>
              <a:rPr lang="en-US" sz="3600" dirty="0"/>
              <a:t>4	Focus on Pre-Sessional – Selected examples</a:t>
            </a:r>
          </a:p>
        </p:txBody>
      </p:sp>
      <p:sp>
        <p:nvSpPr>
          <p:cNvPr id="3" name="Content Placeholder 2">
            <a:extLst>
              <a:ext uri="{FF2B5EF4-FFF2-40B4-BE49-F238E27FC236}">
                <a16:creationId xmlns:a16="http://schemas.microsoft.com/office/drawing/2014/main" id="{34124510-9256-934A-870F-3623BA5801A8}"/>
              </a:ext>
            </a:extLst>
          </p:cNvPr>
          <p:cNvSpPr>
            <a:spLocks noGrp="1"/>
          </p:cNvSpPr>
          <p:nvPr>
            <p:ph idx="1"/>
          </p:nvPr>
        </p:nvSpPr>
        <p:spPr>
          <a:xfrm>
            <a:off x="838200" y="2526630"/>
            <a:ext cx="11145252" cy="4331369"/>
          </a:xfrm>
        </p:spPr>
        <p:txBody>
          <a:bodyPr>
            <a:normAutofit/>
          </a:bodyPr>
          <a:lstStyle/>
          <a:p>
            <a:pPr marL="0" indent="0">
              <a:buNone/>
            </a:pPr>
            <a:r>
              <a:rPr lang="en-US" b="1" dirty="0">
                <a:solidFill>
                  <a:srgbClr val="0070C0"/>
                </a:solidFill>
              </a:rPr>
              <a:t>In need of ongoing interrogation and ‘finishing the thought’:</a:t>
            </a:r>
          </a:p>
          <a:p>
            <a:pPr marL="0" indent="0">
              <a:buNone/>
            </a:pPr>
            <a:endParaRPr lang="en-US" dirty="0">
              <a:solidFill>
                <a:srgbClr val="0070C0"/>
              </a:solidFill>
            </a:endParaRPr>
          </a:p>
          <a:p>
            <a:pPr marL="0" indent="0">
              <a:buNone/>
            </a:pPr>
            <a:r>
              <a:rPr lang="en-US" i="1" dirty="0">
                <a:solidFill>
                  <a:srgbClr val="0070C0"/>
                </a:solidFill>
              </a:rPr>
              <a:t>We cannot prepare you for everything your department may require of you. We therefore believe in developing: </a:t>
            </a:r>
          </a:p>
          <a:p>
            <a:pPr marL="0" indent="0">
              <a:buNone/>
            </a:pPr>
            <a:endParaRPr lang="en-US" i="1" dirty="0">
              <a:solidFill>
                <a:srgbClr val="0070C0"/>
              </a:solidFill>
            </a:endParaRPr>
          </a:p>
          <a:p>
            <a:pPr lvl="1"/>
            <a:r>
              <a:rPr lang="en-US" i="1" dirty="0">
                <a:solidFill>
                  <a:srgbClr val="0070C0"/>
                </a:solidFill>
              </a:rPr>
              <a:t>The ability to </a:t>
            </a:r>
            <a:r>
              <a:rPr lang="en-US" i="1" dirty="0" err="1">
                <a:solidFill>
                  <a:srgbClr val="0070C0"/>
                </a:solidFill>
              </a:rPr>
              <a:t>analyse</a:t>
            </a:r>
            <a:r>
              <a:rPr lang="en-US" i="1" dirty="0">
                <a:solidFill>
                  <a:srgbClr val="0070C0"/>
                </a:solidFill>
              </a:rPr>
              <a:t> particular text structures…so that you can </a:t>
            </a:r>
            <a:r>
              <a:rPr lang="en-US" i="1" dirty="0" err="1">
                <a:solidFill>
                  <a:srgbClr val="0070C0"/>
                </a:solidFill>
              </a:rPr>
              <a:t>analyse</a:t>
            </a:r>
            <a:r>
              <a:rPr lang="en-US" i="1" dirty="0">
                <a:solidFill>
                  <a:srgbClr val="0070C0"/>
                </a:solidFill>
              </a:rPr>
              <a:t> any text structure </a:t>
            </a:r>
          </a:p>
          <a:p>
            <a:pPr marL="457200" lvl="1" indent="0">
              <a:buNone/>
            </a:pPr>
            <a:endParaRPr lang="en-US" i="1" dirty="0">
              <a:solidFill>
                <a:srgbClr val="0070C0"/>
              </a:solidFill>
            </a:endParaRPr>
          </a:p>
          <a:p>
            <a:pPr lvl="1"/>
            <a:r>
              <a:rPr lang="en-US" i="1" dirty="0">
                <a:solidFill>
                  <a:srgbClr val="0070C0"/>
                </a:solidFill>
              </a:rPr>
              <a:t>Strategies for dealing with academic content (knowledge gained from written texts, through lectures or through peer discussion) </a:t>
            </a:r>
          </a:p>
        </p:txBody>
      </p:sp>
    </p:spTree>
    <p:extLst>
      <p:ext uri="{BB962C8B-B14F-4D97-AF65-F5344CB8AC3E}">
        <p14:creationId xmlns:p14="http://schemas.microsoft.com/office/powerpoint/2010/main" val="3225958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0AFBE-7CE2-CC4C-821C-526AFCEA3803}"/>
              </a:ext>
            </a:extLst>
          </p:cNvPr>
          <p:cNvSpPr>
            <a:spLocks noGrp="1"/>
          </p:cNvSpPr>
          <p:nvPr>
            <p:ph type="title"/>
          </p:nvPr>
        </p:nvSpPr>
        <p:spPr>
          <a:xfrm>
            <a:off x="838199" y="365125"/>
            <a:ext cx="11145253" cy="1325563"/>
          </a:xfrm>
        </p:spPr>
        <p:txBody>
          <a:bodyPr>
            <a:normAutofit/>
          </a:bodyPr>
          <a:lstStyle/>
          <a:p>
            <a:r>
              <a:rPr lang="en-US" sz="3600" dirty="0"/>
              <a:t>5	Focus on In-Sessional – ‘Academic Dev. For Students’</a:t>
            </a:r>
          </a:p>
        </p:txBody>
      </p:sp>
      <p:sp>
        <p:nvSpPr>
          <p:cNvPr id="3" name="Content Placeholder 2">
            <a:extLst>
              <a:ext uri="{FF2B5EF4-FFF2-40B4-BE49-F238E27FC236}">
                <a16:creationId xmlns:a16="http://schemas.microsoft.com/office/drawing/2014/main" id="{34124510-9256-934A-870F-3623BA5801A8}"/>
              </a:ext>
            </a:extLst>
          </p:cNvPr>
          <p:cNvSpPr>
            <a:spLocks noGrp="1"/>
          </p:cNvSpPr>
          <p:nvPr>
            <p:ph idx="1"/>
          </p:nvPr>
        </p:nvSpPr>
        <p:spPr>
          <a:xfrm>
            <a:off x="838200" y="2526630"/>
            <a:ext cx="10515600" cy="4331369"/>
          </a:xfrm>
        </p:spPr>
        <p:txBody>
          <a:bodyPr>
            <a:normAutofit/>
          </a:bodyPr>
          <a:lstStyle/>
          <a:p>
            <a:pPr marL="0" indent="0">
              <a:buNone/>
            </a:pPr>
            <a:r>
              <a:rPr lang="en-US" b="1" dirty="0">
                <a:solidFill>
                  <a:srgbClr val="0070C0"/>
                </a:solidFill>
              </a:rPr>
              <a:t>Explicit, overarching principles:</a:t>
            </a:r>
          </a:p>
          <a:p>
            <a:pPr marL="0" indent="0">
              <a:buNone/>
            </a:pPr>
            <a:endParaRPr lang="en-US" b="1" dirty="0">
              <a:solidFill>
                <a:srgbClr val="0070C0"/>
              </a:solidFill>
            </a:endParaRPr>
          </a:p>
          <a:p>
            <a:pPr marL="0" indent="0">
              <a:buNone/>
            </a:pPr>
            <a:r>
              <a:rPr lang="en-US" i="1" dirty="0">
                <a:solidFill>
                  <a:srgbClr val="0070C0"/>
                </a:solidFill>
              </a:rPr>
              <a:t>Effective academic communication and management of personal study strategies is important to success and wellbeing for all students, regardless of background. All Durham students can potentially benefit from academic development work with ADS staff, therefore […]</a:t>
            </a:r>
          </a:p>
          <a:p>
            <a:pPr marL="0" indent="0">
              <a:buNone/>
            </a:pPr>
            <a:endParaRPr lang="en-US" i="1" dirty="0">
              <a:solidFill>
                <a:srgbClr val="0070C0"/>
              </a:solidFill>
            </a:endParaRPr>
          </a:p>
          <a:p>
            <a:pPr marL="0" indent="0">
              <a:buNone/>
            </a:pPr>
            <a:r>
              <a:rPr lang="en-US" i="1" dirty="0">
                <a:solidFill>
                  <a:srgbClr val="0070C0"/>
                </a:solidFill>
              </a:rPr>
              <a:t>[…] ADS seeks to demystify these often hidden ‘rules of the game’ […]</a:t>
            </a:r>
          </a:p>
        </p:txBody>
      </p:sp>
    </p:spTree>
    <p:extLst>
      <p:ext uri="{BB962C8B-B14F-4D97-AF65-F5344CB8AC3E}">
        <p14:creationId xmlns:p14="http://schemas.microsoft.com/office/powerpoint/2010/main" val="3500990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0AFBE-7CE2-CC4C-821C-526AFCEA3803}"/>
              </a:ext>
            </a:extLst>
          </p:cNvPr>
          <p:cNvSpPr>
            <a:spLocks noGrp="1"/>
          </p:cNvSpPr>
          <p:nvPr>
            <p:ph type="title"/>
          </p:nvPr>
        </p:nvSpPr>
        <p:spPr>
          <a:xfrm>
            <a:off x="838199" y="365125"/>
            <a:ext cx="11145253" cy="1325563"/>
          </a:xfrm>
        </p:spPr>
        <p:txBody>
          <a:bodyPr>
            <a:normAutofit/>
          </a:bodyPr>
          <a:lstStyle/>
          <a:p>
            <a:r>
              <a:rPr lang="en-US" sz="3600" dirty="0"/>
              <a:t>5	Focus on In-Sessional – ‘Academic Dev. For Students’</a:t>
            </a:r>
          </a:p>
        </p:txBody>
      </p:sp>
      <p:sp>
        <p:nvSpPr>
          <p:cNvPr id="3" name="Content Placeholder 2">
            <a:extLst>
              <a:ext uri="{FF2B5EF4-FFF2-40B4-BE49-F238E27FC236}">
                <a16:creationId xmlns:a16="http://schemas.microsoft.com/office/drawing/2014/main" id="{34124510-9256-934A-870F-3623BA5801A8}"/>
              </a:ext>
            </a:extLst>
          </p:cNvPr>
          <p:cNvSpPr>
            <a:spLocks noGrp="1"/>
          </p:cNvSpPr>
          <p:nvPr>
            <p:ph idx="1"/>
          </p:nvPr>
        </p:nvSpPr>
        <p:spPr>
          <a:xfrm>
            <a:off x="838200" y="2526630"/>
            <a:ext cx="10515600" cy="4331369"/>
          </a:xfrm>
        </p:spPr>
        <p:txBody>
          <a:bodyPr>
            <a:normAutofit/>
          </a:bodyPr>
          <a:lstStyle/>
          <a:p>
            <a:pPr marL="0" indent="0">
              <a:buNone/>
            </a:pPr>
            <a:r>
              <a:rPr lang="en-US" b="1" dirty="0">
                <a:solidFill>
                  <a:srgbClr val="0070C0"/>
                </a:solidFill>
              </a:rPr>
              <a:t>Principles that face different audiences:</a:t>
            </a:r>
          </a:p>
          <a:p>
            <a:pPr marL="0" indent="0">
              <a:buNone/>
            </a:pPr>
            <a:endParaRPr lang="en-US" b="1" dirty="0">
              <a:solidFill>
                <a:srgbClr val="0070C0"/>
              </a:solidFill>
            </a:endParaRPr>
          </a:p>
          <a:p>
            <a:pPr marL="0" indent="0">
              <a:buNone/>
            </a:pPr>
            <a:r>
              <a:rPr lang="en-US" i="1" dirty="0">
                <a:solidFill>
                  <a:srgbClr val="0070C0"/>
                </a:solidFill>
              </a:rPr>
              <a:t>ADS provision is, wherever possible, experiential. Sessions are grounded in analysis of texts, practical exercises, discussion tasks and opportunities for practice. Learning thus extends beyond ‘talking about’ to ‘experience of’</a:t>
            </a:r>
          </a:p>
        </p:txBody>
      </p:sp>
    </p:spTree>
    <p:extLst>
      <p:ext uri="{BB962C8B-B14F-4D97-AF65-F5344CB8AC3E}">
        <p14:creationId xmlns:p14="http://schemas.microsoft.com/office/powerpoint/2010/main" val="129664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0AFBE-7CE2-CC4C-821C-526AFCEA3803}"/>
              </a:ext>
            </a:extLst>
          </p:cNvPr>
          <p:cNvSpPr>
            <a:spLocks noGrp="1"/>
          </p:cNvSpPr>
          <p:nvPr>
            <p:ph type="title"/>
          </p:nvPr>
        </p:nvSpPr>
        <p:spPr>
          <a:xfrm>
            <a:off x="838199" y="365125"/>
            <a:ext cx="11145253" cy="1325563"/>
          </a:xfrm>
        </p:spPr>
        <p:txBody>
          <a:bodyPr>
            <a:normAutofit/>
          </a:bodyPr>
          <a:lstStyle/>
          <a:p>
            <a:r>
              <a:rPr lang="en-US" sz="3600" dirty="0"/>
              <a:t>5	Focus on In-Sessional – ‘Academic Dev. For Students’</a:t>
            </a:r>
          </a:p>
        </p:txBody>
      </p:sp>
      <p:sp>
        <p:nvSpPr>
          <p:cNvPr id="3" name="Content Placeholder 2">
            <a:extLst>
              <a:ext uri="{FF2B5EF4-FFF2-40B4-BE49-F238E27FC236}">
                <a16:creationId xmlns:a16="http://schemas.microsoft.com/office/drawing/2014/main" id="{34124510-9256-934A-870F-3623BA5801A8}"/>
              </a:ext>
            </a:extLst>
          </p:cNvPr>
          <p:cNvSpPr>
            <a:spLocks noGrp="1"/>
          </p:cNvSpPr>
          <p:nvPr>
            <p:ph idx="1"/>
          </p:nvPr>
        </p:nvSpPr>
        <p:spPr>
          <a:xfrm>
            <a:off x="838200" y="2526630"/>
            <a:ext cx="10515600" cy="4331369"/>
          </a:xfrm>
        </p:spPr>
        <p:txBody>
          <a:bodyPr>
            <a:normAutofit/>
          </a:bodyPr>
          <a:lstStyle/>
          <a:p>
            <a:pPr marL="0" indent="0">
              <a:buNone/>
            </a:pPr>
            <a:r>
              <a:rPr lang="en-US" b="1" dirty="0">
                <a:solidFill>
                  <a:srgbClr val="0070C0"/>
                </a:solidFill>
              </a:rPr>
              <a:t>Principles that face different audiences:</a:t>
            </a:r>
          </a:p>
          <a:p>
            <a:pPr marL="0" indent="0">
              <a:buNone/>
            </a:pPr>
            <a:endParaRPr lang="en-US" b="1" dirty="0">
              <a:solidFill>
                <a:srgbClr val="0070C0"/>
              </a:solidFill>
            </a:endParaRPr>
          </a:p>
          <a:p>
            <a:pPr marL="0" indent="0">
              <a:buNone/>
            </a:pPr>
            <a:r>
              <a:rPr lang="en-US" i="1" dirty="0">
                <a:solidFill>
                  <a:srgbClr val="0070C0"/>
                </a:solidFill>
              </a:rPr>
              <a:t>Language work is often bound up with knowledge work. All students, even those for whom English is a primary language, can benefit from thinking about language choices in their academic writing</a:t>
            </a:r>
          </a:p>
        </p:txBody>
      </p:sp>
    </p:spTree>
    <p:extLst>
      <p:ext uri="{BB962C8B-B14F-4D97-AF65-F5344CB8AC3E}">
        <p14:creationId xmlns:p14="http://schemas.microsoft.com/office/powerpoint/2010/main" val="819751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0AFBE-7CE2-CC4C-821C-526AFCEA3803}"/>
              </a:ext>
            </a:extLst>
          </p:cNvPr>
          <p:cNvSpPr>
            <a:spLocks noGrp="1"/>
          </p:cNvSpPr>
          <p:nvPr>
            <p:ph type="title"/>
          </p:nvPr>
        </p:nvSpPr>
        <p:spPr>
          <a:xfrm>
            <a:off x="838199" y="365125"/>
            <a:ext cx="11145253" cy="1325563"/>
          </a:xfrm>
        </p:spPr>
        <p:txBody>
          <a:bodyPr>
            <a:normAutofit/>
          </a:bodyPr>
          <a:lstStyle/>
          <a:p>
            <a:r>
              <a:rPr lang="en-US" sz="3600" dirty="0"/>
              <a:t>5	Focus on In-Sessional – ‘Academic Dev. For Students’</a:t>
            </a:r>
          </a:p>
        </p:txBody>
      </p:sp>
      <p:sp>
        <p:nvSpPr>
          <p:cNvPr id="3" name="Content Placeholder 2">
            <a:extLst>
              <a:ext uri="{FF2B5EF4-FFF2-40B4-BE49-F238E27FC236}">
                <a16:creationId xmlns:a16="http://schemas.microsoft.com/office/drawing/2014/main" id="{34124510-9256-934A-870F-3623BA5801A8}"/>
              </a:ext>
            </a:extLst>
          </p:cNvPr>
          <p:cNvSpPr>
            <a:spLocks noGrp="1"/>
          </p:cNvSpPr>
          <p:nvPr>
            <p:ph idx="1"/>
          </p:nvPr>
        </p:nvSpPr>
        <p:spPr>
          <a:xfrm>
            <a:off x="838200" y="2526630"/>
            <a:ext cx="10515600" cy="4331369"/>
          </a:xfrm>
        </p:spPr>
        <p:txBody>
          <a:bodyPr>
            <a:normAutofit/>
          </a:bodyPr>
          <a:lstStyle/>
          <a:p>
            <a:pPr marL="0" indent="0">
              <a:buNone/>
            </a:pPr>
            <a:r>
              <a:rPr lang="en-US" b="1" dirty="0">
                <a:solidFill>
                  <a:srgbClr val="0070C0"/>
                </a:solidFill>
              </a:rPr>
              <a:t>Principles reminding us of hidden values in what we do:</a:t>
            </a:r>
          </a:p>
          <a:p>
            <a:pPr marL="0" indent="0">
              <a:buNone/>
            </a:pPr>
            <a:endParaRPr lang="en-US" b="1" dirty="0">
              <a:solidFill>
                <a:srgbClr val="0070C0"/>
              </a:solidFill>
            </a:endParaRPr>
          </a:p>
          <a:p>
            <a:pPr marL="0" indent="0">
              <a:buNone/>
            </a:pPr>
            <a:r>
              <a:rPr lang="en-US" i="1" dirty="0">
                <a:solidFill>
                  <a:srgbClr val="0070C0"/>
                </a:solidFill>
              </a:rPr>
              <a:t>Generic skills and academic writing sessions have value for many students beyond advertised learning outcomes: Community; solidarity; rapport; emotional engagement; non-judgmental environments; open-minded respect for difficulties; and the safety to be vulnerable. </a:t>
            </a:r>
          </a:p>
          <a:p>
            <a:pPr marL="0" indent="0">
              <a:buNone/>
            </a:pPr>
            <a:endParaRPr lang="en-US" i="1" dirty="0">
              <a:solidFill>
                <a:srgbClr val="0070C0"/>
              </a:solidFill>
            </a:endParaRPr>
          </a:p>
          <a:p>
            <a:pPr marL="0" indent="0">
              <a:buNone/>
            </a:pPr>
            <a:r>
              <a:rPr lang="en-US" i="1" dirty="0">
                <a:solidFill>
                  <a:srgbClr val="0070C0"/>
                </a:solidFill>
              </a:rPr>
              <a:t>Staff should bring this understanding to their pedagogies; </a:t>
            </a:r>
          </a:p>
        </p:txBody>
      </p:sp>
    </p:spTree>
    <p:extLst>
      <p:ext uri="{BB962C8B-B14F-4D97-AF65-F5344CB8AC3E}">
        <p14:creationId xmlns:p14="http://schemas.microsoft.com/office/powerpoint/2010/main" val="1982035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0AFBE-7CE2-CC4C-821C-526AFCEA3803}"/>
              </a:ext>
            </a:extLst>
          </p:cNvPr>
          <p:cNvSpPr>
            <a:spLocks noGrp="1"/>
          </p:cNvSpPr>
          <p:nvPr>
            <p:ph type="title"/>
          </p:nvPr>
        </p:nvSpPr>
        <p:spPr>
          <a:xfrm>
            <a:off x="838199" y="365125"/>
            <a:ext cx="11145253" cy="1325563"/>
          </a:xfrm>
        </p:spPr>
        <p:txBody>
          <a:bodyPr>
            <a:normAutofit/>
          </a:bodyPr>
          <a:lstStyle/>
          <a:p>
            <a:r>
              <a:rPr lang="en-US" sz="3600" dirty="0"/>
              <a:t>5	Focus on In-Sessional – ‘Academic Dev. For Students’</a:t>
            </a:r>
          </a:p>
        </p:txBody>
      </p:sp>
      <p:sp>
        <p:nvSpPr>
          <p:cNvPr id="3" name="Content Placeholder 2">
            <a:extLst>
              <a:ext uri="{FF2B5EF4-FFF2-40B4-BE49-F238E27FC236}">
                <a16:creationId xmlns:a16="http://schemas.microsoft.com/office/drawing/2014/main" id="{34124510-9256-934A-870F-3623BA5801A8}"/>
              </a:ext>
            </a:extLst>
          </p:cNvPr>
          <p:cNvSpPr>
            <a:spLocks noGrp="1"/>
          </p:cNvSpPr>
          <p:nvPr>
            <p:ph idx="1"/>
          </p:nvPr>
        </p:nvSpPr>
        <p:spPr>
          <a:xfrm>
            <a:off x="838200" y="2526630"/>
            <a:ext cx="10515600" cy="4331369"/>
          </a:xfrm>
        </p:spPr>
        <p:txBody>
          <a:bodyPr>
            <a:normAutofit/>
          </a:bodyPr>
          <a:lstStyle/>
          <a:p>
            <a:pPr marL="0" indent="0">
              <a:buNone/>
            </a:pPr>
            <a:r>
              <a:rPr lang="en-US" b="1" dirty="0">
                <a:solidFill>
                  <a:srgbClr val="0070C0"/>
                </a:solidFill>
              </a:rPr>
              <a:t>In need of a conversation, recrafting and simplifying:</a:t>
            </a:r>
          </a:p>
          <a:p>
            <a:pPr marL="0" indent="0">
              <a:buNone/>
            </a:pPr>
            <a:endParaRPr lang="en-US" b="1" dirty="0">
              <a:solidFill>
                <a:srgbClr val="0070C0"/>
              </a:solidFill>
            </a:endParaRPr>
          </a:p>
          <a:p>
            <a:pPr marL="0" indent="0">
              <a:buNone/>
            </a:pPr>
            <a:r>
              <a:rPr lang="en-US" i="1" dirty="0">
                <a:solidFill>
                  <a:srgbClr val="0070C0"/>
                </a:solidFill>
              </a:rPr>
              <a:t>Approaching design and teaching work from an orientation to disciplinary knowledge practices is likely to be a rich means to engage with students and their needs, whether in more general Academic Skills or more specific Collaborations sessions. Disciplinary cultures shape knowledge practices…shape texts…shape language choices (and somewhat vice versa)</a:t>
            </a:r>
          </a:p>
        </p:txBody>
      </p:sp>
    </p:spTree>
    <p:extLst>
      <p:ext uri="{BB962C8B-B14F-4D97-AF65-F5344CB8AC3E}">
        <p14:creationId xmlns:p14="http://schemas.microsoft.com/office/powerpoint/2010/main" val="3144136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0AFBE-7CE2-CC4C-821C-526AFCEA3803}"/>
              </a:ext>
            </a:extLst>
          </p:cNvPr>
          <p:cNvSpPr>
            <a:spLocks noGrp="1"/>
          </p:cNvSpPr>
          <p:nvPr>
            <p:ph type="title"/>
          </p:nvPr>
        </p:nvSpPr>
        <p:spPr>
          <a:xfrm>
            <a:off x="838199" y="365125"/>
            <a:ext cx="11145253" cy="1325563"/>
          </a:xfrm>
        </p:spPr>
        <p:txBody>
          <a:bodyPr>
            <a:normAutofit/>
          </a:bodyPr>
          <a:lstStyle/>
          <a:p>
            <a:r>
              <a:rPr lang="en-US" sz="3600" dirty="0"/>
              <a:t>6	Wrap-up</a:t>
            </a:r>
          </a:p>
        </p:txBody>
      </p:sp>
      <p:sp>
        <p:nvSpPr>
          <p:cNvPr id="3" name="Content Placeholder 2">
            <a:extLst>
              <a:ext uri="{FF2B5EF4-FFF2-40B4-BE49-F238E27FC236}">
                <a16:creationId xmlns:a16="http://schemas.microsoft.com/office/drawing/2014/main" id="{34124510-9256-934A-870F-3623BA5801A8}"/>
              </a:ext>
            </a:extLst>
          </p:cNvPr>
          <p:cNvSpPr>
            <a:spLocks noGrp="1"/>
          </p:cNvSpPr>
          <p:nvPr>
            <p:ph idx="1"/>
          </p:nvPr>
        </p:nvSpPr>
        <p:spPr>
          <a:xfrm>
            <a:off x="838200" y="2526630"/>
            <a:ext cx="10515600" cy="4331369"/>
          </a:xfrm>
        </p:spPr>
        <p:txBody>
          <a:bodyPr>
            <a:normAutofit/>
          </a:bodyPr>
          <a:lstStyle/>
          <a:p>
            <a:pPr marL="0" indent="0">
              <a:buNone/>
            </a:pPr>
            <a:r>
              <a:rPr lang="en-US" dirty="0">
                <a:solidFill>
                  <a:srgbClr val="0070C0"/>
                </a:solidFill>
              </a:rPr>
              <a:t>Course principles – not just for Christmas</a:t>
            </a:r>
          </a:p>
          <a:p>
            <a:pPr marL="0" indent="0">
              <a:buNone/>
            </a:pPr>
            <a:endParaRPr lang="en-US" dirty="0">
              <a:solidFill>
                <a:srgbClr val="0070C0"/>
              </a:solidFill>
            </a:endParaRPr>
          </a:p>
          <a:p>
            <a:pPr marL="0" indent="0">
              <a:buNone/>
            </a:pPr>
            <a:r>
              <a:rPr lang="en-US" dirty="0">
                <a:solidFill>
                  <a:srgbClr val="0070C0"/>
                </a:solidFill>
              </a:rPr>
              <a:t>Embedded, ongoing, evolving…not just for </a:t>
            </a:r>
            <a:r>
              <a:rPr lang="en-US" dirty="0" err="1">
                <a:solidFill>
                  <a:srgbClr val="0070C0"/>
                </a:solidFill>
              </a:rPr>
              <a:t>Baleap</a:t>
            </a:r>
            <a:r>
              <a:rPr lang="en-US" dirty="0">
                <a:solidFill>
                  <a:srgbClr val="0070C0"/>
                </a:solidFill>
              </a:rPr>
              <a:t> accreditation visit</a:t>
            </a:r>
          </a:p>
          <a:p>
            <a:pPr marL="0" indent="0">
              <a:buNone/>
            </a:pPr>
            <a:endParaRPr lang="en-US" dirty="0">
              <a:solidFill>
                <a:srgbClr val="0070C0"/>
              </a:solidFill>
            </a:endParaRPr>
          </a:p>
          <a:p>
            <a:pPr marL="0" indent="0">
              <a:buNone/>
            </a:pPr>
            <a:r>
              <a:rPr lang="en-US" dirty="0">
                <a:solidFill>
                  <a:srgbClr val="0070C0"/>
                </a:solidFill>
              </a:rPr>
              <a:t>A critical orienting point for staff, curriculum and pedagogy</a:t>
            </a:r>
          </a:p>
          <a:p>
            <a:pPr marL="0" indent="0">
              <a:buNone/>
            </a:pPr>
            <a:endParaRPr lang="en-US" dirty="0">
              <a:solidFill>
                <a:srgbClr val="0070C0"/>
              </a:solidFill>
            </a:endParaRPr>
          </a:p>
          <a:p>
            <a:pPr marL="0" indent="0">
              <a:buNone/>
            </a:pPr>
            <a:r>
              <a:rPr lang="en-US" i="1" dirty="0">
                <a:solidFill>
                  <a:srgbClr val="0070C0"/>
                </a:solidFill>
              </a:rPr>
              <a:t>And more recently, </a:t>
            </a:r>
            <a:r>
              <a:rPr lang="en-US" i="1" dirty="0" err="1">
                <a:solidFill>
                  <a:srgbClr val="0070C0"/>
                </a:solidFill>
              </a:rPr>
              <a:t>realising</a:t>
            </a:r>
            <a:r>
              <a:rPr lang="en-US" i="1" dirty="0">
                <a:solidFill>
                  <a:srgbClr val="0070C0"/>
                </a:solidFill>
              </a:rPr>
              <a:t> also:</a:t>
            </a:r>
          </a:p>
          <a:p>
            <a:pPr marL="0" indent="0">
              <a:buNone/>
            </a:pPr>
            <a:r>
              <a:rPr lang="en-US" dirty="0">
                <a:solidFill>
                  <a:srgbClr val="0070C0"/>
                </a:solidFill>
              </a:rPr>
              <a:t>Principles are a valuable resource that can serve multiple, wider needs</a:t>
            </a:r>
          </a:p>
          <a:p>
            <a:pPr marL="0" indent="0">
              <a:buNone/>
            </a:pPr>
            <a:endParaRPr lang="en-US" dirty="0">
              <a:solidFill>
                <a:srgbClr val="0070C0"/>
              </a:solidFill>
            </a:endParaRPr>
          </a:p>
        </p:txBody>
      </p:sp>
    </p:spTree>
    <p:extLst>
      <p:ext uri="{BB962C8B-B14F-4D97-AF65-F5344CB8AC3E}">
        <p14:creationId xmlns:p14="http://schemas.microsoft.com/office/powerpoint/2010/main" val="622618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BA73F-251F-624C-84C4-6B6D7C68DAC0}"/>
              </a:ext>
            </a:extLst>
          </p:cNvPr>
          <p:cNvSpPr>
            <a:spLocks noGrp="1"/>
          </p:cNvSpPr>
          <p:nvPr>
            <p:ph type="title"/>
          </p:nvPr>
        </p:nvSpPr>
        <p:spPr/>
        <p:txBody>
          <a:bodyPr/>
          <a:lstStyle/>
          <a:p>
            <a:r>
              <a:rPr lang="en-US" dirty="0"/>
              <a:t>Relevant BAS criteria/ documentation</a:t>
            </a:r>
          </a:p>
        </p:txBody>
      </p:sp>
      <p:sp>
        <p:nvSpPr>
          <p:cNvPr id="3" name="Content Placeholder 2">
            <a:extLst>
              <a:ext uri="{FF2B5EF4-FFF2-40B4-BE49-F238E27FC236}">
                <a16:creationId xmlns:a16="http://schemas.microsoft.com/office/drawing/2014/main" id="{83B07BF6-E624-AB43-BCD3-82273DC874EE}"/>
              </a:ext>
            </a:extLst>
          </p:cNvPr>
          <p:cNvSpPr>
            <a:spLocks noGrp="1"/>
          </p:cNvSpPr>
          <p:nvPr>
            <p:ph idx="1"/>
          </p:nvPr>
        </p:nvSpPr>
        <p:spPr>
          <a:xfrm>
            <a:off x="838200" y="1825624"/>
            <a:ext cx="10515600" cy="5032376"/>
          </a:xfrm>
        </p:spPr>
        <p:txBody>
          <a:bodyPr>
            <a:noAutofit/>
          </a:bodyPr>
          <a:lstStyle/>
          <a:p>
            <a:pPr marL="0" indent="0">
              <a:buNone/>
            </a:pPr>
            <a:r>
              <a:rPr lang="en-US" sz="1800" b="1" dirty="0"/>
              <a:t>Statement of principles of course design (Appendix 8 – Checklist of documentation, BAS Handbook, p.34)</a:t>
            </a:r>
          </a:p>
          <a:p>
            <a:pPr marL="0" indent="0">
              <a:buNone/>
            </a:pPr>
            <a:endParaRPr lang="en-US" sz="1000" b="1" dirty="0"/>
          </a:p>
          <a:p>
            <a:pPr marL="0" indent="0">
              <a:buNone/>
            </a:pPr>
            <a:r>
              <a:rPr lang="en-US" sz="1800" b="1" dirty="0"/>
              <a:t>5.2 Course Management (BAS Handbook, p.15)</a:t>
            </a:r>
          </a:p>
          <a:p>
            <a:pPr marL="0" indent="0">
              <a:buNone/>
            </a:pPr>
            <a:r>
              <a:rPr lang="en-US" sz="1800" dirty="0"/>
              <a:t>5.2.4 Teaching staff will be given an </a:t>
            </a:r>
            <a:r>
              <a:rPr lang="en-US" sz="1800" dirty="0">
                <a:solidFill>
                  <a:srgbClr val="FF0000"/>
                </a:solidFill>
              </a:rPr>
              <a:t>induction, which includes the principles on which the Course is designed</a:t>
            </a:r>
            <a:r>
              <a:rPr lang="en-US" sz="1800" dirty="0"/>
              <a:t>, materials and resources available, and assessment.</a:t>
            </a:r>
          </a:p>
          <a:p>
            <a:pPr marL="0" indent="0">
              <a:buNone/>
            </a:pPr>
            <a:endParaRPr lang="en-US" sz="1000" dirty="0"/>
          </a:p>
          <a:p>
            <a:pPr marL="0" indent="0">
              <a:buNone/>
            </a:pPr>
            <a:r>
              <a:rPr lang="en-US" sz="1800" b="1" dirty="0"/>
              <a:t>5.3 Course Design (BAS Handbook, p.17)</a:t>
            </a:r>
            <a:endParaRPr lang="en-US" sz="500" dirty="0"/>
          </a:p>
          <a:p>
            <a:pPr marL="0" indent="0">
              <a:buNone/>
            </a:pPr>
            <a:r>
              <a:rPr lang="en-US" sz="1800" i="1" dirty="0"/>
              <a:t>The Course will </a:t>
            </a:r>
            <a:r>
              <a:rPr lang="en-US" sz="1800" i="1" dirty="0">
                <a:solidFill>
                  <a:srgbClr val="FF0000"/>
                </a:solidFill>
              </a:rPr>
              <a:t>adhere to the principles of needs-driven, genre- informed syllabus design </a:t>
            </a:r>
            <a:r>
              <a:rPr lang="en-US" sz="1800" i="1" dirty="0"/>
              <a:t>and assessment to enable students to acquire the knowledge, skills and attributes required for successful study in further or higher education. Specifically:</a:t>
            </a:r>
          </a:p>
          <a:p>
            <a:pPr marL="0" indent="0">
              <a:buNone/>
            </a:pPr>
            <a:endParaRPr lang="en-US" sz="500" dirty="0"/>
          </a:p>
          <a:p>
            <a:pPr marL="0" indent="0">
              <a:buNone/>
            </a:pPr>
            <a:r>
              <a:rPr lang="en-US" sz="1800" dirty="0"/>
              <a:t>5.3.1 The Course will be </a:t>
            </a:r>
            <a:r>
              <a:rPr lang="en-US" sz="1800" dirty="0">
                <a:solidFill>
                  <a:srgbClr val="FF0000"/>
                </a:solidFill>
              </a:rPr>
              <a:t>designed according to clearly articulated principles of language learning and the development of academic literacy in relation to the needs of students in English-medium academic contexts</a:t>
            </a:r>
            <a:r>
              <a:rPr lang="en-US" sz="1800" dirty="0"/>
              <a:t>.</a:t>
            </a:r>
          </a:p>
          <a:p>
            <a:pPr marL="0" indent="0">
              <a:buNone/>
            </a:pPr>
            <a:endParaRPr lang="en-US" sz="500" dirty="0"/>
          </a:p>
          <a:p>
            <a:pPr marL="0" indent="0">
              <a:buNone/>
            </a:pPr>
            <a:r>
              <a:rPr lang="en-US" sz="1800" dirty="0"/>
              <a:t>5.3.3 The Course syllabus will have </a:t>
            </a:r>
            <a:r>
              <a:rPr lang="en-US" sz="1800" dirty="0">
                <a:solidFill>
                  <a:srgbClr val="FF0000"/>
                </a:solidFill>
              </a:rPr>
              <a:t>an explicit </a:t>
            </a:r>
            <a:r>
              <a:rPr lang="en-US" sz="1800" dirty="0" err="1">
                <a:solidFill>
                  <a:srgbClr val="FF0000"/>
                </a:solidFill>
              </a:rPr>
              <a:t>organising</a:t>
            </a:r>
            <a:r>
              <a:rPr lang="en-US" sz="1800" dirty="0">
                <a:solidFill>
                  <a:srgbClr val="FF0000"/>
                </a:solidFill>
              </a:rPr>
              <a:t> principle </a:t>
            </a:r>
            <a:r>
              <a:rPr lang="en-US" sz="1800" dirty="0"/>
              <a:t>with a coherent set of components which allow for progression, recycling and transfer of language knowledge, academic literacy skills and study competence to target academic contexts.</a:t>
            </a:r>
          </a:p>
        </p:txBody>
      </p:sp>
    </p:spTree>
    <p:extLst>
      <p:ext uri="{BB962C8B-B14F-4D97-AF65-F5344CB8AC3E}">
        <p14:creationId xmlns:p14="http://schemas.microsoft.com/office/powerpoint/2010/main" val="3892413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4CE582-ACC7-3745-B91D-B46907ACDA7A}"/>
              </a:ext>
            </a:extLst>
          </p:cNvPr>
          <p:cNvSpPr>
            <a:spLocks noGrp="1"/>
          </p:cNvSpPr>
          <p:nvPr>
            <p:ph idx="1"/>
          </p:nvPr>
        </p:nvSpPr>
        <p:spPr>
          <a:xfrm>
            <a:off x="838200" y="500063"/>
            <a:ext cx="10515600" cy="5676900"/>
          </a:xfrm>
        </p:spPr>
        <p:txBody>
          <a:bodyPr>
            <a:normAutofit fontScale="92500" lnSpcReduction="10000"/>
          </a:bodyPr>
          <a:lstStyle/>
          <a:p>
            <a:pPr marL="0" indent="0">
              <a:buNone/>
            </a:pPr>
            <a:r>
              <a:rPr lang="en-US" b="1" dirty="0"/>
              <a:t>Developing and articulating EAP course principles</a:t>
            </a:r>
          </a:p>
          <a:p>
            <a:pPr marL="0" indent="0">
              <a:buNone/>
            </a:pPr>
            <a:r>
              <a:rPr lang="en-US" b="1" dirty="0"/>
              <a:t>(BAS session, May)</a:t>
            </a:r>
          </a:p>
          <a:p>
            <a:pPr marL="0" indent="0">
              <a:buNone/>
            </a:pPr>
            <a:endParaRPr lang="en-US" dirty="0"/>
          </a:p>
          <a:p>
            <a:pPr marL="0" indent="0">
              <a:buNone/>
            </a:pPr>
            <a:r>
              <a:rPr lang="en-US" dirty="0"/>
              <a:t>Being able to articulate the principles underpinning your EAP course and materials design is important in a number of ways. Primarily, it enables a shared conversation and understanding among staff about the values that shape pedagogy. This can inform teacher induction, curriculum development and staff development. For this reason, articulating course principles is one key area of the </a:t>
            </a:r>
            <a:r>
              <a:rPr lang="en-US" dirty="0" err="1"/>
              <a:t>Baleap</a:t>
            </a:r>
            <a:r>
              <a:rPr lang="en-US" dirty="0"/>
              <a:t> Accreditation Scheme criteria. This session will illustrate and compare course principles from a pre-sessional and in-sessional </a:t>
            </a:r>
            <a:r>
              <a:rPr lang="en-US" dirty="0" err="1"/>
              <a:t>programme</a:t>
            </a:r>
            <a:r>
              <a:rPr lang="en-US" dirty="0"/>
              <a:t> in the same institution. We focus in particular on how both local context and extensive collaboration have shaped these principles iteratively over time. The session will be of benefit for institutions new to the Accreditation Scheme and for others who may wish to revisit their principles and how these are embedded in provision.</a:t>
            </a:r>
          </a:p>
        </p:txBody>
      </p:sp>
    </p:spTree>
    <p:extLst>
      <p:ext uri="{BB962C8B-B14F-4D97-AF65-F5344CB8AC3E}">
        <p14:creationId xmlns:p14="http://schemas.microsoft.com/office/powerpoint/2010/main" val="3897773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0AFBE-7CE2-CC4C-821C-526AFCEA3803}"/>
              </a:ext>
            </a:extLst>
          </p:cNvPr>
          <p:cNvSpPr>
            <a:spLocks noGrp="1"/>
          </p:cNvSpPr>
          <p:nvPr>
            <p:ph type="title"/>
          </p:nvPr>
        </p:nvSpPr>
        <p:spPr>
          <a:xfrm>
            <a:off x="838199" y="365125"/>
            <a:ext cx="11145253" cy="1325563"/>
          </a:xfrm>
        </p:spPr>
        <p:txBody>
          <a:bodyPr>
            <a:normAutofit/>
          </a:bodyPr>
          <a:lstStyle/>
          <a:p>
            <a:r>
              <a:rPr lang="en-US" sz="3600" dirty="0"/>
              <a:t>1	BAS, accreditation outlook and seeing into </a:t>
            </a:r>
            <a:r>
              <a:rPr lang="en-US" sz="3600" dirty="0" err="1"/>
              <a:t>blindspots</a:t>
            </a:r>
            <a:endParaRPr lang="en-US" sz="3600" dirty="0"/>
          </a:p>
        </p:txBody>
      </p:sp>
      <p:sp>
        <p:nvSpPr>
          <p:cNvPr id="3" name="Content Placeholder 2">
            <a:extLst>
              <a:ext uri="{FF2B5EF4-FFF2-40B4-BE49-F238E27FC236}">
                <a16:creationId xmlns:a16="http://schemas.microsoft.com/office/drawing/2014/main" id="{34124510-9256-934A-870F-3623BA5801A8}"/>
              </a:ext>
            </a:extLst>
          </p:cNvPr>
          <p:cNvSpPr>
            <a:spLocks noGrp="1"/>
          </p:cNvSpPr>
          <p:nvPr>
            <p:ph idx="1"/>
          </p:nvPr>
        </p:nvSpPr>
        <p:spPr>
          <a:xfrm>
            <a:off x="838200" y="2526631"/>
            <a:ext cx="10515600" cy="3650331"/>
          </a:xfrm>
        </p:spPr>
        <p:txBody>
          <a:bodyPr/>
          <a:lstStyle/>
          <a:p>
            <a:pPr marL="0" indent="0">
              <a:buNone/>
            </a:pPr>
            <a:r>
              <a:rPr lang="en-US" dirty="0">
                <a:solidFill>
                  <a:srgbClr val="0070C0"/>
                </a:solidFill>
              </a:rPr>
              <a:t>Durham accreditation 2008 – </a:t>
            </a:r>
            <a:r>
              <a:rPr lang="en-US" i="1" dirty="0">
                <a:solidFill>
                  <a:srgbClr val="0070C0"/>
                </a:solidFill>
              </a:rPr>
              <a:t>papering over the cracks</a:t>
            </a:r>
          </a:p>
          <a:p>
            <a:pPr marL="0" indent="0">
              <a:buNone/>
            </a:pPr>
            <a:endParaRPr lang="en-US" dirty="0">
              <a:solidFill>
                <a:srgbClr val="0070C0"/>
              </a:solidFill>
            </a:endParaRPr>
          </a:p>
          <a:p>
            <a:pPr marL="0" indent="0">
              <a:buNone/>
            </a:pPr>
            <a:r>
              <a:rPr lang="en-US" dirty="0">
                <a:solidFill>
                  <a:srgbClr val="0070C0"/>
                </a:solidFill>
              </a:rPr>
              <a:t>Durham accreditation 2012 – </a:t>
            </a:r>
            <a:r>
              <a:rPr lang="en-US" i="1" dirty="0">
                <a:solidFill>
                  <a:srgbClr val="0070C0"/>
                </a:solidFill>
              </a:rPr>
              <a:t>warts and all</a:t>
            </a:r>
          </a:p>
          <a:p>
            <a:pPr marL="0" indent="0">
              <a:buNone/>
            </a:pPr>
            <a:endParaRPr lang="en-US" dirty="0">
              <a:solidFill>
                <a:srgbClr val="0070C0"/>
              </a:solidFill>
            </a:endParaRPr>
          </a:p>
        </p:txBody>
      </p:sp>
    </p:spTree>
    <p:extLst>
      <p:ext uri="{BB962C8B-B14F-4D97-AF65-F5344CB8AC3E}">
        <p14:creationId xmlns:p14="http://schemas.microsoft.com/office/powerpoint/2010/main" val="1579283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0AFBE-7CE2-CC4C-821C-526AFCEA3803}"/>
              </a:ext>
            </a:extLst>
          </p:cNvPr>
          <p:cNvSpPr>
            <a:spLocks noGrp="1"/>
          </p:cNvSpPr>
          <p:nvPr>
            <p:ph type="title"/>
          </p:nvPr>
        </p:nvSpPr>
        <p:spPr>
          <a:xfrm>
            <a:off x="838199" y="365125"/>
            <a:ext cx="11145253" cy="1325563"/>
          </a:xfrm>
        </p:spPr>
        <p:txBody>
          <a:bodyPr>
            <a:normAutofit/>
          </a:bodyPr>
          <a:lstStyle/>
          <a:p>
            <a:r>
              <a:rPr lang="en-US" sz="3600" dirty="0"/>
              <a:t>2	Articulating course principles – Our story</a:t>
            </a:r>
          </a:p>
        </p:txBody>
      </p:sp>
      <p:sp>
        <p:nvSpPr>
          <p:cNvPr id="3" name="Content Placeholder 2">
            <a:extLst>
              <a:ext uri="{FF2B5EF4-FFF2-40B4-BE49-F238E27FC236}">
                <a16:creationId xmlns:a16="http://schemas.microsoft.com/office/drawing/2014/main" id="{34124510-9256-934A-870F-3623BA5801A8}"/>
              </a:ext>
            </a:extLst>
          </p:cNvPr>
          <p:cNvSpPr>
            <a:spLocks noGrp="1"/>
          </p:cNvSpPr>
          <p:nvPr>
            <p:ph idx="1"/>
          </p:nvPr>
        </p:nvSpPr>
        <p:spPr>
          <a:xfrm>
            <a:off x="838200" y="2526630"/>
            <a:ext cx="10515600" cy="4331369"/>
          </a:xfrm>
        </p:spPr>
        <p:txBody>
          <a:bodyPr>
            <a:normAutofit/>
          </a:bodyPr>
          <a:lstStyle/>
          <a:p>
            <a:pPr marL="0" indent="0">
              <a:buNone/>
            </a:pPr>
            <a:r>
              <a:rPr lang="en-US" dirty="0">
                <a:solidFill>
                  <a:srgbClr val="0070C0"/>
                </a:solidFill>
              </a:rPr>
              <a:t>Seeing value behind the box ticking…</a:t>
            </a:r>
          </a:p>
          <a:p>
            <a:pPr marL="0" indent="0">
              <a:buNone/>
            </a:pPr>
            <a:endParaRPr lang="en-US" dirty="0">
              <a:solidFill>
                <a:srgbClr val="0070C0"/>
              </a:solidFill>
            </a:endParaRPr>
          </a:p>
          <a:p>
            <a:pPr marL="0" indent="0">
              <a:buNone/>
            </a:pPr>
            <a:r>
              <a:rPr lang="en-US" dirty="0">
                <a:solidFill>
                  <a:srgbClr val="0070C0"/>
                </a:solidFill>
              </a:rPr>
              <a:t>Discovering your ‘hidden’/ unarticulated principles…</a:t>
            </a:r>
          </a:p>
          <a:p>
            <a:pPr marL="0" indent="0">
              <a:buNone/>
            </a:pPr>
            <a:endParaRPr lang="en-US" dirty="0">
              <a:solidFill>
                <a:srgbClr val="0070C0"/>
              </a:solidFill>
            </a:endParaRPr>
          </a:p>
          <a:p>
            <a:pPr marL="0" indent="0">
              <a:buNone/>
            </a:pPr>
            <a:r>
              <a:rPr lang="en-US" dirty="0">
                <a:solidFill>
                  <a:srgbClr val="0070C0"/>
                </a:solidFill>
              </a:rPr>
              <a:t>(And allowing yourselves to be challenged on these)</a:t>
            </a:r>
          </a:p>
        </p:txBody>
      </p:sp>
    </p:spTree>
    <p:extLst>
      <p:ext uri="{BB962C8B-B14F-4D97-AF65-F5344CB8AC3E}">
        <p14:creationId xmlns:p14="http://schemas.microsoft.com/office/powerpoint/2010/main" val="2142568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1" name="Picture 10" descr="A bird flying in the sky&#10;&#10;Description automatically generated with low confidence">
            <a:extLst>
              <a:ext uri="{FF2B5EF4-FFF2-40B4-BE49-F238E27FC236}">
                <a16:creationId xmlns:a16="http://schemas.microsoft.com/office/drawing/2014/main" id="{B4B69968-1E20-5246-9B74-9225C0C5E262}"/>
              </a:ext>
            </a:extLst>
          </p:cNvPr>
          <p:cNvPicPr>
            <a:picLocks noChangeAspect="1"/>
          </p:cNvPicPr>
          <p:nvPr/>
        </p:nvPicPr>
        <p:blipFill rotWithShape="1">
          <a:blip r:embed="rId3">
            <a:extLst>
              <a:ext uri="{837473B0-CC2E-450A-ABE3-18F120FF3D39}">
                <a1611:picAttrSrcUrl xmlns:a1611="http://schemas.microsoft.com/office/drawing/2016/11/main" r:id="rId4"/>
              </a:ext>
            </a:extLst>
          </a:blip>
          <a:srcRect b="15746"/>
          <a:stretch/>
        </p:blipFill>
        <p:spPr>
          <a:xfrm>
            <a:off x="20" y="1282"/>
            <a:ext cx="12191980" cy="6856718"/>
          </a:xfrm>
          <a:prstGeom prst="rect">
            <a:avLst/>
          </a:prstGeom>
        </p:spPr>
      </p:pic>
    </p:spTree>
    <p:extLst>
      <p:ext uri="{BB962C8B-B14F-4D97-AF65-F5344CB8AC3E}">
        <p14:creationId xmlns:p14="http://schemas.microsoft.com/office/powerpoint/2010/main" val="2140070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0AFBE-7CE2-CC4C-821C-526AFCEA3803}"/>
              </a:ext>
            </a:extLst>
          </p:cNvPr>
          <p:cNvSpPr>
            <a:spLocks noGrp="1"/>
          </p:cNvSpPr>
          <p:nvPr>
            <p:ph type="title"/>
          </p:nvPr>
        </p:nvSpPr>
        <p:spPr>
          <a:xfrm>
            <a:off x="838199" y="365125"/>
            <a:ext cx="11145253" cy="1325563"/>
          </a:xfrm>
        </p:spPr>
        <p:txBody>
          <a:bodyPr>
            <a:normAutofit/>
          </a:bodyPr>
          <a:lstStyle/>
          <a:p>
            <a:r>
              <a:rPr lang="en-US" sz="3600" dirty="0"/>
              <a:t>3	Interactions with Context</a:t>
            </a:r>
          </a:p>
        </p:txBody>
      </p:sp>
      <p:sp>
        <p:nvSpPr>
          <p:cNvPr id="3" name="Content Placeholder 2">
            <a:extLst>
              <a:ext uri="{FF2B5EF4-FFF2-40B4-BE49-F238E27FC236}">
                <a16:creationId xmlns:a16="http://schemas.microsoft.com/office/drawing/2014/main" id="{34124510-9256-934A-870F-3623BA5801A8}"/>
              </a:ext>
            </a:extLst>
          </p:cNvPr>
          <p:cNvSpPr>
            <a:spLocks noGrp="1"/>
          </p:cNvSpPr>
          <p:nvPr>
            <p:ph idx="1"/>
          </p:nvPr>
        </p:nvSpPr>
        <p:spPr>
          <a:xfrm>
            <a:off x="838200" y="2526630"/>
            <a:ext cx="10515600" cy="4331369"/>
          </a:xfrm>
        </p:spPr>
        <p:txBody>
          <a:bodyPr>
            <a:normAutofit/>
          </a:bodyPr>
          <a:lstStyle/>
          <a:p>
            <a:pPr marL="0" indent="0">
              <a:buNone/>
            </a:pPr>
            <a:r>
              <a:rPr lang="en-US" dirty="0">
                <a:solidFill>
                  <a:srgbClr val="0070C0"/>
                </a:solidFill>
              </a:rPr>
              <a:t>Affordances of context shape </a:t>
            </a:r>
            <a:r>
              <a:rPr lang="en-US" dirty="0" err="1">
                <a:solidFill>
                  <a:srgbClr val="0070C0"/>
                </a:solidFill>
              </a:rPr>
              <a:t>flavours</a:t>
            </a:r>
            <a:r>
              <a:rPr lang="en-US" dirty="0">
                <a:solidFill>
                  <a:srgbClr val="0070C0"/>
                </a:solidFill>
              </a:rPr>
              <a:t> of EAP…and course principles</a:t>
            </a:r>
          </a:p>
          <a:p>
            <a:pPr marL="0" indent="0">
              <a:buNone/>
            </a:pPr>
            <a:endParaRPr lang="en-US" dirty="0">
              <a:solidFill>
                <a:srgbClr val="0070C0"/>
              </a:solidFill>
            </a:endParaRPr>
          </a:p>
          <a:p>
            <a:pPr marL="0" indent="0">
              <a:buNone/>
            </a:pPr>
            <a:r>
              <a:rPr lang="en-US" b="1" dirty="0">
                <a:solidFill>
                  <a:srgbClr val="0070C0"/>
                </a:solidFill>
              </a:rPr>
              <a:t>Professional freedoms</a:t>
            </a:r>
          </a:p>
          <a:p>
            <a:pPr>
              <a:buFontTx/>
              <a:buChar char="-"/>
            </a:pPr>
            <a:r>
              <a:rPr lang="en-US" dirty="0">
                <a:solidFill>
                  <a:srgbClr val="0070C0"/>
                </a:solidFill>
              </a:rPr>
              <a:t>Relative freedom to teach and assess as we see fit</a:t>
            </a:r>
          </a:p>
          <a:p>
            <a:pPr>
              <a:buFontTx/>
              <a:buChar char="-"/>
            </a:pPr>
            <a:r>
              <a:rPr lang="en-US" dirty="0">
                <a:solidFill>
                  <a:srgbClr val="0070C0"/>
                </a:solidFill>
              </a:rPr>
              <a:t>Relative freedom to engage in scholarship and community conversations</a:t>
            </a:r>
          </a:p>
          <a:p>
            <a:pPr>
              <a:buFontTx/>
              <a:buChar char="-"/>
            </a:pPr>
            <a:endParaRPr lang="en-US" dirty="0">
              <a:solidFill>
                <a:srgbClr val="0070C0"/>
              </a:solidFill>
            </a:endParaRPr>
          </a:p>
          <a:p>
            <a:pPr marL="0" indent="0">
              <a:buNone/>
            </a:pPr>
            <a:r>
              <a:rPr lang="en-US" dirty="0">
                <a:solidFill>
                  <a:srgbClr val="0070C0"/>
                </a:solidFill>
              </a:rPr>
              <a:t>&gt;&gt; These shape how a view of EAP evolves</a:t>
            </a:r>
          </a:p>
        </p:txBody>
      </p:sp>
    </p:spTree>
    <p:extLst>
      <p:ext uri="{BB962C8B-B14F-4D97-AF65-F5344CB8AC3E}">
        <p14:creationId xmlns:p14="http://schemas.microsoft.com/office/powerpoint/2010/main" val="3905652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0AFBE-7CE2-CC4C-821C-526AFCEA3803}"/>
              </a:ext>
            </a:extLst>
          </p:cNvPr>
          <p:cNvSpPr>
            <a:spLocks noGrp="1"/>
          </p:cNvSpPr>
          <p:nvPr>
            <p:ph type="title"/>
          </p:nvPr>
        </p:nvSpPr>
        <p:spPr>
          <a:xfrm>
            <a:off x="838199" y="365125"/>
            <a:ext cx="11145253" cy="1325563"/>
          </a:xfrm>
        </p:spPr>
        <p:txBody>
          <a:bodyPr>
            <a:normAutofit/>
          </a:bodyPr>
          <a:lstStyle/>
          <a:p>
            <a:r>
              <a:rPr lang="en-US" sz="3600" dirty="0"/>
              <a:t>3	Interactions with Context</a:t>
            </a:r>
          </a:p>
        </p:txBody>
      </p:sp>
      <p:sp>
        <p:nvSpPr>
          <p:cNvPr id="3" name="Content Placeholder 2">
            <a:extLst>
              <a:ext uri="{FF2B5EF4-FFF2-40B4-BE49-F238E27FC236}">
                <a16:creationId xmlns:a16="http://schemas.microsoft.com/office/drawing/2014/main" id="{34124510-9256-934A-870F-3623BA5801A8}"/>
              </a:ext>
            </a:extLst>
          </p:cNvPr>
          <p:cNvSpPr>
            <a:spLocks noGrp="1"/>
          </p:cNvSpPr>
          <p:nvPr>
            <p:ph idx="1"/>
          </p:nvPr>
        </p:nvSpPr>
        <p:spPr>
          <a:xfrm>
            <a:off x="838200" y="2526630"/>
            <a:ext cx="10515600" cy="4331369"/>
          </a:xfrm>
        </p:spPr>
        <p:txBody>
          <a:bodyPr>
            <a:normAutofit/>
          </a:bodyPr>
          <a:lstStyle/>
          <a:p>
            <a:pPr marL="0" indent="0">
              <a:buNone/>
            </a:pPr>
            <a:r>
              <a:rPr lang="en-US" dirty="0">
                <a:solidFill>
                  <a:srgbClr val="0070C0"/>
                </a:solidFill>
              </a:rPr>
              <a:t>Affordances of context shape </a:t>
            </a:r>
            <a:r>
              <a:rPr lang="en-US" dirty="0" err="1">
                <a:solidFill>
                  <a:srgbClr val="0070C0"/>
                </a:solidFill>
              </a:rPr>
              <a:t>flavours</a:t>
            </a:r>
            <a:r>
              <a:rPr lang="en-US" dirty="0">
                <a:solidFill>
                  <a:srgbClr val="0070C0"/>
                </a:solidFill>
              </a:rPr>
              <a:t> of EAP…and course principles</a:t>
            </a:r>
          </a:p>
          <a:p>
            <a:pPr marL="0" indent="0">
              <a:buNone/>
            </a:pPr>
            <a:endParaRPr lang="en-US" dirty="0">
              <a:solidFill>
                <a:srgbClr val="0070C0"/>
              </a:solidFill>
            </a:endParaRPr>
          </a:p>
          <a:p>
            <a:pPr marL="0" indent="0">
              <a:buNone/>
            </a:pPr>
            <a:r>
              <a:rPr lang="en-US" b="1" dirty="0">
                <a:solidFill>
                  <a:srgbClr val="0070C0"/>
                </a:solidFill>
              </a:rPr>
              <a:t>Institutional constraints:</a:t>
            </a:r>
          </a:p>
          <a:p>
            <a:pPr>
              <a:buFontTx/>
              <a:buChar char="-"/>
            </a:pPr>
            <a:r>
              <a:rPr lang="en-US" dirty="0">
                <a:solidFill>
                  <a:srgbClr val="0070C0"/>
                </a:solidFill>
              </a:rPr>
              <a:t>Student demographics (mostly PG)</a:t>
            </a:r>
          </a:p>
          <a:p>
            <a:pPr>
              <a:buFontTx/>
              <a:buChar char="-"/>
            </a:pPr>
            <a:r>
              <a:rPr lang="en-US" dirty="0">
                <a:solidFill>
                  <a:srgbClr val="0070C0"/>
                </a:solidFill>
              </a:rPr>
              <a:t>IELTS scores: relatively high</a:t>
            </a:r>
          </a:p>
          <a:p>
            <a:pPr marL="0" indent="0">
              <a:buNone/>
            </a:pPr>
            <a:endParaRPr lang="en-US" dirty="0">
              <a:solidFill>
                <a:srgbClr val="0070C0"/>
              </a:solidFill>
            </a:endParaRPr>
          </a:p>
          <a:p>
            <a:pPr marL="0" indent="0">
              <a:buNone/>
            </a:pPr>
            <a:r>
              <a:rPr lang="en-US" dirty="0">
                <a:solidFill>
                  <a:srgbClr val="0070C0"/>
                </a:solidFill>
              </a:rPr>
              <a:t>&gt;&gt; These are the very real contextual influences that both EAP units and BAS Assessors need to engage with seriously</a:t>
            </a:r>
          </a:p>
        </p:txBody>
      </p:sp>
    </p:spTree>
    <p:extLst>
      <p:ext uri="{BB962C8B-B14F-4D97-AF65-F5344CB8AC3E}">
        <p14:creationId xmlns:p14="http://schemas.microsoft.com/office/powerpoint/2010/main" val="3370087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0AFBE-7CE2-CC4C-821C-526AFCEA3803}"/>
              </a:ext>
            </a:extLst>
          </p:cNvPr>
          <p:cNvSpPr>
            <a:spLocks noGrp="1"/>
          </p:cNvSpPr>
          <p:nvPr>
            <p:ph type="title"/>
          </p:nvPr>
        </p:nvSpPr>
        <p:spPr>
          <a:xfrm>
            <a:off x="838199" y="365125"/>
            <a:ext cx="11145253" cy="1325563"/>
          </a:xfrm>
        </p:spPr>
        <p:txBody>
          <a:bodyPr>
            <a:normAutofit/>
          </a:bodyPr>
          <a:lstStyle/>
          <a:p>
            <a:r>
              <a:rPr lang="en-US" sz="3600" dirty="0"/>
              <a:t>4	Focus on Pre-Sessional – Selected examples</a:t>
            </a:r>
          </a:p>
        </p:txBody>
      </p:sp>
      <p:sp>
        <p:nvSpPr>
          <p:cNvPr id="3" name="Content Placeholder 2">
            <a:extLst>
              <a:ext uri="{FF2B5EF4-FFF2-40B4-BE49-F238E27FC236}">
                <a16:creationId xmlns:a16="http://schemas.microsoft.com/office/drawing/2014/main" id="{34124510-9256-934A-870F-3623BA5801A8}"/>
              </a:ext>
            </a:extLst>
          </p:cNvPr>
          <p:cNvSpPr>
            <a:spLocks noGrp="1"/>
          </p:cNvSpPr>
          <p:nvPr>
            <p:ph idx="1"/>
          </p:nvPr>
        </p:nvSpPr>
        <p:spPr>
          <a:xfrm>
            <a:off x="838200" y="2526630"/>
            <a:ext cx="10515600" cy="4331369"/>
          </a:xfrm>
        </p:spPr>
        <p:txBody>
          <a:bodyPr>
            <a:normAutofit/>
          </a:bodyPr>
          <a:lstStyle/>
          <a:p>
            <a:pPr marL="0" indent="0">
              <a:buNone/>
            </a:pPr>
            <a:r>
              <a:rPr lang="en-US" b="1" dirty="0">
                <a:solidFill>
                  <a:srgbClr val="0070C0"/>
                </a:solidFill>
              </a:rPr>
              <a:t>Explicit, overarching principle:</a:t>
            </a:r>
          </a:p>
          <a:p>
            <a:pPr marL="0" indent="0">
              <a:buNone/>
            </a:pPr>
            <a:endParaRPr lang="en-US" b="1" dirty="0">
              <a:solidFill>
                <a:srgbClr val="0070C0"/>
              </a:solidFill>
            </a:endParaRPr>
          </a:p>
          <a:p>
            <a:pPr marL="0" indent="0">
              <a:buNone/>
            </a:pPr>
            <a:r>
              <a:rPr lang="en-US" i="1" dirty="0">
                <a:solidFill>
                  <a:srgbClr val="0070C0"/>
                </a:solidFill>
              </a:rPr>
              <a:t>Your primary reason for coming to Durham is to join an academic department to deepen your knowledge and skills. We see you, therefore, not just as language students but also as junior scholars. </a:t>
            </a:r>
          </a:p>
          <a:p>
            <a:pPr marL="0" indent="0">
              <a:buNone/>
            </a:pPr>
            <a:endParaRPr lang="en-US" dirty="0">
              <a:solidFill>
                <a:srgbClr val="0070C0"/>
              </a:solidFill>
            </a:endParaRPr>
          </a:p>
          <a:p>
            <a:pPr marL="0" indent="0">
              <a:buNone/>
            </a:pPr>
            <a:r>
              <a:rPr lang="en-US" i="1" dirty="0">
                <a:solidFill>
                  <a:srgbClr val="0070C0"/>
                </a:solidFill>
              </a:rPr>
              <a:t>Your academic work starts now. </a:t>
            </a:r>
          </a:p>
          <a:p>
            <a:pPr marL="0" indent="0">
              <a:buNone/>
            </a:pPr>
            <a:endParaRPr lang="en-US" dirty="0">
              <a:solidFill>
                <a:srgbClr val="0070C0"/>
              </a:solidFill>
            </a:endParaRPr>
          </a:p>
          <a:p>
            <a:pPr marL="0" indent="0">
              <a:buNone/>
            </a:pPr>
            <a:endParaRPr lang="en-US" dirty="0">
              <a:solidFill>
                <a:srgbClr val="0070C0"/>
              </a:solidFill>
            </a:endParaRPr>
          </a:p>
        </p:txBody>
      </p:sp>
    </p:spTree>
    <p:extLst>
      <p:ext uri="{BB962C8B-B14F-4D97-AF65-F5344CB8AC3E}">
        <p14:creationId xmlns:p14="http://schemas.microsoft.com/office/powerpoint/2010/main" val="91747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0AFBE-7CE2-CC4C-821C-526AFCEA3803}"/>
              </a:ext>
            </a:extLst>
          </p:cNvPr>
          <p:cNvSpPr>
            <a:spLocks noGrp="1"/>
          </p:cNvSpPr>
          <p:nvPr>
            <p:ph type="title"/>
          </p:nvPr>
        </p:nvSpPr>
        <p:spPr>
          <a:xfrm>
            <a:off x="838199" y="365125"/>
            <a:ext cx="11145253" cy="1325563"/>
          </a:xfrm>
        </p:spPr>
        <p:txBody>
          <a:bodyPr>
            <a:normAutofit/>
          </a:bodyPr>
          <a:lstStyle/>
          <a:p>
            <a:r>
              <a:rPr lang="en-US" sz="3600" dirty="0"/>
              <a:t>4	Focus on Pre-Sessional – Selected examples</a:t>
            </a:r>
          </a:p>
        </p:txBody>
      </p:sp>
      <p:sp>
        <p:nvSpPr>
          <p:cNvPr id="3" name="Content Placeholder 2">
            <a:extLst>
              <a:ext uri="{FF2B5EF4-FFF2-40B4-BE49-F238E27FC236}">
                <a16:creationId xmlns:a16="http://schemas.microsoft.com/office/drawing/2014/main" id="{34124510-9256-934A-870F-3623BA5801A8}"/>
              </a:ext>
            </a:extLst>
          </p:cNvPr>
          <p:cNvSpPr>
            <a:spLocks noGrp="1"/>
          </p:cNvSpPr>
          <p:nvPr>
            <p:ph idx="1"/>
          </p:nvPr>
        </p:nvSpPr>
        <p:spPr>
          <a:xfrm>
            <a:off x="838200" y="2526630"/>
            <a:ext cx="11145252" cy="4331369"/>
          </a:xfrm>
        </p:spPr>
        <p:txBody>
          <a:bodyPr>
            <a:normAutofit/>
          </a:bodyPr>
          <a:lstStyle/>
          <a:p>
            <a:pPr marL="0" indent="0">
              <a:buNone/>
            </a:pPr>
            <a:r>
              <a:rPr lang="en-US" b="1" dirty="0">
                <a:solidFill>
                  <a:srgbClr val="0070C0"/>
                </a:solidFill>
              </a:rPr>
              <a:t>Leading then to (e.g.):</a:t>
            </a:r>
          </a:p>
          <a:p>
            <a:pPr marL="0" indent="0">
              <a:buNone/>
            </a:pPr>
            <a:endParaRPr lang="en-US" dirty="0">
              <a:solidFill>
                <a:srgbClr val="0070C0"/>
              </a:solidFill>
            </a:endParaRPr>
          </a:p>
          <a:p>
            <a:pPr marL="0" indent="0">
              <a:buNone/>
            </a:pPr>
            <a:r>
              <a:rPr lang="en-US" i="1" dirty="0">
                <a:solidFill>
                  <a:srgbClr val="0070C0"/>
                </a:solidFill>
              </a:rPr>
              <a:t>We aim to challenge you academically, as well as linguistically […]</a:t>
            </a:r>
          </a:p>
          <a:p>
            <a:pPr marL="0" indent="0">
              <a:buNone/>
            </a:pPr>
            <a:endParaRPr lang="en-US" dirty="0">
              <a:solidFill>
                <a:srgbClr val="0070C0"/>
              </a:solidFill>
            </a:endParaRPr>
          </a:p>
          <a:p>
            <a:pPr marL="0" indent="0">
              <a:buNone/>
            </a:pPr>
            <a:r>
              <a:rPr lang="en-US" dirty="0">
                <a:solidFill>
                  <a:srgbClr val="0070C0"/>
                </a:solidFill>
              </a:rPr>
              <a:t>[…] </a:t>
            </a:r>
            <a:r>
              <a:rPr lang="en-US" i="1" dirty="0">
                <a:solidFill>
                  <a:srgbClr val="0070C0"/>
                </a:solidFill>
              </a:rPr>
              <a:t>Pre-Sessional is preparation for the workload of higher-level study</a:t>
            </a:r>
            <a:r>
              <a:rPr lang="en-US" dirty="0">
                <a:solidFill>
                  <a:srgbClr val="0070C0"/>
                </a:solidFill>
              </a:rPr>
              <a:t> </a:t>
            </a:r>
            <a:r>
              <a:rPr lang="en-US" i="1" dirty="0">
                <a:solidFill>
                  <a:srgbClr val="0070C0"/>
                </a:solidFill>
              </a:rPr>
              <a:t>[…]</a:t>
            </a:r>
          </a:p>
          <a:p>
            <a:pPr marL="0" indent="0">
              <a:buNone/>
            </a:pPr>
            <a:endParaRPr lang="en-US" dirty="0">
              <a:solidFill>
                <a:srgbClr val="0070C0"/>
              </a:solidFill>
            </a:endParaRPr>
          </a:p>
          <a:p>
            <a:pPr marL="0" indent="0">
              <a:buNone/>
            </a:pPr>
            <a:r>
              <a:rPr lang="en-US" i="1" dirty="0">
                <a:solidFill>
                  <a:srgbClr val="0070C0"/>
                </a:solidFill>
              </a:rPr>
              <a:t>The [course] often mirrors the academic process that many of you will follow in your department […]</a:t>
            </a:r>
          </a:p>
          <a:p>
            <a:pPr marL="0" indent="0">
              <a:buNone/>
            </a:pPr>
            <a:endParaRPr lang="en-US" dirty="0">
              <a:solidFill>
                <a:srgbClr val="0070C0"/>
              </a:solidFill>
            </a:endParaRPr>
          </a:p>
          <a:p>
            <a:pPr marL="0" indent="0">
              <a:buNone/>
            </a:pPr>
            <a:endParaRPr lang="en-US" dirty="0">
              <a:solidFill>
                <a:srgbClr val="0070C0"/>
              </a:solidFill>
            </a:endParaRPr>
          </a:p>
        </p:txBody>
      </p:sp>
    </p:spTree>
    <p:extLst>
      <p:ext uri="{BB962C8B-B14F-4D97-AF65-F5344CB8AC3E}">
        <p14:creationId xmlns:p14="http://schemas.microsoft.com/office/powerpoint/2010/main" val="2832527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0AFBE-7CE2-CC4C-821C-526AFCEA3803}"/>
              </a:ext>
            </a:extLst>
          </p:cNvPr>
          <p:cNvSpPr>
            <a:spLocks noGrp="1"/>
          </p:cNvSpPr>
          <p:nvPr>
            <p:ph type="title"/>
          </p:nvPr>
        </p:nvSpPr>
        <p:spPr>
          <a:xfrm>
            <a:off x="838199" y="365125"/>
            <a:ext cx="11145253" cy="1325563"/>
          </a:xfrm>
        </p:spPr>
        <p:txBody>
          <a:bodyPr>
            <a:normAutofit/>
          </a:bodyPr>
          <a:lstStyle/>
          <a:p>
            <a:r>
              <a:rPr lang="en-US" sz="3600" dirty="0"/>
              <a:t>4	Focus on Pre-Sessional – Selected examples</a:t>
            </a:r>
          </a:p>
        </p:txBody>
      </p:sp>
      <p:sp>
        <p:nvSpPr>
          <p:cNvPr id="3" name="Content Placeholder 2">
            <a:extLst>
              <a:ext uri="{FF2B5EF4-FFF2-40B4-BE49-F238E27FC236}">
                <a16:creationId xmlns:a16="http://schemas.microsoft.com/office/drawing/2014/main" id="{34124510-9256-934A-870F-3623BA5801A8}"/>
              </a:ext>
            </a:extLst>
          </p:cNvPr>
          <p:cNvSpPr>
            <a:spLocks noGrp="1"/>
          </p:cNvSpPr>
          <p:nvPr>
            <p:ph idx="1"/>
          </p:nvPr>
        </p:nvSpPr>
        <p:spPr>
          <a:xfrm>
            <a:off x="838200" y="2526630"/>
            <a:ext cx="11145252" cy="4331369"/>
          </a:xfrm>
        </p:spPr>
        <p:txBody>
          <a:bodyPr>
            <a:normAutofit/>
          </a:bodyPr>
          <a:lstStyle/>
          <a:p>
            <a:pPr marL="0" indent="0">
              <a:buNone/>
            </a:pPr>
            <a:r>
              <a:rPr lang="en-US" b="1" dirty="0">
                <a:solidFill>
                  <a:srgbClr val="0070C0"/>
                </a:solidFill>
              </a:rPr>
              <a:t>In need of (constant) interrogation:</a:t>
            </a:r>
          </a:p>
          <a:p>
            <a:pPr marL="0" indent="0">
              <a:buNone/>
            </a:pPr>
            <a:endParaRPr lang="en-US" dirty="0">
              <a:solidFill>
                <a:srgbClr val="0070C0"/>
              </a:solidFill>
            </a:endParaRPr>
          </a:p>
          <a:p>
            <a:pPr marL="0" indent="0">
              <a:buNone/>
            </a:pPr>
            <a:r>
              <a:rPr lang="en-US" i="1" dirty="0">
                <a:solidFill>
                  <a:srgbClr val="0070C0"/>
                </a:solidFill>
              </a:rPr>
              <a:t>[…] You will also be introduced to the academic expectations and conventions of your degree subject area. </a:t>
            </a:r>
            <a:endParaRPr lang="en-US" dirty="0">
              <a:solidFill>
                <a:srgbClr val="0070C0"/>
              </a:solidFill>
            </a:endParaRPr>
          </a:p>
          <a:p>
            <a:pPr marL="0" indent="0">
              <a:buNone/>
            </a:pPr>
            <a:endParaRPr lang="en-US" dirty="0">
              <a:solidFill>
                <a:srgbClr val="0070C0"/>
              </a:solidFill>
            </a:endParaRPr>
          </a:p>
        </p:txBody>
      </p:sp>
    </p:spTree>
    <p:extLst>
      <p:ext uri="{BB962C8B-B14F-4D97-AF65-F5344CB8AC3E}">
        <p14:creationId xmlns:p14="http://schemas.microsoft.com/office/powerpoint/2010/main" val="2828410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1931</Words>
  <Application>Microsoft Macintosh PowerPoint</Application>
  <PresentationFormat>Widescreen</PresentationFormat>
  <Paragraphs>189</Paragraphs>
  <Slides>18</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PowerPoint Presentation</vt:lpstr>
      <vt:lpstr>1 BAS, accreditation outlook and seeing into blindspots</vt:lpstr>
      <vt:lpstr>2 Articulating course principles – Our story</vt:lpstr>
      <vt:lpstr>PowerPoint Presentation</vt:lpstr>
      <vt:lpstr>3 Interactions with Context</vt:lpstr>
      <vt:lpstr>3 Interactions with Context</vt:lpstr>
      <vt:lpstr>4 Focus on Pre-Sessional – Selected examples</vt:lpstr>
      <vt:lpstr>4 Focus on Pre-Sessional – Selected examples</vt:lpstr>
      <vt:lpstr>4 Focus on Pre-Sessional – Selected examples</vt:lpstr>
      <vt:lpstr>4 Focus on Pre-Sessional – Selected examples</vt:lpstr>
      <vt:lpstr>5 Focus on In-Sessional – ‘Academic Dev. For Students’</vt:lpstr>
      <vt:lpstr>5 Focus on In-Sessional – ‘Academic Dev. For Students’</vt:lpstr>
      <vt:lpstr>5 Focus on In-Sessional – ‘Academic Dev. For Students’</vt:lpstr>
      <vt:lpstr>5 Focus on In-Sessional – ‘Academic Dev. For Students’</vt:lpstr>
      <vt:lpstr>5 Focus on In-Sessional – ‘Academic Dev. For Students’</vt:lpstr>
      <vt:lpstr>6 Wrap-up</vt:lpstr>
      <vt:lpstr>Relevant BAS criteria/ documentation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Principles</dc:title>
  <dc:creator>KIRK, STEVE E.</dc:creator>
  <cp:lastModifiedBy>KIRK, STEVE E.</cp:lastModifiedBy>
  <cp:revision>2</cp:revision>
  <dcterms:created xsi:type="dcterms:W3CDTF">2021-05-11T08:45:36Z</dcterms:created>
  <dcterms:modified xsi:type="dcterms:W3CDTF">2021-06-01T15:19:11Z</dcterms:modified>
</cp:coreProperties>
</file>