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23"/>
  </p:notesMasterIdLst>
  <p:sldIdLst>
    <p:sldId id="256" r:id="rId2"/>
    <p:sldId id="257" r:id="rId3"/>
    <p:sldId id="258" r:id="rId4"/>
    <p:sldId id="279" r:id="rId5"/>
    <p:sldId id="278" r:id="rId6"/>
    <p:sldId id="259" r:id="rId7"/>
    <p:sldId id="262" r:id="rId8"/>
    <p:sldId id="260" r:id="rId9"/>
    <p:sldId id="261" r:id="rId10"/>
    <p:sldId id="264" r:id="rId11"/>
    <p:sldId id="265" r:id="rId12"/>
    <p:sldId id="263" r:id="rId13"/>
    <p:sldId id="266" r:id="rId14"/>
    <p:sldId id="269" r:id="rId15"/>
    <p:sldId id="267" r:id="rId16"/>
    <p:sldId id="270" r:id="rId17"/>
    <p:sldId id="268" r:id="rId18"/>
    <p:sldId id="271" r:id="rId19"/>
    <p:sldId id="272" r:id="rId20"/>
    <p:sldId id="273" r:id="rId21"/>
    <p:sldId id="28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57"/>
    <p:restoredTop sz="95878"/>
  </p:normalViewPr>
  <p:slideViewPr>
    <p:cSldViewPr snapToGrid="0" snapToObjects="1">
      <p:cViewPr varScale="1">
        <p:scale>
          <a:sx n="106" d="100"/>
          <a:sy n="106" d="100"/>
        </p:scale>
        <p:origin x="3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CA682-F03A-F44F-A371-1A772537E657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94B982-FD89-8648-A735-596324B24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1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94B982-FD89-8648-A735-596324B2403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47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(adequate classrooms, access to photocopiers)</a:t>
            </a:r>
            <a:endParaRPr lang="en-HK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(social programme, homestay scheme)</a:t>
            </a:r>
            <a:endParaRPr lang="en-HK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94B982-FD89-8648-A735-596324B2403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957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94B982-FD89-8648-A735-596324B2403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006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2629" y="1371600"/>
            <a:ext cx="5935540" cy="2696866"/>
          </a:xfrm>
        </p:spPr>
        <p:txBody>
          <a:bodyPr anchor="t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2629" y="4584879"/>
            <a:ext cx="593554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043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044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8077" y="1401097"/>
            <a:ext cx="2155722" cy="477586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401097"/>
            <a:ext cx="8232058" cy="477586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252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03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9" y="1709738"/>
            <a:ext cx="9214884" cy="31599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2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849526"/>
            <a:ext cx="5105400" cy="32104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849526"/>
            <a:ext cx="5105400" cy="32104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47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371599"/>
            <a:ext cx="10442760" cy="93975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2311353"/>
            <a:ext cx="5084947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2628" y="3006725"/>
            <a:ext cx="5084947" cy="318293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311353"/>
            <a:ext cx="5183188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13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602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907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85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18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71600"/>
            <a:ext cx="10363200" cy="13144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399" y="2853369"/>
            <a:ext cx="10363200" cy="3088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262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0D4E46AA-1EC0-4433-9956-E798E94A6FB7}" type="datetimeFigureOut">
              <a:rPr lang="en-US" smtClean="0"/>
              <a:pPr/>
              <a:t>7/21/2021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38C08-47C7-4847-B0BE-B9D8DEEB3D1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209B62C-3402-4623-9A7C-AA048B56F8C3}"/>
              </a:ext>
            </a:extLst>
          </p:cNvPr>
          <p:cNvCxnSpPr>
            <a:cxnSpLocks/>
          </p:cNvCxnSpPr>
          <p:nvPr/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757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5" r:id="rId6"/>
    <p:sldLayoutId id="2147483680" r:id="rId7"/>
    <p:sldLayoutId id="2147483681" r:id="rId8"/>
    <p:sldLayoutId id="2147483682" r:id="rId9"/>
    <p:sldLayoutId id="2147483684" r:id="rId10"/>
    <p:sldLayoutId id="214748368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SzPct val="87000"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SzPct val="87000"/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6B9231A-B34B-4A29-A6AC-532E1EE8157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Sea of white umbrellas with one blue one in the crowd">
            <a:extLst>
              <a:ext uri="{FF2B5EF4-FFF2-40B4-BE49-F238E27FC236}">
                <a16:creationId xmlns:a16="http://schemas.microsoft.com/office/drawing/2014/main" id="{C728CE73-2976-4489-997A-4517EFE06F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b="1749"/>
          <a:stretch/>
        </p:blipFill>
        <p:spPr>
          <a:xfrm>
            <a:off x="20" y="152"/>
            <a:ext cx="12191980" cy="685784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A210C7-E76E-4E4A-8B18-A7EBF84D1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2629" y="1371600"/>
            <a:ext cx="9111904" cy="2696866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BALEAP Accreditation Scheme (BAS) 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New Scheme: Criteria and Context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7B6287-197A-0143-A801-E341F690CE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2629" y="4584879"/>
            <a:ext cx="5935540" cy="1287887"/>
          </a:xfrm>
        </p:spPr>
        <p:txBody>
          <a:bodyPr anchor="b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Melinda Whong, Assessor</a:t>
            </a:r>
          </a:p>
          <a:p>
            <a:r>
              <a:rPr lang="en-US">
                <a:solidFill>
                  <a:srgbClr val="FFFFFF"/>
                </a:solidFill>
              </a:rPr>
              <a:t>21 May 2021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0CE0765-E93C-4D37-9D5F-D464EFB10FA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0006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54D2B-C974-D546-A0EE-77F6C8689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However, challenges remained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AB64C-744E-B445-BF07-61E7C684F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3792" y="2627728"/>
            <a:ext cx="10263808" cy="3088460"/>
          </a:xfrm>
        </p:spPr>
        <p:txBody>
          <a:bodyPr/>
          <a:lstStyle/>
          <a:p>
            <a:pPr marL="0" lvl="0" indent="0">
              <a:buNone/>
            </a:pPr>
            <a:r>
              <a:rPr lang="en-GB" sz="2800" dirty="0"/>
              <a:t>Within the Scheme itself</a:t>
            </a:r>
          </a:p>
          <a:p>
            <a:pPr lvl="0"/>
            <a:r>
              <a:rPr lang="en-GB" sz="2800" dirty="0"/>
              <a:t>a product of modifying what exists (significant tweaking)</a:t>
            </a:r>
            <a:endParaRPr lang="en-HK" sz="2800" dirty="0"/>
          </a:p>
          <a:p>
            <a:pPr lvl="0"/>
            <a:r>
              <a:rPr lang="en-GB" sz="2800" dirty="0"/>
              <a:t>overlap and lack of clarity between criteria</a:t>
            </a:r>
            <a:endParaRPr lang="en-US" sz="2800" dirty="0"/>
          </a:p>
          <a:p>
            <a:pPr lvl="0"/>
            <a:endParaRPr lang="en-HK" sz="2800" dirty="0"/>
          </a:p>
        </p:txBody>
      </p:sp>
    </p:spTree>
    <p:extLst>
      <p:ext uri="{BB962C8B-B14F-4D97-AF65-F5344CB8AC3E}">
        <p14:creationId xmlns:p14="http://schemas.microsoft.com/office/powerpoint/2010/main" val="563025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2C2EC-5494-3743-B10C-BAE7B6575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71601"/>
            <a:ext cx="10363200" cy="930166"/>
          </a:xfrm>
        </p:spPr>
        <p:txBody>
          <a:bodyPr/>
          <a:lstStyle/>
          <a:p>
            <a:r>
              <a:rPr lang="en-US" dirty="0"/>
              <a:t>Since 2012/2014 Change in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4446E-341F-874E-A43A-79DAE20D8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2435087"/>
            <a:ext cx="10363200" cy="3506742"/>
          </a:xfrm>
        </p:spPr>
        <p:txBody>
          <a:bodyPr>
            <a:normAutofit/>
          </a:bodyPr>
          <a:lstStyle/>
          <a:p>
            <a:pPr lvl="0"/>
            <a:r>
              <a:rPr lang="en-GB" sz="2400" dirty="0"/>
              <a:t>private providers: EAP practitioners teaching students EAP</a:t>
            </a:r>
            <a:endParaRPr lang="en-HK" sz="2400" dirty="0"/>
          </a:p>
          <a:p>
            <a:pPr lvl="0"/>
            <a:r>
              <a:rPr lang="en-GB" sz="2400" dirty="0"/>
              <a:t>importance of international students </a:t>
            </a:r>
          </a:p>
          <a:p>
            <a:pPr lvl="1"/>
            <a:r>
              <a:rPr lang="en-GB" sz="2200" dirty="0">
                <a:sym typeface="Wingdings" pitchFamily="2" charset="2"/>
              </a:rPr>
              <a:t>	</a:t>
            </a:r>
            <a:r>
              <a:rPr lang="en-GB" sz="2200" dirty="0"/>
              <a:t> growth/development of In-Sessional</a:t>
            </a:r>
            <a:endParaRPr lang="en-HK" sz="2200" dirty="0"/>
          </a:p>
          <a:p>
            <a:pPr lvl="0"/>
            <a:r>
              <a:rPr lang="en-GB" sz="2400" dirty="0"/>
              <a:t>growth of transnational education / branch campuses abroad</a:t>
            </a:r>
            <a:endParaRPr lang="en-HK" sz="2400" dirty="0"/>
          </a:p>
          <a:p>
            <a:pPr lvl="0"/>
            <a:r>
              <a:rPr lang="en-GB" sz="2400" dirty="0"/>
              <a:t>BALEAP as a Global Forum</a:t>
            </a:r>
            <a:endParaRPr lang="en-HK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441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54D2B-C974-D546-A0EE-77F6C8689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Different approach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AB64C-744E-B445-BF07-61E7C684F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4783" y="2853369"/>
            <a:ext cx="8792816" cy="3088460"/>
          </a:xfrm>
        </p:spPr>
        <p:txBody>
          <a:bodyPr/>
          <a:lstStyle/>
          <a:p>
            <a:pPr lvl="0"/>
            <a:r>
              <a:rPr lang="en-GB" sz="3200" dirty="0"/>
              <a:t>Needed thinking from core principles</a:t>
            </a:r>
            <a:endParaRPr lang="en-HK" sz="3200" dirty="0"/>
          </a:p>
          <a:p>
            <a:pPr lvl="0"/>
            <a:r>
              <a:rPr lang="en-GB" sz="3200" dirty="0"/>
              <a:t>Global Forum: large implications</a:t>
            </a:r>
          </a:p>
          <a:p>
            <a:pPr lvl="1"/>
            <a:r>
              <a:rPr lang="en-GB" sz="2400" dirty="0"/>
              <a:t>(Scheme: very Pre-Sessional oriented)</a:t>
            </a:r>
            <a:endParaRPr lang="en-HK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956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766F9-621C-1F41-B3D5-933D633FB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Revised Scheme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8A3E2-CFD6-5842-8114-B08D5E848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636" y="2226365"/>
            <a:ext cx="10525539" cy="4144617"/>
          </a:xfrm>
        </p:spPr>
        <p:txBody>
          <a:bodyPr>
            <a:normAutofit/>
          </a:bodyPr>
          <a:lstStyle/>
          <a:p>
            <a:pPr lvl="0"/>
            <a:r>
              <a:rPr lang="en-GB" sz="3200" dirty="0"/>
              <a:t>Goes further…. </a:t>
            </a:r>
          </a:p>
          <a:p>
            <a:pPr marL="0" lvl="0" indent="0">
              <a:buNone/>
            </a:pPr>
            <a:r>
              <a:rPr lang="en-GB" sz="3200" dirty="0"/>
              <a:t>    Not:</a:t>
            </a:r>
            <a:endParaRPr lang="en-HK" sz="3200" dirty="0"/>
          </a:p>
          <a:p>
            <a:pPr marL="834390" lvl="2" indent="-285750"/>
            <a:r>
              <a:rPr lang="en-GB" sz="2400" dirty="0"/>
              <a:t>about office space, liaising with accommodation </a:t>
            </a:r>
            <a:endParaRPr lang="en-HK" sz="2400" dirty="0"/>
          </a:p>
          <a:p>
            <a:pPr marL="834390" lvl="2" indent="-285750"/>
            <a:r>
              <a:rPr lang="en-GB" sz="2400" dirty="0"/>
              <a:t> ‘for start of course’ exclusively</a:t>
            </a:r>
            <a:endParaRPr lang="en-HK" sz="2400" dirty="0"/>
          </a:p>
          <a:p>
            <a:pPr marL="834390" lvl="2" indent="-285750"/>
            <a:r>
              <a:rPr lang="en-GB" sz="2400" dirty="0"/>
              <a:t>only a unit within a university</a:t>
            </a:r>
            <a:endParaRPr lang="en-HK" sz="2400" dirty="0"/>
          </a:p>
          <a:p>
            <a:pPr lvl="0"/>
            <a:r>
              <a:rPr lang="en-GB" sz="3200" dirty="0"/>
              <a:t>The course/curriculum/content: The heart of what we do</a:t>
            </a:r>
            <a:endParaRPr lang="en-HK" sz="3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626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766F9-621C-1F41-B3D5-933D633FB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Revised Scheme: Core Principles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8A3E2-CFD6-5842-8114-B08D5E848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487" y="2375452"/>
            <a:ext cx="10750825" cy="4144617"/>
          </a:xfrm>
        </p:spPr>
        <p:txBody>
          <a:bodyPr>
            <a:normAutofit/>
          </a:bodyPr>
          <a:lstStyle/>
          <a:p>
            <a:pPr lvl="1">
              <a:lnSpc>
                <a:spcPct val="200000"/>
              </a:lnSpc>
            </a:pPr>
            <a:r>
              <a:rPr lang="en-GB" sz="3200" dirty="0"/>
              <a:t>EAP: language as a ‘content’ (genre-based)</a:t>
            </a:r>
            <a:endParaRPr lang="en-HK" sz="3200" dirty="0"/>
          </a:p>
          <a:p>
            <a:pPr lvl="1">
              <a:lnSpc>
                <a:spcPct val="200000"/>
              </a:lnSpc>
            </a:pPr>
            <a:r>
              <a:rPr lang="en-GB" sz="3200" dirty="0"/>
              <a:t>EAP pedagogy, beyond CLT-driven ELT</a:t>
            </a:r>
            <a:endParaRPr lang="en-HK" sz="3200" dirty="0"/>
          </a:p>
          <a:p>
            <a:pPr lvl="1">
              <a:lnSpc>
                <a:spcPct val="200000"/>
              </a:lnSpc>
            </a:pPr>
            <a:r>
              <a:rPr lang="en-GB" sz="3200" dirty="0"/>
              <a:t>EAP is inherently contextualised (for academic purpose)</a:t>
            </a:r>
            <a:endParaRPr lang="en-HK" sz="3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835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98EB2-11F1-5847-BEFE-1311BDCF7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AE42E-B193-4A41-964A-A96BFF912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8739" y="2425148"/>
            <a:ext cx="9438860" cy="35166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Two Sections</a:t>
            </a:r>
            <a:endParaRPr lang="en-HK" sz="2800" dirty="0"/>
          </a:p>
          <a:p>
            <a:pPr marL="514350" lvl="0" indent="-514350">
              <a:buFont typeface="+mj-lt"/>
              <a:buAutoNum type="romanUcPeriod"/>
            </a:pPr>
            <a:r>
              <a:rPr lang="en-GB" sz="2800" dirty="0"/>
              <a:t>Leadership and Administration </a:t>
            </a:r>
            <a:endParaRPr lang="en-HK" sz="2800" dirty="0"/>
          </a:p>
          <a:p>
            <a:pPr marL="514350" lvl="0" indent="-514350">
              <a:buFont typeface="+mj-lt"/>
              <a:buAutoNum type="romanUcPeriod"/>
            </a:pPr>
            <a:r>
              <a:rPr lang="en-GB" sz="2800" dirty="0"/>
              <a:t>Programme: Content, Delivery and Assessment</a:t>
            </a:r>
            <a:endParaRPr lang="en-HK" sz="2800" dirty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Ten Criteria each	= 20 Total Criteria</a:t>
            </a:r>
            <a:endParaRPr lang="en-HK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779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4F287-9D13-394E-9E06-0576D3AE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9" y="1212574"/>
            <a:ext cx="11111948" cy="1314443"/>
          </a:xfrm>
        </p:spPr>
        <p:txBody>
          <a:bodyPr>
            <a:normAutofit/>
          </a:bodyPr>
          <a:lstStyle/>
          <a:p>
            <a:r>
              <a:rPr lang="en-GB" dirty="0"/>
              <a:t>For Academic Purposes</a:t>
            </a:r>
            <a:br>
              <a:rPr lang="en-GB" dirty="0"/>
            </a:br>
            <a:r>
              <a:rPr lang="en-GB" dirty="0"/>
              <a:t>						i.e. Context Dependent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2333-38AA-8841-ADC1-37F7CFC15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2065283"/>
            <a:ext cx="10363202" cy="436704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dirty="0"/>
              <a:t>What purpose? Whose purpose?</a:t>
            </a:r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2800" dirty="0"/>
              <a:t>UK</a:t>
            </a:r>
          </a:p>
          <a:p>
            <a:pPr marL="834390" lvl="2" indent="-285750"/>
            <a:r>
              <a:rPr lang="en-US" sz="2600" dirty="0"/>
              <a:t>Pre-Sessional AND In-Sessional</a:t>
            </a:r>
          </a:p>
          <a:p>
            <a:pPr marL="834390" lvl="2" indent="-285750"/>
            <a:r>
              <a:rPr lang="en-US" sz="2600" dirty="0"/>
              <a:t>Within Universities and Private Providers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Beyond the UK</a:t>
            </a:r>
          </a:p>
          <a:p>
            <a:pPr marL="1005840" lvl="2" indent="-457200"/>
            <a:r>
              <a:rPr lang="en-US" sz="2600" dirty="0"/>
              <a:t>English Medium of Instruction:   Turkey, Hong Kong, China, Spain,  							Singapore, Japan….</a:t>
            </a:r>
          </a:p>
        </p:txBody>
      </p:sp>
    </p:spTree>
    <p:extLst>
      <p:ext uri="{BB962C8B-B14F-4D97-AF65-F5344CB8AC3E}">
        <p14:creationId xmlns:p14="http://schemas.microsoft.com/office/powerpoint/2010/main" val="13006539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23A96-5113-2644-8513-30DEC4BA4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887" y="1162879"/>
            <a:ext cx="10363200" cy="1314443"/>
          </a:xfrm>
        </p:spPr>
        <p:txBody>
          <a:bodyPr/>
          <a:lstStyle/>
          <a:p>
            <a:r>
              <a:rPr lang="en-GB" dirty="0"/>
              <a:t>Central to New Scheme:</a:t>
            </a:r>
            <a:br>
              <a:rPr lang="en-GB" dirty="0"/>
            </a:br>
            <a:r>
              <a:rPr lang="en-GB" dirty="0"/>
              <a:t>	The </a:t>
            </a:r>
            <a:r>
              <a:rPr lang="en-GB" b="1" dirty="0"/>
              <a:t>Accreditation Context </a:t>
            </a:r>
            <a:r>
              <a:rPr lang="en-GB" dirty="0"/>
              <a:t>document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E267B-D9C5-E44F-BE49-2D1D099CA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A.	</a:t>
            </a:r>
            <a:r>
              <a:rPr lang="en-US" b="1" dirty="0" err="1"/>
              <a:t>Contextualising</a:t>
            </a:r>
            <a:r>
              <a:rPr lang="en-US" b="1" dirty="0"/>
              <a:t> your EAP Provision</a:t>
            </a:r>
            <a:endParaRPr lang="en-HK" dirty="0"/>
          </a:p>
          <a:p>
            <a:pPr marL="0" indent="0">
              <a:buNone/>
            </a:pPr>
            <a:r>
              <a:rPr lang="en-US" dirty="0"/>
              <a:t>		including: what your priorities are as a Centre</a:t>
            </a:r>
            <a:endParaRPr lang="en-HK" dirty="0"/>
          </a:p>
          <a:p>
            <a:pPr marL="0" indent="0">
              <a:buNone/>
            </a:pPr>
            <a:r>
              <a:rPr lang="en-US" b="1" dirty="0"/>
              <a:t>B.	Collaborations, Influence and Impact </a:t>
            </a:r>
            <a:endParaRPr lang="en-HK" dirty="0"/>
          </a:p>
          <a:p>
            <a:pPr marL="0" indent="0">
              <a:buNone/>
            </a:pPr>
            <a:r>
              <a:rPr lang="en-US" b="1" dirty="0"/>
              <a:t>C.	Principles 	</a:t>
            </a:r>
            <a:r>
              <a:rPr lang="en-US" dirty="0"/>
              <a:t>underlying YOUR approach to teaching, assessment, EAP</a:t>
            </a:r>
            <a:endParaRPr lang="en-HK" dirty="0"/>
          </a:p>
          <a:p>
            <a:pPr marL="0" indent="0">
              <a:buNone/>
            </a:pPr>
            <a:r>
              <a:rPr lang="en-US" b="1" dirty="0"/>
              <a:t>D. 	Developments to Date </a:t>
            </a:r>
            <a:r>
              <a:rPr lang="en-US" dirty="0"/>
              <a:t>(For Units seeking re-accreditation)</a:t>
            </a:r>
            <a:endParaRPr lang="en-HK" dirty="0"/>
          </a:p>
          <a:p>
            <a:pPr marL="0" indent="0">
              <a:buNone/>
            </a:pPr>
            <a:r>
              <a:rPr lang="en-US" b="1" dirty="0"/>
              <a:t>E.	Essentials for the BAS Assessors 	</a:t>
            </a:r>
            <a:r>
              <a:rPr lang="en-US" dirty="0"/>
              <a:t>size, time of year…</a:t>
            </a:r>
            <a:endParaRPr lang="en-H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0451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A10B3-FED2-EC4F-B4D1-DF02B84B4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hasn’t changed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87C3A-2F21-364A-A854-E11F259AD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8739" y="2853369"/>
            <a:ext cx="9438860" cy="3088460"/>
          </a:xfrm>
        </p:spPr>
        <p:txBody>
          <a:bodyPr/>
          <a:lstStyle/>
          <a:p>
            <a:r>
              <a:rPr lang="en-GB" sz="2800" dirty="0"/>
              <a:t>Ethos: Developmental</a:t>
            </a:r>
            <a:endParaRPr lang="en-HK" sz="2800" dirty="0"/>
          </a:p>
          <a:p>
            <a:pPr lvl="0"/>
            <a:r>
              <a:rPr lang="en-GB" sz="2800" dirty="0"/>
              <a:t>a Peer scheme</a:t>
            </a:r>
            <a:endParaRPr lang="en-HK" sz="2800" dirty="0"/>
          </a:p>
          <a:p>
            <a:pPr lvl="0"/>
            <a:r>
              <a:rPr lang="en-GB" sz="2800" dirty="0"/>
              <a:t>Priority: Quality education for students</a:t>
            </a:r>
            <a:endParaRPr lang="en-HK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4752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26B30-B179-7240-9673-28A93FDCB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Finally: The New Normal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BBEC9-BC09-2C41-8799-ED19BEA94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9712" y="2555195"/>
            <a:ext cx="8418444" cy="2792057"/>
          </a:xfrm>
        </p:spPr>
        <p:txBody>
          <a:bodyPr/>
          <a:lstStyle/>
          <a:p>
            <a:r>
              <a:rPr lang="en-GB" sz="2400" dirty="0"/>
              <a:t>We live in a world of change, sometimes rapid change</a:t>
            </a:r>
            <a:endParaRPr lang="en-HK" sz="2400" dirty="0"/>
          </a:p>
          <a:p>
            <a:r>
              <a:rPr lang="en-GB" sz="2400" dirty="0"/>
              <a:t>A more nimble Accreditation Scheme</a:t>
            </a:r>
            <a:endParaRPr lang="en-HK" sz="2400" dirty="0"/>
          </a:p>
          <a:p>
            <a:r>
              <a:rPr lang="en-GB" sz="2400" dirty="0"/>
              <a:t>that will allow us to facilitate the important work that we do</a:t>
            </a:r>
            <a:endParaRPr lang="en-HK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94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2DD58-27B7-274D-AB64-49B303D44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BALEAP Accreditation Scheme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77A7D-F531-F846-88B4-276403F47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6303" y="2853369"/>
            <a:ext cx="9041295" cy="3088460"/>
          </a:xfrm>
        </p:spPr>
        <p:txBody>
          <a:bodyPr>
            <a:normAutofit/>
          </a:bodyPr>
          <a:lstStyle/>
          <a:p>
            <a:pPr marL="857250" indent="-857250">
              <a:buFont typeface="+mj-lt"/>
              <a:buAutoNum type="romanLcPeriod"/>
            </a:pPr>
            <a:r>
              <a:rPr lang="en-US" sz="3600" dirty="0"/>
              <a:t>Context / History</a:t>
            </a:r>
          </a:p>
          <a:p>
            <a:pPr marL="857250" indent="-857250">
              <a:buFont typeface="+mj-lt"/>
              <a:buAutoNum type="romanLcPeriod"/>
            </a:pPr>
            <a:r>
              <a:rPr lang="en-US" sz="3600" dirty="0"/>
              <a:t>Revised Scheme</a:t>
            </a:r>
          </a:p>
        </p:txBody>
      </p:sp>
    </p:spTree>
    <p:extLst>
      <p:ext uri="{BB962C8B-B14F-4D97-AF65-F5344CB8AC3E}">
        <p14:creationId xmlns:p14="http://schemas.microsoft.com/office/powerpoint/2010/main" val="23359345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26B30-B179-7240-9673-28A93FDCB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Finally: The New Normal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BBEC9-BC09-2C41-8799-ED19BEA94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9712" y="2555195"/>
            <a:ext cx="8418444" cy="2792057"/>
          </a:xfrm>
        </p:spPr>
        <p:txBody>
          <a:bodyPr/>
          <a:lstStyle/>
          <a:p>
            <a:r>
              <a:rPr lang="en-GB" sz="2400" dirty="0">
                <a:solidFill>
                  <a:schemeClr val="bg1">
                    <a:lumMod val="75000"/>
                  </a:schemeClr>
                </a:solidFill>
              </a:rPr>
              <a:t>We live in a world of change, sometimes rapid change</a:t>
            </a:r>
            <a:endParaRPr lang="en-HK" sz="2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GB" sz="2400" dirty="0">
                <a:solidFill>
                  <a:schemeClr val="bg1">
                    <a:lumMod val="75000"/>
                  </a:schemeClr>
                </a:solidFill>
              </a:rPr>
              <a:t>A more nimble Accreditation Scheme</a:t>
            </a:r>
            <a:endParaRPr lang="en-HK" sz="2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GB" sz="2400" dirty="0">
                <a:solidFill>
                  <a:schemeClr val="bg1">
                    <a:lumMod val="75000"/>
                  </a:schemeClr>
                </a:solidFill>
              </a:rPr>
              <a:t>that will allow us to facilitate the important work that we do</a:t>
            </a:r>
            <a:endParaRPr lang="en-HK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864DF5-F9EE-7447-B8E4-8DB853B0AD24}"/>
              </a:ext>
            </a:extLst>
          </p:cNvPr>
          <p:cNvSpPr txBox="1"/>
          <p:nvPr/>
        </p:nvSpPr>
        <p:spPr>
          <a:xfrm rot="20163726">
            <a:off x="317757" y="3698984"/>
            <a:ext cx="72926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1"/>
                </a:solidFill>
              </a:rPr>
              <a:t>What’s the next New Normal?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1ABF27-2B67-2E49-A4AD-DF21CAB01AB1}"/>
              </a:ext>
            </a:extLst>
          </p:cNvPr>
          <p:cNvSpPr txBox="1"/>
          <p:nvPr/>
        </p:nvSpPr>
        <p:spPr>
          <a:xfrm rot="20163726">
            <a:off x="4579314" y="3693481"/>
            <a:ext cx="7934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1"/>
                </a:solidFill>
              </a:rPr>
              <a:t>How long will this New Normal last?</a:t>
            </a:r>
          </a:p>
        </p:txBody>
      </p:sp>
    </p:spTree>
    <p:extLst>
      <p:ext uri="{BB962C8B-B14F-4D97-AF65-F5344CB8AC3E}">
        <p14:creationId xmlns:p14="http://schemas.microsoft.com/office/powerpoint/2010/main" val="35118220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indoor, colorful, arranged&#10;&#10;Description automatically generated">
            <a:extLst>
              <a:ext uri="{FF2B5EF4-FFF2-40B4-BE49-F238E27FC236}">
                <a16:creationId xmlns:a16="http://schemas.microsoft.com/office/drawing/2014/main" id="{3BBEFC1B-F5B2-F743-B654-7857662EA6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721" y="1169252"/>
            <a:ext cx="10322079" cy="549956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FCA2AC2-4EA3-BC47-B60A-200B1187D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546" y="189186"/>
            <a:ext cx="10515601" cy="746235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solidFill>
                  <a:schemeClr val="accent1"/>
                </a:solidFill>
              </a:rPr>
              <a:t>Thank you for coming to our 30</a:t>
            </a:r>
            <a:r>
              <a:rPr lang="en-GB" b="1" baseline="30000" dirty="0">
                <a:solidFill>
                  <a:schemeClr val="accent1"/>
                </a:solidFill>
              </a:rPr>
              <a:t>th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CA27D-BE7E-C249-AFD3-88256ECDC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56416"/>
            <a:ext cx="10363200" cy="48283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/>
              <a:t>			</a:t>
            </a:r>
            <a:endParaRPr lang="en-US" dirty="0"/>
          </a:p>
        </p:txBody>
      </p:sp>
      <p:pic>
        <p:nvPicPr>
          <p:cNvPr id="5" name="Picture 4" descr="A cake with candles on top&#10;&#10;Description automatically generated with medium confidence">
            <a:extLst>
              <a:ext uri="{FF2B5EF4-FFF2-40B4-BE49-F238E27FC236}">
                <a16:creationId xmlns:a16="http://schemas.microsoft.com/office/drawing/2014/main" id="{F41F9B82-2F41-6B4A-A0E2-227D03C077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3854" y="4090592"/>
            <a:ext cx="2583440" cy="2228110"/>
          </a:xfrm>
          <a:prstGeom prst="rect">
            <a:avLst/>
          </a:prstGeom>
        </p:spPr>
      </p:pic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2A07A2AC-5973-5A45-9B9B-D2AAAE27BD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140837">
            <a:off x="824319" y="4549761"/>
            <a:ext cx="5956141" cy="1872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685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A2AC2-4EA3-BC47-B60A-200B1187D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546" y="189186"/>
            <a:ext cx="10515601" cy="746235"/>
          </a:xfrm>
        </p:spPr>
        <p:txBody>
          <a:bodyPr>
            <a:noAutofit/>
          </a:bodyPr>
          <a:lstStyle/>
          <a:p>
            <a:pPr algn="r"/>
            <a:r>
              <a:rPr lang="en-GB" b="1" dirty="0">
                <a:solidFill>
                  <a:schemeClr val="accent1"/>
                </a:solidFill>
              </a:rPr>
              <a:t>in the ‘early days’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CA27D-BE7E-C249-AFD3-88256ECDC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56416"/>
            <a:ext cx="10363200" cy="48283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/>
              <a:t>1991 			 BAS began accreditations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580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A2AC2-4EA3-BC47-B60A-200B1187D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546" y="189186"/>
            <a:ext cx="10515601" cy="746235"/>
          </a:xfrm>
        </p:spPr>
        <p:txBody>
          <a:bodyPr>
            <a:noAutofit/>
          </a:bodyPr>
          <a:lstStyle/>
          <a:p>
            <a:pPr algn="r"/>
            <a:r>
              <a:rPr lang="en-GB" b="1" dirty="0">
                <a:solidFill>
                  <a:schemeClr val="accent1"/>
                </a:solidFill>
              </a:rPr>
              <a:t>in the ‘early days’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CA27D-BE7E-C249-AFD3-88256ECDC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56416"/>
            <a:ext cx="10363200" cy="48283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/>
              <a:t>1991 			 BAS began accreditations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A cake with candles on top&#10;&#10;Description automatically generated with medium confidence">
            <a:extLst>
              <a:ext uri="{FF2B5EF4-FFF2-40B4-BE49-F238E27FC236}">
                <a16:creationId xmlns:a16="http://schemas.microsoft.com/office/drawing/2014/main" id="{F41F9B82-2F41-6B4A-A0E2-227D03C077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9895" y="3436885"/>
            <a:ext cx="2729177" cy="2619699"/>
          </a:xfrm>
          <a:prstGeom prst="rect">
            <a:avLst/>
          </a:prstGeom>
        </p:spPr>
      </p:pic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2A07A2AC-5973-5A45-9B9B-D2AAAE27BD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08547">
            <a:off x="667663" y="3299476"/>
            <a:ext cx="6790149" cy="2135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361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A2AC2-4EA3-BC47-B60A-200B1187D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546" y="189186"/>
            <a:ext cx="10515601" cy="746235"/>
          </a:xfrm>
        </p:spPr>
        <p:txBody>
          <a:bodyPr>
            <a:noAutofit/>
          </a:bodyPr>
          <a:lstStyle/>
          <a:p>
            <a:pPr algn="r"/>
            <a:r>
              <a:rPr lang="en-GB" b="1" dirty="0">
                <a:solidFill>
                  <a:schemeClr val="accent1"/>
                </a:solidFill>
              </a:rPr>
              <a:t>in the ‘early days’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CA27D-BE7E-C249-AFD3-88256ECDC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56416"/>
            <a:ext cx="10363200" cy="48283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/>
              <a:t>1991 			 BAS began accreditations</a:t>
            </a:r>
          </a:p>
          <a:p>
            <a:pPr marL="0" indent="0">
              <a:buNone/>
            </a:pPr>
            <a:r>
              <a:rPr lang="en-GB" sz="3200" dirty="0"/>
              <a:t>1990s to 2005(-</a:t>
            </a:r>
            <a:r>
              <a:rPr lang="en-GB" sz="3200" dirty="0" err="1"/>
              <a:t>ish</a:t>
            </a:r>
            <a:r>
              <a:rPr lang="en-GB" sz="3200" dirty="0"/>
              <a:t>)	 Nature of language centres </a:t>
            </a:r>
            <a:endParaRPr lang="en-HK" sz="3200" dirty="0"/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GB" sz="3000" dirty="0"/>
              <a:t>included General English programmes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GB" sz="3000" dirty="0"/>
              <a:t>Teacher training of English teachers from abroad</a:t>
            </a:r>
            <a:endParaRPr lang="en-HK" sz="3000" dirty="0"/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GB" sz="3000" dirty="0"/>
              <a:t>alongside academic English (summer Pre-</a:t>
            </a:r>
            <a:r>
              <a:rPr lang="en-GB" sz="3000" dirty="0" err="1"/>
              <a:t>Sessionals</a:t>
            </a:r>
            <a:r>
              <a:rPr lang="en-GB" sz="3000" dirty="0"/>
              <a:t>)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GB" sz="3000" dirty="0"/>
              <a:t>EAP: grounded in ESP/Applied Linguistics</a:t>
            </a:r>
            <a:endParaRPr lang="en-HK" sz="3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771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D02C5-C479-A24E-BEC7-22C01EEF7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2453" y="258949"/>
            <a:ext cx="10363200" cy="1314443"/>
          </a:xfrm>
        </p:spPr>
        <p:txBody>
          <a:bodyPr/>
          <a:lstStyle/>
          <a:p>
            <a:pPr algn="r"/>
            <a:r>
              <a:rPr lang="en-GB" b="1" dirty="0">
                <a:solidFill>
                  <a:schemeClr val="accent1"/>
                </a:solidFill>
              </a:rPr>
              <a:t>from around 2005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F3D0C-3EE7-B440-B7E9-B8BD6250D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180" y="1574658"/>
            <a:ext cx="11742820" cy="4914630"/>
          </a:xfrm>
        </p:spPr>
        <p:txBody>
          <a:bodyPr>
            <a:normAutofit/>
          </a:bodyPr>
          <a:lstStyle/>
          <a:p>
            <a:pPr lvl="0"/>
            <a:r>
              <a:rPr lang="en-GB" sz="2800" dirty="0"/>
              <a:t>Considerable growth of international students </a:t>
            </a:r>
            <a:r>
              <a:rPr lang="en-GB" sz="2800" dirty="0">
                <a:sym typeface="Wingdings" pitchFamily="2" charset="2"/>
              </a:rPr>
              <a:t></a:t>
            </a:r>
            <a:r>
              <a:rPr lang="en-GB" sz="2800" dirty="0"/>
              <a:t> large Pre-</a:t>
            </a:r>
            <a:r>
              <a:rPr lang="en-GB" sz="2800" dirty="0" err="1"/>
              <a:t>Sessionals</a:t>
            </a:r>
            <a:endParaRPr lang="en-HK" sz="2800" dirty="0"/>
          </a:p>
          <a:p>
            <a:pPr lvl="0"/>
            <a:r>
              <a:rPr lang="en-GB" sz="2800" dirty="0"/>
              <a:t>Pre-Sessional more the ‘main event’ in English language centres</a:t>
            </a:r>
            <a:endParaRPr lang="en-HK" sz="2800" dirty="0"/>
          </a:p>
          <a:p>
            <a:pPr lvl="0"/>
            <a:r>
              <a:rPr lang="en-GB" sz="2800" dirty="0"/>
              <a:t>Move to more discipline specific Pre-S (more than Business English)</a:t>
            </a:r>
            <a:endParaRPr lang="en-HK" sz="2800" dirty="0"/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r>
              <a:rPr lang="en-GB" sz="2800" dirty="0"/>
              <a:t>Structurally</a:t>
            </a:r>
            <a:endParaRPr lang="en-HK" sz="2800" dirty="0"/>
          </a:p>
          <a:p>
            <a:pPr lvl="0"/>
            <a:r>
              <a:rPr lang="en-GB" sz="2800" dirty="0"/>
              <a:t>Question: central service or academic unit</a:t>
            </a:r>
            <a:endParaRPr lang="en-HK" sz="2800" dirty="0"/>
          </a:p>
          <a:p>
            <a:pPr lvl="0"/>
            <a:r>
              <a:rPr lang="en-GB" sz="2800" dirty="0"/>
              <a:t>Private providers</a:t>
            </a:r>
            <a:endParaRPr lang="en-HK" sz="2800" dirty="0"/>
          </a:p>
        </p:txBody>
      </p:sp>
    </p:spTree>
    <p:extLst>
      <p:ext uri="{BB962C8B-B14F-4D97-AF65-F5344CB8AC3E}">
        <p14:creationId xmlns:p14="http://schemas.microsoft.com/office/powerpoint/2010/main" val="3649383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D02C5-C479-A24E-BEC7-22C01EEF7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314" y="315633"/>
            <a:ext cx="10363200" cy="888125"/>
          </a:xfrm>
        </p:spPr>
        <p:txBody>
          <a:bodyPr/>
          <a:lstStyle/>
          <a:p>
            <a:pPr algn="r"/>
            <a:r>
              <a:rPr lang="en-GB" b="1" dirty="0">
                <a:solidFill>
                  <a:schemeClr val="accent1"/>
                </a:solidFill>
              </a:rPr>
              <a:t>Scheme at that time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AD77B8-B0F4-3D4B-BA90-044A44CAF37E}"/>
              </a:ext>
            </a:extLst>
          </p:cNvPr>
          <p:cNvSpPr txBox="1"/>
          <p:nvPr/>
        </p:nvSpPr>
        <p:spPr>
          <a:xfrm rot="20276991">
            <a:off x="6590918" y="2610164"/>
            <a:ext cx="51153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sym typeface="Wingdings" pitchFamily="2" charset="2"/>
              </a:rPr>
              <a:t>Annual BAS meetings</a:t>
            </a:r>
          </a:p>
          <a:p>
            <a:pPr marL="457200" indent="-457200">
              <a:buFont typeface="Wingdings" pitchFamily="2" charset="2"/>
              <a:buChar char="à"/>
            </a:pPr>
            <a:r>
              <a:rPr lang="en-US" sz="2800" b="1" dirty="0">
                <a:solidFill>
                  <a:srgbClr val="C00000"/>
                </a:solidFill>
                <a:sym typeface="Wingdings" pitchFamily="2" charset="2"/>
              </a:rPr>
              <a:t>Development of process, </a:t>
            </a:r>
          </a:p>
          <a:p>
            <a:r>
              <a:rPr lang="en-US" sz="2800" b="1" dirty="0">
                <a:solidFill>
                  <a:srgbClr val="C00000"/>
                </a:solidFill>
                <a:sym typeface="Wingdings" pitchFamily="2" charset="2"/>
              </a:rPr>
              <a:t>	some wording tweaking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66ADCE7-0357-6649-9663-C64C153C8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775" y="1358756"/>
            <a:ext cx="8739121" cy="5071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200" b="1" dirty="0"/>
              <a:t>8 Sections and 81 Criteria</a:t>
            </a:r>
            <a:endParaRPr lang="en-HK" sz="3200" b="1" dirty="0"/>
          </a:p>
          <a:p>
            <a:pPr lvl="1"/>
            <a:r>
              <a:rPr lang="en-GB" sz="2400" b="1" dirty="0"/>
              <a:t>Management and Administration (22)</a:t>
            </a:r>
            <a:endParaRPr lang="en-HK" sz="2400" b="1" dirty="0"/>
          </a:p>
          <a:p>
            <a:pPr lvl="1"/>
            <a:r>
              <a:rPr lang="en-GB" sz="2400" b="1" dirty="0"/>
              <a:t>Staffing (9)</a:t>
            </a:r>
            <a:endParaRPr lang="en-HK" sz="2400" b="1" dirty="0"/>
          </a:p>
          <a:p>
            <a:pPr lvl="1"/>
            <a:r>
              <a:rPr lang="en-GB" sz="2400" b="1" dirty="0"/>
              <a:t>Resources and Facilities (9)</a:t>
            </a:r>
            <a:endParaRPr lang="en-HK" sz="2400" b="1" dirty="0"/>
          </a:p>
          <a:p>
            <a:pPr lvl="1"/>
            <a:r>
              <a:rPr lang="en-GB" sz="2400" b="1" dirty="0"/>
              <a:t>Course Design (8)</a:t>
            </a:r>
            <a:endParaRPr lang="en-HK" sz="2400" b="1" dirty="0"/>
          </a:p>
          <a:p>
            <a:pPr lvl="1"/>
            <a:r>
              <a:rPr lang="en-GB" sz="2400" b="1" dirty="0"/>
              <a:t>Teaching and Learning (13)</a:t>
            </a:r>
            <a:endParaRPr lang="en-HK" sz="2400" b="1" dirty="0"/>
          </a:p>
          <a:p>
            <a:pPr lvl="1"/>
            <a:r>
              <a:rPr lang="en-GB" sz="2400" b="1" dirty="0"/>
              <a:t>Assessment (7)</a:t>
            </a:r>
            <a:endParaRPr lang="en-HK" sz="2400" b="1" dirty="0"/>
          </a:p>
          <a:p>
            <a:pPr lvl="1"/>
            <a:r>
              <a:rPr lang="en-GB" sz="2400" b="1" dirty="0"/>
              <a:t>Student Welfare (9) </a:t>
            </a:r>
          </a:p>
          <a:p>
            <a:pPr lvl="1"/>
            <a:r>
              <a:rPr lang="en-GB" sz="2400" b="1" dirty="0"/>
              <a:t>Evaluation (4)</a:t>
            </a:r>
            <a:endParaRPr lang="en-HK" sz="2400" b="1" dirty="0"/>
          </a:p>
        </p:txBody>
      </p:sp>
    </p:spTree>
    <p:extLst>
      <p:ext uri="{BB962C8B-B14F-4D97-AF65-F5344CB8AC3E}">
        <p14:creationId xmlns:p14="http://schemas.microsoft.com/office/powerpoint/2010/main" val="108040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EFF2E-7FFB-1549-B596-AC039189C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391" y="208722"/>
            <a:ext cx="10363200" cy="874643"/>
          </a:xfrm>
        </p:spPr>
        <p:txBody>
          <a:bodyPr/>
          <a:lstStyle/>
          <a:p>
            <a:pPr algn="r"/>
            <a:r>
              <a:rPr lang="en-US" b="1" dirty="0">
                <a:solidFill>
                  <a:schemeClr val="accent1"/>
                </a:solidFill>
              </a:rPr>
              <a:t>BAS in 2012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9F697-1418-DB44-87D6-51728F288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338" y="1519430"/>
            <a:ext cx="10583918" cy="4193628"/>
          </a:xfrm>
        </p:spPr>
        <p:txBody>
          <a:bodyPr>
            <a:noAutofit/>
          </a:bodyPr>
          <a:lstStyle/>
          <a:p>
            <a:r>
              <a:rPr lang="en-GB" sz="2800" dirty="0"/>
              <a:t>May Assessors’ meeting: Need to modify Scheme agreed</a:t>
            </a:r>
            <a:endParaRPr lang="en-HK" sz="2800" dirty="0"/>
          </a:p>
          <a:p>
            <a:pPr marL="0" indent="0">
              <a:buNone/>
            </a:pPr>
            <a:r>
              <a:rPr lang="en-GB" sz="2800" dirty="0"/>
              <a:t>      Modification because:</a:t>
            </a:r>
            <a:endParaRPr lang="en-HK" sz="2800" dirty="0"/>
          </a:p>
          <a:p>
            <a:pPr marL="834390" lvl="2" indent="-285750"/>
            <a:r>
              <a:rPr lang="en-GB" sz="2800" dirty="0"/>
              <a:t>too ‘language school’/ELT oriented</a:t>
            </a:r>
            <a:endParaRPr lang="en-HK" sz="2800" dirty="0"/>
          </a:p>
          <a:p>
            <a:pPr marL="834390" lvl="2" indent="-285750"/>
            <a:r>
              <a:rPr lang="en-GB" sz="2800" dirty="0"/>
              <a:t>remit is EAP</a:t>
            </a:r>
            <a:endParaRPr lang="en-HK" sz="2800" dirty="0"/>
          </a:p>
          <a:p>
            <a:pPr marL="834390" lvl="2" indent="-285750"/>
            <a:r>
              <a:rPr lang="en-GB" sz="2800" dirty="0"/>
              <a:t>HE-appropriate: external examiner/external review systems</a:t>
            </a:r>
            <a:endParaRPr lang="en-HK" sz="2800" dirty="0"/>
          </a:p>
          <a:p>
            <a:r>
              <a:rPr lang="en-GB" sz="2800" dirty="0"/>
              <a:t>Survey with institutional members</a:t>
            </a:r>
            <a:endParaRPr lang="en-HK" sz="2800" dirty="0"/>
          </a:p>
          <a:p>
            <a:pPr lvl="0"/>
            <a:r>
              <a:rPr lang="en-US" sz="2800" dirty="0"/>
              <a:t>Working Group set up</a:t>
            </a:r>
            <a:endParaRPr lang="en-HK" sz="2800" dirty="0"/>
          </a:p>
        </p:txBody>
      </p:sp>
    </p:spTree>
    <p:extLst>
      <p:ext uri="{BB962C8B-B14F-4D97-AF65-F5344CB8AC3E}">
        <p14:creationId xmlns:p14="http://schemas.microsoft.com/office/powerpoint/2010/main" val="976309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6F64A-2804-A047-BC97-0F3960ECA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6882" y="303858"/>
            <a:ext cx="4351169" cy="1314443"/>
          </a:xfrm>
        </p:spPr>
        <p:txBody>
          <a:bodyPr/>
          <a:lstStyle/>
          <a:p>
            <a:r>
              <a:rPr lang="en-GB" b="1" dirty="0">
                <a:solidFill>
                  <a:schemeClr val="accent1"/>
                </a:solidFill>
              </a:rPr>
              <a:t>2014 Changes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66D8E-F20D-814F-B76D-271DBFF86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631" y="1535063"/>
            <a:ext cx="7517525" cy="478239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2800" dirty="0"/>
              <a:t>8 Sections and 81 Criteria</a:t>
            </a:r>
            <a:endParaRPr lang="en-HK" sz="2800" dirty="0"/>
          </a:p>
          <a:p>
            <a:pPr lvl="1"/>
            <a:r>
              <a:rPr lang="en-GB" sz="2400" b="1" dirty="0">
                <a:solidFill>
                  <a:srgbClr val="C00000"/>
                </a:solidFill>
              </a:rPr>
              <a:t>Management and Administration (22)</a:t>
            </a:r>
            <a:endParaRPr lang="en-HK" sz="2400" dirty="0">
              <a:solidFill>
                <a:srgbClr val="C00000"/>
              </a:solidFill>
            </a:endParaRPr>
          </a:p>
          <a:p>
            <a:pPr lvl="1"/>
            <a:r>
              <a:rPr lang="en-GB" sz="2400" b="1" dirty="0">
                <a:solidFill>
                  <a:srgbClr val="C00000"/>
                </a:solidFill>
              </a:rPr>
              <a:t>Staffing (9)</a:t>
            </a:r>
            <a:endParaRPr lang="en-HK" sz="2400" dirty="0">
              <a:solidFill>
                <a:srgbClr val="C00000"/>
              </a:solidFill>
            </a:endParaRPr>
          </a:p>
          <a:p>
            <a:pPr lvl="1"/>
            <a:r>
              <a:rPr lang="en-GB" sz="2400" b="1" dirty="0">
                <a:solidFill>
                  <a:srgbClr val="C00000"/>
                </a:solidFill>
              </a:rPr>
              <a:t>Resources and Facilities (9) </a:t>
            </a:r>
          </a:p>
          <a:p>
            <a:pPr lvl="1"/>
            <a:r>
              <a:rPr lang="en-GB" sz="2400" dirty="0"/>
              <a:t>Course Design (8)</a:t>
            </a:r>
            <a:endParaRPr lang="en-HK" sz="2400" dirty="0"/>
          </a:p>
          <a:p>
            <a:pPr lvl="1"/>
            <a:r>
              <a:rPr lang="en-GB" sz="2400" dirty="0"/>
              <a:t>Teaching and Learning (13)</a:t>
            </a:r>
            <a:endParaRPr lang="en-HK" sz="2400" dirty="0"/>
          </a:p>
          <a:p>
            <a:pPr lvl="1"/>
            <a:r>
              <a:rPr lang="en-GB" sz="2400" b="1" dirty="0">
                <a:solidFill>
                  <a:schemeClr val="accent1"/>
                </a:solidFill>
              </a:rPr>
              <a:t>Assessment (7)</a:t>
            </a:r>
            <a:endParaRPr lang="en-HK" sz="2400" b="1" dirty="0">
              <a:solidFill>
                <a:schemeClr val="accent1"/>
              </a:solidFill>
            </a:endParaRPr>
          </a:p>
          <a:p>
            <a:pPr lvl="1"/>
            <a:r>
              <a:rPr lang="en-GB" sz="2400" b="1" dirty="0">
                <a:solidFill>
                  <a:srgbClr val="C00000"/>
                </a:solidFill>
              </a:rPr>
              <a:t>Student Welfare (9) </a:t>
            </a:r>
          </a:p>
          <a:p>
            <a:pPr lvl="1"/>
            <a:r>
              <a:rPr lang="en-GB" sz="2400" b="1" dirty="0">
                <a:solidFill>
                  <a:schemeClr val="accent1"/>
                </a:solidFill>
              </a:rPr>
              <a:t>Evaluation (4)</a:t>
            </a:r>
            <a:endParaRPr lang="en-HK" sz="2400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A607FC-9D00-8648-9C59-E29BB9622BB3}"/>
              </a:ext>
            </a:extLst>
          </p:cNvPr>
          <p:cNvSpPr/>
          <p:nvPr/>
        </p:nvSpPr>
        <p:spPr>
          <a:xfrm>
            <a:off x="5430309" y="1618301"/>
            <a:ext cx="666561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/>
              <a:t>	Reduced to </a:t>
            </a:r>
          </a:p>
          <a:p>
            <a:pPr lvl="0"/>
            <a:r>
              <a:rPr lang="en-GB" sz="2800" b="1" dirty="0"/>
              <a:t>		 5 Categories and 44 Criteria</a:t>
            </a:r>
            <a:endParaRPr lang="en-HK" sz="2800" b="1" dirty="0"/>
          </a:p>
          <a:p>
            <a:pPr lvl="1"/>
            <a:endParaRPr lang="en-GB" sz="2400" b="1" dirty="0">
              <a:solidFill>
                <a:srgbClr val="C00000"/>
              </a:solidFill>
            </a:endParaRPr>
          </a:p>
          <a:p>
            <a:pPr lvl="1"/>
            <a:r>
              <a:rPr lang="en-GB" sz="2400" b="1" dirty="0">
                <a:solidFill>
                  <a:srgbClr val="C00000"/>
                </a:solidFill>
              </a:rPr>
              <a:t>	Institutional Context (8)</a:t>
            </a:r>
            <a:endParaRPr lang="en-HK" sz="2400" dirty="0">
              <a:solidFill>
                <a:srgbClr val="C00000"/>
              </a:solidFill>
            </a:endParaRPr>
          </a:p>
          <a:p>
            <a:pPr lvl="1"/>
            <a:r>
              <a:rPr lang="en-GB" sz="2400" b="1" dirty="0">
                <a:solidFill>
                  <a:srgbClr val="C00000"/>
                </a:solidFill>
              </a:rPr>
              <a:t>	Course Management (8)</a:t>
            </a:r>
            <a:endParaRPr lang="en-HK" sz="2400" dirty="0">
              <a:solidFill>
                <a:srgbClr val="C00000"/>
              </a:solidFill>
            </a:endParaRPr>
          </a:p>
          <a:p>
            <a:pPr lvl="1"/>
            <a:r>
              <a:rPr lang="en-GB" sz="2400" dirty="0"/>
              <a:t>	</a:t>
            </a:r>
          </a:p>
          <a:p>
            <a:pPr lvl="1"/>
            <a:r>
              <a:rPr lang="en-GB" sz="2400" dirty="0"/>
              <a:t>	Course Design (9)</a:t>
            </a:r>
            <a:endParaRPr lang="en-HK" sz="2400" dirty="0"/>
          </a:p>
          <a:p>
            <a:pPr lvl="1"/>
            <a:r>
              <a:rPr lang="en-GB" sz="2400" dirty="0"/>
              <a:t>	Learning and Teaching (9)</a:t>
            </a:r>
            <a:endParaRPr lang="en-HK" sz="2400" dirty="0"/>
          </a:p>
          <a:p>
            <a:pPr lvl="1"/>
            <a:r>
              <a:rPr lang="en-GB" sz="2400" b="1" dirty="0">
                <a:solidFill>
                  <a:schemeClr val="accent1"/>
                </a:solidFill>
              </a:rPr>
              <a:t>	</a:t>
            </a:r>
          </a:p>
          <a:p>
            <a:pPr lvl="1"/>
            <a:r>
              <a:rPr lang="en-GB" sz="2400" b="1" dirty="0">
                <a:solidFill>
                  <a:schemeClr val="accent1"/>
                </a:solidFill>
              </a:rPr>
              <a:t>	Assessment, Evaluation and</a:t>
            </a:r>
          </a:p>
          <a:p>
            <a:pPr lvl="1"/>
            <a:r>
              <a:rPr lang="en-GB" sz="2400" b="1" dirty="0">
                <a:solidFill>
                  <a:schemeClr val="accent1"/>
                </a:solidFill>
              </a:rPr>
              <a:t>		 Progression (10)</a:t>
            </a:r>
            <a:endParaRPr lang="en-HK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15965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AnalogousFromLightSeedLeftStep">
      <a:dk1>
        <a:srgbClr val="000000"/>
      </a:dk1>
      <a:lt1>
        <a:srgbClr val="FFFFFF"/>
      </a:lt1>
      <a:dk2>
        <a:srgbClr val="243741"/>
      </a:dk2>
      <a:lt2>
        <a:srgbClr val="E8E7E2"/>
      </a:lt2>
      <a:accent1>
        <a:srgbClr val="7B8DE1"/>
      </a:accent1>
      <a:accent2>
        <a:srgbClr val="5EA8DB"/>
      </a:accent2>
      <a:accent3>
        <a:srgbClr val="5AB0AF"/>
      </a:accent3>
      <a:accent4>
        <a:srgbClr val="4DB488"/>
      </a:accent4>
      <a:accent5>
        <a:srgbClr val="4FB860"/>
      </a:accent5>
      <a:accent6>
        <a:srgbClr val="69B54E"/>
      </a:accent6>
      <a:hlink>
        <a:srgbClr val="8D8355"/>
      </a:hlink>
      <a:folHlink>
        <a:srgbClr val="7F7F7F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42B0E7C6-1071-483F-A575-9AF7EE1B96AC}" vid="{E18014FF-B132-4F63-9D72-5B85E99D64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780</Words>
  <Application>Microsoft Office PowerPoint</Application>
  <PresentationFormat>Widescreen</PresentationFormat>
  <Paragraphs>134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Grandview Display</vt:lpstr>
      <vt:lpstr>Wingdings</vt:lpstr>
      <vt:lpstr>DashVTI</vt:lpstr>
      <vt:lpstr>BALEAP Accreditation Scheme (BAS)  New Scheme: Criteria and Context</vt:lpstr>
      <vt:lpstr>BALEAP Accreditation Scheme</vt:lpstr>
      <vt:lpstr>in the ‘early days’  </vt:lpstr>
      <vt:lpstr>in the ‘early days’  </vt:lpstr>
      <vt:lpstr>in the ‘early days’  </vt:lpstr>
      <vt:lpstr>from around 2005</vt:lpstr>
      <vt:lpstr>Scheme at that time</vt:lpstr>
      <vt:lpstr>BAS in 2012</vt:lpstr>
      <vt:lpstr>2014 Changes</vt:lpstr>
      <vt:lpstr>However, challenges remained</vt:lpstr>
      <vt:lpstr>Since 2012/2014 Change in Context</vt:lpstr>
      <vt:lpstr>Different approach</vt:lpstr>
      <vt:lpstr>Revised Scheme</vt:lpstr>
      <vt:lpstr>Revised Scheme: Core Principles</vt:lpstr>
      <vt:lpstr>New Criteria</vt:lpstr>
      <vt:lpstr>For Academic Purposes       i.e. Context Dependent</vt:lpstr>
      <vt:lpstr>Central to New Scheme:  The Accreditation Context document</vt:lpstr>
      <vt:lpstr>What hasn’t changed</vt:lpstr>
      <vt:lpstr>Finally: The New Normal</vt:lpstr>
      <vt:lpstr>Finally: The New Normal</vt:lpstr>
      <vt:lpstr>Thank you for coming to our 30th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BALEAP Accreditation Scheme (BAS):  New Criteria</dc:title>
  <dc:creator>Melinda WHONG</dc:creator>
  <cp:lastModifiedBy>Conrad Heyns</cp:lastModifiedBy>
  <cp:revision>47</cp:revision>
  <cp:lastPrinted>2021-05-21T07:49:56Z</cp:lastPrinted>
  <dcterms:created xsi:type="dcterms:W3CDTF">2021-05-17T06:03:26Z</dcterms:created>
  <dcterms:modified xsi:type="dcterms:W3CDTF">2021-07-21T10:10:35Z</dcterms:modified>
</cp:coreProperties>
</file>