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3" r:id="rId3"/>
    <p:sldId id="285" r:id="rId4"/>
    <p:sldId id="265" r:id="rId5"/>
    <p:sldId id="274" r:id="rId6"/>
    <p:sldId id="275" r:id="rId7"/>
    <p:sldId id="282" r:id="rId8"/>
    <p:sldId id="281" r:id="rId9"/>
    <p:sldId id="286" r:id="rId10"/>
    <p:sldId id="279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A58DB59-2F51-0CA3-B9F3-9137C7A1DAF5}" name="Jane Templeton" initials="JT" userId="S::llcjte@leeds.ac.uk::e407f620-ed09-453a-8651-ccc08756d07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31CBB6-61EE-FBD6-9A42-57E437C5B346}" v="1213" dt="2021-11-18T12:53:25.164"/>
    <p1510:client id="{B149BF07-2BAA-C8C1-5D3F-3A330022B2E3}" v="505" dt="2021-11-18T13:27:57.902"/>
    <p1510:client id="{E2B06CAA-78FB-4BDB-AF5A-C1A849112B6D}" v="3337" dt="2021-11-18T13:54:19.261"/>
    <p1510:client id="{E3832F03-4759-429E-4B03-787844DC91EB}" v="1243" dt="2021-11-18T11:22:25.788"/>
    <p1510:client id="{FA827C4E-1F65-29AA-51D7-3F113FC0FD8C}" v="19" dt="2021-11-18T14:04:04.0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90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BDA320-D4E0-4851-A684-CC500131441F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FCF5347-16D7-410E-8250-7D3964FB57A0}" type="pres">
      <dgm:prSet presAssocID="{C9BDA320-D4E0-4851-A684-CC500131441F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</dgm:ptLst>
  <dgm:cxnLst>
    <dgm:cxn modelId="{1815F3FA-CAC0-44D1-B3BD-4798F9B5530E}" type="presOf" srcId="{C9BDA320-D4E0-4851-A684-CC500131441F}" destId="{0FCF5347-16D7-410E-8250-7D3964FB57A0}" srcOrd="0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49A18A-18E8-40CF-A732-AFF68972A47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55858BA-1CD3-4927-B83B-EF75FEC9DCCC}">
      <dgm:prSet phldrT="[Text]" custT="1"/>
      <dgm:spPr/>
      <dgm:t>
        <a:bodyPr/>
        <a:lstStyle/>
        <a:p>
          <a:r>
            <a:rPr lang="en-US" sz="2000" b="1"/>
            <a:t>Case 1: Technical definitions </a:t>
          </a:r>
          <a:endParaRPr lang="en-GB" sz="2000" b="1"/>
        </a:p>
      </dgm:t>
    </dgm:pt>
    <dgm:pt modelId="{92E38EC0-77DB-4CDE-B693-7FCC7A417F4E}" type="parTrans" cxnId="{671C3565-00D2-44A1-B812-227A37D852B1}">
      <dgm:prSet/>
      <dgm:spPr/>
      <dgm:t>
        <a:bodyPr/>
        <a:lstStyle/>
        <a:p>
          <a:endParaRPr lang="en-GB"/>
        </a:p>
      </dgm:t>
    </dgm:pt>
    <dgm:pt modelId="{B23044BF-1BB9-45A3-9CF7-DC92B67B9168}" type="sibTrans" cxnId="{671C3565-00D2-44A1-B812-227A37D852B1}">
      <dgm:prSet/>
      <dgm:spPr/>
      <dgm:t>
        <a:bodyPr/>
        <a:lstStyle/>
        <a:p>
          <a:endParaRPr lang="en-GB"/>
        </a:p>
      </dgm:t>
    </dgm:pt>
    <dgm:pt modelId="{C61B21A4-6AFC-49DB-91F3-8E3FC12B4BA1}">
      <dgm:prSet phldrT="[Text]"/>
      <dgm:spPr/>
      <dgm:t>
        <a:bodyPr/>
        <a:lstStyle/>
        <a:p>
          <a:r>
            <a:rPr lang="en-US" sz="1700"/>
            <a:t>Medical engineering</a:t>
          </a:r>
          <a:endParaRPr lang="en-GB" sz="1700"/>
        </a:p>
      </dgm:t>
    </dgm:pt>
    <dgm:pt modelId="{19C9ABCB-56CB-4FE6-9962-1C3936B29F8E}" type="parTrans" cxnId="{1DD15157-4355-4959-9C8E-CF3CBCC22EC4}">
      <dgm:prSet/>
      <dgm:spPr/>
      <dgm:t>
        <a:bodyPr/>
        <a:lstStyle/>
        <a:p>
          <a:endParaRPr lang="en-GB"/>
        </a:p>
      </dgm:t>
    </dgm:pt>
    <dgm:pt modelId="{048795CA-9E40-410D-9AA9-E05C1ADC79BD}" type="sibTrans" cxnId="{1DD15157-4355-4959-9C8E-CF3CBCC22EC4}">
      <dgm:prSet/>
      <dgm:spPr/>
      <dgm:t>
        <a:bodyPr/>
        <a:lstStyle/>
        <a:p>
          <a:endParaRPr lang="en-GB"/>
        </a:p>
      </dgm:t>
    </dgm:pt>
    <dgm:pt modelId="{164F4F40-E68F-4D13-8D53-AE722C4D4536}">
      <dgm:prSet phldrT="[Text]"/>
      <dgm:spPr/>
      <dgm:t>
        <a:bodyPr/>
        <a:lstStyle/>
        <a:p>
          <a:r>
            <a:rPr lang="en-US" sz="1700"/>
            <a:t>Marker’s feedback: ”I have used the </a:t>
          </a:r>
          <a:r>
            <a:rPr lang="en-US" sz="1700" err="1"/>
            <a:t>TurnItIn</a:t>
          </a:r>
          <a:r>
            <a:rPr lang="en-US" sz="1700"/>
            <a:t> report as the similarity score was 35%. For the final version it is very important that all of the text you submit is your own words and your own work”</a:t>
          </a:r>
          <a:endParaRPr lang="en-GB" sz="1700"/>
        </a:p>
      </dgm:t>
    </dgm:pt>
    <dgm:pt modelId="{830BD01F-1AD9-40EF-8EFB-E40EBB532855}" type="parTrans" cxnId="{B2FF60BA-D28E-4DD4-B9F4-F85898AE0193}">
      <dgm:prSet/>
      <dgm:spPr/>
      <dgm:t>
        <a:bodyPr/>
        <a:lstStyle/>
        <a:p>
          <a:endParaRPr lang="en-GB"/>
        </a:p>
      </dgm:t>
    </dgm:pt>
    <dgm:pt modelId="{63595690-C9DD-470D-87A9-98075265CB26}" type="sibTrans" cxnId="{B2FF60BA-D28E-4DD4-B9F4-F85898AE0193}">
      <dgm:prSet/>
      <dgm:spPr/>
      <dgm:t>
        <a:bodyPr/>
        <a:lstStyle/>
        <a:p>
          <a:endParaRPr lang="en-GB"/>
        </a:p>
      </dgm:t>
    </dgm:pt>
    <dgm:pt modelId="{F7FC9C7E-DB80-412C-BCE1-B1A2B8185C45}">
      <dgm:prSet phldrT="[Text]" custT="1"/>
      <dgm:spPr/>
      <dgm:t>
        <a:bodyPr/>
        <a:lstStyle/>
        <a:p>
          <a:r>
            <a:rPr lang="en-US" sz="2000" b="1"/>
            <a:t>Case 2: “</a:t>
          </a:r>
          <a:r>
            <a:rPr lang="en-US" sz="2000" b="1">
              <a:solidFill>
                <a:schemeClr val="bg1"/>
              </a:solidFill>
            </a:rPr>
            <a:t>We wouldn’t expect engineers to cite</a:t>
          </a:r>
          <a:r>
            <a:rPr lang="en-US" sz="2000" b="1"/>
            <a:t>”</a:t>
          </a:r>
          <a:endParaRPr lang="en-GB" sz="2000" b="1"/>
        </a:p>
      </dgm:t>
    </dgm:pt>
    <dgm:pt modelId="{405C8F71-28CE-456B-A919-64FE29624F66}" type="parTrans" cxnId="{05719A39-CF10-47CE-B24D-DD7AB439C77E}">
      <dgm:prSet/>
      <dgm:spPr/>
      <dgm:t>
        <a:bodyPr/>
        <a:lstStyle/>
        <a:p>
          <a:endParaRPr lang="en-GB"/>
        </a:p>
      </dgm:t>
    </dgm:pt>
    <dgm:pt modelId="{756750E1-7E99-4960-A0F2-F83644D2D4B5}" type="sibTrans" cxnId="{05719A39-CF10-47CE-B24D-DD7AB439C77E}">
      <dgm:prSet/>
      <dgm:spPr/>
      <dgm:t>
        <a:bodyPr/>
        <a:lstStyle/>
        <a:p>
          <a:endParaRPr lang="en-GB"/>
        </a:p>
      </dgm:t>
    </dgm:pt>
    <dgm:pt modelId="{C91DC596-5126-40E7-A0E1-32CB61E890C9}">
      <dgm:prSet phldrT="[Text]"/>
      <dgm:spPr/>
      <dgm:t>
        <a:bodyPr/>
        <a:lstStyle/>
        <a:p>
          <a:r>
            <a:rPr lang="en-US" sz="1700"/>
            <a:t>Advanced Mechanical Engineering</a:t>
          </a:r>
          <a:endParaRPr lang="en-GB" sz="1700"/>
        </a:p>
      </dgm:t>
    </dgm:pt>
    <dgm:pt modelId="{A334C844-475F-4A04-B345-688739A27BE0}" type="parTrans" cxnId="{E2DBD848-57A8-4CF1-B5C2-ED2255CD5351}">
      <dgm:prSet/>
      <dgm:spPr/>
      <dgm:t>
        <a:bodyPr/>
        <a:lstStyle/>
        <a:p>
          <a:endParaRPr lang="en-GB"/>
        </a:p>
      </dgm:t>
    </dgm:pt>
    <dgm:pt modelId="{EA597E03-96E9-42E4-A8A4-4BE977823D24}" type="sibTrans" cxnId="{E2DBD848-57A8-4CF1-B5C2-ED2255CD5351}">
      <dgm:prSet/>
      <dgm:spPr/>
      <dgm:t>
        <a:bodyPr/>
        <a:lstStyle/>
        <a:p>
          <a:endParaRPr lang="en-GB"/>
        </a:p>
      </dgm:t>
    </dgm:pt>
    <dgm:pt modelId="{6C23C873-7109-4126-9DBD-049868B6FB95}">
      <dgm:prSet phldrT="[Text]"/>
      <dgm:spPr/>
      <dgm:t>
        <a:bodyPr/>
        <a:lstStyle/>
        <a:p>
          <a:r>
            <a:rPr lang="en-US" sz="1700"/>
            <a:t>Marker’s feedback: we don’t need to see a reference but explanation in students’ own words </a:t>
          </a:r>
          <a:endParaRPr lang="en-GB" sz="1700"/>
        </a:p>
      </dgm:t>
    </dgm:pt>
    <dgm:pt modelId="{535DCCC0-D3F5-4711-866A-9B8FDFFB2D9E}" type="parTrans" cxnId="{5FE708C3-3D0F-4DB8-9211-776792D1435C}">
      <dgm:prSet/>
      <dgm:spPr/>
      <dgm:t>
        <a:bodyPr/>
        <a:lstStyle/>
        <a:p>
          <a:endParaRPr lang="en-GB"/>
        </a:p>
      </dgm:t>
    </dgm:pt>
    <dgm:pt modelId="{FECBA9C4-C5F9-4637-9F6B-5352B2C93EA8}" type="sibTrans" cxnId="{5FE708C3-3D0F-4DB8-9211-776792D1435C}">
      <dgm:prSet/>
      <dgm:spPr/>
      <dgm:t>
        <a:bodyPr/>
        <a:lstStyle/>
        <a:p>
          <a:endParaRPr lang="en-GB"/>
        </a:p>
      </dgm:t>
    </dgm:pt>
    <dgm:pt modelId="{44448E65-29AF-481F-A773-0B1F5EC9F6C4}">
      <dgm:prSet phldrT="[Text]" custT="1"/>
      <dgm:spPr/>
      <dgm:t>
        <a:bodyPr/>
        <a:lstStyle/>
        <a:p>
          <a:r>
            <a:rPr lang="en-US" sz="2000" b="1"/>
            <a:t>Case 3:  What’s the point? </a:t>
          </a:r>
          <a:endParaRPr lang="en-GB" sz="2000" b="1"/>
        </a:p>
      </dgm:t>
    </dgm:pt>
    <dgm:pt modelId="{B5A89410-EEB9-4B6E-B13E-277620C32DF3}" type="parTrans" cxnId="{F08C036F-5C26-4779-B82C-72B8AC7A397D}">
      <dgm:prSet/>
      <dgm:spPr/>
      <dgm:t>
        <a:bodyPr/>
        <a:lstStyle/>
        <a:p>
          <a:endParaRPr lang="en-GB"/>
        </a:p>
      </dgm:t>
    </dgm:pt>
    <dgm:pt modelId="{E8B94A25-2565-405D-AFF8-2C69FD8A4BBA}" type="sibTrans" cxnId="{F08C036F-5C26-4779-B82C-72B8AC7A397D}">
      <dgm:prSet/>
      <dgm:spPr/>
      <dgm:t>
        <a:bodyPr/>
        <a:lstStyle/>
        <a:p>
          <a:endParaRPr lang="en-GB"/>
        </a:p>
      </dgm:t>
    </dgm:pt>
    <dgm:pt modelId="{24E915DA-A951-48CD-9FED-C2321CC88DC6}">
      <dgm:prSet phldrT="[Text]" custT="1"/>
      <dgm:spPr/>
      <dgm:t>
        <a:bodyPr/>
        <a:lstStyle/>
        <a:p>
          <a:r>
            <a:rPr lang="en-US" sz="1700"/>
            <a:t>Language for Engineering (pre-sessional)</a:t>
          </a:r>
          <a:endParaRPr lang="en-GB" sz="1700"/>
        </a:p>
      </dgm:t>
    </dgm:pt>
    <dgm:pt modelId="{52CE1748-110A-48DC-A869-33567E573031}" type="parTrans" cxnId="{7F298996-DB90-4644-AF7E-B2746AC0DC8F}">
      <dgm:prSet/>
      <dgm:spPr/>
      <dgm:t>
        <a:bodyPr/>
        <a:lstStyle/>
        <a:p>
          <a:endParaRPr lang="en-GB"/>
        </a:p>
      </dgm:t>
    </dgm:pt>
    <dgm:pt modelId="{BE482B3E-5BC9-4A24-BD74-4420BBDAE514}" type="sibTrans" cxnId="{7F298996-DB90-4644-AF7E-B2746AC0DC8F}">
      <dgm:prSet/>
      <dgm:spPr/>
      <dgm:t>
        <a:bodyPr/>
        <a:lstStyle/>
        <a:p>
          <a:endParaRPr lang="en-GB"/>
        </a:p>
      </dgm:t>
    </dgm:pt>
    <dgm:pt modelId="{DD8C671C-3AC0-4122-90C8-722A33A3C3E7}">
      <dgm:prSet phldrT="[Text]" custT="1"/>
      <dgm:spPr/>
      <dgm:t>
        <a:bodyPr/>
        <a:lstStyle/>
        <a:p>
          <a:r>
            <a:rPr lang="en-US" sz="1700"/>
            <a:t>Formative literature review.</a:t>
          </a:r>
          <a:endParaRPr lang="en-GB" sz="1700"/>
        </a:p>
      </dgm:t>
    </dgm:pt>
    <dgm:pt modelId="{C06F6A5D-5644-4E41-9CD8-194B3E77716E}" type="parTrans" cxnId="{B1051D74-962F-435B-9245-FE994E7F3FC1}">
      <dgm:prSet/>
      <dgm:spPr/>
      <dgm:t>
        <a:bodyPr/>
        <a:lstStyle/>
        <a:p>
          <a:endParaRPr lang="en-GB"/>
        </a:p>
      </dgm:t>
    </dgm:pt>
    <dgm:pt modelId="{D58C1AC9-9C5F-40ED-89BD-D9A47AF1C42B}" type="sibTrans" cxnId="{B1051D74-962F-435B-9245-FE994E7F3FC1}">
      <dgm:prSet/>
      <dgm:spPr/>
      <dgm:t>
        <a:bodyPr/>
        <a:lstStyle/>
        <a:p>
          <a:endParaRPr lang="en-GB"/>
        </a:p>
      </dgm:t>
    </dgm:pt>
    <dgm:pt modelId="{FAB333C4-150B-4AAD-A7B1-EA96342345EF}">
      <dgm:prSet phldrT="[Text]"/>
      <dgm:spPr/>
      <dgm:t>
        <a:bodyPr/>
        <a:lstStyle/>
        <a:p>
          <a:r>
            <a:rPr lang="en-US" sz="1700"/>
            <a:t>Summative portfolio: Tissue-specific research portfolio</a:t>
          </a:r>
          <a:endParaRPr lang="en-GB" sz="1700"/>
        </a:p>
      </dgm:t>
    </dgm:pt>
    <dgm:pt modelId="{A0A2EE4B-099D-45D7-BC2D-0BDD5C36314D}" type="parTrans" cxnId="{6C0CC71E-DD8A-4875-B386-1B45957090C8}">
      <dgm:prSet/>
      <dgm:spPr/>
      <dgm:t>
        <a:bodyPr/>
        <a:lstStyle/>
        <a:p>
          <a:endParaRPr lang="en-GB"/>
        </a:p>
      </dgm:t>
    </dgm:pt>
    <dgm:pt modelId="{1DBCD5DB-0152-40FC-BD4A-20465221E671}" type="sibTrans" cxnId="{6C0CC71E-DD8A-4875-B386-1B45957090C8}">
      <dgm:prSet/>
      <dgm:spPr/>
      <dgm:t>
        <a:bodyPr/>
        <a:lstStyle/>
        <a:p>
          <a:endParaRPr lang="en-GB"/>
        </a:p>
      </dgm:t>
    </dgm:pt>
    <dgm:pt modelId="{99761E0A-8A89-47C4-AFF7-6CE2ED0804CB}">
      <dgm:prSet phldrT="[Text]"/>
      <dgm:spPr/>
      <dgm:t>
        <a:bodyPr/>
        <a:lstStyle/>
        <a:p>
          <a:r>
            <a:rPr lang="en-US" sz="1700"/>
            <a:t>Summative open book exam. Example questions:</a:t>
          </a:r>
          <a:endParaRPr lang="en-GB" sz="1700"/>
        </a:p>
      </dgm:t>
    </dgm:pt>
    <dgm:pt modelId="{9928C6A2-D5E0-4E48-A64E-33154B1E523C}" type="parTrans" cxnId="{2156011E-D269-44CE-9A95-4FB644294D7E}">
      <dgm:prSet/>
      <dgm:spPr/>
      <dgm:t>
        <a:bodyPr/>
        <a:lstStyle/>
        <a:p>
          <a:endParaRPr lang="en-GB"/>
        </a:p>
      </dgm:t>
    </dgm:pt>
    <dgm:pt modelId="{2EAEE114-BC38-4B0B-B7EA-1A2D228E4397}" type="sibTrans" cxnId="{2156011E-D269-44CE-9A95-4FB644294D7E}">
      <dgm:prSet/>
      <dgm:spPr/>
      <dgm:t>
        <a:bodyPr/>
        <a:lstStyle/>
        <a:p>
          <a:endParaRPr lang="en-GB"/>
        </a:p>
      </dgm:t>
    </dgm:pt>
    <dgm:pt modelId="{2429AA74-53CE-41ED-A4EE-7AC009FF2953}">
      <dgm:prSet phldrT="[Text]"/>
      <dgm:spPr/>
      <dgm:t>
        <a:bodyPr/>
        <a:lstStyle/>
        <a:p>
          <a:r>
            <a:rPr lang="en-US" sz="1700" dirty="0"/>
            <a:t>Reflection: at odds with hierarchy of academic malpractice in our department </a:t>
          </a:r>
          <a:r>
            <a:rPr lang="en-US" sz="1700" dirty="0" smtClean="0"/>
            <a:t>(plagiarism vs malpractice)</a:t>
          </a:r>
          <a:endParaRPr lang="en-GB" sz="1700" dirty="0"/>
        </a:p>
      </dgm:t>
    </dgm:pt>
    <dgm:pt modelId="{873D82D6-5FC6-4930-AC39-8659D285E2B7}" type="parTrans" cxnId="{CC121DB1-B05A-49A9-AC01-5B91F82EB7BA}">
      <dgm:prSet/>
      <dgm:spPr/>
      <dgm:t>
        <a:bodyPr/>
        <a:lstStyle/>
        <a:p>
          <a:endParaRPr lang="en-GB"/>
        </a:p>
      </dgm:t>
    </dgm:pt>
    <dgm:pt modelId="{296C59B0-D5F4-4B70-A08F-40D5D1190092}" type="sibTrans" cxnId="{CC121DB1-B05A-49A9-AC01-5B91F82EB7BA}">
      <dgm:prSet/>
      <dgm:spPr/>
      <dgm:t>
        <a:bodyPr/>
        <a:lstStyle/>
        <a:p>
          <a:endParaRPr lang="en-GB"/>
        </a:p>
      </dgm:t>
    </dgm:pt>
    <dgm:pt modelId="{A4CCAC3C-D183-490C-A73F-7F44206CDF99}">
      <dgm:prSet phldrT="[Text]" custT="1"/>
      <dgm:spPr/>
      <dgm:t>
        <a:bodyPr/>
        <a:lstStyle/>
        <a:p>
          <a:r>
            <a:rPr lang="en-US" sz="1700"/>
            <a:t>Reflection: student understands the  “currency” of referring to sources, but does not see the point of paraphrasing   </a:t>
          </a:r>
          <a:endParaRPr lang="en-GB" sz="1700"/>
        </a:p>
      </dgm:t>
    </dgm:pt>
    <dgm:pt modelId="{2FFC863E-1B13-4FDF-9999-342D33C6F636}" type="parTrans" cxnId="{9B0973A0-EF3D-4948-A600-0DD6F17CE0C8}">
      <dgm:prSet/>
      <dgm:spPr/>
      <dgm:t>
        <a:bodyPr/>
        <a:lstStyle/>
        <a:p>
          <a:endParaRPr lang="en-GB"/>
        </a:p>
      </dgm:t>
    </dgm:pt>
    <dgm:pt modelId="{0663434D-DE10-42EA-B09F-129A995C0F4D}" type="sibTrans" cxnId="{9B0973A0-EF3D-4948-A600-0DD6F17CE0C8}">
      <dgm:prSet/>
      <dgm:spPr/>
      <dgm:t>
        <a:bodyPr/>
        <a:lstStyle/>
        <a:p>
          <a:endParaRPr lang="en-GB"/>
        </a:p>
      </dgm:t>
    </dgm:pt>
    <dgm:pt modelId="{152CB409-A159-49B8-96A3-B7A99BA0082D}">
      <dgm:prSet phldrT="[Text]" custT="1"/>
      <dgm:spPr/>
      <dgm:t>
        <a:bodyPr/>
        <a:lstStyle/>
        <a:p>
          <a:r>
            <a:rPr lang="en-US" sz="1700"/>
            <a:t>Marker’s feedback: academic malpractice. Sources acknowledged but used verbatim. </a:t>
          </a:r>
          <a:endParaRPr lang="en-GB" sz="1700"/>
        </a:p>
      </dgm:t>
    </dgm:pt>
    <dgm:pt modelId="{466BFBDC-21ED-451E-9545-158362B6524D}" type="parTrans" cxnId="{54D8EF40-C24B-49CE-8158-2EA3C4569DD5}">
      <dgm:prSet/>
      <dgm:spPr/>
      <dgm:t>
        <a:bodyPr/>
        <a:lstStyle/>
        <a:p>
          <a:endParaRPr lang="en-GB"/>
        </a:p>
      </dgm:t>
    </dgm:pt>
    <dgm:pt modelId="{5ABB4C11-50B6-4259-A677-222FBF7D117A}" type="sibTrans" cxnId="{54D8EF40-C24B-49CE-8158-2EA3C4569DD5}">
      <dgm:prSet/>
      <dgm:spPr/>
      <dgm:t>
        <a:bodyPr/>
        <a:lstStyle/>
        <a:p>
          <a:endParaRPr lang="en-GB"/>
        </a:p>
      </dgm:t>
    </dgm:pt>
    <dgm:pt modelId="{67B546D3-9692-4861-B75C-8D656BABF88B}">
      <dgm:prSet phldrT="[Text]" custT="1"/>
      <dgm:spPr/>
      <dgm:t>
        <a:bodyPr/>
        <a:lstStyle/>
        <a:p>
          <a:r>
            <a:rPr lang="en-US" sz="1700"/>
            <a:t>Student’s response: “Why do I have to change the words if I provided a citation?”</a:t>
          </a:r>
          <a:endParaRPr lang="en-GB" sz="1700"/>
        </a:p>
      </dgm:t>
    </dgm:pt>
    <dgm:pt modelId="{B4E13642-E56E-4599-A874-4BA571F2ED3F}" type="parTrans" cxnId="{095A7451-C538-40B0-8BBE-DE116B6AA9E7}">
      <dgm:prSet/>
      <dgm:spPr/>
      <dgm:t>
        <a:bodyPr/>
        <a:lstStyle/>
        <a:p>
          <a:endParaRPr lang="en-GB"/>
        </a:p>
      </dgm:t>
    </dgm:pt>
    <dgm:pt modelId="{123D8286-5120-4162-8335-3EC8F83CBECE}" type="sibTrans" cxnId="{095A7451-C538-40B0-8BBE-DE116B6AA9E7}">
      <dgm:prSet/>
      <dgm:spPr/>
      <dgm:t>
        <a:bodyPr/>
        <a:lstStyle/>
        <a:p>
          <a:endParaRPr lang="en-GB"/>
        </a:p>
      </dgm:t>
    </dgm:pt>
    <dgm:pt modelId="{79D02010-21A4-4A7F-A8E2-C1403406B14A}">
      <dgm:prSet phldrT="[Text]" custT="1"/>
      <dgm:spPr/>
      <dgm:t>
        <a:bodyPr/>
        <a:lstStyle/>
        <a:p>
          <a:r>
            <a:rPr lang="en-US" sz="2000" b="1"/>
            <a:t>Case 4: Sharing code</a:t>
          </a:r>
          <a:endParaRPr lang="en-GB" sz="2000" b="1"/>
        </a:p>
      </dgm:t>
    </dgm:pt>
    <dgm:pt modelId="{005AC2F3-E657-433F-8C13-DD8584F0BAC1}" type="parTrans" cxnId="{60AE94B9-83C3-4B03-8328-B41D474364B2}">
      <dgm:prSet/>
      <dgm:spPr/>
      <dgm:t>
        <a:bodyPr/>
        <a:lstStyle/>
        <a:p>
          <a:endParaRPr lang="en-GB"/>
        </a:p>
      </dgm:t>
    </dgm:pt>
    <dgm:pt modelId="{63F064CB-08D5-4B10-AA73-6B65C85A8B31}" type="sibTrans" cxnId="{60AE94B9-83C3-4B03-8328-B41D474364B2}">
      <dgm:prSet/>
      <dgm:spPr/>
      <dgm:t>
        <a:bodyPr/>
        <a:lstStyle/>
        <a:p>
          <a:endParaRPr lang="en-GB"/>
        </a:p>
      </dgm:t>
    </dgm:pt>
    <dgm:pt modelId="{F7552B41-D04D-440E-86E6-AC90270FA872}">
      <dgm:prSet phldrT="[Text]" custT="1"/>
      <dgm:spPr/>
      <dgm:t>
        <a:bodyPr/>
        <a:lstStyle/>
        <a:p>
          <a:r>
            <a:rPr lang="en-US" sz="1700"/>
            <a:t>Mechatronic and robotics </a:t>
          </a:r>
          <a:endParaRPr lang="en-GB" sz="1700"/>
        </a:p>
      </dgm:t>
    </dgm:pt>
    <dgm:pt modelId="{EB63F9B8-29D8-4721-9EC6-5EE16D141344}" type="parTrans" cxnId="{B6802910-486E-409A-AF2E-F353BA831739}">
      <dgm:prSet/>
      <dgm:spPr/>
      <dgm:t>
        <a:bodyPr/>
        <a:lstStyle/>
        <a:p>
          <a:endParaRPr lang="en-GB"/>
        </a:p>
      </dgm:t>
    </dgm:pt>
    <dgm:pt modelId="{F265B6EF-3D0F-4B61-9BA7-AF982D505F5B}" type="sibTrans" cxnId="{B6802910-486E-409A-AF2E-F353BA831739}">
      <dgm:prSet/>
      <dgm:spPr/>
      <dgm:t>
        <a:bodyPr/>
        <a:lstStyle/>
        <a:p>
          <a:endParaRPr lang="en-GB"/>
        </a:p>
      </dgm:t>
    </dgm:pt>
    <dgm:pt modelId="{74D68E63-62C8-439B-A2AC-BB22D043C031}">
      <dgm:prSet phldrT="[Text]" custT="1"/>
      <dgm:spPr/>
      <dgm:t>
        <a:bodyPr/>
        <a:lstStyle/>
        <a:p>
          <a:r>
            <a:rPr lang="en-US" sz="1700"/>
            <a:t>Task: summative programming task</a:t>
          </a:r>
          <a:endParaRPr lang="en-GB" sz="1700"/>
        </a:p>
      </dgm:t>
    </dgm:pt>
    <dgm:pt modelId="{56354377-4C53-44F3-B5F3-58887CBB9F41}" type="parTrans" cxnId="{658D0E19-2BC3-4EC8-9E45-43CF8E21F596}">
      <dgm:prSet/>
      <dgm:spPr/>
      <dgm:t>
        <a:bodyPr/>
        <a:lstStyle/>
        <a:p>
          <a:endParaRPr lang="en-GB"/>
        </a:p>
      </dgm:t>
    </dgm:pt>
    <dgm:pt modelId="{4204E7A2-4B63-4983-BB48-993BE3B96577}" type="sibTrans" cxnId="{658D0E19-2BC3-4EC8-9E45-43CF8E21F596}">
      <dgm:prSet/>
      <dgm:spPr/>
      <dgm:t>
        <a:bodyPr/>
        <a:lstStyle/>
        <a:p>
          <a:endParaRPr lang="en-GB"/>
        </a:p>
      </dgm:t>
    </dgm:pt>
    <dgm:pt modelId="{2E09A30E-900E-4F43-A998-AF0596E7ADDC}">
      <dgm:prSet phldrT="[Text]" custT="1"/>
      <dgm:spPr/>
      <dgm:t>
        <a:bodyPr/>
        <a:lstStyle/>
        <a:p>
          <a:r>
            <a:rPr lang="en-US" sz="1700"/>
            <a:t>Student: “I worked really hard on this code and it solves real life problems so I uploaded it onto a website so everyone can download it and use it”</a:t>
          </a:r>
          <a:endParaRPr lang="en-GB" sz="1700"/>
        </a:p>
      </dgm:t>
    </dgm:pt>
    <dgm:pt modelId="{35EBE878-7F23-461B-A54A-5DCCCE4CB507}" type="parTrans" cxnId="{6AFA6593-3C42-4BED-AB80-122552B24B82}">
      <dgm:prSet/>
      <dgm:spPr/>
      <dgm:t>
        <a:bodyPr/>
        <a:lstStyle/>
        <a:p>
          <a:endParaRPr lang="en-GB"/>
        </a:p>
      </dgm:t>
    </dgm:pt>
    <dgm:pt modelId="{A15C5412-35BF-4648-875E-DA3B83356DB4}" type="sibTrans" cxnId="{6AFA6593-3C42-4BED-AB80-122552B24B82}">
      <dgm:prSet/>
      <dgm:spPr/>
      <dgm:t>
        <a:bodyPr/>
        <a:lstStyle/>
        <a:p>
          <a:endParaRPr lang="en-GB"/>
        </a:p>
      </dgm:t>
    </dgm:pt>
    <dgm:pt modelId="{AC3225F6-8678-4BA2-9622-EC5630E553AF}">
      <dgm:prSet phldrT="[Text]" custT="1"/>
      <dgm:spPr/>
      <dgm:t>
        <a:bodyPr/>
        <a:lstStyle/>
        <a:p>
          <a:r>
            <a:rPr lang="en-US" sz="1700"/>
            <a:t>Reflection: It sounds noble, and exactly what a professional programmer would do, but is this allowed? Is it my place to comment on it? </a:t>
          </a:r>
          <a:endParaRPr lang="en-GB" sz="1700"/>
        </a:p>
      </dgm:t>
    </dgm:pt>
    <dgm:pt modelId="{5B94F7DF-5436-4CD2-81AC-DDDE0E52308B}" type="parTrans" cxnId="{719E196A-0D66-4C17-B1B5-128E2E6FFCC6}">
      <dgm:prSet/>
      <dgm:spPr/>
      <dgm:t>
        <a:bodyPr/>
        <a:lstStyle/>
        <a:p>
          <a:endParaRPr lang="en-GB"/>
        </a:p>
      </dgm:t>
    </dgm:pt>
    <dgm:pt modelId="{DF8CC315-B7CE-4BBA-B0CB-8E5B3BA921E8}" type="sibTrans" cxnId="{719E196A-0D66-4C17-B1B5-128E2E6FFCC6}">
      <dgm:prSet/>
      <dgm:spPr/>
      <dgm:t>
        <a:bodyPr/>
        <a:lstStyle/>
        <a:p>
          <a:endParaRPr lang="en-GB"/>
        </a:p>
      </dgm:t>
    </dgm:pt>
    <dgm:pt modelId="{A6F3BB46-F19D-4903-974E-C12A28311294}">
      <dgm:prSet phldrT="[Text]" custT="1"/>
      <dgm:spPr/>
      <dgm:t>
        <a:bodyPr/>
        <a:lstStyle/>
        <a:p>
          <a:r>
            <a:rPr lang="en-US" sz="1700"/>
            <a:t>Submission 1: ppt slides with definitions / tissue description (shoulder ligament</a:t>
          </a:r>
          <a:r>
            <a:rPr lang="en-US" sz="1500"/>
            <a:t>)</a:t>
          </a:r>
          <a:endParaRPr lang="en-GB" sz="1500"/>
        </a:p>
      </dgm:t>
    </dgm:pt>
    <dgm:pt modelId="{F7C2D494-970F-4AE6-A134-F6946B85DE9E}" type="parTrans" cxnId="{C8C8CCB1-3E12-43F2-AE49-90AE4A59ACFE}">
      <dgm:prSet/>
      <dgm:spPr/>
      <dgm:t>
        <a:bodyPr/>
        <a:lstStyle/>
        <a:p>
          <a:endParaRPr lang="en-GB"/>
        </a:p>
      </dgm:t>
    </dgm:pt>
    <dgm:pt modelId="{853DB63A-AE19-4E81-998B-B09574EC6EA8}" type="sibTrans" cxnId="{C8C8CCB1-3E12-43F2-AE49-90AE4A59ACFE}">
      <dgm:prSet/>
      <dgm:spPr/>
      <dgm:t>
        <a:bodyPr/>
        <a:lstStyle/>
        <a:p>
          <a:endParaRPr lang="en-GB"/>
        </a:p>
      </dgm:t>
    </dgm:pt>
    <dgm:pt modelId="{6EB1690F-9DBD-48C3-8F2E-AB6B42D33C3C}">
      <dgm:prSet phldrT="[Text]"/>
      <dgm:spPr/>
      <dgm:t>
        <a:bodyPr/>
        <a:lstStyle/>
        <a:p>
          <a:r>
            <a:rPr lang="en-US" sz="1700"/>
            <a:t>Reflection: unsure what to advise. How to paraphrase definitions of technical terms? </a:t>
          </a:r>
          <a:endParaRPr lang="en-GB" sz="1700"/>
        </a:p>
      </dgm:t>
    </dgm:pt>
    <dgm:pt modelId="{EA855D81-D384-4287-A4AD-D45E136800B5}" type="parTrans" cxnId="{242F646A-84E2-40A0-A89E-F1168794048A}">
      <dgm:prSet/>
      <dgm:spPr/>
      <dgm:t>
        <a:bodyPr/>
        <a:lstStyle/>
        <a:p>
          <a:endParaRPr lang="en-GB"/>
        </a:p>
      </dgm:t>
    </dgm:pt>
    <dgm:pt modelId="{9571EB37-DFBD-419E-AEA7-11A6729A65B6}" type="sibTrans" cxnId="{242F646A-84E2-40A0-A89E-F1168794048A}">
      <dgm:prSet/>
      <dgm:spPr/>
      <dgm:t>
        <a:bodyPr/>
        <a:lstStyle/>
        <a:p>
          <a:endParaRPr lang="en-GB"/>
        </a:p>
      </dgm:t>
    </dgm:pt>
    <dgm:pt modelId="{B5A88288-5582-4E6A-AFFD-76F0D478C1C9}">
      <dgm:prSet phldrT="[Text]" custT="1"/>
      <dgm:spPr/>
      <dgm:t>
        <a:bodyPr/>
        <a:lstStyle/>
        <a:p>
          <a:r>
            <a:rPr lang="en-US" sz="1500"/>
            <a:t>Describe and explain two different ways in which Design 1 might be problematic.</a:t>
          </a:r>
          <a:endParaRPr lang="en-GB" sz="1500"/>
        </a:p>
      </dgm:t>
    </dgm:pt>
    <dgm:pt modelId="{D9953645-C8C3-4E04-884F-6A759229EA19}" type="parTrans" cxnId="{A507700C-D8EB-4479-AFAF-11E1CF700DF9}">
      <dgm:prSet/>
      <dgm:spPr/>
      <dgm:t>
        <a:bodyPr/>
        <a:lstStyle/>
        <a:p>
          <a:endParaRPr lang="en-US"/>
        </a:p>
      </dgm:t>
    </dgm:pt>
    <dgm:pt modelId="{81E3F8CD-97DD-4B1E-8B6D-B66C3B90DC16}" type="sibTrans" cxnId="{A507700C-D8EB-4479-AFAF-11E1CF700DF9}">
      <dgm:prSet/>
      <dgm:spPr/>
      <dgm:t>
        <a:bodyPr/>
        <a:lstStyle/>
        <a:p>
          <a:endParaRPr lang="en-US"/>
        </a:p>
      </dgm:t>
    </dgm:pt>
    <dgm:pt modelId="{2F56E198-F8A2-4ED4-B7AA-10415F9FF57D}">
      <dgm:prSet phldrT="[Text]" custT="1"/>
      <dgm:spPr/>
      <dgm:t>
        <a:bodyPr/>
        <a:lstStyle/>
        <a:p>
          <a:r>
            <a:rPr lang="en-US" sz="1500"/>
            <a:t>Consider the principles of display design.  </a:t>
          </a:r>
          <a:endParaRPr lang="en-GB" sz="1500"/>
        </a:p>
      </dgm:t>
    </dgm:pt>
    <dgm:pt modelId="{48032BD1-EDAC-4573-B9A6-1CA516A1A907}" type="parTrans" cxnId="{41466513-24DE-486B-AEFC-F3C22EA48056}">
      <dgm:prSet/>
      <dgm:spPr/>
      <dgm:t>
        <a:bodyPr/>
        <a:lstStyle/>
        <a:p>
          <a:endParaRPr lang="en-US"/>
        </a:p>
      </dgm:t>
    </dgm:pt>
    <dgm:pt modelId="{3C4DB81F-76EE-4D1A-A5F6-7B717D3E5947}" type="sibTrans" cxnId="{41466513-24DE-486B-AEFC-F3C22EA48056}">
      <dgm:prSet/>
      <dgm:spPr/>
      <dgm:t>
        <a:bodyPr/>
        <a:lstStyle/>
        <a:p>
          <a:endParaRPr lang="en-US"/>
        </a:p>
      </dgm:t>
    </dgm:pt>
    <dgm:pt modelId="{835BA7A6-67D7-4FEB-B996-9A1CBF7EE503}" type="pres">
      <dgm:prSet presAssocID="{AD49A18A-18E8-40CF-A732-AFF68972A47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D3AB08-A3DD-4B81-B863-B3DE53E82250}" type="pres">
      <dgm:prSet presAssocID="{955858BA-1CD3-4927-B83B-EF75FEC9DCCC}" presName="composite" presStyleCnt="0"/>
      <dgm:spPr/>
    </dgm:pt>
    <dgm:pt modelId="{5046BF03-C470-4742-B246-9166E698886C}" type="pres">
      <dgm:prSet presAssocID="{955858BA-1CD3-4927-B83B-EF75FEC9DCCC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CBE7D8-78A8-441C-88E4-3F3065767FEF}" type="pres">
      <dgm:prSet presAssocID="{955858BA-1CD3-4927-B83B-EF75FEC9DCCC}" presName="desTx" presStyleLbl="alignAccFollowNode1" presStyleIdx="0" presStyleCnt="4" custLinFactNeighborY="-17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C7610D-D49E-48BD-B32C-F0B259A41EC3}" type="pres">
      <dgm:prSet presAssocID="{B23044BF-1BB9-45A3-9CF7-DC92B67B9168}" presName="space" presStyleCnt="0"/>
      <dgm:spPr/>
    </dgm:pt>
    <dgm:pt modelId="{44A821FB-DB9C-46A8-A1C0-8C053C5E0025}" type="pres">
      <dgm:prSet presAssocID="{F7FC9C7E-DB80-412C-BCE1-B1A2B8185C45}" presName="composite" presStyleCnt="0"/>
      <dgm:spPr/>
    </dgm:pt>
    <dgm:pt modelId="{11959F79-E6B6-4FD5-8B55-AA99F982DE5C}" type="pres">
      <dgm:prSet presAssocID="{F7FC9C7E-DB80-412C-BCE1-B1A2B8185C45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53842-F92C-444E-9207-3E678CB058CC}" type="pres">
      <dgm:prSet presAssocID="{F7FC9C7E-DB80-412C-BCE1-B1A2B8185C45}" presName="desTx" presStyleLbl="alignAccFollowNode1" presStyleIdx="1" presStyleCnt="4" custScaleY="995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3E4745-2869-465C-80BE-250DADEC1AF8}" type="pres">
      <dgm:prSet presAssocID="{756750E1-7E99-4960-A0F2-F83644D2D4B5}" presName="space" presStyleCnt="0"/>
      <dgm:spPr/>
    </dgm:pt>
    <dgm:pt modelId="{D1088324-50CD-4E9D-9501-14DE9BED671E}" type="pres">
      <dgm:prSet presAssocID="{44448E65-29AF-481F-A773-0B1F5EC9F6C4}" presName="composite" presStyleCnt="0"/>
      <dgm:spPr/>
    </dgm:pt>
    <dgm:pt modelId="{89D01F7F-EAA2-41B5-A1B0-B8B59477A062}" type="pres">
      <dgm:prSet presAssocID="{44448E65-29AF-481F-A773-0B1F5EC9F6C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E914DA-8DB2-4895-ABC9-905F73EBD24D}" type="pres">
      <dgm:prSet presAssocID="{44448E65-29AF-481F-A773-0B1F5EC9F6C4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CE5C0-42C6-4451-9C2E-9176EBC4080C}" type="pres">
      <dgm:prSet presAssocID="{E8B94A25-2565-405D-AFF8-2C69FD8A4BBA}" presName="space" presStyleCnt="0"/>
      <dgm:spPr/>
    </dgm:pt>
    <dgm:pt modelId="{B0B095F1-1703-4DEA-87D1-3F03990BB9A1}" type="pres">
      <dgm:prSet presAssocID="{79D02010-21A4-4A7F-A8E2-C1403406B14A}" presName="composite" presStyleCnt="0"/>
      <dgm:spPr/>
    </dgm:pt>
    <dgm:pt modelId="{C01D3B89-6444-4613-8DCE-7904E8A1ADAA}" type="pres">
      <dgm:prSet presAssocID="{79D02010-21A4-4A7F-A8E2-C1403406B14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D5EE1-7B97-44E2-B9D2-6862DEBBC247}" type="pres">
      <dgm:prSet presAssocID="{79D02010-21A4-4A7F-A8E2-C1403406B14A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B9AE38-0F0C-48A8-A86D-9F6A8DBF9352}" type="presOf" srcId="{AD49A18A-18E8-40CF-A732-AFF68972A47B}" destId="{835BA7A6-67D7-4FEB-B996-9A1CBF7EE503}" srcOrd="0" destOrd="0" presId="urn:microsoft.com/office/officeart/2005/8/layout/hList1"/>
    <dgm:cxn modelId="{B4113BA2-A877-4A8B-AE58-AE8442456AB9}" type="presOf" srcId="{99761E0A-8A89-47C4-AFF7-6CE2ED0804CB}" destId="{83053842-F92C-444E-9207-3E678CB058CC}" srcOrd="0" destOrd="1" presId="urn:microsoft.com/office/officeart/2005/8/layout/hList1"/>
    <dgm:cxn modelId="{1DBA3D7B-1B7D-417A-A221-DFCFAA0C4566}" type="presOf" srcId="{C61B21A4-6AFC-49DB-91F3-8E3FC12B4BA1}" destId="{81CBE7D8-78A8-441C-88E4-3F3065767FEF}" srcOrd="0" destOrd="0" presId="urn:microsoft.com/office/officeart/2005/8/layout/hList1"/>
    <dgm:cxn modelId="{60AE94B9-83C3-4B03-8328-B41D474364B2}" srcId="{AD49A18A-18E8-40CF-A732-AFF68972A47B}" destId="{79D02010-21A4-4A7F-A8E2-C1403406B14A}" srcOrd="3" destOrd="0" parTransId="{005AC2F3-E657-433F-8C13-DD8584F0BAC1}" sibTransId="{63F064CB-08D5-4B10-AA73-6B65C85A8B31}"/>
    <dgm:cxn modelId="{658D0E19-2BC3-4EC8-9E45-43CF8E21F596}" srcId="{79D02010-21A4-4A7F-A8E2-C1403406B14A}" destId="{74D68E63-62C8-439B-A2AC-BB22D043C031}" srcOrd="1" destOrd="0" parTransId="{56354377-4C53-44F3-B5F3-58887CBB9F41}" sibTransId="{4204E7A2-4B63-4983-BB48-993BE3B96577}"/>
    <dgm:cxn modelId="{5FE708C3-3D0F-4DB8-9211-776792D1435C}" srcId="{F7FC9C7E-DB80-412C-BCE1-B1A2B8185C45}" destId="{6C23C873-7109-4126-9DBD-049868B6FB95}" srcOrd="2" destOrd="0" parTransId="{535DCCC0-D3F5-4711-866A-9B8FDFFB2D9E}" sibTransId="{FECBA9C4-C5F9-4637-9F6B-5352B2C93EA8}"/>
    <dgm:cxn modelId="{B2FF60BA-D28E-4DD4-B9F4-F85898AE0193}" srcId="{955858BA-1CD3-4927-B83B-EF75FEC9DCCC}" destId="{164F4F40-E68F-4D13-8D53-AE722C4D4536}" srcOrd="3" destOrd="0" parTransId="{830BD01F-1AD9-40EF-8EFB-E40EBB532855}" sibTransId="{63595690-C9DD-470D-87A9-98075265CB26}"/>
    <dgm:cxn modelId="{161EE1E1-F2E2-43F6-B5A0-89EAB157610E}" type="presOf" srcId="{A6F3BB46-F19D-4903-974E-C12A28311294}" destId="{81CBE7D8-78A8-441C-88E4-3F3065767FEF}" srcOrd="0" destOrd="2" presId="urn:microsoft.com/office/officeart/2005/8/layout/hList1"/>
    <dgm:cxn modelId="{A517706C-ECD2-4050-8ABB-A2F850BEC1E5}" type="presOf" srcId="{6EB1690F-9DBD-48C3-8F2E-AB6B42D33C3C}" destId="{81CBE7D8-78A8-441C-88E4-3F3065767FEF}" srcOrd="0" destOrd="4" presId="urn:microsoft.com/office/officeart/2005/8/layout/hList1"/>
    <dgm:cxn modelId="{84A9ED68-B335-4C69-93B8-DEC49BA79C4B}" type="presOf" srcId="{2F56E198-F8A2-4ED4-B7AA-10415F9FF57D}" destId="{83053842-F92C-444E-9207-3E678CB058CC}" srcOrd="0" destOrd="3" presId="urn:microsoft.com/office/officeart/2005/8/layout/hList1"/>
    <dgm:cxn modelId="{9619E0D3-6981-40ED-B1B3-FAAC777589AA}" type="presOf" srcId="{164F4F40-E68F-4D13-8D53-AE722C4D4536}" destId="{81CBE7D8-78A8-441C-88E4-3F3065767FEF}" srcOrd="0" destOrd="3" presId="urn:microsoft.com/office/officeart/2005/8/layout/hList1"/>
    <dgm:cxn modelId="{75CF8641-A38E-4AF8-8FBA-BCA2E3689498}" type="presOf" srcId="{F7FC9C7E-DB80-412C-BCE1-B1A2B8185C45}" destId="{11959F79-E6B6-4FD5-8B55-AA99F982DE5C}" srcOrd="0" destOrd="0" presId="urn:microsoft.com/office/officeart/2005/8/layout/hList1"/>
    <dgm:cxn modelId="{BD059640-087B-431C-AFAF-6C384B03CFC6}" type="presOf" srcId="{2E09A30E-900E-4F43-A998-AF0596E7ADDC}" destId="{D68D5EE1-7B97-44E2-B9D2-6862DEBBC247}" srcOrd="0" destOrd="2" presId="urn:microsoft.com/office/officeart/2005/8/layout/hList1"/>
    <dgm:cxn modelId="{A6DB0DDC-D87D-46E4-A047-8EEA7255E75E}" type="presOf" srcId="{44448E65-29AF-481F-A773-0B1F5EC9F6C4}" destId="{89D01F7F-EAA2-41B5-A1B0-B8B59477A062}" srcOrd="0" destOrd="0" presId="urn:microsoft.com/office/officeart/2005/8/layout/hList1"/>
    <dgm:cxn modelId="{05719A39-CF10-47CE-B24D-DD7AB439C77E}" srcId="{AD49A18A-18E8-40CF-A732-AFF68972A47B}" destId="{F7FC9C7E-DB80-412C-BCE1-B1A2B8185C45}" srcOrd="1" destOrd="0" parTransId="{405C8F71-28CE-456B-A919-64FE29624F66}" sibTransId="{756750E1-7E99-4960-A0F2-F83644D2D4B5}"/>
    <dgm:cxn modelId="{1F72822C-2E94-4253-A3CE-FCE71EC6AB09}" type="presOf" srcId="{79D02010-21A4-4A7F-A8E2-C1403406B14A}" destId="{C01D3B89-6444-4613-8DCE-7904E8A1ADAA}" srcOrd="0" destOrd="0" presId="urn:microsoft.com/office/officeart/2005/8/layout/hList1"/>
    <dgm:cxn modelId="{F332EF1F-FE01-4617-8922-BD38F998352A}" type="presOf" srcId="{2429AA74-53CE-41ED-A4EE-7AC009FF2953}" destId="{83053842-F92C-444E-9207-3E678CB058CC}" srcOrd="0" destOrd="5" presId="urn:microsoft.com/office/officeart/2005/8/layout/hList1"/>
    <dgm:cxn modelId="{CC121DB1-B05A-49A9-AC01-5B91F82EB7BA}" srcId="{F7FC9C7E-DB80-412C-BCE1-B1A2B8185C45}" destId="{2429AA74-53CE-41ED-A4EE-7AC009FF2953}" srcOrd="3" destOrd="0" parTransId="{873D82D6-5FC6-4930-AC39-8659D285E2B7}" sibTransId="{296C59B0-D5F4-4B70-A08F-40D5D1190092}"/>
    <dgm:cxn modelId="{719E196A-0D66-4C17-B1B5-128E2E6FFCC6}" srcId="{79D02010-21A4-4A7F-A8E2-C1403406B14A}" destId="{AC3225F6-8678-4BA2-9622-EC5630E553AF}" srcOrd="3" destOrd="0" parTransId="{5B94F7DF-5436-4CD2-81AC-DDDE0E52308B}" sibTransId="{DF8CC315-B7CE-4BBA-B0CB-8E5B3BA921E8}"/>
    <dgm:cxn modelId="{9B0973A0-EF3D-4948-A600-0DD6F17CE0C8}" srcId="{44448E65-29AF-481F-A773-0B1F5EC9F6C4}" destId="{A4CCAC3C-D183-490C-A73F-7F44206CDF99}" srcOrd="4" destOrd="0" parTransId="{2FFC863E-1B13-4FDF-9999-342D33C6F636}" sibTransId="{0663434D-DE10-42EA-B09F-129A995C0F4D}"/>
    <dgm:cxn modelId="{A3010083-C1AC-449E-968C-77FEA4F0BDE6}" type="presOf" srcId="{6C23C873-7109-4126-9DBD-049868B6FB95}" destId="{83053842-F92C-444E-9207-3E678CB058CC}" srcOrd="0" destOrd="4" presId="urn:microsoft.com/office/officeart/2005/8/layout/hList1"/>
    <dgm:cxn modelId="{01C00F7A-25C0-4ECF-AE5D-791C3ADC301C}" type="presOf" srcId="{C91DC596-5126-40E7-A0E1-32CB61E890C9}" destId="{83053842-F92C-444E-9207-3E678CB058CC}" srcOrd="0" destOrd="0" presId="urn:microsoft.com/office/officeart/2005/8/layout/hList1"/>
    <dgm:cxn modelId="{F08C036F-5C26-4779-B82C-72B8AC7A397D}" srcId="{AD49A18A-18E8-40CF-A732-AFF68972A47B}" destId="{44448E65-29AF-481F-A773-0B1F5EC9F6C4}" srcOrd="2" destOrd="0" parTransId="{B5A89410-EEB9-4B6E-B13E-277620C32DF3}" sibTransId="{E8B94A25-2565-405D-AFF8-2C69FD8A4BBA}"/>
    <dgm:cxn modelId="{39282405-BAB9-4C16-AF47-A76B0A9D33BF}" type="presOf" srcId="{DD8C671C-3AC0-4122-90C8-722A33A3C3E7}" destId="{95E914DA-8DB2-4895-ABC9-905F73EBD24D}" srcOrd="0" destOrd="1" presId="urn:microsoft.com/office/officeart/2005/8/layout/hList1"/>
    <dgm:cxn modelId="{54D8EF40-C24B-49CE-8158-2EA3C4569DD5}" srcId="{44448E65-29AF-481F-A773-0B1F5EC9F6C4}" destId="{152CB409-A159-49B8-96A3-B7A99BA0082D}" srcOrd="2" destOrd="0" parTransId="{466BFBDC-21ED-451E-9545-158362B6524D}" sibTransId="{5ABB4C11-50B6-4259-A677-222FBF7D117A}"/>
    <dgm:cxn modelId="{4428FB1D-070C-466F-AB38-E84AC792C058}" type="presOf" srcId="{FAB333C4-150B-4AAD-A7B1-EA96342345EF}" destId="{81CBE7D8-78A8-441C-88E4-3F3065767FEF}" srcOrd="0" destOrd="1" presId="urn:microsoft.com/office/officeart/2005/8/layout/hList1"/>
    <dgm:cxn modelId="{34B0F9CA-7AD9-4984-938F-FE9EBE482D1F}" type="presOf" srcId="{AC3225F6-8678-4BA2-9622-EC5630E553AF}" destId="{D68D5EE1-7B97-44E2-B9D2-6862DEBBC247}" srcOrd="0" destOrd="3" presId="urn:microsoft.com/office/officeart/2005/8/layout/hList1"/>
    <dgm:cxn modelId="{1DD15157-4355-4959-9C8E-CF3CBCC22EC4}" srcId="{955858BA-1CD3-4927-B83B-EF75FEC9DCCC}" destId="{C61B21A4-6AFC-49DB-91F3-8E3FC12B4BA1}" srcOrd="0" destOrd="0" parTransId="{19C9ABCB-56CB-4FE6-9962-1C3936B29F8E}" sibTransId="{048795CA-9E40-410D-9AA9-E05C1ADC79BD}"/>
    <dgm:cxn modelId="{BCC76F3D-9464-4A86-997E-7C502806D5B7}" type="presOf" srcId="{A4CCAC3C-D183-490C-A73F-7F44206CDF99}" destId="{95E914DA-8DB2-4895-ABC9-905F73EBD24D}" srcOrd="0" destOrd="4" presId="urn:microsoft.com/office/officeart/2005/8/layout/hList1"/>
    <dgm:cxn modelId="{E2DBD848-57A8-4CF1-B5C2-ED2255CD5351}" srcId="{F7FC9C7E-DB80-412C-BCE1-B1A2B8185C45}" destId="{C91DC596-5126-40E7-A0E1-32CB61E890C9}" srcOrd="0" destOrd="0" parTransId="{A334C844-475F-4A04-B345-688739A27BE0}" sibTransId="{EA597E03-96E9-42E4-A8A4-4BE977823D24}"/>
    <dgm:cxn modelId="{095A7451-C538-40B0-8BBE-DE116B6AA9E7}" srcId="{44448E65-29AF-481F-A773-0B1F5EC9F6C4}" destId="{67B546D3-9692-4861-B75C-8D656BABF88B}" srcOrd="3" destOrd="0" parTransId="{B4E13642-E56E-4599-A874-4BA571F2ED3F}" sibTransId="{123D8286-5120-4162-8335-3EC8F83CBECE}"/>
    <dgm:cxn modelId="{291719DB-3B78-4D63-973A-624386E86C71}" type="presOf" srcId="{24E915DA-A951-48CD-9FED-C2321CC88DC6}" destId="{95E914DA-8DB2-4895-ABC9-905F73EBD24D}" srcOrd="0" destOrd="0" presId="urn:microsoft.com/office/officeart/2005/8/layout/hList1"/>
    <dgm:cxn modelId="{834B3FEC-A33E-4B99-8DBD-63A8D65CBFCD}" type="presOf" srcId="{152CB409-A159-49B8-96A3-B7A99BA0082D}" destId="{95E914DA-8DB2-4895-ABC9-905F73EBD24D}" srcOrd="0" destOrd="2" presId="urn:microsoft.com/office/officeart/2005/8/layout/hList1"/>
    <dgm:cxn modelId="{7F298996-DB90-4644-AF7E-B2746AC0DC8F}" srcId="{44448E65-29AF-481F-A773-0B1F5EC9F6C4}" destId="{24E915DA-A951-48CD-9FED-C2321CC88DC6}" srcOrd="0" destOrd="0" parTransId="{52CE1748-110A-48DC-A869-33567E573031}" sibTransId="{BE482B3E-5BC9-4A24-BD74-4420BBDAE514}"/>
    <dgm:cxn modelId="{B6802910-486E-409A-AF2E-F353BA831739}" srcId="{79D02010-21A4-4A7F-A8E2-C1403406B14A}" destId="{F7552B41-D04D-440E-86E6-AC90270FA872}" srcOrd="0" destOrd="0" parTransId="{EB63F9B8-29D8-4721-9EC6-5EE16D141344}" sibTransId="{F265B6EF-3D0F-4B61-9BA7-AF982D505F5B}"/>
    <dgm:cxn modelId="{671C3565-00D2-44A1-B812-227A37D852B1}" srcId="{AD49A18A-18E8-40CF-A732-AFF68972A47B}" destId="{955858BA-1CD3-4927-B83B-EF75FEC9DCCC}" srcOrd="0" destOrd="0" parTransId="{92E38EC0-77DB-4CDE-B693-7FCC7A417F4E}" sibTransId="{B23044BF-1BB9-45A3-9CF7-DC92B67B9168}"/>
    <dgm:cxn modelId="{2156011E-D269-44CE-9A95-4FB644294D7E}" srcId="{F7FC9C7E-DB80-412C-BCE1-B1A2B8185C45}" destId="{99761E0A-8A89-47C4-AFF7-6CE2ED0804CB}" srcOrd="1" destOrd="0" parTransId="{9928C6A2-D5E0-4E48-A64E-33154B1E523C}" sibTransId="{2EAEE114-BC38-4B0B-B7EA-1A2D228E4397}"/>
    <dgm:cxn modelId="{6AFA6593-3C42-4BED-AB80-122552B24B82}" srcId="{79D02010-21A4-4A7F-A8E2-C1403406B14A}" destId="{2E09A30E-900E-4F43-A998-AF0596E7ADDC}" srcOrd="2" destOrd="0" parTransId="{35EBE878-7F23-461B-A54A-5DCCCE4CB507}" sibTransId="{A15C5412-35BF-4648-875E-DA3B83356DB4}"/>
    <dgm:cxn modelId="{242F646A-84E2-40A0-A89E-F1168794048A}" srcId="{955858BA-1CD3-4927-B83B-EF75FEC9DCCC}" destId="{6EB1690F-9DBD-48C3-8F2E-AB6B42D33C3C}" srcOrd="4" destOrd="0" parTransId="{EA855D81-D384-4287-A4AD-D45E136800B5}" sibTransId="{9571EB37-DFBD-419E-AEA7-11A6729A65B6}"/>
    <dgm:cxn modelId="{C8C8CCB1-3E12-43F2-AE49-90AE4A59ACFE}" srcId="{955858BA-1CD3-4927-B83B-EF75FEC9DCCC}" destId="{A6F3BB46-F19D-4903-974E-C12A28311294}" srcOrd="2" destOrd="0" parTransId="{F7C2D494-970F-4AE6-A134-F6946B85DE9E}" sibTransId="{853DB63A-AE19-4E81-998B-B09574EC6EA8}"/>
    <dgm:cxn modelId="{8C0BC325-2FAE-45CF-B599-28391361CCD6}" type="presOf" srcId="{67B546D3-9692-4861-B75C-8D656BABF88B}" destId="{95E914DA-8DB2-4895-ABC9-905F73EBD24D}" srcOrd="0" destOrd="3" presId="urn:microsoft.com/office/officeart/2005/8/layout/hList1"/>
    <dgm:cxn modelId="{E17002BF-3707-4AC8-81CB-86953FC6769D}" type="presOf" srcId="{F7552B41-D04D-440E-86E6-AC90270FA872}" destId="{D68D5EE1-7B97-44E2-B9D2-6862DEBBC247}" srcOrd="0" destOrd="0" presId="urn:microsoft.com/office/officeart/2005/8/layout/hList1"/>
    <dgm:cxn modelId="{4F0F09A7-F3FA-4509-ABFC-707D5F8153DF}" type="presOf" srcId="{B5A88288-5582-4E6A-AFFD-76F0D478C1C9}" destId="{83053842-F92C-444E-9207-3E678CB058CC}" srcOrd="0" destOrd="2" presId="urn:microsoft.com/office/officeart/2005/8/layout/hList1"/>
    <dgm:cxn modelId="{A507700C-D8EB-4479-AFAF-11E1CF700DF9}" srcId="{99761E0A-8A89-47C4-AFF7-6CE2ED0804CB}" destId="{B5A88288-5582-4E6A-AFFD-76F0D478C1C9}" srcOrd="0" destOrd="0" parTransId="{D9953645-C8C3-4E04-884F-6A759229EA19}" sibTransId="{81E3F8CD-97DD-4B1E-8B6D-B66C3B90DC16}"/>
    <dgm:cxn modelId="{623434F4-2D44-41FC-A6CB-4F6F8A01BE29}" type="presOf" srcId="{74D68E63-62C8-439B-A2AC-BB22D043C031}" destId="{D68D5EE1-7B97-44E2-B9D2-6862DEBBC247}" srcOrd="0" destOrd="1" presId="urn:microsoft.com/office/officeart/2005/8/layout/hList1"/>
    <dgm:cxn modelId="{41466513-24DE-486B-AEFC-F3C22EA48056}" srcId="{99761E0A-8A89-47C4-AFF7-6CE2ED0804CB}" destId="{2F56E198-F8A2-4ED4-B7AA-10415F9FF57D}" srcOrd="1" destOrd="0" parTransId="{48032BD1-EDAC-4573-B9A6-1CA516A1A907}" sibTransId="{3C4DB81F-76EE-4D1A-A5F6-7B717D3E5947}"/>
    <dgm:cxn modelId="{B1051D74-962F-435B-9245-FE994E7F3FC1}" srcId="{44448E65-29AF-481F-A773-0B1F5EC9F6C4}" destId="{DD8C671C-3AC0-4122-90C8-722A33A3C3E7}" srcOrd="1" destOrd="0" parTransId="{C06F6A5D-5644-4E41-9CD8-194B3E77716E}" sibTransId="{D58C1AC9-9C5F-40ED-89BD-D9A47AF1C42B}"/>
    <dgm:cxn modelId="{6C0CC71E-DD8A-4875-B386-1B45957090C8}" srcId="{955858BA-1CD3-4927-B83B-EF75FEC9DCCC}" destId="{FAB333C4-150B-4AAD-A7B1-EA96342345EF}" srcOrd="1" destOrd="0" parTransId="{A0A2EE4B-099D-45D7-BC2D-0BDD5C36314D}" sibTransId="{1DBCD5DB-0152-40FC-BD4A-20465221E671}"/>
    <dgm:cxn modelId="{6327032E-2852-4E47-B3BF-71E60166F9FB}" type="presOf" srcId="{955858BA-1CD3-4927-B83B-EF75FEC9DCCC}" destId="{5046BF03-C470-4742-B246-9166E698886C}" srcOrd="0" destOrd="0" presId="urn:microsoft.com/office/officeart/2005/8/layout/hList1"/>
    <dgm:cxn modelId="{51F48C3C-9F3F-489B-A811-9A9EFB8FE1BB}" type="presParOf" srcId="{835BA7A6-67D7-4FEB-B996-9A1CBF7EE503}" destId="{12D3AB08-A3DD-4B81-B863-B3DE53E82250}" srcOrd="0" destOrd="0" presId="urn:microsoft.com/office/officeart/2005/8/layout/hList1"/>
    <dgm:cxn modelId="{3BC312F3-D462-4155-B552-7944B5DE4263}" type="presParOf" srcId="{12D3AB08-A3DD-4B81-B863-B3DE53E82250}" destId="{5046BF03-C470-4742-B246-9166E698886C}" srcOrd="0" destOrd="0" presId="urn:microsoft.com/office/officeart/2005/8/layout/hList1"/>
    <dgm:cxn modelId="{698CDC73-B613-4565-98B5-0719DC6355B9}" type="presParOf" srcId="{12D3AB08-A3DD-4B81-B863-B3DE53E82250}" destId="{81CBE7D8-78A8-441C-88E4-3F3065767FEF}" srcOrd="1" destOrd="0" presId="urn:microsoft.com/office/officeart/2005/8/layout/hList1"/>
    <dgm:cxn modelId="{095F707B-6B17-40B4-8860-AEA87E3024DE}" type="presParOf" srcId="{835BA7A6-67D7-4FEB-B996-9A1CBF7EE503}" destId="{F9C7610D-D49E-48BD-B32C-F0B259A41EC3}" srcOrd="1" destOrd="0" presId="urn:microsoft.com/office/officeart/2005/8/layout/hList1"/>
    <dgm:cxn modelId="{8DD5E099-555D-40C1-820F-D39381E9CEBB}" type="presParOf" srcId="{835BA7A6-67D7-4FEB-B996-9A1CBF7EE503}" destId="{44A821FB-DB9C-46A8-A1C0-8C053C5E0025}" srcOrd="2" destOrd="0" presId="urn:microsoft.com/office/officeart/2005/8/layout/hList1"/>
    <dgm:cxn modelId="{19AE0708-6125-438F-9119-B2706139CF45}" type="presParOf" srcId="{44A821FB-DB9C-46A8-A1C0-8C053C5E0025}" destId="{11959F79-E6B6-4FD5-8B55-AA99F982DE5C}" srcOrd="0" destOrd="0" presId="urn:microsoft.com/office/officeart/2005/8/layout/hList1"/>
    <dgm:cxn modelId="{8B64BF10-D4DF-4019-8098-2C0E74028635}" type="presParOf" srcId="{44A821FB-DB9C-46A8-A1C0-8C053C5E0025}" destId="{83053842-F92C-444E-9207-3E678CB058CC}" srcOrd="1" destOrd="0" presId="urn:microsoft.com/office/officeart/2005/8/layout/hList1"/>
    <dgm:cxn modelId="{0EB44A08-56CB-46D1-979A-1105EBC5166B}" type="presParOf" srcId="{835BA7A6-67D7-4FEB-B996-9A1CBF7EE503}" destId="{163E4745-2869-465C-80BE-250DADEC1AF8}" srcOrd="3" destOrd="0" presId="urn:microsoft.com/office/officeart/2005/8/layout/hList1"/>
    <dgm:cxn modelId="{A430045E-2B4B-4E16-91A9-ABAF60629D23}" type="presParOf" srcId="{835BA7A6-67D7-4FEB-B996-9A1CBF7EE503}" destId="{D1088324-50CD-4E9D-9501-14DE9BED671E}" srcOrd="4" destOrd="0" presId="urn:microsoft.com/office/officeart/2005/8/layout/hList1"/>
    <dgm:cxn modelId="{9F69715E-3475-4B70-94DA-5D7A4DD41589}" type="presParOf" srcId="{D1088324-50CD-4E9D-9501-14DE9BED671E}" destId="{89D01F7F-EAA2-41B5-A1B0-B8B59477A062}" srcOrd="0" destOrd="0" presId="urn:microsoft.com/office/officeart/2005/8/layout/hList1"/>
    <dgm:cxn modelId="{B99E5E7F-ADC9-4C8B-BE87-AF1FCE4B5BE9}" type="presParOf" srcId="{D1088324-50CD-4E9D-9501-14DE9BED671E}" destId="{95E914DA-8DB2-4895-ABC9-905F73EBD24D}" srcOrd="1" destOrd="0" presId="urn:microsoft.com/office/officeart/2005/8/layout/hList1"/>
    <dgm:cxn modelId="{D40D2013-41B6-42C4-9B15-1C3474D16DF0}" type="presParOf" srcId="{835BA7A6-67D7-4FEB-B996-9A1CBF7EE503}" destId="{EA0CE5C0-42C6-4451-9C2E-9176EBC4080C}" srcOrd="5" destOrd="0" presId="urn:microsoft.com/office/officeart/2005/8/layout/hList1"/>
    <dgm:cxn modelId="{B5D7AAC4-9EB9-48CF-A314-1447F8721249}" type="presParOf" srcId="{835BA7A6-67D7-4FEB-B996-9A1CBF7EE503}" destId="{B0B095F1-1703-4DEA-87D1-3F03990BB9A1}" srcOrd="6" destOrd="0" presId="urn:microsoft.com/office/officeart/2005/8/layout/hList1"/>
    <dgm:cxn modelId="{7E6224B4-2132-47E2-A1A8-DEAE9C0DEDE4}" type="presParOf" srcId="{B0B095F1-1703-4DEA-87D1-3F03990BB9A1}" destId="{C01D3B89-6444-4613-8DCE-7904E8A1ADAA}" srcOrd="0" destOrd="0" presId="urn:microsoft.com/office/officeart/2005/8/layout/hList1"/>
    <dgm:cxn modelId="{524A5A95-53B9-45A4-887F-884169D60DE8}" type="presParOf" srcId="{B0B095F1-1703-4DEA-87D1-3F03990BB9A1}" destId="{D68D5EE1-7B97-44E2-B9D2-6862DEBBC24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6BF03-C470-4742-B246-9166E698886C}">
      <dsp:nvSpPr>
        <dsp:cNvPr id="0" name=""/>
        <dsp:cNvSpPr/>
      </dsp:nvSpPr>
      <dsp:spPr>
        <a:xfrm>
          <a:off x="4421" y="29327"/>
          <a:ext cx="2658625" cy="1063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Case 1: Technical definitions </a:t>
          </a:r>
          <a:endParaRPr lang="en-GB" sz="2000" b="1" kern="1200"/>
        </a:p>
      </dsp:txBody>
      <dsp:txXfrm>
        <a:off x="4421" y="29327"/>
        <a:ext cx="2658625" cy="1063450"/>
      </dsp:txXfrm>
    </dsp:sp>
    <dsp:sp modelId="{81CBE7D8-78A8-441C-88E4-3F3065767FEF}">
      <dsp:nvSpPr>
        <dsp:cNvPr id="0" name=""/>
        <dsp:cNvSpPr/>
      </dsp:nvSpPr>
      <dsp:spPr>
        <a:xfrm>
          <a:off x="4421" y="1001045"/>
          <a:ext cx="2658625" cy="53707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Medical engineering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Summative portfolio: Tissue-specific research portfolio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Submission 1: ppt slides with definitions / tissue description (shoulder ligament</a:t>
          </a:r>
          <a:r>
            <a:rPr lang="en-US" sz="1500" kern="1200"/>
            <a:t>)</a:t>
          </a:r>
          <a:endParaRPr lang="en-GB" sz="15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Marker’s feedback: ”I have used the </a:t>
          </a:r>
          <a:r>
            <a:rPr lang="en-US" sz="1700" kern="1200" err="1"/>
            <a:t>TurnItIn</a:t>
          </a:r>
          <a:r>
            <a:rPr lang="en-US" sz="1700" kern="1200"/>
            <a:t> report as the similarity score was 35%. For the final version it is very important that all of the text you submit is your own words and your own work”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Reflection: unsure what to advise. How to paraphrase definitions of technical terms? </a:t>
          </a:r>
          <a:endParaRPr lang="en-GB" sz="1700" kern="1200"/>
        </a:p>
      </dsp:txBody>
      <dsp:txXfrm>
        <a:off x="4421" y="1001045"/>
        <a:ext cx="2658625" cy="5370767"/>
      </dsp:txXfrm>
    </dsp:sp>
    <dsp:sp modelId="{11959F79-E6B6-4FD5-8B55-AA99F982DE5C}">
      <dsp:nvSpPr>
        <dsp:cNvPr id="0" name=""/>
        <dsp:cNvSpPr/>
      </dsp:nvSpPr>
      <dsp:spPr>
        <a:xfrm>
          <a:off x="3035254" y="35208"/>
          <a:ext cx="2658625" cy="1063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Case 2: “</a:t>
          </a:r>
          <a:r>
            <a:rPr lang="en-US" sz="2000" b="1" kern="1200">
              <a:solidFill>
                <a:schemeClr val="bg1"/>
              </a:solidFill>
            </a:rPr>
            <a:t>We wouldn’t expect engineers to cite</a:t>
          </a:r>
          <a:r>
            <a:rPr lang="en-US" sz="2000" b="1" kern="1200"/>
            <a:t>”</a:t>
          </a:r>
          <a:endParaRPr lang="en-GB" sz="2000" b="1" kern="1200"/>
        </a:p>
      </dsp:txBody>
      <dsp:txXfrm>
        <a:off x="3035254" y="35208"/>
        <a:ext cx="2658625" cy="1063450"/>
      </dsp:txXfrm>
    </dsp:sp>
    <dsp:sp modelId="{83053842-F92C-444E-9207-3E678CB058CC}">
      <dsp:nvSpPr>
        <dsp:cNvPr id="0" name=""/>
        <dsp:cNvSpPr/>
      </dsp:nvSpPr>
      <dsp:spPr>
        <a:xfrm>
          <a:off x="3035254" y="1110421"/>
          <a:ext cx="2658625" cy="534724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Advanced Mechanical Engineering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Summative open book exam. Example questions:</a:t>
          </a:r>
          <a:endParaRPr lang="en-GB" sz="1700" kern="120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Describe and explain two different ways in which Design 1 might be problematic.</a:t>
          </a:r>
          <a:endParaRPr lang="en-GB" sz="1500" kern="1200"/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/>
            <a:t>Consider the principles of display design.  </a:t>
          </a:r>
          <a:endParaRPr lang="en-GB" sz="15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Marker’s feedback: we don’t need to see a reference but explanation in students’ own words 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/>
            <a:t>Reflection: at odds with hierarchy of academic malpractice in our department </a:t>
          </a:r>
          <a:r>
            <a:rPr lang="en-US" sz="1700" kern="1200" dirty="0" smtClean="0"/>
            <a:t>(plagiarism vs malpractice)</a:t>
          </a:r>
          <a:endParaRPr lang="en-GB" sz="1700" kern="1200" dirty="0"/>
        </a:p>
      </dsp:txBody>
      <dsp:txXfrm>
        <a:off x="3035254" y="1110421"/>
        <a:ext cx="2658625" cy="5347243"/>
      </dsp:txXfrm>
    </dsp:sp>
    <dsp:sp modelId="{89D01F7F-EAA2-41B5-A1B0-B8B59477A062}">
      <dsp:nvSpPr>
        <dsp:cNvPr id="0" name=""/>
        <dsp:cNvSpPr/>
      </dsp:nvSpPr>
      <dsp:spPr>
        <a:xfrm>
          <a:off x="6066088" y="29327"/>
          <a:ext cx="2658625" cy="1063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Case 3:  What’s the point? </a:t>
          </a:r>
          <a:endParaRPr lang="en-GB" sz="2000" b="1" kern="1200"/>
        </a:p>
      </dsp:txBody>
      <dsp:txXfrm>
        <a:off x="6066088" y="29327"/>
        <a:ext cx="2658625" cy="1063450"/>
      </dsp:txXfrm>
    </dsp:sp>
    <dsp:sp modelId="{95E914DA-8DB2-4895-ABC9-905F73EBD24D}">
      <dsp:nvSpPr>
        <dsp:cNvPr id="0" name=""/>
        <dsp:cNvSpPr/>
      </dsp:nvSpPr>
      <dsp:spPr>
        <a:xfrm>
          <a:off x="6066088" y="1092778"/>
          <a:ext cx="2658625" cy="53707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Language for Engineering (pre-sessional)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Formative literature review.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Marker’s feedback: academic malpractice. Sources acknowledged but used verbatim. 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Student’s response: “Why do I have to change the words if I provided a citation?”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Reflection: student understands the  “currency” of referring to sources, but does not see the point of paraphrasing   </a:t>
          </a:r>
          <a:endParaRPr lang="en-GB" sz="1700" kern="1200"/>
        </a:p>
      </dsp:txBody>
      <dsp:txXfrm>
        <a:off x="6066088" y="1092778"/>
        <a:ext cx="2658625" cy="5370767"/>
      </dsp:txXfrm>
    </dsp:sp>
    <dsp:sp modelId="{C01D3B89-6444-4613-8DCE-7904E8A1ADAA}">
      <dsp:nvSpPr>
        <dsp:cNvPr id="0" name=""/>
        <dsp:cNvSpPr/>
      </dsp:nvSpPr>
      <dsp:spPr>
        <a:xfrm>
          <a:off x="9096921" y="29327"/>
          <a:ext cx="2658625" cy="10634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/>
            <a:t>Case 4: Sharing code</a:t>
          </a:r>
          <a:endParaRPr lang="en-GB" sz="2000" b="1" kern="1200"/>
        </a:p>
      </dsp:txBody>
      <dsp:txXfrm>
        <a:off x="9096921" y="29327"/>
        <a:ext cx="2658625" cy="1063450"/>
      </dsp:txXfrm>
    </dsp:sp>
    <dsp:sp modelId="{D68D5EE1-7B97-44E2-B9D2-6862DEBBC247}">
      <dsp:nvSpPr>
        <dsp:cNvPr id="0" name=""/>
        <dsp:cNvSpPr/>
      </dsp:nvSpPr>
      <dsp:spPr>
        <a:xfrm>
          <a:off x="9096921" y="1092778"/>
          <a:ext cx="2658625" cy="53707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Mechatronic and robotics 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Task: summative programming task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Student: “I worked really hard on this code and it solves real life problems so I uploaded it onto a website so everyone can download it and use it”</a:t>
          </a:r>
          <a:endParaRPr lang="en-GB" sz="1700" kern="120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/>
            <a:t>Reflection: It sounds noble, and exactly what a professional programmer would do, but is this allowed? Is it my place to comment on it? </a:t>
          </a:r>
          <a:endParaRPr lang="en-GB" sz="1700" kern="1200"/>
        </a:p>
      </dsp:txBody>
      <dsp:txXfrm>
        <a:off x="9096921" y="1092778"/>
        <a:ext cx="2658625" cy="53707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43333-024F-48CB-AE84-39239FF8073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7A70C-ADCE-45C9-873E-BA41A61F6C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25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7A70C-ADCE-45C9-873E-BA41A61F6C9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225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7A70C-ADCE-45C9-873E-BA41A61F6C9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7671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D7A70C-ADCE-45C9-873E-BA41A61F6C9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080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7A70C-ADCE-45C9-873E-BA41A61F6C9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277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7A70C-ADCE-45C9-873E-BA41A61F6C9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6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49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54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3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86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869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72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724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274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736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61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294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78431-5BAA-4830-A3A3-82730399C903}" type="datetimeFigureOut">
              <a:rPr lang="en-GB" smtClean="0"/>
              <a:t>18/11/2021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9A4EF-1A0B-4797-BA75-D1219F3012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47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417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templeton@leeds.ac.uk" TargetMode="External"/><Relationship Id="rId2" Type="http://schemas.openxmlformats.org/officeDocument/2006/relationships/hyperlink" Target="mailto:a.murawska@leeds.ac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adlet.com/amurawska/w26hdawkblmlyz4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vvw.cdio.org/files/document/file/Niewoehner.pdf" TargetMode="External"/><Relationship Id="rId2" Type="http://schemas.openxmlformats.org/officeDocument/2006/relationships/hyperlink" Target="https://www.raeng.org.uk/publications/reports/thinking-like-an-engineer-implications-full-repor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assicleedsforlife.leeds.ac.uk/skills.asp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>
                <a:ea typeface="+mj-lt"/>
                <a:cs typeface="+mj-lt"/>
              </a:rPr>
              <a:t>Exploring professionalism, academic integrity and voice in STEM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dirty="0">
                <a:cs typeface="Calibri"/>
              </a:rPr>
              <a:t>Anna Murawska and Jane Templeton</a:t>
            </a:r>
          </a:p>
          <a:p>
            <a:r>
              <a:rPr lang="en-GB" dirty="0">
                <a:ea typeface="+mn-lt"/>
                <a:cs typeface="+mn-lt"/>
              </a:rPr>
              <a:t>University of Leeds</a:t>
            </a:r>
          </a:p>
          <a:p>
            <a:r>
              <a:rPr lang="en-GB" dirty="0">
                <a:ea typeface="+mn-lt"/>
                <a:cs typeface="+mn-lt"/>
                <a:hlinkClick r:id="rId2"/>
              </a:rPr>
              <a:t>a.murawska@leeds.ac.uk</a:t>
            </a:r>
            <a:endParaRPr lang="en-GB">
              <a:ea typeface="+mn-lt"/>
              <a:cs typeface="+mn-lt"/>
            </a:endParaRPr>
          </a:p>
          <a:p>
            <a:r>
              <a:rPr lang="en-GB" dirty="0">
                <a:cs typeface="Calibri"/>
                <a:hlinkClick r:id="rId3"/>
              </a:rPr>
              <a:t>j.templeton@leeds.ac.uk</a:t>
            </a:r>
            <a:r>
              <a:rPr lang="en-GB" dirty="0">
                <a:cs typeface="Calibri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1065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Conversations </a:t>
            </a:r>
            <a:r>
              <a:rPr lang="en-GB" dirty="0" smtClean="0"/>
              <a:t>required – need to be two-way. </a:t>
            </a:r>
            <a:r>
              <a:rPr lang="en-GB" dirty="0"/>
              <a:t>EAP teachers </a:t>
            </a:r>
            <a:r>
              <a:rPr lang="en-GB" dirty="0" smtClean="0"/>
              <a:t>and students have </a:t>
            </a:r>
            <a:r>
              <a:rPr lang="en-GB" dirty="0"/>
              <a:t>a lot to </a:t>
            </a:r>
            <a:r>
              <a:rPr lang="en-GB" dirty="0" smtClean="0"/>
              <a:t>contribute to collective understanding of AI</a:t>
            </a:r>
          </a:p>
          <a:p>
            <a:r>
              <a:rPr lang="en-GB" dirty="0" smtClean="0"/>
              <a:t>Culture </a:t>
            </a:r>
            <a:r>
              <a:rPr lang="en-GB" dirty="0"/>
              <a:t>change possibly required – away from </a:t>
            </a:r>
            <a:r>
              <a:rPr lang="en-GB" dirty="0" smtClean="0"/>
              <a:t>conceptualisations of student deficit &amp; </a:t>
            </a:r>
            <a:r>
              <a:rPr lang="en-GB" dirty="0"/>
              <a:t>AI as </a:t>
            </a:r>
            <a:r>
              <a:rPr lang="en-GB" dirty="0" smtClean="0"/>
              <a:t>done-not-learned to </a:t>
            </a:r>
            <a:r>
              <a:rPr lang="en-GB" dirty="0"/>
              <a:t>these conversations</a:t>
            </a:r>
          </a:p>
          <a:p>
            <a:r>
              <a:rPr lang="en-GB" dirty="0" smtClean="0"/>
              <a:t>Professionalism as useful basis for approaching conversations?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03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4D50E-38BA-48C8-8AEB-61003609C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Exploration 3 - over to you!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5D2E4-A8E9-4031-81A1-8BA1D8F0E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What critical incidents / surprises / "Oh? Ah!" moments have you had about AI? (in STEM or other disciplines</a:t>
            </a:r>
            <a:r>
              <a:rPr lang="en-US" dirty="0" smtClean="0">
                <a:cs typeface="Calibri"/>
              </a:rPr>
              <a:t>)</a:t>
            </a:r>
          </a:p>
          <a:p>
            <a:r>
              <a:rPr lang="en-US" dirty="0" smtClean="0">
                <a:cs typeface="Calibri"/>
              </a:rPr>
              <a:t>What resources have you found useful in exploring AI in STEM?</a:t>
            </a:r>
          </a:p>
          <a:p>
            <a:r>
              <a:rPr lang="en-US" dirty="0" smtClean="0">
                <a:cs typeface="Calibri"/>
              </a:rPr>
              <a:t>What are your thoughts on using professional attributes as a basis for exploring core literacies?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Padlet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https://padlet.com/amurawska/w26hdawkblmlyz4s</a:t>
            </a:r>
            <a:r>
              <a:rPr lang="en-US" dirty="0"/>
              <a:t> 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975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29DA3-E6DC-4465-BC43-D4C308F4D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 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A31B2-5772-4ABA-B76A-64B66BD12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b="0" i="0" err="1">
                <a:solidFill>
                  <a:srgbClr val="222222"/>
                </a:solidFill>
                <a:effectLst/>
                <a:latin typeface="Calibri"/>
                <a:cs typeface="Arial"/>
              </a:rPr>
              <a:t>Bretag</a:t>
            </a:r>
            <a:r>
              <a:rPr lang="en-US" sz="1600" b="0" i="0">
                <a:solidFill>
                  <a:srgbClr val="222222"/>
                </a:solidFill>
                <a:effectLst/>
                <a:latin typeface="Calibri"/>
                <a:cs typeface="Arial"/>
              </a:rPr>
              <a:t>, T. (2016). Discipline-specific approaches to academic integrity: Introduction. </a:t>
            </a:r>
            <a:r>
              <a:rPr lang="en-US" sz="1600" b="0" i="1">
                <a:solidFill>
                  <a:srgbClr val="222222"/>
                </a:solidFill>
                <a:effectLst/>
                <a:latin typeface="Calibri"/>
                <a:cs typeface="Arial"/>
              </a:rPr>
              <a:t>Handbook of Academic Integrity, 1st ed.; </a:t>
            </a:r>
            <a:r>
              <a:rPr lang="en-US" sz="1600" b="0" i="1" err="1">
                <a:solidFill>
                  <a:srgbClr val="222222"/>
                </a:solidFill>
                <a:effectLst/>
                <a:latin typeface="Calibri"/>
                <a:cs typeface="Arial"/>
              </a:rPr>
              <a:t>Bretag</a:t>
            </a:r>
            <a:r>
              <a:rPr lang="en-US" sz="1600" b="0" i="1">
                <a:solidFill>
                  <a:srgbClr val="222222"/>
                </a:solidFill>
                <a:effectLst/>
                <a:latin typeface="Calibri"/>
                <a:cs typeface="Arial"/>
              </a:rPr>
              <a:t>, T., Ed</a:t>
            </a:r>
            <a:r>
              <a:rPr lang="en-US" sz="1600" b="0" i="0">
                <a:solidFill>
                  <a:srgbClr val="222222"/>
                </a:solidFill>
                <a:effectLst/>
                <a:latin typeface="Calibri"/>
                <a:cs typeface="Arial"/>
              </a:rPr>
              <a:t>, 673-675.</a:t>
            </a:r>
            <a:endParaRPr lang="en-US" sz="160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en-US" sz="1600" b="0" i="0">
                <a:solidFill>
                  <a:srgbClr val="222222"/>
                </a:solidFill>
                <a:effectLst/>
                <a:latin typeface="Calibri"/>
                <a:cs typeface="Arial"/>
              </a:rPr>
              <a:t>Gilmore, J., Maher, M., &amp; Feldon, D. (2016). Prevalence, prevention, and pedagogical techniques: Academic integrity and ethical professional practice among STEM students. </a:t>
            </a:r>
            <a:r>
              <a:rPr lang="en-US" sz="1600" b="0" i="1">
                <a:solidFill>
                  <a:srgbClr val="222222"/>
                </a:solidFill>
                <a:effectLst/>
                <a:latin typeface="Calibri"/>
                <a:cs typeface="Arial"/>
              </a:rPr>
              <a:t>Handbook of academic integrity</a:t>
            </a:r>
            <a:r>
              <a:rPr lang="en-US" sz="1600" b="0" i="0">
                <a:solidFill>
                  <a:srgbClr val="222222"/>
                </a:solidFill>
                <a:effectLst/>
                <a:latin typeface="Calibri"/>
                <a:cs typeface="Arial"/>
              </a:rPr>
              <a:t>, 729-748.</a:t>
            </a:r>
          </a:p>
          <a:p>
            <a:pPr marL="0" indent="0">
              <a:buNone/>
            </a:pPr>
            <a:r>
              <a:rPr lang="en-US" sz="1600">
                <a:ea typeface="+mn-lt"/>
                <a:cs typeface="+mn-lt"/>
              </a:rPr>
              <a:t>Lucas, B., Hanson, J., and Claxton, G. (2014). </a:t>
            </a:r>
            <a:r>
              <a:rPr lang="en-US" sz="1600" i="1">
                <a:ea typeface="+mn-lt"/>
                <a:cs typeface="+mn-lt"/>
              </a:rPr>
              <a:t>Thinking like an Engineer</a:t>
            </a:r>
            <a:r>
              <a:rPr lang="en-US" sz="1600">
                <a:ea typeface="+mn-lt"/>
                <a:cs typeface="+mn-lt"/>
              </a:rPr>
              <a:t>. [Online]. Royal Academy of Engineering. [Accessed 18 July 2021]. Available from </a:t>
            </a:r>
            <a:r>
              <a:rPr lang="en-US" sz="1600">
                <a:ea typeface="+mn-lt"/>
                <a:cs typeface="+mn-lt"/>
                <a:hlinkClick r:id="rId2"/>
              </a:rPr>
              <a:t>https://www.raeng.org.uk/publications/reports/thinking-like-an-engineer-implications-full-report</a:t>
            </a:r>
            <a:r>
              <a:rPr lang="en-US" sz="1600"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en-GB" sz="1600">
                <a:ea typeface="+mn-lt"/>
                <a:cs typeface="+mn-lt"/>
              </a:rPr>
              <a:t>Niewoehner, R. J. (2006). A Critical Thinking Model for Engineering. </a:t>
            </a:r>
            <a:r>
              <a:rPr lang="en-GB" sz="1600" i="1">
                <a:ea typeface="+mn-lt"/>
                <a:cs typeface="+mn-lt"/>
              </a:rPr>
              <a:t>2nd International CDIO Conference, 13-14 June 2006, Linkoping, Sweden. </a:t>
            </a:r>
            <a:r>
              <a:rPr lang="en-GB" sz="1600">
                <a:ea typeface="+mn-lt"/>
                <a:cs typeface="+mn-lt"/>
              </a:rPr>
              <a:t>[Online]. [Accessed 8 September 2020]. Available from </a:t>
            </a:r>
            <a:r>
              <a:rPr lang="en-GB" sz="1600" u="sng">
                <a:ea typeface="+mn-lt"/>
                <a:cs typeface="+mn-lt"/>
                <a:hlinkClick r:id="rId3"/>
              </a:rPr>
              <a:t>http://wvvw.cdio.org/files/document/file/Niewoehner.pdf</a:t>
            </a:r>
            <a:endParaRPr lang="en-US" sz="16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1600">
                <a:ea typeface="+mn-lt"/>
                <a:cs typeface="+mn-lt"/>
              </a:rPr>
              <a:t>Paul, R., Niewoehner, R. J., and Elder, L. (2006). </a:t>
            </a:r>
            <a:r>
              <a:rPr lang="en-US" sz="1600" i="1">
                <a:ea typeface="+mn-lt"/>
                <a:cs typeface="+mn-lt"/>
              </a:rPr>
              <a:t>The Thinker’s Guide to Engineering Reasoning</a:t>
            </a:r>
            <a:r>
              <a:rPr lang="en-US" sz="1600">
                <a:ea typeface="+mn-lt"/>
                <a:cs typeface="+mn-lt"/>
              </a:rPr>
              <a:t>. Sonoma, CA: Foundation for Critical Thinking.</a:t>
            </a:r>
            <a:endParaRPr lang="en-US" sz="1600">
              <a:latin typeface="LvgcvpKpjpfbPgmkxpAdvP6975"/>
              <a:cs typeface="Calibri"/>
            </a:endParaRPr>
          </a:p>
          <a:p>
            <a:pPr marL="0" indent="0">
              <a:buNone/>
            </a:pPr>
            <a:r>
              <a:rPr lang="en-US" sz="1600" b="0" i="0" u="none" strike="noStrike" baseline="0">
                <a:latin typeface="Calibri"/>
                <a:cs typeface="Calibri"/>
              </a:rPr>
              <a:t>Pimple, K. D. (2002). Six domains of research ethics: A heuristic framework for the responsible conduct of research. Science and Engineering Ethics, 8, 191–205.</a:t>
            </a:r>
            <a:endParaRPr lang="en-US" sz="1600">
              <a:latin typeface="LvgcvpKpjpfbPgmkxpAdvP6975"/>
              <a:cs typeface="Calibri"/>
            </a:endParaRPr>
          </a:p>
          <a:p>
            <a:pPr marL="0" indent="0">
              <a:buNone/>
            </a:pPr>
            <a:r>
              <a:rPr lang="en-US" sz="1600">
                <a:latin typeface="Calibri"/>
                <a:cs typeface="Calibri"/>
              </a:rPr>
              <a:t>University of Leeds. (2021). Graduate Attributes. Leeds for Life. [Online]. [Accessed 16 November 2021]. Available from </a:t>
            </a:r>
            <a:r>
              <a:rPr lang="en-US" sz="1600">
                <a:latin typeface="Calibri"/>
                <a:cs typeface="Calibri"/>
                <a:hlinkClick r:id="rId4"/>
              </a:rPr>
              <a:t>https://classicleedsforlife.leeds.ac.uk/skills.aspx</a:t>
            </a:r>
            <a:r>
              <a:rPr lang="en-US" sz="1600">
                <a:latin typeface="Calibri"/>
                <a:cs typeface="Calibri"/>
              </a:rPr>
              <a:t> </a:t>
            </a:r>
            <a:endParaRPr lang="en-US" sz="1600">
              <a:latin typeface="LvgcvpKpjpfbPgmkxpAdvP6975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57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9681D-DCA0-4C20-94A0-8F9C22CE7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Calibri Light"/>
              </a:rPr>
              <a:t>Overview – 3 explorations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2D862-4935-4381-9C07-A1C42D1E0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cs typeface="Calibri" panose="020F0502020204030204"/>
              </a:rPr>
              <a:t>How AI in our context differs from our EAP understanding 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ea typeface="+mn-lt"/>
                <a:cs typeface="+mn-lt"/>
              </a:rPr>
              <a:t>Anna: four nano case studies followed by “lessons learnt &amp; implications”</a:t>
            </a:r>
            <a:endParaRPr lang="en-US" dirty="0">
              <a:cs typeface="Calibri" panose="020F0502020204030204"/>
            </a:endParaRPr>
          </a:p>
          <a:p>
            <a:pPr marL="457200" lvl="1" indent="0">
              <a:buNone/>
            </a:pP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>
                <a:cs typeface="Calibri" panose="020F0502020204030204"/>
              </a:rPr>
              <a:t>How professionalism may be a useful lens through which to explore AI in Engineering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cs typeface="Calibri" panose="020F0502020204030204"/>
              </a:rPr>
              <a:t>Jane: </a:t>
            </a:r>
            <a:r>
              <a:rPr lang="en-US" dirty="0" smtClean="0">
                <a:cs typeface="Calibri" panose="020F0502020204030204"/>
              </a:rPr>
              <a:t>discussion of models of engineering thinking</a:t>
            </a:r>
            <a:endParaRPr lang="en-US" dirty="0">
              <a:cs typeface="Calibri" panose="020F0502020204030204"/>
            </a:endParaRPr>
          </a:p>
          <a:p>
            <a:pPr marL="457200" lvl="1" indent="0">
              <a:buNone/>
            </a:pP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cs typeface="Calibri" panose="020F0502020204030204"/>
              </a:rPr>
              <a:t>Your experiences and ideas</a:t>
            </a: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US" dirty="0">
              <a:cs typeface="Calibri" panose="020F0502020204030204"/>
            </a:endParaRPr>
          </a:p>
          <a:p>
            <a:pPr marL="514350" indent="-514350">
              <a:buAutoNum type="arabicPeriod"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170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FB861-74F2-4224-B865-0F6054706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BEEF01D4-EE3E-49A4-81DC-FBC7EDC8675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53F78E0-B48D-46DF-8F01-0F0A81169C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614083"/>
              </p:ext>
            </p:extLst>
          </p:nvPr>
        </p:nvGraphicFramePr>
        <p:xfrm>
          <a:off x="250521" y="365126"/>
          <a:ext cx="11759969" cy="6492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08090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D68FF-31EC-46AC-BE1E-44AAB5EA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Lessons &amp; implications: students  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517C5-8349-428B-AFE2-C4A5EB24B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871200" cy="4943475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AI guidelines perceived as arbitrary, tasks as academic pursuit </a:t>
            </a:r>
            <a:r>
              <a:rPr lang="en-US">
                <a:sym typeface="Wingdings" panose="05000000000000000000" pitchFamily="2" charset="2"/>
              </a:rPr>
              <a:t> e</a:t>
            </a:r>
            <a:r>
              <a:rPr lang="en-US"/>
              <a:t>xplicit exploration of professional standards seems more meaningful </a:t>
            </a:r>
          </a:p>
          <a:p>
            <a:pPr lvl="1"/>
            <a:r>
              <a:rPr lang="en-US"/>
              <a:t>“</a:t>
            </a:r>
            <a:r>
              <a:rPr lang="en-GB"/>
              <a:t>Perhaps </a:t>
            </a:r>
            <a:r>
              <a:rPr lang="en-US"/>
              <a:t>researchers should be exploring how STEM students can be encouraged to view themselves as </a:t>
            </a:r>
            <a:r>
              <a:rPr lang="en-US" b="1"/>
              <a:t>budding professionals </a:t>
            </a:r>
            <a:r>
              <a:rPr lang="en-US"/>
              <a:t>who feel a sense of responsibility to strong internal values, colleagues and mentors, their field of study, and society.” </a:t>
            </a:r>
            <a:r>
              <a:rPr lang="en-US" sz="1900"/>
              <a:t>(Gilmore et al., 2016: 742)</a:t>
            </a:r>
          </a:p>
          <a:p>
            <a:pPr lvl="1"/>
            <a:r>
              <a:rPr lang="en-US"/>
              <a:t>“responsibility” to colleagues and the public more prominent in engineering code of conduct than in institutional definitions </a:t>
            </a:r>
            <a:r>
              <a:rPr lang="en-US" sz="1900"/>
              <a:t>(Pimple, 2002; Gilmore et al., 2016)</a:t>
            </a:r>
          </a:p>
          <a:p>
            <a:pPr lvl="1"/>
            <a:endParaRPr lang="en-US"/>
          </a:p>
          <a:p>
            <a:r>
              <a:rPr lang="en-US"/>
              <a:t>Students unprepared to deal with actual AI dilemmas </a:t>
            </a:r>
            <a:r>
              <a:rPr lang="en-US">
                <a:sym typeface="Wingdings" panose="05000000000000000000" pitchFamily="2" charset="2"/>
              </a:rPr>
              <a:t> pre-sessional provision should better reflect the reality of future courses </a:t>
            </a:r>
          </a:p>
          <a:p>
            <a:pPr marL="800100" lvl="1" indent="-342900">
              <a:spcBef>
                <a:spcPts val="600"/>
              </a:spcBef>
            </a:pPr>
            <a:r>
              <a:rPr lang="en-US"/>
              <a:t>Critical look at AI materials in STEM EAP: e.g. “</a:t>
            </a:r>
            <a:r>
              <a:rPr lang="en-US" i="1">
                <a:cs typeface="Arial"/>
              </a:rPr>
              <a:t>In your academic work, you should refer to the work of others to support the points that you make”</a:t>
            </a:r>
          </a:p>
          <a:p>
            <a:pPr marL="800100" lvl="1" indent="-342900">
              <a:spcBef>
                <a:spcPts val="600"/>
              </a:spcBef>
            </a:pPr>
            <a:r>
              <a:rPr lang="en-US"/>
              <a:t>“</a:t>
            </a:r>
            <a:r>
              <a:rPr lang="en-GB"/>
              <a:t>I</a:t>
            </a:r>
            <a:r>
              <a:rPr lang="en-GB" b="0" i="0" u="none" strike="noStrike" baseline="0"/>
              <a:t>nterventions </a:t>
            </a:r>
            <a:r>
              <a:rPr lang="en-US" b="0" i="0" u="none" strike="noStrike" baseline="0"/>
              <a:t>that educate students to negotiate ethical boundaries between collaborative laboratory participation and the production of individually submitted work </a:t>
            </a:r>
            <a:r>
              <a:rPr lang="en-US" sz="1900" b="0" i="0" u="none" strike="noStrike" baseline="0"/>
              <a:t>(e.g., the completion of a “lab report”) </a:t>
            </a:r>
            <a:r>
              <a:rPr lang="en-US" b="0" i="0" u="none" strike="noStrike" baseline="0"/>
              <a:t>are sorely needed.</a:t>
            </a:r>
            <a:r>
              <a:rPr lang="en-US"/>
              <a:t>” (</a:t>
            </a:r>
            <a:r>
              <a:rPr lang="en-US" sz="1900"/>
              <a:t>Gilmore et al., 2016: 742</a:t>
            </a:r>
            <a:r>
              <a:rPr lang="en-US"/>
              <a:t>)</a:t>
            </a:r>
            <a:endParaRPr lang="en-US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44902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D68FF-31EC-46AC-BE1E-44AAB5EAD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Lessons &amp; implications: tutors 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517C5-8349-428B-AFE2-C4A5EB24B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178"/>
            <a:ext cx="10871200" cy="4943475"/>
          </a:xfrm>
        </p:spPr>
        <p:txBody>
          <a:bodyPr>
            <a:normAutofit/>
          </a:bodyPr>
          <a:lstStyle/>
          <a:p>
            <a:r>
              <a:rPr lang="en-US"/>
              <a:t>Support needed for EAP practitioners transitioning to STEM</a:t>
            </a:r>
            <a:endParaRPr lang="en-US">
              <a:sym typeface="Wingdings" panose="05000000000000000000" pitchFamily="2" charset="2"/>
            </a:endParaRPr>
          </a:p>
          <a:p>
            <a:r>
              <a:rPr lang="en-US">
                <a:sym typeface="Wingdings" panose="05000000000000000000" pitchFamily="2" charset="2"/>
              </a:rPr>
              <a:t>Research and collaboration with receiving departments needed</a:t>
            </a:r>
          </a:p>
          <a:p>
            <a:pPr lvl="1"/>
            <a:r>
              <a:rPr lang="en-US" b="0" i="0" u="none" strike="noStrike" baseline="0">
                <a:latin typeface="LvgcvpKpjpfbPgmkxpAdvP6975"/>
              </a:rPr>
              <a:t>STEM fields grouped together though field-specific academic integrity issues likely to exist; technology, </a:t>
            </a:r>
            <a:r>
              <a:rPr lang="en-US" b="0" i="0" u="none" strike="noStrike" baseline="0" err="1">
                <a:latin typeface="LvgcvpKpjpfbPgmkxpAdvP6975"/>
              </a:rPr>
              <a:t>maths</a:t>
            </a:r>
            <a:r>
              <a:rPr lang="en-US" b="0" i="0" u="none" strike="noStrike" baseline="0">
                <a:latin typeface="LvgcvpKpjpfbPgmkxpAdvP6975"/>
              </a:rPr>
              <a:t> hardly studied (</a:t>
            </a:r>
            <a:r>
              <a:rPr lang="en-US" sz="2000"/>
              <a:t>Gilmore et al., 2016)</a:t>
            </a:r>
            <a:endParaRPr lang="en-US" sz="2000" b="0" i="0" u="none" strike="noStrike" baseline="0">
              <a:latin typeface="LvgcvpKpjpfbPgmkxpAdvP6975"/>
            </a:endParaRPr>
          </a:p>
          <a:p>
            <a:pPr lvl="1"/>
            <a:r>
              <a:rPr lang="en-US"/>
              <a:t>Discipline specific education about AI as part of discipline enculturation </a:t>
            </a:r>
            <a:r>
              <a:rPr lang="en-US" sz="2000"/>
              <a:t>(</a:t>
            </a:r>
            <a:r>
              <a:rPr lang="en-US" sz="2000" err="1"/>
              <a:t>Bretag</a:t>
            </a:r>
            <a:r>
              <a:rPr lang="en-US" sz="2000"/>
              <a:t>, 2016)</a:t>
            </a:r>
          </a:p>
          <a:p>
            <a:r>
              <a:rPr lang="en-US"/>
              <a:t>Subject lecturers AI literacy</a:t>
            </a:r>
          </a:p>
          <a:p>
            <a:r>
              <a:rPr lang="en-US"/>
              <a:t>Assessment literacy/design </a:t>
            </a:r>
            <a:r>
              <a:rPr lang="en-US">
                <a:sym typeface="Wingdings" panose="05000000000000000000" pitchFamily="2" charset="2"/>
              </a:rPr>
              <a:t></a:t>
            </a:r>
            <a:r>
              <a:rPr lang="en-US"/>
              <a:t> tasks/questions conducive to malpractice</a:t>
            </a:r>
          </a:p>
          <a:p>
            <a:r>
              <a:rPr lang="en-US">
                <a:sym typeface="Wingdings" panose="05000000000000000000" pitchFamily="2" charset="2"/>
              </a:rPr>
              <a:t>Building relationships &amp; encouraging conversations to support lecturers &amp; to inform EAP provision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7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142A8-6FC5-44C1-8111-4CD42593A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Exploration 2: professionalism as useful lens?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7C912-C0E3-4515-A1A7-DB990499C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569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000">
                <a:cs typeface="Calibri"/>
              </a:rPr>
              <a:t>Key challenges for EAP teachers helping students develop AI literacy:</a:t>
            </a:r>
          </a:p>
          <a:p>
            <a:pPr lvl="1"/>
            <a:r>
              <a:rPr lang="en-US" sz="1800">
                <a:cs typeface="Calibri"/>
              </a:rPr>
              <a:t>Significant differences in understanding of AI between EAP and STEM</a:t>
            </a:r>
          </a:p>
          <a:p>
            <a:pPr lvl="1"/>
            <a:r>
              <a:rPr lang="en-US" sz="1800">
                <a:cs typeface="Calibri"/>
              </a:rPr>
              <a:t>Inconsistency across tasks and tutors – no (explicit) common understanding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804763-E567-4FDB-801D-E7E27F081917}"/>
              </a:ext>
            </a:extLst>
          </p:cNvPr>
          <p:cNvSpPr txBox="1"/>
          <p:nvPr/>
        </p:nvSpPr>
        <p:spPr>
          <a:xfrm>
            <a:off x="836468" y="2871355"/>
            <a:ext cx="9990859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Arial"/>
              </a:rPr>
              <a:t>Solution: making explicit links between academic literacies and professional attributes, contexts and standards (Gilmore, 2016, p.49)​ - students as "budding professionals" 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A92206-C978-4D1B-8CEF-3473A42E6A8F}"/>
              </a:ext>
            </a:extLst>
          </p:cNvPr>
          <p:cNvSpPr txBox="1"/>
          <p:nvPr/>
        </p:nvSpPr>
        <p:spPr>
          <a:xfrm>
            <a:off x="862445" y="3616037"/>
            <a:ext cx="11636086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 dirty="0">
                <a:cs typeface="Arial"/>
              </a:rPr>
              <a:t>Links between assessment tasks and professionalism</a:t>
            </a:r>
            <a:endParaRPr lang="en-US" sz="2000" dirty="0">
              <a:cs typeface="Calibri" panose="020F0502020204030204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cs typeface="Arial"/>
              </a:rPr>
              <a:t>Curriculum informed by professional bodies -&gt; tasks should resemble professional outputs/processes</a:t>
            </a:r>
            <a:endParaRPr lang="en-US" dirty="0">
              <a:cs typeface="Calibri" panose="020F0502020204030204"/>
            </a:endParaRPr>
          </a:p>
          <a:p>
            <a:pPr marL="800100" lvl="1" indent="-342900">
              <a:buFont typeface="Arial"/>
              <a:buChar char="•"/>
            </a:pPr>
            <a:r>
              <a:rPr lang="en-US" dirty="0">
                <a:cs typeface="Arial"/>
              </a:rPr>
              <a:t>Framing core literacies in professional terms = effective in helping understanding​​</a:t>
            </a:r>
            <a:endParaRPr lang="en-US" dirty="0">
              <a:cs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76BD39-16E3-4529-867D-5E2C58E4C7C9}"/>
              </a:ext>
            </a:extLst>
          </p:cNvPr>
          <p:cNvSpPr txBox="1"/>
          <p:nvPr/>
        </p:nvSpPr>
        <p:spPr>
          <a:xfrm>
            <a:off x="862445" y="4629149"/>
            <a:ext cx="1007745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cs typeface="Arial"/>
              </a:rPr>
              <a:t>Links between AI, voice and understanding of assessment tasks​​​</a:t>
            </a:r>
            <a:endParaRPr lang="en-US" sz="2000"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3FA46-0CDB-4C5E-899F-6F1DA1DABEAA}"/>
              </a:ext>
            </a:extLst>
          </p:cNvPr>
          <p:cNvSpPr txBox="1"/>
          <p:nvPr/>
        </p:nvSpPr>
        <p:spPr>
          <a:xfrm>
            <a:off x="836468" y="5295900"/>
            <a:ext cx="10787495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cs typeface="Arial"/>
              </a:rPr>
              <a:t>If we can help students avoid AI issues by helping them understand their tasks &amp; find appropriate voice</a:t>
            </a:r>
            <a:endParaRPr lang="en-US" sz="2000" dirty="0">
              <a:cs typeface="Calibri" panose="020F0502020204030204"/>
            </a:endParaRPr>
          </a:p>
          <a:p>
            <a:r>
              <a:rPr lang="en-US" sz="2000" dirty="0">
                <a:cs typeface="Arial"/>
              </a:rPr>
              <a:t>And we can help students understand their tasks by linking to professional contexts</a:t>
            </a:r>
            <a:endParaRPr lang="en-US" sz="2000" dirty="0">
              <a:cs typeface="Calibri" panose="020F0502020204030204"/>
            </a:endParaRPr>
          </a:p>
          <a:p>
            <a:r>
              <a:rPr lang="en-US" sz="2000" dirty="0">
                <a:cs typeface="Arial"/>
              </a:rPr>
              <a:t>Then could professionalism be a useful lens for approaching AI, and EAP in STEM in general?​​​</a:t>
            </a:r>
            <a:endParaRPr lang="en-US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819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cs typeface="Calibri Light"/>
              </a:rPr>
              <a:t>Thinking like an engineer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278" y="1835420"/>
            <a:ext cx="5359010" cy="484232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41F2AE2-2DFC-48CC-B50E-6A30C92C1C28}"/>
              </a:ext>
            </a:extLst>
          </p:cNvPr>
          <p:cNvSpPr>
            <a:spLocks noGrp="1"/>
          </p:cNvSpPr>
          <p:nvPr/>
        </p:nvSpPr>
        <p:spPr>
          <a:xfrm>
            <a:off x="6966877" y="1487851"/>
            <a:ext cx="5390349" cy="54152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ea typeface="+mn-lt"/>
                <a:cs typeface="+mn-lt"/>
              </a:rPr>
              <a:t>Graduate attributes (University of Leeds, 2021)</a:t>
            </a: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Communication skills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Team Working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Leadership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Creative Problem Solving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Commercial Awareness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Flexibility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Initiative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Planning &amp; </a:t>
            </a:r>
            <a:r>
              <a:rPr lang="en-US" sz="2000" dirty="0" err="1">
                <a:ea typeface="+mn-lt"/>
                <a:cs typeface="+mn-lt"/>
              </a:rPr>
              <a:t>Organisation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Analytical Skills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Research Skills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Critical Thinking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Independent Working</a:t>
            </a:r>
            <a:endParaRPr lang="en-US" sz="2000" dirty="0">
              <a:cs typeface="Calibri" panose="020F0502020204030204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r>
              <a:rPr lang="en-US" sz="2000" dirty="0">
                <a:ea typeface="+mn-lt"/>
                <a:cs typeface="+mn-lt"/>
              </a:rPr>
              <a:t>Time Management</a:t>
            </a:r>
            <a:endParaRPr lang="en-US" sz="2000" dirty="0">
              <a:cs typeface="Calibri" panose="020F0502020204030204"/>
            </a:endParaRPr>
          </a:p>
          <a:p>
            <a:endParaRPr lang="en-US" sz="2000" dirty="0">
              <a:ea typeface="+mn-lt"/>
              <a:cs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A5E5F6-EF23-4805-A31A-A87422722CF7}"/>
              </a:ext>
            </a:extLst>
          </p:cNvPr>
          <p:cNvSpPr txBox="1"/>
          <p:nvPr/>
        </p:nvSpPr>
        <p:spPr>
          <a:xfrm>
            <a:off x="540589" y="1489494"/>
            <a:ext cx="6610709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>
                <a:latin typeface="Calibri"/>
                <a:cs typeface="Calibri"/>
              </a:rPr>
              <a:t>Engineering habits of mind </a:t>
            </a:r>
            <a:r>
              <a:rPr lang="en-GB" sz="2000" b="1">
                <a:ea typeface="+mn-lt"/>
                <a:cs typeface="+mn-lt"/>
              </a:rPr>
              <a:t>(Lucas et al., 2014, p.29)</a:t>
            </a:r>
            <a:endParaRPr lang="en-US" sz="2000" b="1"/>
          </a:p>
        </p:txBody>
      </p:sp>
    </p:spTree>
    <p:extLst>
      <p:ext uri="{BB962C8B-B14F-4D97-AF65-F5344CB8AC3E}">
        <p14:creationId xmlns:p14="http://schemas.microsoft.com/office/powerpoint/2010/main" val="35125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 Critical Thinking Model for Engineers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990EAA9-50F0-430E-A927-DF0DF0616980}"/>
              </a:ext>
            </a:extLst>
          </p:cNvPr>
          <p:cNvGrpSpPr/>
          <p:nvPr/>
        </p:nvGrpSpPr>
        <p:grpSpPr>
          <a:xfrm>
            <a:off x="6304852" y="1493649"/>
            <a:ext cx="5991310" cy="5329819"/>
            <a:chOff x="6304852" y="1493649"/>
            <a:chExt cx="5991310" cy="5329819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45B7FEC-0AB6-4899-A308-2274B7A19653}"/>
                </a:ext>
              </a:extLst>
            </p:cNvPr>
            <p:cNvGrpSpPr/>
            <p:nvPr/>
          </p:nvGrpSpPr>
          <p:grpSpPr>
            <a:xfrm>
              <a:off x="6304852" y="1493649"/>
              <a:ext cx="5803379" cy="4793600"/>
              <a:chOff x="6304852" y="1493649"/>
              <a:chExt cx="5803379" cy="4793600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66791" y="1493649"/>
                <a:ext cx="5341440" cy="4793600"/>
              </a:xfrm>
              <a:prstGeom prst="rect">
                <a:avLst/>
              </a:prstGeom>
            </p:spPr>
          </p:pic>
          <p:sp>
            <p:nvSpPr>
              <p:cNvPr id="17" name="Arrow: Right 16">
                <a:extLst>
                  <a:ext uri="{FF2B5EF4-FFF2-40B4-BE49-F238E27FC236}">
                    <a16:creationId xmlns:a16="http://schemas.microsoft.com/office/drawing/2014/main" id="{1DD3A0DD-84CB-4759-BADA-DA5A141D49C4}"/>
                  </a:ext>
                </a:extLst>
              </p:cNvPr>
              <p:cNvSpPr/>
              <p:nvPr/>
            </p:nvSpPr>
            <p:spPr bwMode="auto">
              <a:xfrm>
                <a:off x="6304852" y="3207199"/>
                <a:ext cx="978674" cy="389381"/>
              </a:xfrm>
              <a:prstGeom prst="rightArrow">
                <a:avLst>
                  <a:gd name="adj1" fmla="val 32030"/>
                  <a:gd name="adj2" fmla="val 76954"/>
                </a:avLst>
              </a:prstGeom>
              <a:solidFill>
                <a:schemeClr val="hlink"/>
              </a:solidFill>
              <a:ln w="31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6830993" y="6454136"/>
              <a:ext cx="54651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/>
                <a:t>(</a:t>
              </a:r>
              <a:r>
                <a:rPr lang="en-GB" err="1"/>
                <a:t>Niewoehner</a:t>
              </a:r>
              <a:r>
                <a:rPr lang="en-GB"/>
                <a:t>, 2006, p.3, adapted from Paul et al., 2006)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21141EF-7206-40A4-90DC-77D8E1DD9BFD}"/>
              </a:ext>
            </a:extLst>
          </p:cNvPr>
          <p:cNvSpPr txBox="1"/>
          <p:nvPr/>
        </p:nvSpPr>
        <p:spPr>
          <a:xfrm>
            <a:off x="260638" y="1576820"/>
            <a:ext cx="5834494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ea typeface="+mn-lt"/>
                <a:cs typeface="+mn-lt"/>
              </a:rPr>
              <a:t>Fundamental elements of thinking (Paul et al., 2006, p.9)</a:t>
            </a:r>
            <a:endParaRPr lang="en-US" dirty="0"/>
          </a:p>
          <a:p>
            <a:endParaRPr lang="en-GB" b="1" dirty="0"/>
          </a:p>
          <a:p>
            <a:r>
              <a:rPr lang="en-US" i="1" dirty="0"/>
              <a:t>Whenever we think, we think for a </a:t>
            </a:r>
            <a:r>
              <a:rPr lang="en-US" b="1" i="1" dirty="0"/>
              <a:t>purpose</a:t>
            </a:r>
            <a:r>
              <a:rPr lang="en-US" i="1" dirty="0"/>
              <a:t>, within </a:t>
            </a:r>
            <a:r>
              <a:rPr lang="en-US" b="1" i="1" dirty="0"/>
              <a:t>a point of view</a:t>
            </a:r>
            <a:r>
              <a:rPr lang="en-US" i="1" dirty="0"/>
              <a:t>, based on </a:t>
            </a:r>
            <a:r>
              <a:rPr lang="en-US" b="1" i="1" dirty="0"/>
              <a:t>assumptions</a:t>
            </a:r>
            <a:r>
              <a:rPr lang="en-US" i="1" dirty="0"/>
              <a:t>, leading to </a:t>
            </a:r>
            <a:r>
              <a:rPr lang="en-US" b="1" i="1" dirty="0"/>
              <a:t>implications </a:t>
            </a:r>
            <a:r>
              <a:rPr lang="en-US" i="1" dirty="0"/>
              <a:t>and </a:t>
            </a:r>
            <a:r>
              <a:rPr lang="en-US" b="1" i="1" dirty="0"/>
              <a:t>consequences</a:t>
            </a:r>
            <a:r>
              <a:rPr lang="en-US" i="1" dirty="0"/>
              <a:t>.</a:t>
            </a:r>
            <a:endParaRPr lang="en-US" i="1" dirty="0">
              <a:cs typeface="Calibri"/>
            </a:endParaRPr>
          </a:p>
          <a:p>
            <a:r>
              <a:rPr lang="en-US" i="1" dirty="0">
                <a:cs typeface="Calibri"/>
              </a:rPr>
              <a:t>To </a:t>
            </a:r>
            <a:r>
              <a:rPr lang="en-US" b="1" i="1" dirty="0">
                <a:cs typeface="Calibri"/>
              </a:rPr>
              <a:t>answer a question </a:t>
            </a:r>
            <a:r>
              <a:rPr lang="en-US" i="1" dirty="0">
                <a:cs typeface="Calibri"/>
              </a:rPr>
              <a:t>or </a:t>
            </a:r>
            <a:r>
              <a:rPr lang="en-US" b="1" i="1" dirty="0">
                <a:cs typeface="Calibri"/>
              </a:rPr>
              <a:t>solve a problem</a:t>
            </a:r>
            <a:r>
              <a:rPr lang="en-US" i="1" dirty="0">
                <a:cs typeface="Calibri"/>
              </a:rPr>
              <a:t>, we use </a:t>
            </a:r>
            <a:r>
              <a:rPr lang="en-US" b="1" i="1" dirty="0">
                <a:cs typeface="Calibri"/>
              </a:rPr>
              <a:t>data</a:t>
            </a:r>
            <a:r>
              <a:rPr lang="en-US" i="1" dirty="0">
                <a:cs typeface="Calibri"/>
              </a:rPr>
              <a:t>, </a:t>
            </a:r>
            <a:r>
              <a:rPr lang="en-US" b="1" i="1" dirty="0">
                <a:cs typeface="Calibri"/>
              </a:rPr>
              <a:t>facts </a:t>
            </a:r>
            <a:r>
              <a:rPr lang="en-US" i="1" dirty="0">
                <a:cs typeface="Calibri"/>
              </a:rPr>
              <a:t>and </a:t>
            </a:r>
            <a:r>
              <a:rPr lang="en-US" b="1" i="1" dirty="0">
                <a:cs typeface="Calibri"/>
              </a:rPr>
              <a:t>experiences </a:t>
            </a:r>
            <a:r>
              <a:rPr lang="en-US" i="1" dirty="0">
                <a:cs typeface="Calibri"/>
              </a:rPr>
              <a:t>to make </a:t>
            </a:r>
            <a:r>
              <a:rPr lang="en-US" b="1" i="1" dirty="0">
                <a:cs typeface="Calibri"/>
              </a:rPr>
              <a:t>inferences </a:t>
            </a:r>
            <a:r>
              <a:rPr lang="en-US" i="1" dirty="0">
                <a:cs typeface="Calibri"/>
              </a:rPr>
              <a:t>and </a:t>
            </a:r>
            <a:r>
              <a:rPr lang="en-US" b="1" i="1" dirty="0">
                <a:cs typeface="Calibri"/>
              </a:rPr>
              <a:t>judgements </a:t>
            </a:r>
            <a:r>
              <a:rPr lang="en-US" i="1" dirty="0">
                <a:cs typeface="Calibri"/>
              </a:rPr>
              <a:t>based on </a:t>
            </a:r>
            <a:r>
              <a:rPr lang="en-US" b="1" i="1" dirty="0">
                <a:cs typeface="Calibri"/>
              </a:rPr>
              <a:t>concepts </a:t>
            </a:r>
            <a:r>
              <a:rPr lang="en-US" i="1" dirty="0">
                <a:cs typeface="Calibri"/>
              </a:rPr>
              <a:t>and </a:t>
            </a:r>
            <a:r>
              <a:rPr lang="en-US" b="1" i="1" dirty="0">
                <a:cs typeface="Calibri"/>
              </a:rPr>
              <a:t>theories</a:t>
            </a:r>
            <a:r>
              <a:rPr lang="en-US" i="1" dirty="0">
                <a:cs typeface="Calibri"/>
              </a:rPr>
              <a:t>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9A2879-4964-41AC-8223-2E3451CD2E38}"/>
              </a:ext>
            </a:extLst>
          </p:cNvPr>
          <p:cNvSpPr txBox="1"/>
          <p:nvPr/>
        </p:nvSpPr>
        <p:spPr>
          <a:xfrm>
            <a:off x="230332" y="4040332"/>
            <a:ext cx="6198175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i="1" dirty="0"/>
              <a:t>Important questions implied by these structures:</a:t>
            </a:r>
            <a:endParaRPr lang="en-US" b="1" i="1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is my fundamental purpose?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is my point of view with respect to the issue?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assumptions am I using in my reasoning?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are the implications of my reasoning (if I am correct)?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is the key question I am trying to answer?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information do I need to answer my question?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are my most fundamental inferences and conclusions?</a:t>
            </a:r>
          </a:p>
          <a:p>
            <a:pPr marL="285750" indent="-285750">
              <a:buFont typeface="Arial"/>
              <a:buChar char="•"/>
            </a:pPr>
            <a:r>
              <a:rPr lang="en-GB" i="1" dirty="0">
                <a:ea typeface="+mn-lt"/>
                <a:cs typeface="+mn-lt"/>
              </a:rPr>
              <a:t>What is the most basic concept in the question?</a:t>
            </a:r>
            <a:endParaRPr lang="en-GB" i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5180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20BA6-0803-4BAE-AE25-9E081887B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ea typeface="+mj-lt"/>
                <a:cs typeface="+mj-lt"/>
              </a:rPr>
              <a:t>Intellectual traits / virtues</a:t>
            </a:r>
            <a:endParaRPr lang="en-US">
              <a:ea typeface="+mj-lt"/>
              <a:cs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353FCC-0784-4CDB-BB47-7C5B2ADA2159}"/>
              </a:ext>
            </a:extLst>
          </p:cNvPr>
          <p:cNvSpPr txBox="1"/>
          <p:nvPr/>
        </p:nvSpPr>
        <p:spPr>
          <a:xfrm>
            <a:off x="397288" y="6125091"/>
            <a:ext cx="285878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/>
              <a:t>(Niewoehner, 2006, pp. 3-5)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B312F1FF-8A51-46AB-A3D9-63A85677B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130452"/>
              </p:ext>
            </p:extLst>
          </p:nvPr>
        </p:nvGraphicFramePr>
        <p:xfrm>
          <a:off x="444384" y="1544990"/>
          <a:ext cx="11338016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2772">
                  <a:extLst>
                    <a:ext uri="{9D8B030D-6E8A-4147-A177-3AD203B41FA5}">
                      <a16:colId xmlns:a16="http://schemas.microsoft.com/office/drawing/2014/main" val="116839008"/>
                    </a:ext>
                  </a:extLst>
                </a:gridCol>
                <a:gridCol w="3281793">
                  <a:extLst>
                    <a:ext uri="{9D8B030D-6E8A-4147-A177-3AD203B41FA5}">
                      <a16:colId xmlns:a16="http://schemas.microsoft.com/office/drawing/2014/main" val="1078621370"/>
                    </a:ext>
                  </a:extLst>
                </a:gridCol>
                <a:gridCol w="3310752">
                  <a:extLst>
                    <a:ext uri="{9D8B030D-6E8A-4147-A177-3AD203B41FA5}">
                      <a16:colId xmlns:a16="http://schemas.microsoft.com/office/drawing/2014/main" val="3868713934"/>
                    </a:ext>
                  </a:extLst>
                </a:gridCol>
                <a:gridCol w="3342699">
                  <a:extLst>
                    <a:ext uri="{9D8B030D-6E8A-4147-A177-3AD203B41FA5}">
                      <a16:colId xmlns:a16="http://schemas.microsoft.com/office/drawing/2014/main" val="40996005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Trait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Intellectual integrity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Intellectual empathy </a:t>
                      </a:r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>
                          <a:latin typeface="Calibri"/>
                        </a:rPr>
                        <a:t>Confidence in reason </a:t>
                      </a:r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958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/>
                        <a:t>What it means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= holding yourself to the same intellectual standards you expect others to honor (no double standards). 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= accurately reconstructing the viewpoints and reasoning of our opponents and to reason from premises, assumptions, and ideas other than our own. 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= using standards of reasonability as the fundamental criteria by which to judge whether to accept or reject any proposition or position. 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166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/>
                        <a:t>Questions to foster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To what extent do I expect of myself what I expect of others?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To what extent are there contradictions or inconsistencies in the way I deal with technical issues?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To what extent do I strive to recognize and eliminate self-deception or self-interest when reasoning through engineering issues? 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 I listen and seek to understand others' reasoning?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 I accurately represent viewpoints with which I disagree?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 I accurately represent opponents' views? would they agree?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 I recognize and appreciate insights in the technical views of others and prejudices in my own?</a:t>
                      </a: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Am I willing to change my position when the evidence leads to a more reasonable position?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 I adhere to technical principles and evidence when persuading others of my position or do I distort matters to support my position? </a:t>
                      </a:r>
                    </a:p>
                    <a:p>
                      <a:pPr marL="285750" lvl="0" indent="-28575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,Sans-Serif"/>
                        <a:buChar char="•"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Do I encourage others to come to their own technical conclusions or do I try to coerce agreement? 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1666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33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1858</Words>
  <Application>Microsoft Office PowerPoint</Application>
  <PresentationFormat>Widescreen</PresentationFormat>
  <Paragraphs>141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Arial,Sans-Serif</vt:lpstr>
      <vt:lpstr>Calibri</vt:lpstr>
      <vt:lpstr>Calibri Light</vt:lpstr>
      <vt:lpstr>LvgcvpKpjpfbPgmkxpAdvP6975</vt:lpstr>
      <vt:lpstr>Wingdings</vt:lpstr>
      <vt:lpstr>Office Theme</vt:lpstr>
      <vt:lpstr>Exploring professionalism, academic integrity and voice in STEM</vt:lpstr>
      <vt:lpstr>Overview – 3 explorations</vt:lpstr>
      <vt:lpstr>PowerPoint Presentation</vt:lpstr>
      <vt:lpstr>Lessons &amp; implications: students  </vt:lpstr>
      <vt:lpstr>Lessons &amp; implications: tutors </vt:lpstr>
      <vt:lpstr>Exploration 2: professionalism as useful lens?</vt:lpstr>
      <vt:lpstr>Thinking like an engineer</vt:lpstr>
      <vt:lpstr>A Critical Thinking Model for Engineers</vt:lpstr>
      <vt:lpstr>Intellectual traits / virtues</vt:lpstr>
      <vt:lpstr>Reflections</vt:lpstr>
      <vt:lpstr>Exploration 3 - over to you!</vt:lpstr>
      <vt:lpstr>References </vt:lpstr>
    </vt:vector>
  </TitlesOfParts>
  <Company>University of Leeds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BALEAP thing</dc:title>
  <dc:creator>Jane Templeton</dc:creator>
  <cp:lastModifiedBy>Jane Templeton</cp:lastModifiedBy>
  <cp:revision>14</cp:revision>
  <dcterms:created xsi:type="dcterms:W3CDTF">2021-10-27T12:51:06Z</dcterms:created>
  <dcterms:modified xsi:type="dcterms:W3CDTF">2021-11-18T14:14:49Z</dcterms:modified>
</cp:coreProperties>
</file>