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371" r:id="rId2"/>
    <p:sldId id="335" r:id="rId3"/>
    <p:sldId id="372" r:id="rId4"/>
    <p:sldId id="375" r:id="rId5"/>
    <p:sldId id="373" r:id="rId6"/>
    <p:sldId id="374" r:id="rId7"/>
    <p:sldId id="376" r:id="rId8"/>
    <p:sldId id="377" r:id="rId9"/>
    <p:sldId id="354" r:id="rId10"/>
    <p:sldId id="378" r:id="rId11"/>
    <p:sldId id="379" r:id="rId12"/>
    <p:sldId id="380" r:id="rId13"/>
  </p:sldIdLst>
  <p:sldSz cx="12192000" cy="6858000"/>
  <p:notesSz cx="6889750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87865" autoAdjust="0"/>
  </p:normalViewPr>
  <p:slideViewPr>
    <p:cSldViewPr snapToGrid="0">
      <p:cViewPr varScale="1">
        <p:scale>
          <a:sx n="98" d="100"/>
          <a:sy n="98" d="100"/>
        </p:scale>
        <p:origin x="1248" y="192"/>
      </p:cViewPr>
      <p:guideLst/>
    </p:cSldViewPr>
  </p:slideViewPr>
  <p:outlineViewPr>
    <p:cViewPr>
      <p:scale>
        <a:sx n="80" d="100"/>
        <a:sy n="8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517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517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53CEF4D-30D8-4D3E-9523-F4950BFF3646}" type="datetimeFigureOut">
              <a:rPr lang="en-GB" smtClean="0"/>
              <a:t>04/11/2020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5558" cy="5025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3023"/>
            <a:ext cx="2985558" cy="5025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4ED6539-D465-4B6F-8831-2972F85741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9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2549-8A0B-4389-BE8D-4D9D7C52F402}" type="datetimeFigureOut">
              <a:rPr lang="en-GB" smtClean="0"/>
              <a:t>04/11/2020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9711"/>
            <a:ext cx="5511800" cy="39436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047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4047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C22D9-D994-4045-A194-60B206598C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1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6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Social justice concerns are fundamental to the education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5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Social justice concerns are fundamental to the education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44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Social justice concerns are fundamental to the education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1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Been running since early this year</a:t>
            </a:r>
          </a:p>
          <a:p>
            <a:r>
              <a:rPr lang="en-US" dirty="0"/>
              <a:t>We established this SIG in order to …</a:t>
            </a:r>
          </a:p>
          <a:p>
            <a:r>
              <a:rPr lang="en-US" dirty="0"/>
              <a:t>Find out more about our work through our website, Twitter, JISCmail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4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3+4 – as Alex Ding said in his plenary</a:t>
            </a:r>
          </a:p>
          <a:p>
            <a:r>
              <a:rPr lang="en-US" dirty="0"/>
              <a:t>‘collective’ – we can only achieve this sort of change together (limited capacity as individuals) + we want to be inclusive (not to prescribe what SJ is – we want to be inclusive and encourage ppl to embrace this lens)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0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focusing on collecting ideas at this stage (not having all the answers)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9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3+4 – as Alex Ding said in his plenary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1-2 mins to read prompts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3+4 – as Alex Ding said in his plenary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0ECD8-8C66-3347-9959-10895ECD107B}"/>
              </a:ext>
            </a:extLst>
          </p:cNvPr>
          <p:cNvSpPr txBox="1"/>
          <p:nvPr/>
        </p:nvSpPr>
        <p:spPr>
          <a:xfrm>
            <a:off x="-2510444" y="21779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8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Social justice concerns are fundamental to the education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2D9-D994-4045-A194-60B206598C5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8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/>
              <a:t>11/4/20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/>
              <a:t>11/4/20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/>
              <a:t>11/4/20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/>
              <a:t>11/4/20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/>
              <a:t>11/4/20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/>
              <a:t>11/4/20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/>
              <a:t>11/4/20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/>
              <a:t>11/4/20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p4socialjustice.net/upcoming-ev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.uk/r/SCMQYNC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hyperlink" Target="https://eur03.safelinks.protection.outlook.com/?url=https%3A%2F%2Fwww.jiscmail.ac.uk%2Fcgi-bin%2Fwebadmin%3FA0%3DSJ-SIG-BALEAP&amp;data=04%7C01%7Cap417%40leicester.ac.uk%7C3dd9e37be0c24ed1081108d8801c53a3%7Caebecd6a31d44b0195ce8274afe853d9%7C0%7C0%7C637400206451869911%7CUnknown%7CTWFpbGZsb3d8eyJWIjoiMC4wLjAwMDAiLCJQIjoiV2luMzIiLCJBTiI6Ik1haWwiLCJXVCI6Mn0%3D%7C1000&amp;sdata=nUC9%2Bpj8MmbJB5twqsZjOZIUUG5weNOf1lfkcnyZmuA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p4socialjustice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hyperlink" Target="https://drive.google.com/drive/u/2/my-drive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u/2/my-drive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p4socialjustice.net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hyperlink" Target="mailto:EAP4SocialJustice@baleap.org" TargetMode="External"/><Relationship Id="rId4" Type="http://schemas.openxmlformats.org/officeDocument/2006/relationships/hyperlink" Target="https://www.jiscmail.ac.uk/cgi-bin/webadmin?A0=SJ-SIG-B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51536"/>
            <a:ext cx="12070080" cy="67064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261B7-2291-1641-B3DF-73466109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" y="259959"/>
            <a:ext cx="1376613" cy="1381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3B55A-2113-664A-A859-78D6067E12C9}"/>
              </a:ext>
            </a:extLst>
          </p:cNvPr>
          <p:cNvSpPr txBox="1"/>
          <p:nvPr/>
        </p:nvSpPr>
        <p:spPr>
          <a:xfrm rot="21112904">
            <a:off x="10870385" y="6025639"/>
            <a:ext cx="101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Nov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pic>
        <p:nvPicPr>
          <p:cNvPr id="8" name="Picture 7" descr="A picture containing large, white, cake, snow&#10;&#10;Description automatically generated">
            <a:extLst>
              <a:ext uri="{FF2B5EF4-FFF2-40B4-BE49-F238E27FC236}">
                <a16:creationId xmlns:a16="http://schemas.microsoft.com/office/drawing/2014/main" id="{A1F32C58-DF85-7042-AEAB-1A21645969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26" y="352368"/>
            <a:ext cx="1212098" cy="132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16BCB-21C2-A246-8447-14F481774426}"/>
              </a:ext>
            </a:extLst>
          </p:cNvPr>
          <p:cNvSpPr txBox="1"/>
          <p:nvPr/>
        </p:nvSpPr>
        <p:spPr>
          <a:xfrm>
            <a:off x="1601207" y="2492645"/>
            <a:ext cx="479367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Visions of Social Responsibility in EAP</a:t>
            </a:r>
            <a:endParaRPr lang="en-GB" sz="5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5A002-57EB-1B49-B37A-B35F9D33C9A9}"/>
              </a:ext>
            </a:extLst>
          </p:cNvPr>
          <p:cNvSpPr txBox="1"/>
          <p:nvPr/>
        </p:nvSpPr>
        <p:spPr>
          <a:xfrm>
            <a:off x="2039268" y="658247"/>
            <a:ext cx="78733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EAP for Social Justice SIG presents …</a:t>
            </a:r>
            <a:endParaRPr lang="en-GB" sz="32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4BF57-4D7B-4D4B-A897-2DAC82B9B041}"/>
              </a:ext>
            </a:extLst>
          </p:cNvPr>
          <p:cNvSpPr txBox="1"/>
          <p:nvPr/>
        </p:nvSpPr>
        <p:spPr>
          <a:xfrm>
            <a:off x="261341" y="6195841"/>
            <a:ext cx="153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@EAPforSJ   </a:t>
            </a:r>
          </a:p>
        </p:txBody>
      </p:sp>
      <p:pic>
        <p:nvPicPr>
          <p:cNvPr id="1026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FBA7D1F-3797-D140-9700-51DCEDF1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86" y="1755244"/>
            <a:ext cx="3474278" cy="3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1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920" y="88160"/>
            <a:ext cx="12070080" cy="6788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3FB99A-9915-F54B-873E-20C2E19BC5A1}"/>
              </a:ext>
            </a:extLst>
          </p:cNvPr>
          <p:cNvSpPr txBox="1"/>
          <p:nvPr/>
        </p:nvSpPr>
        <p:spPr>
          <a:xfrm>
            <a:off x="3410804" y="1866198"/>
            <a:ext cx="53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https://eap4socialjustice.net/upcoming-events/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78F667-E7AF-4741-A998-25C6744B0333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11" name="Picture 10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485403A9-C841-4D43-A355-6068DAD6A1B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2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5CC728E3-65B7-C94F-84E8-17F37A93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63C67A7-4AC1-1741-B665-6D840668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931DEBB3-6C28-204A-93DC-A68CE165F6B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66D73CC6-BACE-E941-A28C-DE3BBAACE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E0042B24-1E09-ED4F-9CAC-D42E4ACACF5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6796E54-59CA-AC49-BD1C-C1EA5F051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D8344F-1F75-FB4B-B09B-58D9DFCD6F64}"/>
              </a:ext>
            </a:extLst>
          </p:cNvPr>
          <p:cNvSpPr txBox="1"/>
          <p:nvPr/>
        </p:nvSpPr>
        <p:spPr>
          <a:xfrm>
            <a:off x="614091" y="1789254"/>
            <a:ext cx="602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Upcoming events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61F6B-8A5C-F443-A74B-DCA73EF19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1896">
            <a:off x="1161348" y="2514559"/>
            <a:ext cx="2771526" cy="3951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EBDC1-F28C-D74D-B58F-13B0DC1418D3}"/>
              </a:ext>
            </a:extLst>
          </p:cNvPr>
          <p:cNvSpPr txBox="1"/>
          <p:nvPr/>
        </p:nvSpPr>
        <p:spPr>
          <a:xfrm>
            <a:off x="5691442" y="3429000"/>
            <a:ext cx="2454965" cy="1754326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Webinar on Pedagogy of Compassion in EAP with Dr Theo Gilbert (planned for December 2020) 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47DED2BD-C18F-504D-9DF7-265F53ED9DA1}"/>
              </a:ext>
            </a:extLst>
          </p:cNvPr>
          <p:cNvSpPr/>
          <p:nvPr/>
        </p:nvSpPr>
        <p:spPr>
          <a:xfrm>
            <a:off x="4482548" y="3886200"/>
            <a:ext cx="729400" cy="65932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920" y="377156"/>
            <a:ext cx="12070080" cy="6788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78F667-E7AF-4741-A998-25C6744B0333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11" name="Picture 10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485403A9-C841-4D43-A355-6068DAD6A1B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2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5CC728E3-65B7-C94F-84E8-17F37A93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63C67A7-4AC1-1741-B665-6D840668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931DEBB3-6C28-204A-93DC-A68CE165F6B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66D73CC6-BACE-E941-A28C-DE3BBAACE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E0042B24-1E09-ED4F-9CAC-D42E4ACACF5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6796E54-59CA-AC49-BD1C-C1EA5F051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D8344F-1F75-FB4B-B09B-58D9DFCD6F64}"/>
              </a:ext>
            </a:extLst>
          </p:cNvPr>
          <p:cNvSpPr txBox="1"/>
          <p:nvPr/>
        </p:nvSpPr>
        <p:spPr>
          <a:xfrm>
            <a:off x="614091" y="1789254"/>
            <a:ext cx="602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Getting involved / Next steps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EBDC1-F28C-D74D-B58F-13B0DC1418D3}"/>
              </a:ext>
            </a:extLst>
          </p:cNvPr>
          <p:cNvSpPr txBox="1"/>
          <p:nvPr/>
        </p:nvSpPr>
        <p:spPr>
          <a:xfrm rot="184510">
            <a:off x="5126106" y="3309926"/>
            <a:ext cx="2454965" cy="923330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look out for write up of this session on our website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ED9D9-D051-CE46-98E7-5D6D8448C747}"/>
              </a:ext>
            </a:extLst>
          </p:cNvPr>
          <p:cNvSpPr txBox="1"/>
          <p:nvPr/>
        </p:nvSpPr>
        <p:spPr>
          <a:xfrm rot="21371123">
            <a:off x="570022" y="2648295"/>
            <a:ext cx="4084982" cy="3693319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Survey Monkey questions: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feedback on this session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would you like to see in future sessions?</a:t>
            </a:r>
          </a:p>
          <a:p>
            <a:pPr marL="285750" indent="-285750">
              <a:buFontTx/>
              <a:buChar char="-"/>
            </a:pPr>
            <a:r>
              <a:rPr lang="en-US" dirty="0"/>
              <a:t>share your vision (if you didn’t have a chance to do so in this session)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working groups would you be interested in joining / leading?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https://www.surveymonkey.co.uk/r/SCMQYNC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4730C-0201-144B-B866-2813553E5A38}"/>
              </a:ext>
            </a:extLst>
          </p:cNvPr>
          <p:cNvSpPr txBox="1"/>
          <p:nvPr/>
        </p:nvSpPr>
        <p:spPr>
          <a:xfrm rot="21410058">
            <a:off x="5911893" y="4712976"/>
            <a:ext cx="2454965" cy="923330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call for blog posts / long reads / vlogs for our website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DB594A-6889-CF4A-8810-DF75210EECF1}"/>
              </a:ext>
            </a:extLst>
          </p:cNvPr>
          <p:cNvSpPr txBox="1"/>
          <p:nvPr/>
        </p:nvSpPr>
        <p:spPr>
          <a:xfrm rot="281836">
            <a:off x="8670552" y="2919587"/>
            <a:ext cx="2454965" cy="1477328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working groups focusing on specific areas of SJ in EAP (e.g. decolonising the curriculum)</a:t>
            </a:r>
          </a:p>
        </p:txBody>
      </p:sp>
    </p:spTree>
    <p:extLst>
      <p:ext uri="{BB962C8B-B14F-4D97-AF65-F5344CB8AC3E}">
        <p14:creationId xmlns:p14="http://schemas.microsoft.com/office/powerpoint/2010/main" val="57829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5948" y="140109"/>
            <a:ext cx="12070080" cy="6788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78F667-E7AF-4741-A998-25C6744B0333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11" name="Picture 10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485403A9-C841-4D43-A355-6068DAD6A1B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2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5CC728E3-65B7-C94F-84E8-17F37A93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63C67A7-4AC1-1741-B665-6D840668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931DEBB3-6C28-204A-93DC-A68CE165F6B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66D73CC6-BACE-E941-A28C-DE3BBAACE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E0042B24-1E09-ED4F-9CAC-D42E4ACACF5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6796E54-59CA-AC49-BD1C-C1EA5F051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D8344F-1F75-FB4B-B09B-58D9DFCD6F64}"/>
              </a:ext>
            </a:extLst>
          </p:cNvPr>
          <p:cNvSpPr txBox="1"/>
          <p:nvPr/>
        </p:nvSpPr>
        <p:spPr>
          <a:xfrm>
            <a:off x="5296352" y="3303616"/>
            <a:ext cx="159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Thanks!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5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92123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67531D3-9A57-0F4D-9DA6-DE68FE10B199}"/>
              </a:ext>
            </a:extLst>
          </p:cNvPr>
          <p:cNvSpPr txBox="1"/>
          <p:nvPr/>
        </p:nvSpPr>
        <p:spPr>
          <a:xfrm>
            <a:off x="667911" y="1964687"/>
            <a:ext cx="602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What is the EAP for SJ SIG?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81AD6-7EF6-4246-839B-FF7256259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0348">
            <a:off x="6691270" y="1938670"/>
            <a:ext cx="4345323" cy="24296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C9028E-CB56-6F4B-B53D-02AD0C2FA353}"/>
              </a:ext>
            </a:extLst>
          </p:cNvPr>
          <p:cNvSpPr txBox="1"/>
          <p:nvPr/>
        </p:nvSpPr>
        <p:spPr>
          <a:xfrm rot="21410890">
            <a:off x="655186" y="2772304"/>
            <a:ext cx="124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put SJ on the agenda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D5697-262B-304B-8677-259EC1A990FA}"/>
              </a:ext>
            </a:extLst>
          </p:cNvPr>
          <p:cNvSpPr txBox="1"/>
          <p:nvPr/>
        </p:nvSpPr>
        <p:spPr>
          <a:xfrm rot="327048">
            <a:off x="2804401" y="2682225"/>
            <a:ext cx="160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broaden and strengthen evidence-base of SJ in EAP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33A03-8D6B-EB49-A369-714DF5EB725A}"/>
              </a:ext>
            </a:extLst>
          </p:cNvPr>
          <p:cNvSpPr txBox="1"/>
          <p:nvPr/>
        </p:nvSpPr>
        <p:spPr>
          <a:xfrm rot="327048">
            <a:off x="1038683" y="3734999"/>
            <a:ext cx="198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develop wide networks – complexity and intersectionality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1DE275-04ED-054D-A06C-E571FC4557C8}"/>
              </a:ext>
            </a:extLst>
          </p:cNvPr>
          <p:cNvSpPr txBox="1"/>
          <p:nvPr/>
        </p:nvSpPr>
        <p:spPr>
          <a:xfrm rot="21212175">
            <a:off x="3437664" y="4074167"/>
            <a:ext cx="198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welcoming + active community of practice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EA439-A52F-1042-8CD7-FE39BA9314F7}"/>
              </a:ext>
            </a:extLst>
          </p:cNvPr>
          <p:cNvSpPr txBox="1"/>
          <p:nvPr/>
        </p:nvSpPr>
        <p:spPr>
          <a:xfrm rot="21445131">
            <a:off x="612022" y="5378340"/>
            <a:ext cx="13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blogs and ‘long reads’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70B783-75D2-E745-80D9-4F5E2C4C7800}"/>
              </a:ext>
            </a:extLst>
          </p:cNvPr>
          <p:cNvSpPr txBox="1"/>
          <p:nvPr/>
        </p:nvSpPr>
        <p:spPr>
          <a:xfrm rot="402528">
            <a:off x="2585413" y="5540287"/>
            <a:ext cx="13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webinars / events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8A54D-FDB1-9D41-AC4C-4CE328F16780}"/>
              </a:ext>
            </a:extLst>
          </p:cNvPr>
          <p:cNvSpPr txBox="1"/>
          <p:nvPr/>
        </p:nvSpPr>
        <p:spPr>
          <a:xfrm rot="21273967">
            <a:off x="4257375" y="5280253"/>
            <a:ext cx="132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resources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544A7-7923-0F40-B967-7CAA99447471}"/>
              </a:ext>
            </a:extLst>
          </p:cNvPr>
          <p:cNvSpPr txBox="1"/>
          <p:nvPr/>
        </p:nvSpPr>
        <p:spPr>
          <a:xfrm rot="329042">
            <a:off x="6960645" y="4587755"/>
            <a:ext cx="3368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https://eap4socialjustice.net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https://www.jiscmail.ac.uk/cgi-bin/webadmin?A0=SJ-SIG-BALEAP</a:t>
            </a:r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US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@EAPforSJ   </a:t>
            </a:r>
          </a:p>
        </p:txBody>
      </p:sp>
    </p:spTree>
    <p:extLst>
      <p:ext uri="{BB962C8B-B14F-4D97-AF65-F5344CB8AC3E}">
        <p14:creationId xmlns:p14="http://schemas.microsoft.com/office/powerpoint/2010/main" val="207284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92123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67531D3-9A57-0F4D-9DA6-DE68FE10B199}"/>
              </a:ext>
            </a:extLst>
          </p:cNvPr>
          <p:cNvSpPr txBox="1"/>
          <p:nvPr/>
        </p:nvSpPr>
        <p:spPr>
          <a:xfrm>
            <a:off x="614091" y="1789254"/>
            <a:ext cx="6022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Why discuss visions of social responsibility in EAP now?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C9028E-CB56-6F4B-B53D-02AD0C2FA353}"/>
              </a:ext>
            </a:extLst>
          </p:cNvPr>
          <p:cNvSpPr txBox="1"/>
          <p:nvPr/>
        </p:nvSpPr>
        <p:spPr>
          <a:xfrm>
            <a:off x="340242" y="2836498"/>
            <a:ext cx="5063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time to gauge SJ interests of EAP-ers (e.g. future events, working groups) to identify which areas to focus most effort into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important to include SJ concerns in any conversation about visions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turning point moment in history – COVID19, Black Lives Matter, rise of the far right, climate crisis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 opportunity to re-define who we are, to re-claim our agency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89CF868-9C37-854E-8A3F-8D81BCE2E755}"/>
              </a:ext>
            </a:extLst>
          </p:cNvPr>
          <p:cNvSpPr/>
          <p:nvPr/>
        </p:nvSpPr>
        <p:spPr>
          <a:xfrm>
            <a:off x="5403273" y="1832351"/>
            <a:ext cx="6292541" cy="3851403"/>
          </a:xfrm>
          <a:prstGeom prst="wedgeEllipseCallout">
            <a:avLst>
              <a:gd name="adj1" fmla="val 51017"/>
              <a:gd name="adj2" fmla="val 49730"/>
            </a:avLst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at the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margins of academia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without advantages. In a sense, this enables a certain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 to define what we collectively and individually wish to commit to in our praxis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establish what our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are, begin to define what sort of academic identities we can strive for and then begin the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 task of reducing the gap from the real to the ideal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(Ding and Bruce, 2017:217)</a:t>
            </a:r>
          </a:p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F9668-7FE6-A146-A1B5-4DD4C79B978C}"/>
              </a:ext>
            </a:extLst>
          </p:cNvPr>
          <p:cNvSpPr txBox="1"/>
          <p:nvPr/>
        </p:nvSpPr>
        <p:spPr>
          <a:xfrm>
            <a:off x="6205161" y="6268191"/>
            <a:ext cx="506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Ding, A. &amp; Bruce, I. (2017). </a:t>
            </a:r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English for Academic Purposes Practitioner: Operating on the Edge of Academia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Cham, Switzerland: Palgrave Macmillan.</a:t>
            </a:r>
          </a:p>
        </p:txBody>
      </p:sp>
    </p:spTree>
    <p:extLst>
      <p:ext uri="{BB962C8B-B14F-4D97-AF65-F5344CB8AC3E}">
        <p14:creationId xmlns:p14="http://schemas.microsoft.com/office/powerpoint/2010/main" val="110854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" y="47457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Callout 1">
            <a:extLst>
              <a:ext uri="{FF2B5EF4-FFF2-40B4-BE49-F238E27FC236}">
                <a16:creationId xmlns:a16="http://schemas.microsoft.com/office/drawing/2014/main" id="{389CF868-9C37-854E-8A3F-8D81BCE2E755}"/>
              </a:ext>
            </a:extLst>
          </p:cNvPr>
          <p:cNvSpPr/>
          <p:nvPr/>
        </p:nvSpPr>
        <p:spPr>
          <a:xfrm>
            <a:off x="990489" y="1777450"/>
            <a:ext cx="9660176" cy="1267640"/>
          </a:xfrm>
          <a:prstGeom prst="wedgeEllipseCallout">
            <a:avLst>
              <a:gd name="adj1" fmla="val 51017"/>
              <a:gd name="adj2" fmla="val 49730"/>
            </a:avLst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EAP look like if social responsibility were to be placed at its core? How can we get there?</a:t>
            </a:r>
            <a:endParaRPr lang="en-US" sz="2400" dirty="0"/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F30E955C-4B43-F346-93CC-FF5C66204737}"/>
              </a:ext>
            </a:extLst>
          </p:cNvPr>
          <p:cNvSpPr/>
          <p:nvPr/>
        </p:nvSpPr>
        <p:spPr>
          <a:xfrm>
            <a:off x="1268578" y="3138811"/>
            <a:ext cx="4291063" cy="2326735"/>
          </a:xfrm>
          <a:prstGeom prst="wedgeEllipseCallout">
            <a:avLst>
              <a:gd name="adj1" fmla="val -53593"/>
              <a:gd name="adj2" fmla="val 48539"/>
            </a:avLst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responsibility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were placed at the 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of EAP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how would this look to 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EAP students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  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A86D5DE9-7224-904B-8B17-665A403A021F}"/>
              </a:ext>
            </a:extLst>
          </p:cNvPr>
          <p:cNvSpPr/>
          <p:nvPr/>
        </p:nvSpPr>
        <p:spPr>
          <a:xfrm>
            <a:off x="5791127" y="3138810"/>
            <a:ext cx="4928555" cy="2326735"/>
          </a:xfrm>
          <a:prstGeom prst="wedgeEllipseCallout">
            <a:avLst>
              <a:gd name="adj1" fmla="val 55214"/>
              <a:gd name="adj2" fmla="val 44371"/>
            </a:avLst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responsibility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were placed 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core of EAP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how would this look to 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EAP practitioners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 might we get there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C9688-89E4-CA42-AFEC-166B75BE890D}"/>
              </a:ext>
            </a:extLst>
          </p:cNvPr>
          <p:cNvSpPr txBox="1"/>
          <p:nvPr/>
        </p:nvSpPr>
        <p:spPr>
          <a:xfrm rot="21445131">
            <a:off x="275131" y="5873893"/>
            <a:ext cx="177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Who would EAP students be?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54FB86-1996-C948-98E3-B378F871CED3}"/>
              </a:ext>
            </a:extLst>
          </p:cNvPr>
          <p:cNvSpPr txBox="1"/>
          <p:nvPr/>
        </p:nvSpPr>
        <p:spPr>
          <a:xfrm rot="21434770">
            <a:off x="2024374" y="6038683"/>
            <a:ext cx="19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Where would they be learning?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EA7E4E-D7DC-6445-BDC2-1300CF496A7F}"/>
              </a:ext>
            </a:extLst>
          </p:cNvPr>
          <p:cNvSpPr txBox="1"/>
          <p:nvPr/>
        </p:nvSpPr>
        <p:spPr>
          <a:xfrm rot="21445131">
            <a:off x="3874387" y="6206001"/>
            <a:ext cx="196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What would they be learning?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6CA593-5326-C049-BA76-E2F8B0190C2D}"/>
              </a:ext>
            </a:extLst>
          </p:cNvPr>
          <p:cNvCxnSpPr/>
          <p:nvPr/>
        </p:nvCxnSpPr>
        <p:spPr>
          <a:xfrm flipH="1">
            <a:off x="1472318" y="5320145"/>
            <a:ext cx="827537" cy="514044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432B81-12FD-CA48-9449-B4985F4809B4}"/>
              </a:ext>
            </a:extLst>
          </p:cNvPr>
          <p:cNvCxnSpPr>
            <a:cxnSpLocks/>
          </p:cNvCxnSpPr>
          <p:nvPr/>
        </p:nvCxnSpPr>
        <p:spPr>
          <a:xfrm flipH="1">
            <a:off x="2902502" y="5445774"/>
            <a:ext cx="224489" cy="59785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76A69F-2179-B144-A7B9-6620138D39B8}"/>
              </a:ext>
            </a:extLst>
          </p:cNvPr>
          <p:cNvCxnSpPr>
            <a:cxnSpLocks/>
          </p:cNvCxnSpPr>
          <p:nvPr/>
        </p:nvCxnSpPr>
        <p:spPr>
          <a:xfrm>
            <a:off x="4234756" y="5407388"/>
            <a:ext cx="193158" cy="827871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2C4D03D-1C05-734C-BF8C-D2C3EFA72330}"/>
              </a:ext>
            </a:extLst>
          </p:cNvPr>
          <p:cNvSpPr txBox="1"/>
          <p:nvPr/>
        </p:nvSpPr>
        <p:spPr>
          <a:xfrm rot="425309">
            <a:off x="5145015" y="5606000"/>
            <a:ext cx="196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Who would EAP practitioners be?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4E3253-2460-DF4C-9F13-90A26EB1CB29}"/>
              </a:ext>
            </a:extLst>
          </p:cNvPr>
          <p:cNvSpPr txBox="1"/>
          <p:nvPr/>
        </p:nvSpPr>
        <p:spPr>
          <a:xfrm rot="425309">
            <a:off x="6946014" y="5948173"/>
            <a:ext cx="196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What knowledge and skills would be needed?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9F02A-774A-1B40-908A-2A1FF1022B61}"/>
              </a:ext>
            </a:extLst>
          </p:cNvPr>
          <p:cNvSpPr txBox="1"/>
          <p:nvPr/>
        </p:nvSpPr>
        <p:spPr>
          <a:xfrm rot="425309">
            <a:off x="8825703" y="5848425"/>
            <a:ext cx="154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What support is needed?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4D654-3CDB-2949-BCBA-8EC76029D9FB}"/>
              </a:ext>
            </a:extLst>
          </p:cNvPr>
          <p:cNvSpPr txBox="1"/>
          <p:nvPr/>
        </p:nvSpPr>
        <p:spPr>
          <a:xfrm rot="425309">
            <a:off x="10601682" y="5638430"/>
            <a:ext cx="157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What role do you see the EAP for SJ SIG playing?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F424E1-39E6-0446-81BE-7C30765EB577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6026635" y="5124803"/>
            <a:ext cx="486262" cy="434462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B9021E8-7A8E-3A43-B087-C51373D83599}"/>
              </a:ext>
            </a:extLst>
          </p:cNvPr>
          <p:cNvCxnSpPr>
            <a:cxnSpLocks/>
          </p:cNvCxnSpPr>
          <p:nvPr/>
        </p:nvCxnSpPr>
        <p:spPr>
          <a:xfrm flipH="1">
            <a:off x="7606369" y="5487414"/>
            <a:ext cx="198920" cy="50542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9E9B63-D803-9E46-9E01-1A7E018A9515}"/>
              </a:ext>
            </a:extLst>
          </p:cNvPr>
          <p:cNvCxnSpPr>
            <a:cxnSpLocks/>
          </p:cNvCxnSpPr>
          <p:nvPr/>
        </p:nvCxnSpPr>
        <p:spPr>
          <a:xfrm>
            <a:off x="9068715" y="5393195"/>
            <a:ext cx="177872" cy="44570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228627-8BD7-CE46-8630-37590E28487D}"/>
              </a:ext>
            </a:extLst>
          </p:cNvPr>
          <p:cNvCxnSpPr>
            <a:cxnSpLocks/>
          </p:cNvCxnSpPr>
          <p:nvPr/>
        </p:nvCxnSpPr>
        <p:spPr>
          <a:xfrm>
            <a:off x="9801171" y="5184533"/>
            <a:ext cx="918511" cy="439742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ABC23E-6BD2-6E48-B7AB-7613E9D9821F}"/>
              </a:ext>
            </a:extLst>
          </p:cNvPr>
          <p:cNvCxnSpPr>
            <a:cxnSpLocks/>
          </p:cNvCxnSpPr>
          <p:nvPr/>
        </p:nvCxnSpPr>
        <p:spPr>
          <a:xfrm flipH="1">
            <a:off x="5124080" y="3045090"/>
            <a:ext cx="307203" cy="53515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88B6A7-FEC0-FD40-A87C-4EC99356BA18}"/>
              </a:ext>
            </a:extLst>
          </p:cNvPr>
          <p:cNvCxnSpPr>
            <a:cxnSpLocks/>
          </p:cNvCxnSpPr>
          <p:nvPr/>
        </p:nvCxnSpPr>
        <p:spPr>
          <a:xfrm>
            <a:off x="6026635" y="3017177"/>
            <a:ext cx="266245" cy="57268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6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" y="241816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790C9-15B2-BA47-80BB-6AC0C179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537">
            <a:off x="1232449" y="1711164"/>
            <a:ext cx="3901078" cy="5447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9688-4A7A-AD42-97E5-0F212706D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6273">
            <a:off x="6773487" y="1268657"/>
            <a:ext cx="4276657" cy="56556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7C46C2-6078-F74D-8B86-62844E24325C}"/>
              </a:ext>
            </a:extLst>
          </p:cNvPr>
          <p:cNvSpPr txBox="1"/>
          <p:nvPr/>
        </p:nvSpPr>
        <p:spPr>
          <a:xfrm>
            <a:off x="3201040" y="6645512"/>
            <a:ext cx="494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https://drive.google.com/drive/u/2/my-drive</a:t>
            </a:r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64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" y="231645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F6BE60F-C8A7-974C-9184-2C6FFE7A866D}"/>
              </a:ext>
            </a:extLst>
          </p:cNvPr>
          <p:cNvSpPr txBox="1"/>
          <p:nvPr/>
        </p:nvSpPr>
        <p:spPr>
          <a:xfrm>
            <a:off x="4214556" y="2643746"/>
            <a:ext cx="3342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Timings: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Intro (10 mins)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 your group / channel: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discuss ‘students’ prompts (20-25 mins)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break (5 mins)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discuss ‘practitioners’ prompts (20-25 mins)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 in main room (15 mins):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from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Wrap-up and future directions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DA824-CBC4-1346-B725-005D4391FC79}"/>
              </a:ext>
            </a:extLst>
          </p:cNvPr>
          <p:cNvSpPr txBox="1"/>
          <p:nvPr/>
        </p:nvSpPr>
        <p:spPr>
          <a:xfrm>
            <a:off x="667911" y="1802074"/>
            <a:ext cx="602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Outline of session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5BBBD-4B25-3D4B-861B-589152240528}"/>
              </a:ext>
            </a:extLst>
          </p:cNvPr>
          <p:cNvSpPr txBox="1"/>
          <p:nvPr/>
        </p:nvSpPr>
        <p:spPr>
          <a:xfrm>
            <a:off x="336482" y="2643746"/>
            <a:ext cx="3342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Set up: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discussion groups /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facilitator in each (taking notes – to be summarized, anonymised and posted on SJ SIG website)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1 – Aleks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2 – Iwona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3 – Michele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4 – Jo / Werokina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961ABB-D0C2-784B-A699-6D486185547C}"/>
              </a:ext>
            </a:extLst>
          </p:cNvPr>
          <p:cNvSpPr txBox="1"/>
          <p:nvPr/>
        </p:nvSpPr>
        <p:spPr>
          <a:xfrm>
            <a:off x="7778690" y="2672407"/>
            <a:ext cx="46641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Discussion guidelines: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Prompts will be provided again, but link to doc is here: </a:t>
            </a:r>
            <a:r>
              <a:rPr lang="en-GB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https://drive.google.com/drive/u/2/my-drive</a:t>
            </a:r>
            <a:r>
              <a:rPr lang="en-GB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Facilitator will take notes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7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920" y="124327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7DA824-CBC4-1346-B725-005D4391FC79}"/>
              </a:ext>
            </a:extLst>
          </p:cNvPr>
          <p:cNvSpPr txBox="1"/>
          <p:nvPr/>
        </p:nvSpPr>
        <p:spPr>
          <a:xfrm>
            <a:off x="497672" y="1664931"/>
            <a:ext cx="1131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</a:t>
            </a:r>
            <a:r>
              <a:rPr lang="en-GB" b="1" dirty="0"/>
              <a:t>social responsibility</a:t>
            </a:r>
            <a:r>
              <a:rPr lang="en-GB" dirty="0"/>
              <a:t> were placed at the </a:t>
            </a:r>
            <a:r>
              <a:rPr lang="en-GB" b="1" dirty="0"/>
              <a:t>core of EAP</a:t>
            </a:r>
            <a:r>
              <a:rPr lang="en-GB" dirty="0"/>
              <a:t> </a:t>
            </a:r>
            <a:r>
              <a:rPr lang="en-GB" b="1" dirty="0"/>
              <a:t>practice</a:t>
            </a:r>
            <a:r>
              <a:rPr lang="en-GB" dirty="0"/>
              <a:t>, how would this look to </a:t>
            </a:r>
            <a:r>
              <a:rPr lang="en-GB" b="1" dirty="0"/>
              <a:t>EAP students</a:t>
            </a:r>
            <a:r>
              <a:rPr lang="en-GB" dirty="0"/>
              <a:t>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FD9F1F2E-7798-5D46-A3DB-94B2CEEF991B}"/>
              </a:ext>
            </a:extLst>
          </p:cNvPr>
          <p:cNvSpPr/>
          <p:nvPr/>
        </p:nvSpPr>
        <p:spPr>
          <a:xfrm>
            <a:off x="373868" y="2184710"/>
            <a:ext cx="3830384" cy="3008838"/>
          </a:xfrm>
          <a:prstGeom prst="wedgeEllipseCallout">
            <a:avLst>
              <a:gd name="adj1" fmla="val -42979"/>
              <a:gd name="adj2" fmla="val 53578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would EAP students be?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Demographics / protected characteristics / widening participation?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Status – home / international / refugee?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 - of academic study / English?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2F49742C-AA03-4E44-BF1E-1091C0B8F35E}"/>
              </a:ext>
            </a:extLst>
          </p:cNvPr>
          <p:cNvSpPr/>
          <p:nvPr/>
        </p:nvSpPr>
        <p:spPr>
          <a:xfrm>
            <a:off x="4204252" y="2981556"/>
            <a:ext cx="4020198" cy="3752117"/>
          </a:xfrm>
          <a:prstGeom prst="wedgeEllipseCallout">
            <a:avLst>
              <a:gd name="adj1" fmla="val -46698"/>
              <a:gd name="adj2" fmla="val 53232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</a:p>
          <a:p>
            <a:pPr algn="ctr"/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 they be learning?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Face-to-face / online / blended hybrid?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Credit-bearing? / MOOC-style / embedded?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Abroad? In home country? EMI?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discrete EAP provision? In the disciplines?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 based learning?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0B9F7CB5-E981-4C41-9F56-2F91E1C3A00A}"/>
              </a:ext>
            </a:extLst>
          </p:cNvPr>
          <p:cNvSpPr/>
          <p:nvPr/>
        </p:nvSpPr>
        <p:spPr>
          <a:xfrm>
            <a:off x="8341077" y="2280525"/>
            <a:ext cx="3830384" cy="3752117"/>
          </a:xfrm>
          <a:prstGeom prst="wedgeEllipseCallout">
            <a:avLst>
              <a:gd name="adj1" fmla="val 41128"/>
              <a:gd name="adj2" fmla="val 64500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would they be learning?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EGAP or ESAP?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 – S+L+R+W / critical thinking / intercultural skills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 citizenship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Decolonised curriculum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Well-being and resilience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 digital skills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838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" y="91161"/>
            <a:ext cx="12070080" cy="6902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A4FD-C676-B540-BB22-62C6E42474BC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8" name="Picture 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A1F32C58-DF85-7042-AEAB-1A21645969A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803E8C94-2B39-9F44-A3BE-03C6F188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F095DF62-D0E3-9747-99D2-4F16436F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9E09AFD-3336-7A42-A670-6C3A2EB0C51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06051C3D-4510-5844-A1D4-28D62F19D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8F75997C-0E61-AC41-9A1A-CEEAF475A1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9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E92F5F4-2AA1-3244-A4C3-9C2EF5959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7DA824-CBC4-1346-B725-005D4391FC79}"/>
              </a:ext>
            </a:extLst>
          </p:cNvPr>
          <p:cNvSpPr txBox="1"/>
          <p:nvPr/>
        </p:nvSpPr>
        <p:spPr>
          <a:xfrm>
            <a:off x="248479" y="1593247"/>
            <a:ext cx="1182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</a:t>
            </a:r>
            <a:r>
              <a:rPr lang="en-GB" b="1" dirty="0"/>
              <a:t>social responsibility</a:t>
            </a:r>
            <a:r>
              <a:rPr lang="en-GB" dirty="0"/>
              <a:t> were placed </a:t>
            </a:r>
            <a:r>
              <a:rPr lang="en-GB" b="1" dirty="0"/>
              <a:t>at the core of EAP</a:t>
            </a:r>
            <a:r>
              <a:rPr lang="en-GB" dirty="0"/>
              <a:t> </a:t>
            </a:r>
            <a:r>
              <a:rPr lang="en-GB" b="1" dirty="0"/>
              <a:t>practice</a:t>
            </a:r>
            <a:r>
              <a:rPr lang="en-GB" dirty="0"/>
              <a:t>, how would this look to </a:t>
            </a:r>
            <a:r>
              <a:rPr lang="en-GB" b="1" dirty="0"/>
              <a:t>EAP practitioners</a:t>
            </a:r>
            <a:r>
              <a:rPr lang="en-GB" dirty="0"/>
              <a:t>? </a:t>
            </a:r>
            <a:r>
              <a:rPr lang="en-GB" b="1" dirty="0"/>
              <a:t>How might we get there</a:t>
            </a:r>
            <a:r>
              <a:rPr lang="en-GB" dirty="0"/>
              <a:t>?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584676E2-2DB0-C148-8729-620E86C75748}"/>
              </a:ext>
            </a:extLst>
          </p:cNvPr>
          <p:cNvSpPr/>
          <p:nvPr/>
        </p:nvSpPr>
        <p:spPr>
          <a:xfrm>
            <a:off x="248479" y="2463009"/>
            <a:ext cx="2862470" cy="3071191"/>
          </a:xfrm>
          <a:prstGeom prst="wedgeEllipseCallout">
            <a:avLst>
              <a:gd name="adj1" fmla="val -53079"/>
              <a:gd name="adj2" fmla="val 45380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would EAP practitioners be in socially just academia?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Demographics / protected characteristics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 type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research oriented?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 Literacies experts?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0AD67AF8-19F7-2A4A-A70A-C8C59AE58557}"/>
              </a:ext>
            </a:extLst>
          </p:cNvPr>
          <p:cNvSpPr/>
          <p:nvPr/>
        </p:nvSpPr>
        <p:spPr>
          <a:xfrm>
            <a:off x="2591233" y="3177011"/>
            <a:ext cx="3123767" cy="3680989"/>
          </a:xfrm>
          <a:prstGeom prst="wedgeEllipseCallout">
            <a:avLst>
              <a:gd name="adj1" fmla="val -55913"/>
              <a:gd name="adj2" fmla="val 43199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knowledge and skills will be needed?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Specific pedagogies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Types of curricula?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Assessment design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Pedagogical content knowledge for selected disciplines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 in working with students with protected characteristics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Intercultural competence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 digital literacies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1A0EE1CB-2BC9-ED4E-B83C-114CE8AC5CC5}"/>
              </a:ext>
            </a:extLst>
          </p:cNvPr>
          <p:cNvSpPr/>
          <p:nvPr/>
        </p:nvSpPr>
        <p:spPr>
          <a:xfrm>
            <a:off x="5483520" y="2073474"/>
            <a:ext cx="3360420" cy="4493556"/>
          </a:xfrm>
          <a:prstGeom prst="wedgeEllipseCallout">
            <a:avLst>
              <a:gd name="adj1" fmla="val 44736"/>
              <a:gd name="adj2" fmla="val 52536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is needed?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to sustainable CPD opportunities and SoTL (time/ wider variety of options/funding)?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 more diverse outlets for SoTL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Engage in collective projects (inc. with sessional tutors)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Peer support – critical  friends &amp; mentoring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Sharing good practice, materials across institutions and contexts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Secondments to other institutions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BALEAP – support for individuals and institutions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2E922B56-7F6B-EC4E-9065-9F03D7A5D253}"/>
              </a:ext>
            </a:extLst>
          </p:cNvPr>
          <p:cNvSpPr/>
          <p:nvPr/>
        </p:nvSpPr>
        <p:spPr>
          <a:xfrm>
            <a:off x="8607287" y="2358434"/>
            <a:ext cx="3279812" cy="4408405"/>
          </a:xfrm>
          <a:prstGeom prst="wedgeEllipseCallout">
            <a:avLst>
              <a:gd name="adj1" fmla="val 53942"/>
              <a:gd name="adj2" fmla="val 44158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role do you see the EAP for SJ SIG playing in making these visions a reality?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Putting SJ issues on the agenda / raising profile of SJ in EAP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Facilitating SJ research and SoTL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Events / articles / blog posts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Strengthening the SJ evidence-base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 groups for specific areas of work (e.g. decolonising the curriculum)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Ideas swap shops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Lobbying agent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077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920" y="0"/>
            <a:ext cx="12070080" cy="6788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3FB99A-9915-F54B-873E-20C2E19BC5A1}"/>
              </a:ext>
            </a:extLst>
          </p:cNvPr>
          <p:cNvSpPr txBox="1"/>
          <p:nvPr/>
        </p:nvSpPr>
        <p:spPr>
          <a:xfrm>
            <a:off x="667911" y="2512125"/>
            <a:ext cx="11470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SIG website:						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https://eap4socialjustice.net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JISCmail discussion list:			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https://www.jiscmail.ac.uk/cgi-bin/webadmin?A0=SJ-SIG-BALEAP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SIG email address: 				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EAP4SocialJustice@baleap.org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Twitter: 							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@EapForSJ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78F667-E7AF-4741-A998-25C6744B0333}"/>
              </a:ext>
            </a:extLst>
          </p:cNvPr>
          <p:cNvGrpSpPr/>
          <p:nvPr/>
        </p:nvGrpSpPr>
        <p:grpSpPr>
          <a:xfrm>
            <a:off x="0" y="0"/>
            <a:ext cx="11986487" cy="1528590"/>
            <a:chOff x="0" y="0"/>
            <a:chExt cx="11986487" cy="1528590"/>
          </a:xfrm>
        </p:grpSpPr>
        <p:pic>
          <p:nvPicPr>
            <p:cNvPr id="11" name="Picture 10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485403A9-C841-4D43-A355-6068DAD6A1B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46" y="115491"/>
              <a:ext cx="1076674" cy="1153688"/>
            </a:xfrm>
            <a:prstGeom prst="rect">
              <a:avLst/>
            </a:prstGeom>
          </p:spPr>
        </p:pic>
        <p:pic>
          <p:nvPicPr>
            <p:cNvPr id="12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5CC728E3-65B7-C94F-84E8-17F37A93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6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463C67A7-4AC1-1741-B665-6D840668B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9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931DEBB3-6C28-204A-93DC-A68CE165F6B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41" y="94226"/>
              <a:ext cx="1076674" cy="1153688"/>
            </a:xfrm>
            <a:prstGeom prst="rect">
              <a:avLst/>
            </a:prstGeom>
          </p:spPr>
        </p:pic>
        <p:pic>
          <p:nvPicPr>
            <p:cNvPr id="15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66D73CC6-BACE-E941-A28C-DE3BBAACE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375" y="12259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large, white, cake, snow&#10;&#10;Description automatically generated">
              <a:extLst>
                <a:ext uri="{FF2B5EF4-FFF2-40B4-BE49-F238E27FC236}">
                  <a16:creationId xmlns:a16="http://schemas.microsoft.com/office/drawing/2014/main" id="{E0042B24-1E09-ED4F-9CAC-D42E4ACACF52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8" y="115491"/>
              <a:ext cx="1076674" cy="1153688"/>
            </a:xfrm>
            <a:prstGeom prst="rect">
              <a:avLst/>
            </a:prstGeom>
          </p:spPr>
        </p:pic>
        <p:pic>
          <p:nvPicPr>
            <p:cNvPr id="17" name="Picture 2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96796E54-59CA-AC49-BD1C-C1EA5F051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665" y="0"/>
              <a:ext cx="1335822" cy="147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D8344F-1F75-FB4B-B09B-58D9DFCD6F64}"/>
              </a:ext>
            </a:extLst>
          </p:cNvPr>
          <p:cNvSpPr txBox="1"/>
          <p:nvPr/>
        </p:nvSpPr>
        <p:spPr>
          <a:xfrm>
            <a:off x="614091" y="1789254"/>
            <a:ext cx="602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Keeping in touch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20574</TotalTime>
  <Words>1304</Words>
  <Application>Microsoft Macintosh PowerPoint</Application>
  <PresentationFormat>Widescreen</PresentationFormat>
  <Paragraphs>181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American Typewriter</vt:lpstr>
      <vt:lpstr>Arial</vt:lpstr>
      <vt:lpstr>Calibri</vt:lpstr>
      <vt:lpstr>Century Gothic</vt:lpstr>
      <vt:lpstr>Garamond</vt:lpstr>
      <vt:lpstr>Symbol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resilience:  Language for Posttraumatic growth in female refugees</dc:title>
  <dc:creator>Aleks</dc:creator>
  <cp:lastModifiedBy>Aleksandra Palanac</cp:lastModifiedBy>
  <cp:revision>357</cp:revision>
  <cp:lastPrinted>2020-08-27T13:16:31Z</cp:lastPrinted>
  <dcterms:created xsi:type="dcterms:W3CDTF">2018-04-29T08:55:18Z</dcterms:created>
  <dcterms:modified xsi:type="dcterms:W3CDTF">2020-11-04T17:06:59Z</dcterms:modified>
</cp:coreProperties>
</file>