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21" r:id="rId2"/>
    <p:sldMasterId id="2147483734" r:id="rId3"/>
    <p:sldMasterId id="2147483708" r:id="rId4"/>
  </p:sldMasterIdLst>
  <p:notesMasterIdLst>
    <p:notesMasterId r:id="rId27"/>
  </p:notesMasterIdLst>
  <p:sldIdLst>
    <p:sldId id="285" r:id="rId5"/>
    <p:sldId id="320" r:id="rId6"/>
    <p:sldId id="294" r:id="rId7"/>
    <p:sldId id="325" r:id="rId8"/>
    <p:sldId id="309" r:id="rId9"/>
    <p:sldId id="310" r:id="rId10"/>
    <p:sldId id="311" r:id="rId11"/>
    <p:sldId id="306" r:id="rId12"/>
    <p:sldId id="312" r:id="rId13"/>
    <p:sldId id="313" r:id="rId14"/>
    <p:sldId id="314" r:id="rId15"/>
    <p:sldId id="315" r:id="rId16"/>
    <p:sldId id="316" r:id="rId17"/>
    <p:sldId id="321" r:id="rId18"/>
    <p:sldId id="319" r:id="rId19"/>
    <p:sldId id="323" r:id="rId20"/>
    <p:sldId id="318" r:id="rId21"/>
    <p:sldId id="297" r:id="rId22"/>
    <p:sldId id="303" r:id="rId23"/>
    <p:sldId id="304" r:id="rId24"/>
    <p:sldId id="324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Anna [annafox]" initials="FA[" lastIdx="20" clrIdx="0">
    <p:extLst>
      <p:ext uri="{19B8F6BF-5375-455C-9EA6-DF929625EA0E}">
        <p15:presenceInfo xmlns:p15="http://schemas.microsoft.com/office/powerpoint/2012/main" userId="S-1-5-21-137024685-2204166116-4157399963-1141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B7C"/>
    <a:srgbClr val="64AEC9"/>
    <a:srgbClr val="446266"/>
    <a:srgbClr val="36958B"/>
    <a:srgbClr val="9D64A1"/>
    <a:srgbClr val="9BE5FF"/>
    <a:srgbClr val="BE9A54"/>
    <a:srgbClr val="ABB39E"/>
    <a:srgbClr val="273B34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68" autoAdjust="0"/>
    <p:restoredTop sz="75665" autoAdjust="0"/>
  </p:normalViewPr>
  <p:slideViewPr>
    <p:cSldViewPr snapToGrid="0" snapToObjects="1">
      <p:cViewPr varScale="1">
        <p:scale>
          <a:sx n="55" d="100"/>
          <a:sy n="55" d="100"/>
        </p:scale>
        <p:origin x="1098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306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x, Anna [annafox]" userId="c00865c5-75ef-4ee4-a4dc-8325a9f265d4" providerId="ADAL" clId="{C1932593-A3ED-484D-8B79-E56A2E051714}"/>
    <pc:docChg chg="custSel addSld modSld sldOrd">
      <pc:chgData name="Fox, Anna [annafox]" userId="c00865c5-75ef-4ee4-a4dc-8325a9f265d4" providerId="ADAL" clId="{C1932593-A3ED-484D-8B79-E56A2E051714}" dt="2020-10-15T11:54:13.026" v="1509" actId="20577"/>
      <pc:docMkLst>
        <pc:docMk/>
      </pc:docMkLst>
      <pc:sldChg chg="modSp">
        <pc:chgData name="Fox, Anna [annafox]" userId="c00865c5-75ef-4ee4-a4dc-8325a9f265d4" providerId="ADAL" clId="{C1932593-A3ED-484D-8B79-E56A2E051714}" dt="2020-10-15T11:34:26.445" v="1428" actId="20577"/>
        <pc:sldMkLst>
          <pc:docMk/>
          <pc:sldMk cId="1726232429" sldId="267"/>
        </pc:sldMkLst>
        <pc:spChg chg="mod">
          <ac:chgData name="Fox, Anna [annafox]" userId="c00865c5-75ef-4ee4-a4dc-8325a9f265d4" providerId="ADAL" clId="{C1932593-A3ED-484D-8B79-E56A2E051714}" dt="2020-10-15T11:34:26.445" v="1428" actId="20577"/>
          <ac:spMkLst>
            <pc:docMk/>
            <pc:sldMk cId="1726232429" sldId="267"/>
            <ac:spMk id="5" creationId="{E152CF0C-6336-4392-B8DE-60DFEEDAFCD4}"/>
          </ac:spMkLst>
        </pc:spChg>
      </pc:sldChg>
      <pc:sldChg chg="modNotesTx">
        <pc:chgData name="Fox, Anna [annafox]" userId="c00865c5-75ef-4ee4-a4dc-8325a9f265d4" providerId="ADAL" clId="{C1932593-A3ED-484D-8B79-E56A2E051714}" dt="2020-10-15T07:17:41.462" v="0" actId="6549"/>
        <pc:sldMkLst>
          <pc:docMk/>
          <pc:sldMk cId="3442633529" sldId="283"/>
        </pc:sldMkLst>
      </pc:sldChg>
      <pc:sldChg chg="modSp modNotesTx">
        <pc:chgData name="Fox, Anna [annafox]" userId="c00865c5-75ef-4ee4-a4dc-8325a9f265d4" providerId="ADAL" clId="{C1932593-A3ED-484D-8B79-E56A2E051714}" dt="2020-10-15T08:02:02.168" v="467"/>
        <pc:sldMkLst>
          <pc:docMk/>
          <pc:sldMk cId="2985219300" sldId="294"/>
        </pc:sldMkLst>
        <pc:spChg chg="mod">
          <ac:chgData name="Fox, Anna [annafox]" userId="c00865c5-75ef-4ee4-a4dc-8325a9f265d4" providerId="ADAL" clId="{C1932593-A3ED-484D-8B79-E56A2E051714}" dt="2020-10-15T08:02:02.168" v="467"/>
          <ac:spMkLst>
            <pc:docMk/>
            <pc:sldMk cId="2985219300" sldId="294"/>
            <ac:spMk id="3" creationId="{00000000-0000-0000-0000-000000000000}"/>
          </ac:spMkLst>
        </pc:spChg>
      </pc:sldChg>
      <pc:sldChg chg="modNotesTx">
        <pc:chgData name="Fox, Anna [annafox]" userId="c00865c5-75ef-4ee4-a4dc-8325a9f265d4" providerId="ADAL" clId="{C1932593-A3ED-484D-8B79-E56A2E051714}" dt="2020-10-15T07:42:03.372" v="391" actId="20577"/>
        <pc:sldMkLst>
          <pc:docMk/>
          <pc:sldMk cId="2706463003" sldId="295"/>
        </pc:sldMkLst>
      </pc:sldChg>
      <pc:sldChg chg="addSp delSp modSp ord">
        <pc:chgData name="Fox, Anna [annafox]" userId="c00865c5-75ef-4ee4-a4dc-8325a9f265d4" providerId="ADAL" clId="{C1932593-A3ED-484D-8B79-E56A2E051714}" dt="2020-10-15T07:46:23.919" v="432"/>
        <pc:sldMkLst>
          <pc:docMk/>
          <pc:sldMk cId="2215197422" sldId="296"/>
        </pc:sldMkLst>
        <pc:spChg chg="add mod">
          <ac:chgData name="Fox, Anna [annafox]" userId="c00865c5-75ef-4ee4-a4dc-8325a9f265d4" providerId="ADAL" clId="{C1932593-A3ED-484D-8B79-E56A2E051714}" dt="2020-10-15T07:46:02.212" v="428" actId="1076"/>
          <ac:spMkLst>
            <pc:docMk/>
            <pc:sldMk cId="2215197422" sldId="296"/>
            <ac:spMk id="5" creationId="{C7B18730-60B2-4D05-BBF8-A92F13D6CB16}"/>
          </ac:spMkLst>
        </pc:spChg>
        <pc:spChg chg="del mod">
          <ac:chgData name="Fox, Anna [annafox]" userId="c00865c5-75ef-4ee4-a4dc-8325a9f265d4" providerId="ADAL" clId="{C1932593-A3ED-484D-8B79-E56A2E051714}" dt="2020-10-15T07:46:03.089" v="430"/>
          <ac:spMkLst>
            <pc:docMk/>
            <pc:sldMk cId="2215197422" sldId="296"/>
            <ac:spMk id="14" creationId="{4AB0E0D6-38BE-4136-857B-AF4717A41168}"/>
          </ac:spMkLst>
        </pc:spChg>
        <pc:spChg chg="mod">
          <ac:chgData name="Fox, Anna [annafox]" userId="c00865c5-75ef-4ee4-a4dc-8325a9f265d4" providerId="ADAL" clId="{C1932593-A3ED-484D-8B79-E56A2E051714}" dt="2020-10-15T07:46:13.577" v="431" actId="20577"/>
          <ac:spMkLst>
            <pc:docMk/>
            <pc:sldMk cId="2215197422" sldId="296"/>
            <ac:spMk id="15" creationId="{8860FFB5-8D23-43FE-A3E3-FD3F5989BECC}"/>
          </ac:spMkLst>
        </pc:spChg>
      </pc:sldChg>
      <pc:sldChg chg="modSp modNotesTx">
        <pc:chgData name="Fox, Anna [annafox]" userId="c00865c5-75ef-4ee4-a4dc-8325a9f265d4" providerId="ADAL" clId="{C1932593-A3ED-484D-8B79-E56A2E051714}" dt="2020-10-15T11:54:13.026" v="1509" actId="20577"/>
        <pc:sldMkLst>
          <pc:docMk/>
          <pc:sldMk cId="296167605" sldId="297"/>
        </pc:sldMkLst>
        <pc:spChg chg="mod">
          <ac:chgData name="Fox, Anna [annafox]" userId="c00865c5-75ef-4ee4-a4dc-8325a9f265d4" providerId="ADAL" clId="{C1932593-A3ED-484D-8B79-E56A2E051714}" dt="2020-10-15T11:17:00.303" v="981" actId="20577"/>
          <ac:spMkLst>
            <pc:docMk/>
            <pc:sldMk cId="296167605" sldId="297"/>
            <ac:spMk id="4" creationId="{00000000-0000-0000-0000-000000000000}"/>
          </ac:spMkLst>
        </pc:spChg>
      </pc:sldChg>
      <pc:sldChg chg="addSp delSp modSp ord">
        <pc:chgData name="Fox, Anna [annafox]" userId="c00865c5-75ef-4ee4-a4dc-8325a9f265d4" providerId="ADAL" clId="{C1932593-A3ED-484D-8B79-E56A2E051714}" dt="2020-10-15T07:45:18.016" v="420"/>
        <pc:sldMkLst>
          <pc:docMk/>
          <pc:sldMk cId="3799760731" sldId="298"/>
        </pc:sldMkLst>
        <pc:spChg chg="add del mod">
          <ac:chgData name="Fox, Anna [annafox]" userId="c00865c5-75ef-4ee4-a4dc-8325a9f265d4" providerId="ADAL" clId="{C1932593-A3ED-484D-8B79-E56A2E051714}" dt="2020-10-15T07:45:18.016" v="420"/>
          <ac:spMkLst>
            <pc:docMk/>
            <pc:sldMk cId="3799760731" sldId="298"/>
            <ac:spMk id="3" creationId="{A5265622-311A-4395-B82A-549646D710E3}"/>
          </ac:spMkLst>
        </pc:spChg>
      </pc:sldChg>
      <pc:sldChg chg="addSp modSp ord modNotesTx">
        <pc:chgData name="Fox, Anna [annafox]" userId="c00865c5-75ef-4ee4-a4dc-8325a9f265d4" providerId="ADAL" clId="{C1932593-A3ED-484D-8B79-E56A2E051714}" dt="2020-10-15T07:48:16.813" v="440" actId="20577"/>
        <pc:sldMkLst>
          <pc:docMk/>
          <pc:sldMk cId="980009164" sldId="301"/>
        </pc:sldMkLst>
        <pc:spChg chg="add mod">
          <ac:chgData name="Fox, Anna [annafox]" userId="c00865c5-75ef-4ee4-a4dc-8325a9f265d4" providerId="ADAL" clId="{C1932593-A3ED-484D-8B79-E56A2E051714}" dt="2020-10-15T07:44:32.612" v="417" actId="20577"/>
          <ac:spMkLst>
            <pc:docMk/>
            <pc:sldMk cId="980009164" sldId="301"/>
            <ac:spMk id="7" creationId="{2B38714D-D62E-4C49-968D-17D30DCB69EA}"/>
          </ac:spMkLst>
        </pc:spChg>
      </pc:sldChg>
      <pc:sldChg chg="modNotesTx">
        <pc:chgData name="Fox, Anna [annafox]" userId="c00865c5-75ef-4ee4-a4dc-8325a9f265d4" providerId="ADAL" clId="{C1932593-A3ED-484D-8B79-E56A2E051714}" dt="2020-10-15T07:58:12.275" v="451" actId="20577"/>
        <pc:sldMkLst>
          <pc:docMk/>
          <pc:sldMk cId="863108766" sldId="303"/>
        </pc:sldMkLst>
      </pc:sldChg>
      <pc:sldChg chg="addSp modSp add">
        <pc:chgData name="Fox, Anna [annafox]" userId="c00865c5-75ef-4ee4-a4dc-8325a9f265d4" providerId="ADAL" clId="{C1932593-A3ED-484D-8B79-E56A2E051714}" dt="2020-10-15T11:34:13.359" v="1424" actId="1076"/>
        <pc:sldMkLst>
          <pc:docMk/>
          <pc:sldMk cId="1894248889" sldId="304"/>
        </pc:sldMkLst>
        <pc:spChg chg="mod">
          <ac:chgData name="Fox, Anna [annafox]" userId="c00865c5-75ef-4ee4-a4dc-8325a9f265d4" providerId="ADAL" clId="{C1932593-A3ED-484D-8B79-E56A2E051714}" dt="2020-10-15T11:34:08.618" v="1423" actId="14100"/>
          <ac:spMkLst>
            <pc:docMk/>
            <pc:sldMk cId="1894248889" sldId="304"/>
            <ac:spMk id="2" creationId="{2CBF69BA-65D2-4E4E-82F7-C0437E8DF44B}"/>
          </ac:spMkLst>
        </pc:spChg>
        <pc:spChg chg="add mod">
          <ac:chgData name="Fox, Anna [annafox]" userId="c00865c5-75ef-4ee4-a4dc-8325a9f265d4" providerId="ADAL" clId="{C1932593-A3ED-484D-8B79-E56A2E051714}" dt="2020-10-15T11:34:13.359" v="1424" actId="1076"/>
          <ac:spMkLst>
            <pc:docMk/>
            <pc:sldMk cId="1894248889" sldId="304"/>
            <ac:spMk id="3" creationId="{6F2E621C-CD83-46A9-AD94-1C8E8822762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5391-04ED-6A4C-95B4-15F843E349C0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3851C-C6B8-6243-8DBE-E6CA957DDF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0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781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40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02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30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12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50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95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429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8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Most successful model of ISE provision is where we: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Work closely with depts &amp; tutors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Integral to the course by students (visible at induction/@ start of course, ISE provision is mentioned in handbooks, where ISE tutor has a folder on VITAL, where ISE tutor has access to course materials, assessment briefs/rubrics, exemplars of student work, reading lists, previous exam Qs, attends assessed presentations etc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ISE can be timetabled at key points in the course – may run just 2-3 weeks (ELEC 3</a:t>
            </a:r>
            <a:r>
              <a:rPr lang="en-GB" sz="1200" baseline="30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rd</a:t>
            </a: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year support for a specific assessment) or 8/10 weeks over 2 semesters, and/or with support over the summer – ties in closely with hand-in dates, field trips, reading weeks etc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Can be relatively wide-ranging over various academic language &amp; skills areas (often predominantly writing, but also may focus on a particular need, e.g. reading large volumes of dense material (law), focusing on new skills (</a:t>
            </a:r>
            <a:r>
              <a:rPr lang="en-GB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eg</a:t>
            </a: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UG Life Sciences &amp; essay writing skills) or quite focused (e.g. UG architecture – speaking)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Sessions can be </a:t>
            </a:r>
            <a:r>
              <a:rPr lang="en-GB" sz="12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TT’d</a:t>
            </a: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before /after main lectures/seminars depending on the focus or co-taught (e.g. philosophy)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Really successful areas of collaboration have resulted - tutors working together to ensure assessment briefs are worded so they’re clear for OSIs, ISE tutors have shared question frameworks to evaluate assessments, &amp; tutors have worked together on providing formative feedback to students and each other.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86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Currently working on trying to measure the impact of ISE provision.  Difficult in light of the myriad factors that affect student performance &amp; attainment.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Have anecdotal reports of the impact of courses on overall grades &amp; colleagues in depts have done some investigation into scores in different years.</a:t>
            </a:r>
          </a:p>
          <a:p>
            <a:pPr marL="0" indent="0">
              <a:buFont typeface="Arial" charset="0"/>
              <a:buNone/>
            </a:pPr>
            <a:r>
              <a:rPr lang="en-GB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This year – Equality &amp; Human Rights Commission Internal Inquiry &amp; Working Group – looking at analysing attainment gaps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397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74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0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76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018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2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20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5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61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3851C-C6B8-6243-8DBE-E6CA957DDF9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3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6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245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3610303"/>
            <a:ext cx="3930648" cy="22507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03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9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23393"/>
            <a:ext cx="7734300" cy="425357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66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617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803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34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13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354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71" y="533333"/>
            <a:ext cx="3118657" cy="80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14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8950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8753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310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37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94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555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1184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539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0855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2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18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1807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1956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38189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20142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9070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348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9652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7509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10970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16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1887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23578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222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8938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17070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8637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61085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4217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5423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71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5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7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803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899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6688"/>
            <a:ext cx="3932237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594538"/>
            <a:ext cx="3932237" cy="2274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B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4952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433707"/>
            <a:ext cx="10515600" cy="2714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71" y="533333"/>
            <a:ext cx="3118657" cy="80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00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0" r:id="rId8"/>
    <p:sldLayoutId id="2147483656" r:id="rId9"/>
    <p:sldLayoutId id="2147483657" r:id="rId10"/>
    <p:sldLayoutId id="2147483658" r:id="rId11"/>
    <p:sldLayoutId id="2147483659" r:id="rId12"/>
    <p:sldLayoutId id="21474837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B2B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B38B3-13B5-004E-989D-87424C1254F7}" type="datetimeFigureOut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2015-5B0A-B64E-A4F8-D9CE8B6594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20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B2B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0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B2B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B38B3-13B5-004E-989D-87424C1254F7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11/6/2020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DE2015-5B0A-B64E-A4F8-D9CE8B6594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75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13562517.2019.1704726" TargetMode="External"/><Relationship Id="rId2" Type="http://schemas.openxmlformats.org/officeDocument/2006/relationships/hyperlink" Target="https://www.emerald.com/insight/content/doi/10.1108/JRIT-09-2017-0020/full/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heffield.ac.uk/rs/ecr/events/retreat" TargetMode="External"/><Relationship Id="rId4" Type="http://schemas.openxmlformats.org/officeDocument/2006/relationships/hyperlink" Target="https://doi.org/10.1080/07294360903154126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5866"/>
            <a:ext cx="10515600" cy="3231595"/>
          </a:xfrm>
        </p:spPr>
        <p:txBody>
          <a:bodyPr>
            <a:normAutofit/>
          </a:bodyPr>
          <a:lstStyle/>
          <a:p>
            <a:r>
              <a:rPr lang="en-GB" sz="4000" dirty="0"/>
              <a:t>BALEAP PIM: </a:t>
            </a:r>
            <a:r>
              <a:rPr lang="en-GB" b="1" dirty="0"/>
              <a:t>2020 Visions: Looking back and looking ahead</a:t>
            </a:r>
            <a:br>
              <a:rPr lang="en-GB" dirty="0"/>
            </a:b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</a:rPr>
              <a:t>6</a:t>
            </a:r>
            <a:r>
              <a:rPr lang="en-GB" sz="2400" baseline="30000" dirty="0">
                <a:solidFill>
                  <a:schemeClr val="bg1"/>
                </a:solidFill>
                <a:latin typeface="Arial Black" panose="020B0A04020102020204" pitchFamily="34" charset="0"/>
              </a:rPr>
              <a:t>th</a:t>
            </a:r>
            <a:r>
              <a:rPr lang="en-GB" sz="2400" dirty="0">
                <a:solidFill>
                  <a:schemeClr val="bg1"/>
                </a:solidFill>
                <a:latin typeface="Arial Black" panose="020B0A04020102020204" pitchFamily="34" charset="0"/>
              </a:rPr>
              <a:t> November 2020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32338" y="3736272"/>
            <a:ext cx="1037844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4567254-807F-4383-8BC6-80283BF3C4C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992291"/>
            <a:ext cx="1482261" cy="14796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B432E7-6423-462C-902A-52C3CCC6B1F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420" y="4982134"/>
            <a:ext cx="1628800" cy="129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44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Attendance at Dissertation preparation: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June – August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DS and general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Attendance broadly steady throughout, with some lifts and lower attendance (but also repeat sessions) i.e. clearly viable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Mostly but not exclusively overseas students</a:t>
            </a:r>
          </a:p>
          <a:p>
            <a:pPr algn="l"/>
            <a:r>
              <a:rPr lang="en-GB" dirty="0"/>
              <a:t> </a:t>
            </a:r>
            <a:endParaRPr lang="en-GB" sz="3600" dirty="0"/>
          </a:p>
          <a:p>
            <a:pPr algn="l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0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Evidence of engagement from PGRs higher than other cohorts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Evidence of successful cohort/level mixing, as in no obvious detriment on attendance when mixing BA/BSc →PhD in same EGAP classes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Increase in home students in EGAP academic writing</a:t>
            </a:r>
          </a:p>
          <a:p>
            <a:pPr algn="l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874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 Attendance at PGR Thesis Writing classes: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Late April to early May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Mostly but not exclusively overseas students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Increase in home students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Good attendance in earlier sessions but then dropped</a:t>
            </a:r>
          </a:p>
          <a:p>
            <a:pPr lvl="1" algn="l"/>
            <a:endParaRPr lang="en-GB" sz="2400" dirty="0"/>
          </a:p>
          <a:p>
            <a:pPr algn="l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21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Attendance at PGR Writing Retreats: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Weekly May to September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Increase in home students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Mixture of students and staff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PGR students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Postdoc researchers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Early career researchers</a:t>
            </a:r>
          </a:p>
          <a:p>
            <a:pPr algn="l"/>
            <a:r>
              <a:rPr lang="en-GB" dirty="0"/>
              <a:t> </a:t>
            </a:r>
          </a:p>
          <a:p>
            <a:pPr algn="l"/>
            <a:r>
              <a:rPr lang="en-GB" b="1" dirty="0"/>
              <a:t> </a:t>
            </a:r>
            <a:endParaRPr lang="en-GB" dirty="0"/>
          </a:p>
          <a:p>
            <a:pPr lvl="0"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279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 lnSpcReduction="10000"/>
          </a:bodyPr>
          <a:lstStyle/>
          <a:p>
            <a:pPr algn="l"/>
            <a:r>
              <a:rPr lang="en-GB" dirty="0"/>
              <a:t>Sheffield model </a:t>
            </a:r>
            <a:r>
              <a:rPr lang="en-GB"/>
              <a:t>(Murray &amp; Newton, 2009</a:t>
            </a:r>
            <a:r>
              <a:rPr lang="en-GB" dirty="0"/>
              <a:t>) </a:t>
            </a:r>
          </a:p>
          <a:p>
            <a:pPr algn="l"/>
            <a:r>
              <a:rPr lang="en-GB" dirty="0"/>
              <a:t> Feedback from PGR Writing Retreats: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Positive feedback in terms of fewer distractions and better focus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Positive feedback in terms of motivation, productivity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Themes/strands identified within the feedback are: improved writing process, improved writing output, emotional aspects such as nervousness, anxiety, enjoyment, encouragement and a sense of belonging/community/coming together with other writer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academic, emotional, social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care and compassion in the curriculum (</a:t>
            </a:r>
            <a:r>
              <a:rPr lang="en-GB" sz="2200" dirty="0" err="1"/>
              <a:t>Gerlbert</a:t>
            </a:r>
            <a:r>
              <a:rPr lang="en-GB" sz="2200" dirty="0"/>
              <a:t>, T, </a:t>
            </a:r>
            <a:r>
              <a:rPr lang="en-GB" sz="2200" i="1" dirty="0"/>
              <a:t>et al</a:t>
            </a:r>
            <a:r>
              <a:rPr lang="en-GB" sz="2200" dirty="0"/>
              <a:t>, 2018)</a:t>
            </a:r>
          </a:p>
          <a:p>
            <a:pPr algn="l"/>
            <a:endParaRPr lang="en-GB" dirty="0"/>
          </a:p>
          <a:p>
            <a:pPr lvl="0"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419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1473" y="1065692"/>
            <a:ext cx="13420177" cy="1236276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 </a:t>
            </a:r>
          </a:p>
          <a:p>
            <a:pPr algn="l"/>
            <a:endParaRPr lang="en-GB" dirty="0"/>
          </a:p>
          <a:p>
            <a:pPr lvl="0" algn="l"/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6A550C6-2F8E-413E-AA51-0AE47DDA6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59" y="0"/>
            <a:ext cx="11183481" cy="6877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511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 and requests 2020-21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lvl="1" algn="l"/>
            <a:endParaRPr lang="en-GB" sz="2400" u="sng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Request for more peer and tutor feedback on writing (tutor </a:t>
            </a:r>
            <a:r>
              <a:rPr lang="en-GB" sz="2400" dirty="0">
                <a:sym typeface="Wingdings" panose="05000000000000000000" pitchFamily="2" charset="2"/>
              </a:rPr>
              <a:t></a:t>
            </a:r>
            <a:r>
              <a:rPr lang="en-GB" sz="2400" dirty="0"/>
              <a:t> via 1:1s, peer – to do)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Request for frequency no less than every 2 weeks (to do in spring/summer)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Request for year round writing retreats (to do)</a:t>
            </a:r>
          </a:p>
          <a:p>
            <a:pPr algn="l"/>
            <a:endParaRPr lang="en-GB" dirty="0"/>
          </a:p>
          <a:p>
            <a:pPr lvl="0"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331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normal’: what next?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Staggered starts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Year round provision for 2020-21 and beyond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Bridging programme 2020-21 and beyond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More PGR support and collaboration with research staff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Moving towards EAP for all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lvl="0"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559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B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427653" y="1711073"/>
            <a:ext cx="10515600" cy="72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160"/>
              </a:lnSpc>
            </a:pPr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Effective ISE Provision</a:t>
            </a:r>
            <a:endParaRPr lang="en-US" sz="36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3865" y="3063623"/>
            <a:ext cx="556833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endParaRPr lang="en-GB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GB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Department liaison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Integration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Materials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Course design &amp; delivery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Collaboration opportunities</a:t>
            </a:r>
          </a:p>
          <a:p>
            <a:pPr marL="285750" indent="-285750" algn="just">
              <a:buFont typeface="Arial" charset="0"/>
              <a:buChar char="•"/>
            </a:pPr>
            <a:endParaRPr lang="en-GB" sz="2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2697495"/>
            <a:ext cx="508046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090271F-80A9-4184-83E3-1CDD01910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240" y="1823493"/>
            <a:ext cx="4861560" cy="323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67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B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427653" y="1711073"/>
            <a:ext cx="10515600" cy="727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160"/>
              </a:lnSpc>
            </a:pPr>
            <a:r>
              <a:rPr lang="en-US" sz="36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Monitoring Impact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3864" y="3063623"/>
            <a:ext cx="63194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endParaRPr lang="en-GB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Collecting evidence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en-GB" sz="3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Attainment gaps</a:t>
            </a:r>
            <a:endParaRPr lang="en-US" sz="12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200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endParaRPr lang="en-US" sz="12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1200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  <a:p>
            <a:endParaRPr lang="en-US" sz="1200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2697495"/>
            <a:ext cx="508046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DEE009E-1D7D-4E52-9283-976384178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662" y="1601231"/>
            <a:ext cx="5521960" cy="365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10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69466"/>
            <a:ext cx="10515600" cy="1737995"/>
          </a:xfrm>
        </p:spPr>
        <p:txBody>
          <a:bodyPr>
            <a:normAutofit fontScale="90000"/>
          </a:bodyPr>
          <a:lstStyle/>
          <a:p>
            <a:r>
              <a:rPr lang="en-GB" sz="4000" dirty="0">
                <a:solidFill>
                  <a:schemeClr val="bg1"/>
                </a:solidFill>
                <a:latin typeface="Arial Black" panose="020B0A04020102020204" pitchFamily="34" charset="0"/>
              </a:rPr>
              <a:t>An In-Sessional English response to the ‘new normal’</a:t>
            </a:r>
            <a:br>
              <a:rPr lang="en-GB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  <a:t>Jeni Driscoll &amp; Anna Fox</a:t>
            </a: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  <a:t>Acting ISE </a:t>
            </a:r>
            <a:r>
              <a:rPr lang="en-GB" sz="3100">
                <a:solidFill>
                  <a:schemeClr val="bg1"/>
                </a:solidFill>
                <a:latin typeface="Arial Black" panose="020B0A04020102020204" pitchFamily="34" charset="0"/>
              </a:rPr>
              <a:t>Co-Directors </a:t>
            </a:r>
            <a:br>
              <a:rPr lang="en-GB" sz="310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sz="310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GB" sz="3100">
                <a:solidFill>
                  <a:schemeClr val="bg1"/>
                </a:solidFill>
                <a:latin typeface="Arial Black" panose="020B0A04020102020204" pitchFamily="34" charset="0"/>
              </a:rPr>
              <a:t>&amp; </a:t>
            </a:r>
            <a: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  <a:t>the ISE Team</a:t>
            </a: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GB" sz="31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n-GB" sz="31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906780" y="3173564"/>
            <a:ext cx="1037844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447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F69BA-65D2-4E4E-82F7-C0437E8DF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9521"/>
            <a:ext cx="10515600" cy="776046"/>
          </a:xfrm>
        </p:spPr>
        <p:txBody>
          <a:bodyPr/>
          <a:lstStyle/>
          <a:p>
            <a:r>
              <a:rPr lang="en-GB" b="1" dirty="0"/>
              <a:t>References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2E621C-CD83-46A9-AD94-1C8E8822762B}"/>
              </a:ext>
            </a:extLst>
          </p:cNvPr>
          <p:cNvSpPr txBox="1"/>
          <p:nvPr/>
        </p:nvSpPr>
        <p:spPr>
          <a:xfrm>
            <a:off x="558835" y="2425567"/>
            <a:ext cx="1107432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Gilbert, T., Martina </a:t>
            </a:r>
            <a:r>
              <a:rPr lang="en-GB" dirty="0" err="1">
                <a:solidFill>
                  <a:schemeClr val="bg1"/>
                </a:solidFill>
              </a:rPr>
              <a:t>Doolan</a:t>
            </a:r>
            <a:r>
              <a:rPr lang="en-GB" dirty="0">
                <a:solidFill>
                  <a:schemeClr val="bg1"/>
                </a:solidFill>
              </a:rPr>
              <a:t>, N. T. F., </a:t>
            </a:r>
            <a:r>
              <a:rPr lang="en-GB" dirty="0" err="1">
                <a:solidFill>
                  <a:schemeClr val="bg1"/>
                </a:solidFill>
              </a:rPr>
              <a:t>Beka</a:t>
            </a:r>
            <a:r>
              <a:rPr lang="en-GB" dirty="0">
                <a:solidFill>
                  <a:schemeClr val="bg1"/>
                </a:solidFill>
              </a:rPr>
              <a:t>, S., Spencer, N., </a:t>
            </a:r>
            <a:r>
              <a:rPr lang="en-GB" dirty="0" err="1">
                <a:solidFill>
                  <a:schemeClr val="bg1"/>
                </a:solidFill>
              </a:rPr>
              <a:t>Crotta</a:t>
            </a:r>
            <a:r>
              <a:rPr lang="en-GB" dirty="0">
                <a:solidFill>
                  <a:schemeClr val="bg1"/>
                </a:solidFill>
              </a:rPr>
              <a:t>, M. &amp; </a:t>
            </a:r>
            <a:r>
              <a:rPr lang="en-GB" dirty="0" err="1">
                <a:solidFill>
                  <a:schemeClr val="bg1"/>
                </a:solidFill>
              </a:rPr>
              <a:t>Davari</a:t>
            </a:r>
            <a:r>
              <a:rPr lang="en-GB" dirty="0">
                <a:solidFill>
                  <a:schemeClr val="bg1"/>
                </a:solidFill>
              </a:rPr>
              <a:t>, S. (2018). Compassion on university degree programmes at a UK university. The neuroscience of effective Group work. Special Issue.  </a:t>
            </a:r>
            <a:r>
              <a:rPr lang="en-GB" i="1" dirty="0">
                <a:solidFill>
                  <a:schemeClr val="bg1"/>
                </a:solidFill>
              </a:rPr>
              <a:t>Journal of Research in Innovative Teaching &amp; Learning</a:t>
            </a:r>
            <a:r>
              <a:rPr lang="en-GB" dirty="0">
                <a:solidFill>
                  <a:schemeClr val="bg1"/>
                </a:solidFill>
              </a:rPr>
              <a:t>, 11 (1), 4-21. </a:t>
            </a:r>
            <a:r>
              <a:rPr lang="en-GB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https://www.emerald.com/insight/content/doi/10.1108/JRIT-09-2017-0020/full/html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 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Kinchin</a:t>
            </a:r>
            <a:r>
              <a:rPr lang="en-GB" dirty="0">
                <a:solidFill>
                  <a:schemeClr val="bg1"/>
                </a:solidFill>
              </a:rPr>
              <a:t>, I.M. (2019) Care as a threshold concept for teaching in the </a:t>
            </a:r>
            <a:r>
              <a:rPr lang="en-GB" dirty="0" err="1">
                <a:solidFill>
                  <a:schemeClr val="bg1"/>
                </a:solidFill>
              </a:rPr>
              <a:t>salutogenic</a:t>
            </a:r>
            <a:r>
              <a:rPr lang="en-GB" dirty="0">
                <a:solidFill>
                  <a:schemeClr val="bg1"/>
                </a:solidFill>
              </a:rPr>
              <a:t> university. </a:t>
            </a:r>
            <a:r>
              <a:rPr lang="en-GB" i="1" dirty="0">
                <a:solidFill>
                  <a:schemeClr val="bg1"/>
                </a:solidFill>
              </a:rPr>
              <a:t>Teaching in Higher Education</a:t>
            </a:r>
            <a:r>
              <a:rPr lang="en-GB" dirty="0">
                <a:solidFill>
                  <a:schemeClr val="bg1"/>
                </a:solidFill>
              </a:rPr>
              <a:t>. </a:t>
            </a:r>
            <a:r>
              <a:rPr lang="en-GB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https://doi.org/10.1080/13562517.2019.1704726</a:t>
            </a:r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Murray, R. &amp; Newton, M. (2009) Writing retreat as structured intervention: margin or mainstream?, Higher Education Research &amp; Development, 28:5, 541-553, </a:t>
            </a:r>
          </a:p>
          <a:p>
            <a:pPr algn="just"/>
            <a:r>
              <a:rPr lang="en-GB" dirty="0">
                <a:solidFill>
                  <a:schemeClr val="bg1"/>
                </a:solidFill>
              </a:rPr>
              <a:t>      DOI: </a:t>
            </a:r>
            <a:r>
              <a:rPr lang="en-GB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10.1080/07294360903154126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u="sng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hlinkClick r:id="rId5"/>
              </a:rPr>
              <a:t>https://www.sheffield.ac.uk/rs/ecr/events/retreat</a:t>
            </a:r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 algn="just">
              <a:buFont typeface="Arial" charset="0"/>
              <a:buChar char="•"/>
            </a:pPr>
            <a:endParaRPr lang="en-GB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endParaRPr lang="en-US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endParaRPr lang="en-GB" sz="1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48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7B47-C347-4E92-8056-B3664902AD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0A8CC-D3AA-4B44-A31A-F2AC9DB72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387815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2758" y="2709619"/>
            <a:ext cx="4159343" cy="1069127"/>
          </a:xfrm>
        </p:spPr>
      </p:pic>
      <p:sp>
        <p:nvSpPr>
          <p:cNvPr id="3" name="TextBox 2"/>
          <p:cNvSpPr txBox="1"/>
          <p:nvPr/>
        </p:nvSpPr>
        <p:spPr>
          <a:xfrm>
            <a:off x="266007" y="199505"/>
            <a:ext cx="3757353" cy="1413164"/>
          </a:xfrm>
          <a:prstGeom prst="rect">
            <a:avLst/>
          </a:prstGeom>
          <a:solidFill>
            <a:srgbClr val="1B2B7C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/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600" dirty="0"/>
              <a:t>Context – looking back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600" dirty="0"/>
              <a:t>The ‘new normal’ – an ISE response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600" dirty="0"/>
              <a:t>Observations/reflection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3600" dirty="0"/>
              <a:t>Looking ahead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219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/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‘old normal’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Discipline-specific classes (Academic Language &amp; Skills, Dissertation Prep)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General Academic English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Credit-bearing modules: ENGL108 &amp; ENGG596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1:1 Academic Writing Consultations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OSI/EU/XJTLU &amp; some home students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557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/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‘old normal’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Usually ISE front-loaded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Usually ISE running fully throughout semester 1 and 2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Usually reduced provision in early summer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ISE teachers tend to move over to PSE teaching for summer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34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/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ISE ran throughout semester 1 and 2 but provision significantly reduced compared to previous years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Plan to reduce provision in early summer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ISE teachers due to move over to PSE teaching for summer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83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/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Response to lockdown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Response to changes in main course programmes and research, assessments, deadlines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Response to reduction in ISE support earlier in the academic year - ‘making good’</a:t>
            </a:r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39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2020 Additional ISE provision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General Academic English during Summer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1:1 Academic Writing Consultations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Writing Classes &amp; Retreats for PGRs &amp; Postdocs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Bridging Programme (Nov/Jan/Feb starts)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Additional Language Provision (ex PSE students)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OSI/EU/XJTLU &amp; more home students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65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35426"/>
            <a:ext cx="9144000" cy="10721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charset="0"/>
                <a:ea typeface="Arial Black" charset="0"/>
                <a:cs typeface="Arial Black" charset="0"/>
              </a:rPr>
              <a:t>The ‘new normal’</a:t>
            </a:r>
            <a:br>
              <a:rPr lang="en-US" b="1" dirty="0">
                <a:latin typeface="Arial Black" charset="0"/>
                <a:ea typeface="Arial Black" charset="0"/>
                <a:cs typeface="Arial Black" charset="0"/>
              </a:rPr>
            </a:br>
            <a:r>
              <a:rPr lang="en-GB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914401" y="2468880"/>
            <a:ext cx="10855234" cy="3775166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dirty="0"/>
              <a:t>Attendance at General Academic Writing: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Late April to late May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Higher attendance early to late May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84 person IDs = 43 PhDs, 18 MA/MScs, 14 BA/BSc, 7 other (e.g. CPD Veterinary Science, Doctor of Dental Science, Cert Vet Professional Studies)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Mostly but not exclusively overseas students</a:t>
            </a:r>
          </a:p>
          <a:p>
            <a:pPr algn="l"/>
            <a:r>
              <a:rPr lang="en-GB" dirty="0"/>
              <a:t> </a:t>
            </a:r>
            <a:endParaRPr lang="en-GB" sz="36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38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4DA569C-7A81-0D43-8490-07A5198C573D}" vid="{29F43398-5CEA-8F45-8F73-53C0FB2437DE}"/>
    </a:ext>
  </a:extLst>
</a:theme>
</file>

<file path=ppt/theme/theme2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4DA569C-7A81-0D43-8490-07A5198C573D}" vid="{29F43398-5CEA-8F45-8F73-53C0FB2437DE}"/>
    </a:ext>
  </a:extLst>
</a:theme>
</file>

<file path=ppt/theme/theme3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4DA569C-7A81-0D43-8490-07A5198C573D}" vid="{29F43398-5CEA-8F45-8F73-53C0FB2437DE}"/>
    </a:ext>
  </a:extLst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4DA569C-7A81-0D43-8490-07A5198C573D}" vid="{29F43398-5CEA-8F45-8F73-53C0FB2437DE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</TotalTime>
  <Words>1266</Words>
  <Application>Microsoft Office PowerPoint</Application>
  <PresentationFormat>Widescreen</PresentationFormat>
  <Paragraphs>150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Wingdings</vt:lpstr>
      <vt:lpstr>Office Theme</vt:lpstr>
      <vt:lpstr>6_Office Theme</vt:lpstr>
      <vt:lpstr>7_Office Theme</vt:lpstr>
      <vt:lpstr>5_Office Theme</vt:lpstr>
      <vt:lpstr>BALEAP PIM: 2020 Visions: Looking back and looking ahead   6th November 2020</vt:lpstr>
      <vt:lpstr>An In-Sessional English response to the ‘new normal’  Jeni Driscoll &amp; Anna Fox  Acting ISE Co-Directors   &amp; the ISE Team    </vt:lpstr>
      <vt:lpstr>Overview</vt:lpstr>
      <vt:lpstr>The ‘old normal’</vt:lpstr>
      <vt:lpstr>The ‘old normal’</vt:lpstr>
      <vt:lpstr>2020</vt:lpstr>
      <vt:lpstr>The ‘new normal’</vt:lpstr>
      <vt:lpstr>The ‘new normal’ 2020 Additional ISE provision</vt:lpstr>
      <vt:lpstr>The ‘new normal’ Observations</vt:lpstr>
      <vt:lpstr>The ‘new normal’ Observations</vt:lpstr>
      <vt:lpstr>The ‘new normal’ Observations</vt:lpstr>
      <vt:lpstr>The ‘new normal’ Observations</vt:lpstr>
      <vt:lpstr>The ‘new normal’ Observations</vt:lpstr>
      <vt:lpstr>The ‘new normal’ Observations</vt:lpstr>
      <vt:lpstr>PowerPoint Presentation</vt:lpstr>
      <vt:lpstr>The ‘new normal’ Observations and requests 2020-21</vt:lpstr>
      <vt:lpstr>The ‘new normal’: what next? </vt:lpstr>
      <vt:lpstr>Effective ISE Provision</vt:lpstr>
      <vt:lpstr>Monitoring Impact</vt:lpstr>
      <vt:lpstr>References</vt:lpstr>
      <vt:lpstr>Thank you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Killaheene, Oliver</dc:creator>
  <cp:lastModifiedBy>Driscoll, Jeni</cp:lastModifiedBy>
  <cp:revision>215</cp:revision>
  <dcterms:created xsi:type="dcterms:W3CDTF">2018-01-29T11:21:05Z</dcterms:created>
  <dcterms:modified xsi:type="dcterms:W3CDTF">2020-11-06T10:38:07Z</dcterms:modified>
</cp:coreProperties>
</file>