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8" r:id="rId10"/>
    <p:sldId id="270" r:id="rId11"/>
    <p:sldId id="269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athways marketing:Print:Pathways:Stationery:UK:UYIPC:Word_Templates:Images:UYIPC_L_Header_P1.pn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6931"/>
          <a:stretch/>
        </p:blipFill>
        <p:spPr bwMode="auto">
          <a:xfrm>
            <a:off x="0" y="-71876"/>
            <a:ext cx="10692130" cy="143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athways marketing:Print:Pathways:Stationery:UK:UYIPC:Word_Templates:Images:UYIPC_L_Footer_P1.png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470"/>
            <a:ext cx="9144000" cy="557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89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76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03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465"/>
            <a:ext cx="8229600" cy="100128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3950"/>
            <a:ext cx="8229600" cy="4202213"/>
          </a:xfrm>
        </p:spPr>
        <p:txBody>
          <a:bodyPr/>
          <a:lstStyle>
            <a:lvl2pPr marL="914400" indent="-457200">
              <a:buFont typeface="Arial"/>
              <a:buChar char="•"/>
              <a:defRPr/>
            </a:lvl2pPr>
            <a:lvl4pPr marL="1714500" indent="-342900">
              <a:buFont typeface="Arial"/>
              <a:buChar char="•"/>
              <a:defRPr/>
            </a:lvl4pPr>
            <a:lvl5pPr marL="2171700" indent="-342900"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athways marketing:Print:Pathways:Stationery:UK:UYIPC:Word_Templates:Images:UYIPC_L_Footer_P1.pn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0470"/>
            <a:ext cx="9144000" cy="557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athways marketing:Print:Pathways:Stationery:UK:UYIPC:Word_Templates:Images:UYIPC_L_Header_P2.png"/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9"/>
          <a:stretch/>
        </p:blipFill>
        <p:spPr bwMode="auto">
          <a:xfrm>
            <a:off x="0" y="0"/>
            <a:ext cx="9000774" cy="50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809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8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7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8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5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8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4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963C-4E4F-4A43-9447-85FEFD37E58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E2C60-867C-F042-9EC5-1DBBEBE49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4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GB" sz="5400" dirty="0"/>
              <a:t>Adjusting to the New Reality:</a:t>
            </a:r>
            <a:br>
              <a:rPr lang="en-GB" sz="5400" dirty="0"/>
            </a:br>
            <a:r>
              <a:rPr lang="en-GB" dirty="0"/>
              <a:t>The sudden shift to online education for a pre-sessional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spcBef>
                <a:spcPts val="0"/>
              </a:spcBef>
            </a:pPr>
            <a:endParaRPr lang="en-GB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en-GB" dirty="0">
                <a:solidFill>
                  <a:schemeClr val="tx1"/>
                </a:solidFill>
              </a:rPr>
              <a:t>James Lamont</a:t>
            </a:r>
          </a:p>
          <a:p>
            <a:pPr lvl="0">
              <a:spcBef>
                <a:spcPts val="0"/>
              </a:spcBef>
            </a:pPr>
            <a:r>
              <a:rPr lang="en-GB" dirty="0">
                <a:solidFill>
                  <a:schemeClr val="tx1"/>
                </a:solidFill>
              </a:rPr>
              <a:t>International Pathways College, University of York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0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3: Emotional Feedback Online</a:t>
            </a:r>
          </a:p>
        </p:txBody>
      </p:sp>
      <p:pic>
        <p:nvPicPr>
          <p:cNvPr id="1026" name="Picture 2" descr="BAD EMOJI's - 5 X 25mm 1&quot; Button Badge - Emoticon Smiley Rude | eB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20" y="2391761"/>
            <a:ext cx="4871980" cy="324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53959" y="5366188"/>
            <a:ext cx="117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Ebay.co.uk</a:t>
            </a:r>
          </a:p>
        </p:txBody>
      </p:sp>
    </p:spTree>
    <p:extLst>
      <p:ext uri="{BB962C8B-B14F-4D97-AF65-F5344CB8AC3E}">
        <p14:creationId xmlns:p14="http://schemas.microsoft.com/office/powerpoint/2010/main" val="1558257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D620C-87C1-4D9B-A212-3E41B75C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 3: Emotional Feedback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EC873-AF3E-408A-9A8A-47C2B2CED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Feedback </a:t>
            </a:r>
            <a:r>
              <a:rPr lang="en-GB" b="1" dirty="0"/>
              <a:t>not just words</a:t>
            </a:r>
            <a:r>
              <a:rPr lang="en-GB" dirty="0"/>
              <a:t> - tone, expression etc. important for understanding</a:t>
            </a:r>
          </a:p>
          <a:p>
            <a:pPr>
              <a:spcBef>
                <a:spcPts val="1600"/>
              </a:spcBef>
            </a:pPr>
            <a:r>
              <a:rPr lang="en-GB" dirty="0"/>
              <a:t>Use of</a:t>
            </a:r>
            <a:r>
              <a:rPr lang="en-GB" b="1" dirty="0"/>
              <a:t> emojis</a:t>
            </a:r>
            <a:r>
              <a:rPr lang="en-GB" dirty="0"/>
              <a:t> to combat this. Smiley face shows student receiving guidance and advice rather than scolding</a:t>
            </a:r>
          </a:p>
          <a:p>
            <a:pPr>
              <a:spcBef>
                <a:spcPts val="1600"/>
              </a:spcBef>
            </a:pPr>
            <a:r>
              <a:rPr lang="en-GB" dirty="0"/>
              <a:t>Example of teachers ‘facilitating </a:t>
            </a:r>
            <a:r>
              <a:rPr lang="en-GB" b="1" dirty="0"/>
              <a:t>communicative competence</a:t>
            </a:r>
            <a:r>
              <a:rPr lang="en-GB" dirty="0"/>
              <a:t>’ online (Hampel and Stickler 2007).</a:t>
            </a:r>
          </a:p>
          <a:p>
            <a:pPr>
              <a:spcBef>
                <a:spcPts val="1600"/>
              </a:spcBef>
              <a:spcAft>
                <a:spcPts val="1600"/>
              </a:spcAft>
            </a:pPr>
            <a:r>
              <a:rPr lang="en-GB" dirty="0"/>
              <a:t>Highlighted ‘amazing’ classroom </a:t>
            </a:r>
            <a:r>
              <a:rPr lang="en-GB" b="1" dirty="0"/>
              <a:t>bonding and rapport</a:t>
            </a:r>
            <a:r>
              <a:rPr lang="en-GB" dirty="0"/>
              <a:t>, despite lack of physical closeness.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41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F500E-1592-48FA-BB2B-FFA9DFA4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B40E-3573-4767-A698-602507A57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/>
            <a:r>
              <a:rPr lang="en-GB" dirty="0"/>
              <a:t>Overall responses from participants was</a:t>
            </a:r>
            <a:r>
              <a:rPr lang="en-GB" b="1" dirty="0"/>
              <a:t> positive and enthusiastic</a:t>
            </a:r>
            <a:r>
              <a:rPr lang="en-GB" dirty="0"/>
              <a:t>. 90% positive experience. </a:t>
            </a:r>
            <a:br>
              <a:rPr lang="en-GB" dirty="0"/>
            </a:br>
            <a:r>
              <a:rPr lang="en-GB" dirty="0"/>
              <a:t>General acceptance that online education is here to stay. </a:t>
            </a:r>
            <a:r>
              <a:rPr lang="en-GB" b="1" dirty="0"/>
              <a:t>‘Inevitable’</a:t>
            </a:r>
          </a:p>
          <a:p>
            <a:pPr marL="457200" lvl="0">
              <a:spcBef>
                <a:spcPts val="1600"/>
              </a:spcBef>
              <a:buSzPts val="1800"/>
              <a:buChar char="-"/>
            </a:pPr>
            <a:r>
              <a:rPr lang="en-GB" dirty="0"/>
              <a:t>Is it really inevitable? </a:t>
            </a:r>
          </a:p>
          <a:p>
            <a:pPr marL="285750" indent="-285750">
              <a:spcBef>
                <a:spcPts val="1600"/>
              </a:spcBef>
            </a:pPr>
            <a:r>
              <a:rPr lang="en-GB" dirty="0"/>
              <a:t>Participants ready for more online teaching - but is this the direction we want our industry to move in? (see </a:t>
            </a:r>
            <a:r>
              <a:rPr lang="en-GB" dirty="0" err="1"/>
              <a:t>Zuboff</a:t>
            </a:r>
            <a:r>
              <a:rPr lang="en-GB" dirty="0"/>
              <a:t> 2019)</a:t>
            </a:r>
          </a:p>
          <a:p>
            <a:pPr marL="285750" indent="-285750">
              <a:spcBef>
                <a:spcPts val="1600"/>
              </a:spcBef>
              <a:spcAft>
                <a:spcPts val="1600"/>
              </a:spcAft>
            </a:pPr>
            <a:r>
              <a:rPr lang="en-GB" dirty="0"/>
              <a:t>Potential for further research in how teachers are providing emotional support and helping students to build rapport in online classes.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31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EB28B-7788-429D-A396-7D2F18260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71A0B-B8BD-4F5B-B91D-4E4C06159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br>
              <a:rPr lang="en-GB" dirty="0"/>
            </a:br>
            <a:r>
              <a:rPr lang="en-GB" dirty="0" err="1"/>
              <a:t>Zuboff</a:t>
            </a:r>
            <a:r>
              <a:rPr lang="en-GB" dirty="0"/>
              <a:t>, S. (2019) The Age of Surveillance Capitalism Profile Books UK.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Compton, L. (2009). Preparing language teachers to teach language online: a look at skills, roles and responsibilities </a:t>
            </a:r>
            <a:r>
              <a:rPr lang="en-GB" i="1" dirty="0"/>
              <a:t>Computer Assisted Language Learning</a:t>
            </a:r>
            <a:r>
              <a:rPr lang="en-GB" dirty="0"/>
              <a:t>,22:1, 73-99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Hampel, R. &amp; Stickler, U. (2007) New skills for new classrooms: Training tutors to teach languages online </a:t>
            </a:r>
            <a:r>
              <a:rPr lang="en-GB" i="1" dirty="0"/>
              <a:t>Computer Assisted Language Learning</a:t>
            </a:r>
            <a:r>
              <a:rPr lang="en-GB" dirty="0"/>
              <a:t>, 18:4, 311-326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Contact: james.lamont@york.ac.uk</a:t>
            </a:r>
          </a:p>
        </p:txBody>
      </p:sp>
    </p:spTree>
    <p:extLst>
      <p:ext uri="{BB962C8B-B14F-4D97-AF65-F5344CB8AC3E}">
        <p14:creationId xmlns:p14="http://schemas.microsoft.com/office/powerpoint/2010/main" val="365256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/>
              <a:t>The International Pathways College at the University of York holds 20-week, 15-week, and 10-week pre-sessional programmes.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GB" dirty="0"/>
              <a:t>2020 was the first year to move pre-sessional courses fully online. Like many centres, this was quite sudden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GB" dirty="0"/>
              <a:t>I decided to research how teachers were reacting to the sudden shift to online teaching.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8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7433F-6F3C-43F1-87D1-68C049119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BCA4B-EE69-41B9-9A04-0097974E8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81000">
              <a:spcBef>
                <a:spcPts val="0"/>
              </a:spcBef>
              <a:buSzPts val="2400"/>
              <a:buChar char="●"/>
            </a:pPr>
            <a:r>
              <a:rPr lang="en-GB" dirty="0"/>
              <a:t>Investigate how teachers were responding to the sudden shift to online teaching</a:t>
            </a:r>
          </a:p>
          <a:p>
            <a:pPr marL="457200" lvl="0" indent="-381000">
              <a:spcBef>
                <a:spcPts val="0"/>
              </a:spcBef>
              <a:buSzPts val="2400"/>
              <a:buChar char="●"/>
            </a:pPr>
            <a:r>
              <a:rPr lang="en-GB" dirty="0"/>
              <a:t>Find out more about changes to the teacher’s role in an out of the classroom</a:t>
            </a:r>
          </a:p>
          <a:p>
            <a:pPr marL="457200" lvl="0" indent="-381000">
              <a:spcBef>
                <a:spcPts val="0"/>
              </a:spcBef>
              <a:buSzPts val="2400"/>
              <a:buChar char="●"/>
            </a:pPr>
            <a:r>
              <a:rPr lang="en-GB" dirty="0"/>
              <a:t>Discern useful lessons for teaching practice and further research opportunities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10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0CAA-E1F5-4098-9923-BBCFCDFB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56D21-F6A4-4CF9-8434-836B71B0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b="1" dirty="0"/>
              <a:t>Initial questionnaire,</a:t>
            </a:r>
            <a:r>
              <a:rPr lang="en-GB" dirty="0"/>
              <a:t> to determine participants’ experiences, interests, and willingness to participate. 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GB" b="1" dirty="0"/>
              <a:t>Focus group discussions</a:t>
            </a:r>
            <a:r>
              <a:rPr lang="en-GB" dirty="0"/>
              <a:t>, with an aim to encourage free discussion and debate among participants.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-GB" b="1" dirty="0"/>
              <a:t>Follow-up interviews</a:t>
            </a:r>
            <a:r>
              <a:rPr lang="en-GB" dirty="0"/>
              <a:t> for those unable to attend the focus groups.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35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802B8-44E2-41F1-AAD6-6061E7DF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F9610-89BE-45BE-8E01-FFCBAB5EE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GB" b="1" dirty="0"/>
              <a:t>Sample size:</a:t>
            </a:r>
            <a:r>
              <a:rPr lang="en-GB" dirty="0"/>
              <a:t> 8 teachers at International Pathways College</a:t>
            </a:r>
          </a:p>
          <a:p>
            <a:pPr marL="0" lvl="0" indent="0">
              <a:spcBef>
                <a:spcPts val="1600"/>
              </a:spcBef>
              <a:buNone/>
            </a:pPr>
            <a:endParaRPr lang="en-GB" dirty="0"/>
          </a:p>
          <a:p>
            <a:pPr marL="0" lvl="0" indent="0">
              <a:spcBef>
                <a:spcPts val="1600"/>
              </a:spcBef>
              <a:buNone/>
            </a:pPr>
            <a:r>
              <a:rPr lang="en-GB" b="1" dirty="0"/>
              <a:t>Experience range:</a:t>
            </a:r>
            <a:r>
              <a:rPr lang="en-GB" dirty="0"/>
              <a:t> all with over 5 years’ experience teaching, but 75% with little online teaching experience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4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F0895-DDD9-4BB4-8566-23A660B70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8D913-B02D-47D5-ADA1-4C4C1A9F8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81000">
              <a:spcBef>
                <a:spcPts val="0"/>
              </a:spcBef>
              <a:buSzPts val="2400"/>
              <a:buAutoNum type="arabicParenR"/>
            </a:pPr>
            <a:r>
              <a:rPr lang="en-GB" dirty="0"/>
              <a:t>Teachers encountered some </a:t>
            </a:r>
            <a:r>
              <a:rPr lang="en-GB" b="1" dirty="0"/>
              <a:t>difficulty adjusting</a:t>
            </a:r>
            <a:r>
              <a:rPr lang="en-GB" dirty="0"/>
              <a:t> to the technical aspects of online teaching.</a:t>
            </a:r>
          </a:p>
          <a:p>
            <a:pPr marL="457200" lvl="0" indent="-381000">
              <a:spcBef>
                <a:spcPts val="0"/>
              </a:spcBef>
              <a:buSzPts val="2400"/>
              <a:buAutoNum type="arabicParenR"/>
            </a:pPr>
            <a:r>
              <a:rPr lang="en-GB" dirty="0"/>
              <a:t>Participants explored new teaching skills and </a:t>
            </a:r>
            <a:r>
              <a:rPr lang="en-GB" b="1" dirty="0"/>
              <a:t>adapted their classroom management </a:t>
            </a:r>
            <a:r>
              <a:rPr lang="en-GB" dirty="0"/>
              <a:t>accordingly.</a:t>
            </a:r>
          </a:p>
          <a:p>
            <a:pPr marL="457200" lvl="0" indent="-381000">
              <a:spcBef>
                <a:spcPts val="0"/>
              </a:spcBef>
              <a:buSzPts val="2400"/>
              <a:buAutoNum type="arabicParenR"/>
            </a:pPr>
            <a:r>
              <a:rPr lang="en-GB" dirty="0"/>
              <a:t>Participants reported </a:t>
            </a:r>
            <a:r>
              <a:rPr lang="en-GB" b="1" dirty="0"/>
              <a:t>missing the emotional connection </a:t>
            </a:r>
            <a:r>
              <a:rPr lang="en-GB" dirty="0"/>
              <a:t>with students in a classroom.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27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1: Technical Issues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194" y="2009726"/>
            <a:ext cx="4477407" cy="33741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80691" y="5502822"/>
            <a:ext cx="1503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Aardman.com</a:t>
            </a:r>
          </a:p>
        </p:txBody>
      </p:sp>
    </p:spTree>
    <p:extLst>
      <p:ext uri="{BB962C8B-B14F-4D97-AF65-F5344CB8AC3E}">
        <p14:creationId xmlns:p14="http://schemas.microsoft.com/office/powerpoint/2010/main" val="2974211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1B7A-7484-4D13-823D-84AEE19C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1: Technical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D14F6-4066-4D7B-B5BF-E26265063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9100">
              <a:lnSpc>
                <a:spcPct val="150000"/>
              </a:lnSpc>
              <a:buSzPts val="2400"/>
            </a:pPr>
            <a:r>
              <a:rPr lang="en-GB" dirty="0"/>
              <a:t>Sudden shift pushed teachers to </a:t>
            </a:r>
            <a:r>
              <a:rPr lang="en-GB" b="1" dirty="0"/>
              <a:t>adapt quickly.</a:t>
            </a:r>
          </a:p>
          <a:p>
            <a:pPr marL="419100">
              <a:lnSpc>
                <a:spcPct val="150000"/>
              </a:lnSpc>
              <a:buSzPts val="2400"/>
            </a:pPr>
            <a:r>
              <a:rPr lang="en-GB" dirty="0"/>
              <a:t>‘It felt like we were laying the track as the train was coming!’</a:t>
            </a:r>
          </a:p>
          <a:p>
            <a:pPr marL="419100">
              <a:lnSpc>
                <a:spcPct val="150000"/>
              </a:lnSpc>
              <a:buSzPts val="2400"/>
            </a:pPr>
            <a:r>
              <a:rPr lang="en-GB" dirty="0"/>
              <a:t>Issues with </a:t>
            </a:r>
            <a:r>
              <a:rPr lang="en-GB" b="1" dirty="0"/>
              <a:t>poor connection: </a:t>
            </a:r>
            <a:r>
              <a:rPr lang="en-GB" dirty="0"/>
              <a:t>ejection of students and teachers</a:t>
            </a:r>
            <a:endParaRPr lang="en-GB" b="1" dirty="0"/>
          </a:p>
          <a:p>
            <a:pPr marL="76200" indent="0">
              <a:lnSpc>
                <a:spcPct val="150000"/>
              </a:lnSpc>
              <a:buSzPts val="2400"/>
              <a:buNone/>
            </a:pPr>
            <a:r>
              <a:rPr lang="en-GB" dirty="0"/>
              <a:t> → improved by changing platform</a:t>
            </a:r>
          </a:p>
          <a:p>
            <a:pPr marL="419100">
              <a:lnSpc>
                <a:spcPct val="150000"/>
              </a:lnSpc>
              <a:buSzPts val="2400"/>
            </a:pPr>
            <a:r>
              <a:rPr lang="en-GB" dirty="0"/>
              <a:t>Mitigated by </a:t>
            </a:r>
            <a:r>
              <a:rPr lang="en-GB" b="1" dirty="0"/>
              <a:t>support and cooperation</a:t>
            </a:r>
            <a:r>
              <a:rPr lang="en-GB" dirty="0"/>
              <a:t> from colleagues and coordinators and a proactive peer observation system.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39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F0D8B-5305-4C96-B0C2-DF99B4C10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2: Classroom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F72A0-8149-4E94-A603-05D97F737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85750" indent="-285750">
              <a:lnSpc>
                <a:spcPct val="150000"/>
              </a:lnSpc>
            </a:pPr>
            <a:r>
              <a:rPr lang="en-GB" dirty="0"/>
              <a:t>Teaching online requires different skills to teaching in a classroom (see Compton 2009, Hampel and Stickler 2007)</a:t>
            </a:r>
          </a:p>
          <a:p>
            <a:pPr marL="285750" indent="-285750">
              <a:lnSpc>
                <a:spcPct val="150000"/>
              </a:lnSpc>
            </a:pPr>
            <a:r>
              <a:rPr lang="en-GB" dirty="0"/>
              <a:t>Lack of shared space → teachers pushed to </a:t>
            </a:r>
            <a:r>
              <a:rPr lang="en-GB" b="1" dirty="0"/>
              <a:t>alter established methods</a:t>
            </a:r>
          </a:p>
          <a:p>
            <a:pPr marL="285750" indent="-285750">
              <a:lnSpc>
                <a:spcPct val="150000"/>
              </a:lnSpc>
              <a:spcBef>
                <a:spcPts val="1600"/>
              </a:spcBef>
            </a:pPr>
            <a:r>
              <a:rPr lang="en-GB" dirty="0" err="1"/>
              <a:t>E.g</a:t>
            </a:r>
            <a:r>
              <a:rPr lang="en-GB" dirty="0"/>
              <a:t> giving and checking instructions: use of polls and increased use of</a:t>
            </a:r>
            <a:r>
              <a:rPr lang="en-GB" b="1" dirty="0"/>
              <a:t> visual instructions</a:t>
            </a:r>
            <a:r>
              <a:rPr lang="en-GB" dirty="0"/>
              <a:t> as well as aural – PPT slides, chat boxes. Using additional opportunities granted by new online medium.</a:t>
            </a:r>
          </a:p>
          <a:p>
            <a:pPr marL="285750" indent="-285750">
              <a:lnSpc>
                <a:spcPct val="150000"/>
              </a:lnSpc>
              <a:spcBef>
                <a:spcPts val="1600"/>
              </a:spcBef>
            </a:pPr>
            <a:r>
              <a:rPr lang="en-GB" dirty="0"/>
              <a:t>Room for further research: changes to instructions/checking online; how online teachers grow and develop over time.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8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York IPC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York IPC.thmx</Template>
  <TotalTime>12</TotalTime>
  <Words>658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York IPC</vt:lpstr>
      <vt:lpstr>Adjusting to the New Reality: The sudden shift to online education for a pre-sessional course</vt:lpstr>
      <vt:lpstr>Overview</vt:lpstr>
      <vt:lpstr>Aims of the Study</vt:lpstr>
      <vt:lpstr>Methods</vt:lpstr>
      <vt:lpstr>Methods (cont’d)</vt:lpstr>
      <vt:lpstr>Results: Overview</vt:lpstr>
      <vt:lpstr>Results 1: Technical Issues</vt:lpstr>
      <vt:lpstr>Results 1: Technical Issues</vt:lpstr>
      <vt:lpstr>Results 2: Classroom Management</vt:lpstr>
      <vt:lpstr>Results 3: Emotional Feedback Online</vt:lpstr>
      <vt:lpstr>Results 3: Emotional Feedback Online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Stringer</dc:creator>
  <cp:lastModifiedBy>James Lamont</cp:lastModifiedBy>
  <cp:revision>2</cp:revision>
  <dcterms:created xsi:type="dcterms:W3CDTF">2016-09-08T08:33:36Z</dcterms:created>
  <dcterms:modified xsi:type="dcterms:W3CDTF">2020-11-03T14:35:31Z</dcterms:modified>
</cp:coreProperties>
</file>