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388" r:id="rId6"/>
    <p:sldId id="390" r:id="rId7"/>
    <p:sldId id="405" r:id="rId8"/>
    <p:sldId id="259" r:id="rId9"/>
    <p:sldId id="268" r:id="rId10"/>
    <p:sldId id="403" r:id="rId11"/>
    <p:sldId id="269" r:id="rId12"/>
    <p:sldId id="396" r:id="rId13"/>
    <p:sldId id="264" r:id="rId14"/>
    <p:sldId id="340" r:id="rId15"/>
    <p:sldId id="342" r:id="rId16"/>
    <p:sldId id="344" r:id="rId17"/>
    <p:sldId id="397" r:id="rId18"/>
    <p:sldId id="398" r:id="rId19"/>
    <p:sldId id="386" r:id="rId20"/>
  </p:sldIdLst>
  <p:sldSz cx="9144000" cy="5143500" type="screen16x9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ona Wallace" initials="FW" lastIdx="8" clrIdx="0">
    <p:extLst>
      <p:ext uri="{19B8F6BF-5375-455C-9EA6-DF929625EA0E}">
        <p15:presenceInfo xmlns:p15="http://schemas.microsoft.com/office/powerpoint/2012/main" userId="S-1-5-21-1771569859-1882688892-1771935686-6615" providerId="AD"/>
      </p:ext>
    </p:extLst>
  </p:cmAuthor>
  <p:cmAuthor id="2" name="Fiona Wallace" initials="FW [2]" lastIdx="1" clrIdx="1">
    <p:extLst>
      <p:ext uri="{19B8F6BF-5375-455C-9EA6-DF929625EA0E}">
        <p15:presenceInfo xmlns:p15="http://schemas.microsoft.com/office/powerpoint/2012/main" userId="Fiona Wallace" providerId="None"/>
      </p:ext>
    </p:extLst>
  </p:cmAuthor>
  <p:cmAuthor id="3" name="Wallace, Fiona" initials="WF" lastIdx="1" clrIdx="2">
    <p:extLst>
      <p:ext uri="{19B8F6BF-5375-455C-9EA6-DF929625EA0E}">
        <p15:presenceInfo xmlns:p15="http://schemas.microsoft.com/office/powerpoint/2012/main" userId="Wallace, Fio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1C64"/>
    <a:srgbClr val="00FFFF"/>
    <a:srgbClr val="EA7600"/>
    <a:srgbClr val="B2B3B2"/>
    <a:srgbClr val="EFA720"/>
    <a:srgbClr val="0C1A44"/>
    <a:srgbClr val="9FD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94699"/>
  </p:normalViewPr>
  <p:slideViewPr>
    <p:cSldViewPr snapToGrid="0" snapToObjects="1">
      <p:cViewPr varScale="1">
        <p:scale>
          <a:sx n="144" d="100"/>
          <a:sy n="144" d="100"/>
        </p:scale>
        <p:origin x="720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FB7E7-7ABE-4496-89A2-A39933C3C70F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2C508-34EC-4029-B77E-0586E5033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26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7A848-CEE9-2E4C-88D4-3A15E34C9D1F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3488"/>
            <a:ext cx="5927725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2AD9B-210B-A545-8A1E-463FED092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55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AD9B-210B-A545-8A1E-463FED0920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01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8-week 0 feedback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AD9B-210B-A545-8A1E-463FED0920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2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2AD9B-210B-A545-8A1E-463FED0920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22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AD9B-210B-A545-8A1E-463FED0920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10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AD9B-210B-A545-8A1E-463FED0920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16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A</a:t>
            </a:r>
          </a:p>
          <a:p>
            <a:r>
              <a:rPr lang="en-GB" baseline="0" dirty="0"/>
              <a:t>Address engagement issues and teachers tending to check through the answers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AD9B-210B-A545-8A1E-463FED0920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20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AD9B-210B-A545-8A1E-463FED0920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87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3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57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2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7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9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6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59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39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3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14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1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A461-EA6A-5444-9DB9-803F995328F6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5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llysalmon.com/five-stage-model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336" y="464820"/>
            <a:ext cx="4931664" cy="467868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9144000" cy="1235075"/>
            <a:chOff x="0" y="-66259"/>
            <a:chExt cx="9144000" cy="1235075"/>
          </a:xfrm>
        </p:grpSpPr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0" y="-66259"/>
              <a:ext cx="9144000" cy="1235075"/>
            </a:xfrm>
            <a:custGeom>
              <a:avLst/>
              <a:gdLst>
                <a:gd name="T0" fmla="*/ 0 w 1123"/>
                <a:gd name="T1" fmla="*/ 0 h 151"/>
                <a:gd name="T2" fmla="*/ 0 w 1123"/>
                <a:gd name="T3" fmla="*/ 151 h 151"/>
                <a:gd name="T4" fmla="*/ 844 w 1123"/>
                <a:gd name="T5" fmla="*/ 151 h 151"/>
                <a:gd name="T6" fmla="*/ 841 w 1123"/>
                <a:gd name="T7" fmla="*/ 148 h 151"/>
                <a:gd name="T8" fmla="*/ 832 w 1123"/>
                <a:gd name="T9" fmla="*/ 122 h 151"/>
                <a:gd name="T10" fmla="*/ 832 w 1123"/>
                <a:gd name="T11" fmla="*/ 72 h 151"/>
                <a:gd name="T12" fmla="*/ 859 w 1123"/>
                <a:gd name="T13" fmla="*/ 72 h 151"/>
                <a:gd name="T14" fmla="*/ 859 w 1123"/>
                <a:gd name="T15" fmla="*/ 124 h 151"/>
                <a:gd name="T16" fmla="*/ 863 w 1123"/>
                <a:gd name="T17" fmla="*/ 135 h 151"/>
                <a:gd name="T18" fmla="*/ 871 w 1123"/>
                <a:gd name="T19" fmla="*/ 138 h 151"/>
                <a:gd name="T20" fmla="*/ 880 w 1123"/>
                <a:gd name="T21" fmla="*/ 135 h 151"/>
                <a:gd name="T22" fmla="*/ 883 w 1123"/>
                <a:gd name="T23" fmla="*/ 124 h 151"/>
                <a:gd name="T24" fmla="*/ 883 w 1123"/>
                <a:gd name="T25" fmla="*/ 72 h 151"/>
                <a:gd name="T26" fmla="*/ 910 w 1123"/>
                <a:gd name="T27" fmla="*/ 72 h 151"/>
                <a:gd name="T28" fmla="*/ 910 w 1123"/>
                <a:gd name="T29" fmla="*/ 117 h 151"/>
                <a:gd name="T30" fmla="*/ 900 w 1123"/>
                <a:gd name="T31" fmla="*/ 148 h 151"/>
                <a:gd name="T32" fmla="*/ 897 w 1123"/>
                <a:gd name="T33" fmla="*/ 151 h 151"/>
                <a:gd name="T34" fmla="*/ 937 w 1123"/>
                <a:gd name="T35" fmla="*/ 151 h 151"/>
                <a:gd name="T36" fmla="*/ 920 w 1123"/>
                <a:gd name="T37" fmla="*/ 114 h 151"/>
                <a:gd name="T38" fmla="*/ 964 w 1123"/>
                <a:gd name="T39" fmla="*/ 69 h 151"/>
                <a:gd name="T40" fmla="*/ 998 w 1123"/>
                <a:gd name="T41" fmla="*/ 82 h 151"/>
                <a:gd name="T42" fmla="*/ 1005 w 1123"/>
                <a:gd name="T43" fmla="*/ 92 h 151"/>
                <a:gd name="T44" fmla="*/ 982 w 1123"/>
                <a:gd name="T45" fmla="*/ 103 h 151"/>
                <a:gd name="T46" fmla="*/ 965 w 1123"/>
                <a:gd name="T47" fmla="*/ 89 h 151"/>
                <a:gd name="T48" fmla="*/ 953 w 1123"/>
                <a:gd name="T49" fmla="*/ 94 h 151"/>
                <a:gd name="T50" fmla="*/ 947 w 1123"/>
                <a:gd name="T51" fmla="*/ 113 h 151"/>
                <a:gd name="T52" fmla="*/ 965 w 1123"/>
                <a:gd name="T53" fmla="*/ 137 h 151"/>
                <a:gd name="T54" fmla="*/ 982 w 1123"/>
                <a:gd name="T55" fmla="*/ 123 h 151"/>
                <a:gd name="T56" fmla="*/ 1005 w 1123"/>
                <a:gd name="T57" fmla="*/ 134 h 151"/>
                <a:gd name="T58" fmla="*/ 997 w 1123"/>
                <a:gd name="T59" fmla="*/ 146 h 151"/>
                <a:gd name="T60" fmla="*/ 991 w 1123"/>
                <a:gd name="T61" fmla="*/ 151 h 151"/>
                <a:gd name="T62" fmla="*/ 1016 w 1123"/>
                <a:gd name="T63" fmla="*/ 151 h 151"/>
                <a:gd name="T64" fmla="*/ 1016 w 1123"/>
                <a:gd name="T65" fmla="*/ 72 h 151"/>
                <a:gd name="T66" fmla="*/ 1042 w 1123"/>
                <a:gd name="T67" fmla="*/ 72 h 151"/>
                <a:gd name="T68" fmla="*/ 1042 w 1123"/>
                <a:gd name="T69" fmla="*/ 134 h 151"/>
                <a:gd name="T70" fmla="*/ 1077 w 1123"/>
                <a:gd name="T71" fmla="*/ 134 h 151"/>
                <a:gd name="T72" fmla="*/ 1077 w 1123"/>
                <a:gd name="T73" fmla="*/ 151 h 151"/>
                <a:gd name="T74" fmla="*/ 1123 w 1123"/>
                <a:gd name="T75" fmla="*/ 151 h 151"/>
                <a:gd name="T76" fmla="*/ 1123 w 1123"/>
                <a:gd name="T77" fmla="*/ 0 h 151"/>
                <a:gd name="T78" fmla="*/ 0 w 1123"/>
                <a:gd name="T7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151">
                  <a:moveTo>
                    <a:pt x="0" y="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844" y="151"/>
                    <a:pt x="844" y="151"/>
                    <a:pt x="844" y="151"/>
                  </a:cubicBezTo>
                  <a:cubicBezTo>
                    <a:pt x="843" y="150"/>
                    <a:pt x="842" y="149"/>
                    <a:pt x="841" y="148"/>
                  </a:cubicBezTo>
                  <a:cubicBezTo>
                    <a:pt x="833" y="140"/>
                    <a:pt x="833" y="131"/>
                    <a:pt x="832" y="122"/>
                  </a:cubicBezTo>
                  <a:cubicBezTo>
                    <a:pt x="832" y="72"/>
                    <a:pt x="832" y="72"/>
                    <a:pt x="832" y="72"/>
                  </a:cubicBezTo>
                  <a:cubicBezTo>
                    <a:pt x="859" y="72"/>
                    <a:pt x="859" y="72"/>
                    <a:pt x="859" y="72"/>
                  </a:cubicBezTo>
                  <a:cubicBezTo>
                    <a:pt x="859" y="124"/>
                    <a:pt x="859" y="124"/>
                    <a:pt x="859" y="124"/>
                  </a:cubicBezTo>
                  <a:cubicBezTo>
                    <a:pt x="859" y="128"/>
                    <a:pt x="860" y="132"/>
                    <a:pt x="863" y="135"/>
                  </a:cubicBezTo>
                  <a:cubicBezTo>
                    <a:pt x="865" y="137"/>
                    <a:pt x="868" y="138"/>
                    <a:pt x="871" y="138"/>
                  </a:cubicBezTo>
                  <a:cubicBezTo>
                    <a:pt x="875" y="138"/>
                    <a:pt x="878" y="136"/>
                    <a:pt x="880" y="135"/>
                  </a:cubicBezTo>
                  <a:cubicBezTo>
                    <a:pt x="883" y="132"/>
                    <a:pt x="883" y="128"/>
                    <a:pt x="883" y="124"/>
                  </a:cubicBezTo>
                  <a:cubicBezTo>
                    <a:pt x="883" y="72"/>
                    <a:pt x="883" y="72"/>
                    <a:pt x="883" y="72"/>
                  </a:cubicBezTo>
                  <a:cubicBezTo>
                    <a:pt x="910" y="72"/>
                    <a:pt x="910" y="72"/>
                    <a:pt x="910" y="72"/>
                  </a:cubicBezTo>
                  <a:cubicBezTo>
                    <a:pt x="910" y="117"/>
                    <a:pt x="910" y="117"/>
                    <a:pt x="910" y="117"/>
                  </a:cubicBezTo>
                  <a:cubicBezTo>
                    <a:pt x="910" y="126"/>
                    <a:pt x="910" y="139"/>
                    <a:pt x="900" y="148"/>
                  </a:cubicBezTo>
                  <a:cubicBezTo>
                    <a:pt x="899" y="149"/>
                    <a:pt x="898" y="150"/>
                    <a:pt x="897" y="151"/>
                  </a:cubicBezTo>
                  <a:cubicBezTo>
                    <a:pt x="937" y="151"/>
                    <a:pt x="937" y="151"/>
                    <a:pt x="937" y="151"/>
                  </a:cubicBezTo>
                  <a:cubicBezTo>
                    <a:pt x="925" y="142"/>
                    <a:pt x="920" y="128"/>
                    <a:pt x="920" y="114"/>
                  </a:cubicBezTo>
                  <a:cubicBezTo>
                    <a:pt x="920" y="92"/>
                    <a:pt x="935" y="69"/>
                    <a:pt x="964" y="69"/>
                  </a:cubicBezTo>
                  <a:cubicBezTo>
                    <a:pt x="976" y="69"/>
                    <a:pt x="989" y="73"/>
                    <a:pt x="998" y="82"/>
                  </a:cubicBezTo>
                  <a:cubicBezTo>
                    <a:pt x="1001" y="86"/>
                    <a:pt x="1003" y="89"/>
                    <a:pt x="1005" y="92"/>
                  </a:cubicBezTo>
                  <a:cubicBezTo>
                    <a:pt x="982" y="103"/>
                    <a:pt x="982" y="103"/>
                    <a:pt x="982" y="103"/>
                  </a:cubicBezTo>
                  <a:cubicBezTo>
                    <a:pt x="980" y="98"/>
                    <a:pt x="976" y="89"/>
                    <a:pt x="965" y="89"/>
                  </a:cubicBezTo>
                  <a:cubicBezTo>
                    <a:pt x="959" y="89"/>
                    <a:pt x="955" y="92"/>
                    <a:pt x="953" y="94"/>
                  </a:cubicBezTo>
                  <a:cubicBezTo>
                    <a:pt x="947" y="100"/>
                    <a:pt x="947" y="109"/>
                    <a:pt x="947" y="113"/>
                  </a:cubicBezTo>
                  <a:cubicBezTo>
                    <a:pt x="947" y="125"/>
                    <a:pt x="952" y="137"/>
                    <a:pt x="965" y="137"/>
                  </a:cubicBezTo>
                  <a:cubicBezTo>
                    <a:pt x="977" y="137"/>
                    <a:pt x="981" y="126"/>
                    <a:pt x="982" y="123"/>
                  </a:cubicBezTo>
                  <a:cubicBezTo>
                    <a:pt x="1005" y="134"/>
                    <a:pt x="1005" y="134"/>
                    <a:pt x="1005" y="134"/>
                  </a:cubicBezTo>
                  <a:cubicBezTo>
                    <a:pt x="1003" y="138"/>
                    <a:pt x="1001" y="142"/>
                    <a:pt x="997" y="146"/>
                  </a:cubicBezTo>
                  <a:cubicBezTo>
                    <a:pt x="995" y="148"/>
                    <a:pt x="993" y="150"/>
                    <a:pt x="991" y="151"/>
                  </a:cubicBezTo>
                  <a:cubicBezTo>
                    <a:pt x="1016" y="151"/>
                    <a:pt x="1016" y="151"/>
                    <a:pt x="1016" y="151"/>
                  </a:cubicBezTo>
                  <a:cubicBezTo>
                    <a:pt x="1016" y="72"/>
                    <a:pt x="1016" y="72"/>
                    <a:pt x="1016" y="72"/>
                  </a:cubicBezTo>
                  <a:cubicBezTo>
                    <a:pt x="1042" y="72"/>
                    <a:pt x="1042" y="72"/>
                    <a:pt x="1042" y="72"/>
                  </a:cubicBezTo>
                  <a:cubicBezTo>
                    <a:pt x="1042" y="134"/>
                    <a:pt x="1042" y="134"/>
                    <a:pt x="1042" y="134"/>
                  </a:cubicBezTo>
                  <a:cubicBezTo>
                    <a:pt x="1077" y="134"/>
                    <a:pt x="1077" y="134"/>
                    <a:pt x="1077" y="134"/>
                  </a:cubicBezTo>
                  <a:cubicBezTo>
                    <a:pt x="1077" y="151"/>
                    <a:pt x="1077" y="151"/>
                    <a:pt x="1077" y="151"/>
                  </a:cubicBezTo>
                  <a:cubicBezTo>
                    <a:pt x="1123" y="151"/>
                    <a:pt x="1123" y="151"/>
                    <a:pt x="1123" y="151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20182" y="514785"/>
              <a:ext cx="257986" cy="303133"/>
            </a:xfrm>
            <a:prstGeom prst="rect">
              <a:avLst/>
            </a:prstGeom>
          </p:spPr>
        </p:pic>
      </p:grp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05740" y="1961804"/>
            <a:ext cx="6619715" cy="260065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numCol="1" spcCol="7200000">
            <a:noAutofit/>
          </a:bodyPr>
          <a:lstStyle/>
          <a:p>
            <a:r>
              <a:rPr lang="en-GB" sz="32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CLIE Online</a:t>
            </a:r>
            <a:r>
              <a:rPr lang="en-GB" sz="3200" b="1" dirty="0">
                <a:solidFill>
                  <a:srgbClr val="003D4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32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Pre-sessional Course 2020 – Response to COVID-19</a:t>
            </a:r>
          </a:p>
          <a:p>
            <a:endParaRPr lang="en-GB" sz="3200" b="1" baseline="300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3200" baseline="300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3200" baseline="30000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Fiona Wallace</a:t>
            </a:r>
          </a:p>
          <a:p>
            <a:r>
              <a:rPr lang="en-GB" sz="3200" baseline="30000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Head of Pre-sessional</a:t>
            </a:r>
          </a:p>
          <a:p>
            <a:r>
              <a:rPr lang="en-GB" sz="3200" baseline="30000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f.wallace@ucl.ac.uk</a:t>
            </a:r>
          </a:p>
          <a:p>
            <a:endParaRPr lang="en-GB" sz="3200" baseline="30000" dirty="0">
              <a:solidFill>
                <a:schemeClr val="tx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3200" baseline="300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4400" baseline="30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05741" y="4564944"/>
            <a:ext cx="2756116" cy="29104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numCol="1" spcCol="7200000" anchor="b" anchorCtr="0">
            <a:noAutofit/>
          </a:bodyPr>
          <a:lstStyle/>
          <a:p>
            <a:endParaRPr lang="en-GB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124" y="253355"/>
            <a:ext cx="3391954" cy="1692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/>
                <a:cs typeface="Arial"/>
              </a:rPr>
              <a:t>Centre for Languages and International Education </a:t>
            </a:r>
          </a:p>
        </p:txBody>
      </p:sp>
    </p:spTree>
    <p:extLst>
      <p:ext uri="{BB962C8B-B14F-4D97-AF65-F5344CB8AC3E}">
        <p14:creationId xmlns:p14="http://schemas.microsoft.com/office/powerpoint/2010/main" val="3903566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take a bre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14B1FE-0A31-4EF9-B0A1-C56BFFAA67BE}"/>
              </a:ext>
            </a:extLst>
          </p:cNvPr>
          <p:cNvPicPr/>
          <p:nvPr/>
        </p:nvPicPr>
        <p:blipFill rotWithShape="1">
          <a:blip r:embed="rId2"/>
          <a:srcRect l="8727" t="29570" r="58270" b="5951"/>
          <a:stretch/>
        </p:blipFill>
        <p:spPr bwMode="auto">
          <a:xfrm>
            <a:off x="1507686" y="612387"/>
            <a:ext cx="6324600" cy="34753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54435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1235075"/>
            <a:chOff x="0" y="-66259"/>
            <a:chExt cx="9144000" cy="1235075"/>
          </a:xfrm>
        </p:grpSpPr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0" y="-66259"/>
              <a:ext cx="9144000" cy="1235075"/>
            </a:xfrm>
            <a:custGeom>
              <a:avLst/>
              <a:gdLst>
                <a:gd name="T0" fmla="*/ 0 w 1123"/>
                <a:gd name="T1" fmla="*/ 0 h 151"/>
                <a:gd name="T2" fmla="*/ 0 w 1123"/>
                <a:gd name="T3" fmla="*/ 151 h 151"/>
                <a:gd name="T4" fmla="*/ 844 w 1123"/>
                <a:gd name="T5" fmla="*/ 151 h 151"/>
                <a:gd name="T6" fmla="*/ 841 w 1123"/>
                <a:gd name="T7" fmla="*/ 148 h 151"/>
                <a:gd name="T8" fmla="*/ 832 w 1123"/>
                <a:gd name="T9" fmla="*/ 122 h 151"/>
                <a:gd name="T10" fmla="*/ 832 w 1123"/>
                <a:gd name="T11" fmla="*/ 72 h 151"/>
                <a:gd name="T12" fmla="*/ 859 w 1123"/>
                <a:gd name="T13" fmla="*/ 72 h 151"/>
                <a:gd name="T14" fmla="*/ 859 w 1123"/>
                <a:gd name="T15" fmla="*/ 124 h 151"/>
                <a:gd name="T16" fmla="*/ 863 w 1123"/>
                <a:gd name="T17" fmla="*/ 135 h 151"/>
                <a:gd name="T18" fmla="*/ 871 w 1123"/>
                <a:gd name="T19" fmla="*/ 138 h 151"/>
                <a:gd name="T20" fmla="*/ 880 w 1123"/>
                <a:gd name="T21" fmla="*/ 135 h 151"/>
                <a:gd name="T22" fmla="*/ 883 w 1123"/>
                <a:gd name="T23" fmla="*/ 124 h 151"/>
                <a:gd name="T24" fmla="*/ 883 w 1123"/>
                <a:gd name="T25" fmla="*/ 72 h 151"/>
                <a:gd name="T26" fmla="*/ 910 w 1123"/>
                <a:gd name="T27" fmla="*/ 72 h 151"/>
                <a:gd name="T28" fmla="*/ 910 w 1123"/>
                <a:gd name="T29" fmla="*/ 117 h 151"/>
                <a:gd name="T30" fmla="*/ 900 w 1123"/>
                <a:gd name="T31" fmla="*/ 148 h 151"/>
                <a:gd name="T32" fmla="*/ 897 w 1123"/>
                <a:gd name="T33" fmla="*/ 151 h 151"/>
                <a:gd name="T34" fmla="*/ 937 w 1123"/>
                <a:gd name="T35" fmla="*/ 151 h 151"/>
                <a:gd name="T36" fmla="*/ 920 w 1123"/>
                <a:gd name="T37" fmla="*/ 114 h 151"/>
                <a:gd name="T38" fmla="*/ 964 w 1123"/>
                <a:gd name="T39" fmla="*/ 69 h 151"/>
                <a:gd name="T40" fmla="*/ 998 w 1123"/>
                <a:gd name="T41" fmla="*/ 82 h 151"/>
                <a:gd name="T42" fmla="*/ 1005 w 1123"/>
                <a:gd name="T43" fmla="*/ 92 h 151"/>
                <a:gd name="T44" fmla="*/ 982 w 1123"/>
                <a:gd name="T45" fmla="*/ 103 h 151"/>
                <a:gd name="T46" fmla="*/ 965 w 1123"/>
                <a:gd name="T47" fmla="*/ 89 h 151"/>
                <a:gd name="T48" fmla="*/ 953 w 1123"/>
                <a:gd name="T49" fmla="*/ 94 h 151"/>
                <a:gd name="T50" fmla="*/ 947 w 1123"/>
                <a:gd name="T51" fmla="*/ 113 h 151"/>
                <a:gd name="T52" fmla="*/ 965 w 1123"/>
                <a:gd name="T53" fmla="*/ 137 h 151"/>
                <a:gd name="T54" fmla="*/ 982 w 1123"/>
                <a:gd name="T55" fmla="*/ 123 h 151"/>
                <a:gd name="T56" fmla="*/ 1005 w 1123"/>
                <a:gd name="T57" fmla="*/ 134 h 151"/>
                <a:gd name="T58" fmla="*/ 997 w 1123"/>
                <a:gd name="T59" fmla="*/ 146 h 151"/>
                <a:gd name="T60" fmla="*/ 991 w 1123"/>
                <a:gd name="T61" fmla="*/ 151 h 151"/>
                <a:gd name="T62" fmla="*/ 1016 w 1123"/>
                <a:gd name="T63" fmla="*/ 151 h 151"/>
                <a:gd name="T64" fmla="*/ 1016 w 1123"/>
                <a:gd name="T65" fmla="*/ 72 h 151"/>
                <a:gd name="T66" fmla="*/ 1042 w 1123"/>
                <a:gd name="T67" fmla="*/ 72 h 151"/>
                <a:gd name="T68" fmla="*/ 1042 w 1123"/>
                <a:gd name="T69" fmla="*/ 134 h 151"/>
                <a:gd name="T70" fmla="*/ 1077 w 1123"/>
                <a:gd name="T71" fmla="*/ 134 h 151"/>
                <a:gd name="T72" fmla="*/ 1077 w 1123"/>
                <a:gd name="T73" fmla="*/ 151 h 151"/>
                <a:gd name="T74" fmla="*/ 1123 w 1123"/>
                <a:gd name="T75" fmla="*/ 151 h 151"/>
                <a:gd name="T76" fmla="*/ 1123 w 1123"/>
                <a:gd name="T77" fmla="*/ 0 h 151"/>
                <a:gd name="T78" fmla="*/ 0 w 1123"/>
                <a:gd name="T7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151">
                  <a:moveTo>
                    <a:pt x="0" y="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844" y="151"/>
                    <a:pt x="844" y="151"/>
                    <a:pt x="844" y="151"/>
                  </a:cubicBezTo>
                  <a:cubicBezTo>
                    <a:pt x="843" y="150"/>
                    <a:pt x="842" y="149"/>
                    <a:pt x="841" y="148"/>
                  </a:cubicBezTo>
                  <a:cubicBezTo>
                    <a:pt x="833" y="140"/>
                    <a:pt x="833" y="131"/>
                    <a:pt x="832" y="122"/>
                  </a:cubicBezTo>
                  <a:cubicBezTo>
                    <a:pt x="832" y="72"/>
                    <a:pt x="832" y="72"/>
                    <a:pt x="832" y="72"/>
                  </a:cubicBezTo>
                  <a:cubicBezTo>
                    <a:pt x="859" y="72"/>
                    <a:pt x="859" y="72"/>
                    <a:pt x="859" y="72"/>
                  </a:cubicBezTo>
                  <a:cubicBezTo>
                    <a:pt x="859" y="124"/>
                    <a:pt x="859" y="124"/>
                    <a:pt x="859" y="124"/>
                  </a:cubicBezTo>
                  <a:cubicBezTo>
                    <a:pt x="859" y="128"/>
                    <a:pt x="860" y="132"/>
                    <a:pt x="863" y="135"/>
                  </a:cubicBezTo>
                  <a:cubicBezTo>
                    <a:pt x="865" y="137"/>
                    <a:pt x="868" y="138"/>
                    <a:pt x="871" y="138"/>
                  </a:cubicBezTo>
                  <a:cubicBezTo>
                    <a:pt x="875" y="138"/>
                    <a:pt x="878" y="136"/>
                    <a:pt x="880" y="135"/>
                  </a:cubicBezTo>
                  <a:cubicBezTo>
                    <a:pt x="883" y="132"/>
                    <a:pt x="883" y="128"/>
                    <a:pt x="883" y="124"/>
                  </a:cubicBezTo>
                  <a:cubicBezTo>
                    <a:pt x="883" y="72"/>
                    <a:pt x="883" y="72"/>
                    <a:pt x="883" y="72"/>
                  </a:cubicBezTo>
                  <a:cubicBezTo>
                    <a:pt x="910" y="72"/>
                    <a:pt x="910" y="72"/>
                    <a:pt x="910" y="72"/>
                  </a:cubicBezTo>
                  <a:cubicBezTo>
                    <a:pt x="910" y="117"/>
                    <a:pt x="910" y="117"/>
                    <a:pt x="910" y="117"/>
                  </a:cubicBezTo>
                  <a:cubicBezTo>
                    <a:pt x="910" y="126"/>
                    <a:pt x="910" y="139"/>
                    <a:pt x="900" y="148"/>
                  </a:cubicBezTo>
                  <a:cubicBezTo>
                    <a:pt x="899" y="149"/>
                    <a:pt x="898" y="150"/>
                    <a:pt x="897" y="151"/>
                  </a:cubicBezTo>
                  <a:cubicBezTo>
                    <a:pt x="937" y="151"/>
                    <a:pt x="937" y="151"/>
                    <a:pt x="937" y="151"/>
                  </a:cubicBezTo>
                  <a:cubicBezTo>
                    <a:pt x="925" y="142"/>
                    <a:pt x="920" y="128"/>
                    <a:pt x="920" y="114"/>
                  </a:cubicBezTo>
                  <a:cubicBezTo>
                    <a:pt x="920" y="92"/>
                    <a:pt x="935" y="69"/>
                    <a:pt x="964" y="69"/>
                  </a:cubicBezTo>
                  <a:cubicBezTo>
                    <a:pt x="976" y="69"/>
                    <a:pt x="989" y="73"/>
                    <a:pt x="998" y="82"/>
                  </a:cubicBezTo>
                  <a:cubicBezTo>
                    <a:pt x="1001" y="86"/>
                    <a:pt x="1003" y="89"/>
                    <a:pt x="1005" y="92"/>
                  </a:cubicBezTo>
                  <a:cubicBezTo>
                    <a:pt x="982" y="103"/>
                    <a:pt x="982" y="103"/>
                    <a:pt x="982" y="103"/>
                  </a:cubicBezTo>
                  <a:cubicBezTo>
                    <a:pt x="980" y="98"/>
                    <a:pt x="976" y="89"/>
                    <a:pt x="965" y="89"/>
                  </a:cubicBezTo>
                  <a:cubicBezTo>
                    <a:pt x="959" y="89"/>
                    <a:pt x="955" y="92"/>
                    <a:pt x="953" y="94"/>
                  </a:cubicBezTo>
                  <a:cubicBezTo>
                    <a:pt x="947" y="100"/>
                    <a:pt x="947" y="109"/>
                    <a:pt x="947" y="113"/>
                  </a:cubicBezTo>
                  <a:cubicBezTo>
                    <a:pt x="947" y="125"/>
                    <a:pt x="952" y="137"/>
                    <a:pt x="965" y="137"/>
                  </a:cubicBezTo>
                  <a:cubicBezTo>
                    <a:pt x="977" y="137"/>
                    <a:pt x="981" y="126"/>
                    <a:pt x="982" y="123"/>
                  </a:cubicBezTo>
                  <a:cubicBezTo>
                    <a:pt x="1005" y="134"/>
                    <a:pt x="1005" y="134"/>
                    <a:pt x="1005" y="134"/>
                  </a:cubicBezTo>
                  <a:cubicBezTo>
                    <a:pt x="1003" y="138"/>
                    <a:pt x="1001" y="142"/>
                    <a:pt x="997" y="146"/>
                  </a:cubicBezTo>
                  <a:cubicBezTo>
                    <a:pt x="995" y="148"/>
                    <a:pt x="993" y="150"/>
                    <a:pt x="991" y="151"/>
                  </a:cubicBezTo>
                  <a:cubicBezTo>
                    <a:pt x="1016" y="151"/>
                    <a:pt x="1016" y="151"/>
                    <a:pt x="1016" y="151"/>
                  </a:cubicBezTo>
                  <a:cubicBezTo>
                    <a:pt x="1016" y="72"/>
                    <a:pt x="1016" y="72"/>
                    <a:pt x="1016" y="72"/>
                  </a:cubicBezTo>
                  <a:cubicBezTo>
                    <a:pt x="1042" y="72"/>
                    <a:pt x="1042" y="72"/>
                    <a:pt x="1042" y="72"/>
                  </a:cubicBezTo>
                  <a:cubicBezTo>
                    <a:pt x="1042" y="134"/>
                    <a:pt x="1042" y="134"/>
                    <a:pt x="1042" y="134"/>
                  </a:cubicBezTo>
                  <a:cubicBezTo>
                    <a:pt x="1077" y="134"/>
                    <a:pt x="1077" y="134"/>
                    <a:pt x="1077" y="134"/>
                  </a:cubicBezTo>
                  <a:cubicBezTo>
                    <a:pt x="1077" y="151"/>
                    <a:pt x="1077" y="151"/>
                    <a:pt x="1077" y="151"/>
                  </a:cubicBezTo>
                  <a:cubicBezTo>
                    <a:pt x="1123" y="151"/>
                    <a:pt x="1123" y="151"/>
                    <a:pt x="1123" y="151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20182" y="514785"/>
              <a:ext cx="257986" cy="303133"/>
            </a:xfrm>
            <a:prstGeom prst="rect">
              <a:avLst/>
            </a:prstGeom>
          </p:spPr>
        </p:pic>
      </p:grp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05740" y="1488430"/>
            <a:ext cx="8473735" cy="3367556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numCol="1" spcCol="7200000">
            <a:noAutofit/>
          </a:bodyPr>
          <a:lstStyle/>
          <a:p>
            <a:r>
              <a:rPr lang="en-GB" sz="2400" b="1" dirty="0">
                <a:solidFill>
                  <a:srgbClr val="003D4C"/>
                </a:solidFill>
                <a:latin typeface="+mj-lt"/>
                <a:ea typeface="Arial" charset="0"/>
                <a:cs typeface="Arial" charset="0"/>
              </a:rPr>
              <a:t>Student feedback</a:t>
            </a:r>
          </a:p>
          <a:p>
            <a:r>
              <a:rPr lang="en-GB" sz="2400" b="1" dirty="0">
                <a:solidFill>
                  <a:srgbClr val="003D4C"/>
                </a:solidFill>
                <a:latin typeface="+mj-lt"/>
                <a:ea typeface="Arial" charset="0"/>
                <a:cs typeface="Arial" charset="0"/>
              </a:rPr>
              <a:t>Via </a:t>
            </a:r>
            <a:r>
              <a:rPr lang="en-GB" sz="2400" b="1" dirty="0" err="1">
                <a:solidFill>
                  <a:srgbClr val="003D4C"/>
                </a:solidFill>
                <a:latin typeface="+mj-lt"/>
                <a:ea typeface="Arial" charset="0"/>
                <a:cs typeface="Arial" charset="0"/>
              </a:rPr>
              <a:t>Opinio</a:t>
            </a:r>
            <a:endParaRPr lang="en-GB" sz="2400" b="1" dirty="0">
              <a:solidFill>
                <a:srgbClr val="003D4C"/>
              </a:solidFill>
              <a:latin typeface="+mj-lt"/>
              <a:ea typeface="Arial" charset="0"/>
              <a:cs typeface="Arial" charset="0"/>
            </a:endParaRPr>
          </a:p>
          <a:p>
            <a:endParaRPr lang="en-GB" sz="32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32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3200" baseline="300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3200" baseline="300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3200" baseline="300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4400" baseline="30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05741" y="4564944"/>
            <a:ext cx="2756116" cy="29104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numCol="1" spcCol="7200000" anchor="b" anchorCtr="0">
            <a:noAutofit/>
          </a:bodyPr>
          <a:lstStyle/>
          <a:p>
            <a:endParaRPr lang="en-GB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124" y="253355"/>
            <a:ext cx="3391954" cy="1692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/>
                <a:cs typeface="Arial"/>
              </a:rPr>
              <a:t>Centre for Languages and International Education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55E46B-120F-47BC-96A9-A5B4B5842DC7}"/>
              </a:ext>
            </a:extLst>
          </p:cNvPr>
          <p:cNvPicPr/>
          <p:nvPr/>
        </p:nvPicPr>
        <p:blipFill rotWithShape="1">
          <a:blip r:embed="rId3"/>
          <a:srcRect l="9749" t="16936" r="65026" b="11084"/>
          <a:stretch/>
        </p:blipFill>
        <p:spPr bwMode="auto">
          <a:xfrm>
            <a:off x="2645764" y="1235075"/>
            <a:ext cx="5441429" cy="37641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5664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1235075"/>
            <a:chOff x="0" y="-66259"/>
            <a:chExt cx="9144000" cy="1235075"/>
          </a:xfrm>
        </p:grpSpPr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0" y="-66259"/>
              <a:ext cx="9144000" cy="1235075"/>
            </a:xfrm>
            <a:custGeom>
              <a:avLst/>
              <a:gdLst>
                <a:gd name="T0" fmla="*/ 0 w 1123"/>
                <a:gd name="T1" fmla="*/ 0 h 151"/>
                <a:gd name="T2" fmla="*/ 0 w 1123"/>
                <a:gd name="T3" fmla="*/ 151 h 151"/>
                <a:gd name="T4" fmla="*/ 844 w 1123"/>
                <a:gd name="T5" fmla="*/ 151 h 151"/>
                <a:gd name="T6" fmla="*/ 841 w 1123"/>
                <a:gd name="T7" fmla="*/ 148 h 151"/>
                <a:gd name="T8" fmla="*/ 832 w 1123"/>
                <a:gd name="T9" fmla="*/ 122 h 151"/>
                <a:gd name="T10" fmla="*/ 832 w 1123"/>
                <a:gd name="T11" fmla="*/ 72 h 151"/>
                <a:gd name="T12" fmla="*/ 859 w 1123"/>
                <a:gd name="T13" fmla="*/ 72 h 151"/>
                <a:gd name="T14" fmla="*/ 859 w 1123"/>
                <a:gd name="T15" fmla="*/ 124 h 151"/>
                <a:gd name="T16" fmla="*/ 863 w 1123"/>
                <a:gd name="T17" fmla="*/ 135 h 151"/>
                <a:gd name="T18" fmla="*/ 871 w 1123"/>
                <a:gd name="T19" fmla="*/ 138 h 151"/>
                <a:gd name="T20" fmla="*/ 880 w 1123"/>
                <a:gd name="T21" fmla="*/ 135 h 151"/>
                <a:gd name="T22" fmla="*/ 883 w 1123"/>
                <a:gd name="T23" fmla="*/ 124 h 151"/>
                <a:gd name="T24" fmla="*/ 883 w 1123"/>
                <a:gd name="T25" fmla="*/ 72 h 151"/>
                <a:gd name="T26" fmla="*/ 910 w 1123"/>
                <a:gd name="T27" fmla="*/ 72 h 151"/>
                <a:gd name="T28" fmla="*/ 910 w 1123"/>
                <a:gd name="T29" fmla="*/ 117 h 151"/>
                <a:gd name="T30" fmla="*/ 900 w 1123"/>
                <a:gd name="T31" fmla="*/ 148 h 151"/>
                <a:gd name="T32" fmla="*/ 897 w 1123"/>
                <a:gd name="T33" fmla="*/ 151 h 151"/>
                <a:gd name="T34" fmla="*/ 937 w 1123"/>
                <a:gd name="T35" fmla="*/ 151 h 151"/>
                <a:gd name="T36" fmla="*/ 920 w 1123"/>
                <a:gd name="T37" fmla="*/ 114 h 151"/>
                <a:gd name="T38" fmla="*/ 964 w 1123"/>
                <a:gd name="T39" fmla="*/ 69 h 151"/>
                <a:gd name="T40" fmla="*/ 998 w 1123"/>
                <a:gd name="T41" fmla="*/ 82 h 151"/>
                <a:gd name="T42" fmla="*/ 1005 w 1123"/>
                <a:gd name="T43" fmla="*/ 92 h 151"/>
                <a:gd name="T44" fmla="*/ 982 w 1123"/>
                <a:gd name="T45" fmla="*/ 103 h 151"/>
                <a:gd name="T46" fmla="*/ 965 w 1123"/>
                <a:gd name="T47" fmla="*/ 89 h 151"/>
                <a:gd name="T48" fmla="*/ 953 w 1123"/>
                <a:gd name="T49" fmla="*/ 94 h 151"/>
                <a:gd name="T50" fmla="*/ 947 w 1123"/>
                <a:gd name="T51" fmla="*/ 113 h 151"/>
                <a:gd name="T52" fmla="*/ 965 w 1123"/>
                <a:gd name="T53" fmla="*/ 137 h 151"/>
                <a:gd name="T54" fmla="*/ 982 w 1123"/>
                <a:gd name="T55" fmla="*/ 123 h 151"/>
                <a:gd name="T56" fmla="*/ 1005 w 1123"/>
                <a:gd name="T57" fmla="*/ 134 h 151"/>
                <a:gd name="T58" fmla="*/ 997 w 1123"/>
                <a:gd name="T59" fmla="*/ 146 h 151"/>
                <a:gd name="T60" fmla="*/ 991 w 1123"/>
                <a:gd name="T61" fmla="*/ 151 h 151"/>
                <a:gd name="T62" fmla="*/ 1016 w 1123"/>
                <a:gd name="T63" fmla="*/ 151 h 151"/>
                <a:gd name="T64" fmla="*/ 1016 w 1123"/>
                <a:gd name="T65" fmla="*/ 72 h 151"/>
                <a:gd name="T66" fmla="*/ 1042 w 1123"/>
                <a:gd name="T67" fmla="*/ 72 h 151"/>
                <a:gd name="T68" fmla="*/ 1042 w 1123"/>
                <a:gd name="T69" fmla="*/ 134 h 151"/>
                <a:gd name="T70" fmla="*/ 1077 w 1123"/>
                <a:gd name="T71" fmla="*/ 134 h 151"/>
                <a:gd name="T72" fmla="*/ 1077 w 1123"/>
                <a:gd name="T73" fmla="*/ 151 h 151"/>
                <a:gd name="T74" fmla="*/ 1123 w 1123"/>
                <a:gd name="T75" fmla="*/ 151 h 151"/>
                <a:gd name="T76" fmla="*/ 1123 w 1123"/>
                <a:gd name="T77" fmla="*/ 0 h 151"/>
                <a:gd name="T78" fmla="*/ 0 w 1123"/>
                <a:gd name="T7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151">
                  <a:moveTo>
                    <a:pt x="0" y="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844" y="151"/>
                    <a:pt x="844" y="151"/>
                    <a:pt x="844" y="151"/>
                  </a:cubicBezTo>
                  <a:cubicBezTo>
                    <a:pt x="843" y="150"/>
                    <a:pt x="842" y="149"/>
                    <a:pt x="841" y="148"/>
                  </a:cubicBezTo>
                  <a:cubicBezTo>
                    <a:pt x="833" y="140"/>
                    <a:pt x="833" y="131"/>
                    <a:pt x="832" y="122"/>
                  </a:cubicBezTo>
                  <a:cubicBezTo>
                    <a:pt x="832" y="72"/>
                    <a:pt x="832" y="72"/>
                    <a:pt x="832" y="72"/>
                  </a:cubicBezTo>
                  <a:cubicBezTo>
                    <a:pt x="859" y="72"/>
                    <a:pt x="859" y="72"/>
                    <a:pt x="859" y="72"/>
                  </a:cubicBezTo>
                  <a:cubicBezTo>
                    <a:pt x="859" y="124"/>
                    <a:pt x="859" y="124"/>
                    <a:pt x="859" y="124"/>
                  </a:cubicBezTo>
                  <a:cubicBezTo>
                    <a:pt x="859" y="128"/>
                    <a:pt x="860" y="132"/>
                    <a:pt x="863" y="135"/>
                  </a:cubicBezTo>
                  <a:cubicBezTo>
                    <a:pt x="865" y="137"/>
                    <a:pt x="868" y="138"/>
                    <a:pt x="871" y="138"/>
                  </a:cubicBezTo>
                  <a:cubicBezTo>
                    <a:pt x="875" y="138"/>
                    <a:pt x="878" y="136"/>
                    <a:pt x="880" y="135"/>
                  </a:cubicBezTo>
                  <a:cubicBezTo>
                    <a:pt x="883" y="132"/>
                    <a:pt x="883" y="128"/>
                    <a:pt x="883" y="124"/>
                  </a:cubicBezTo>
                  <a:cubicBezTo>
                    <a:pt x="883" y="72"/>
                    <a:pt x="883" y="72"/>
                    <a:pt x="883" y="72"/>
                  </a:cubicBezTo>
                  <a:cubicBezTo>
                    <a:pt x="910" y="72"/>
                    <a:pt x="910" y="72"/>
                    <a:pt x="910" y="72"/>
                  </a:cubicBezTo>
                  <a:cubicBezTo>
                    <a:pt x="910" y="117"/>
                    <a:pt x="910" y="117"/>
                    <a:pt x="910" y="117"/>
                  </a:cubicBezTo>
                  <a:cubicBezTo>
                    <a:pt x="910" y="126"/>
                    <a:pt x="910" y="139"/>
                    <a:pt x="900" y="148"/>
                  </a:cubicBezTo>
                  <a:cubicBezTo>
                    <a:pt x="899" y="149"/>
                    <a:pt x="898" y="150"/>
                    <a:pt x="897" y="151"/>
                  </a:cubicBezTo>
                  <a:cubicBezTo>
                    <a:pt x="937" y="151"/>
                    <a:pt x="937" y="151"/>
                    <a:pt x="937" y="151"/>
                  </a:cubicBezTo>
                  <a:cubicBezTo>
                    <a:pt x="925" y="142"/>
                    <a:pt x="920" y="128"/>
                    <a:pt x="920" y="114"/>
                  </a:cubicBezTo>
                  <a:cubicBezTo>
                    <a:pt x="920" y="92"/>
                    <a:pt x="935" y="69"/>
                    <a:pt x="964" y="69"/>
                  </a:cubicBezTo>
                  <a:cubicBezTo>
                    <a:pt x="976" y="69"/>
                    <a:pt x="989" y="73"/>
                    <a:pt x="998" y="82"/>
                  </a:cubicBezTo>
                  <a:cubicBezTo>
                    <a:pt x="1001" y="86"/>
                    <a:pt x="1003" y="89"/>
                    <a:pt x="1005" y="92"/>
                  </a:cubicBezTo>
                  <a:cubicBezTo>
                    <a:pt x="982" y="103"/>
                    <a:pt x="982" y="103"/>
                    <a:pt x="982" y="103"/>
                  </a:cubicBezTo>
                  <a:cubicBezTo>
                    <a:pt x="980" y="98"/>
                    <a:pt x="976" y="89"/>
                    <a:pt x="965" y="89"/>
                  </a:cubicBezTo>
                  <a:cubicBezTo>
                    <a:pt x="959" y="89"/>
                    <a:pt x="955" y="92"/>
                    <a:pt x="953" y="94"/>
                  </a:cubicBezTo>
                  <a:cubicBezTo>
                    <a:pt x="947" y="100"/>
                    <a:pt x="947" y="109"/>
                    <a:pt x="947" y="113"/>
                  </a:cubicBezTo>
                  <a:cubicBezTo>
                    <a:pt x="947" y="125"/>
                    <a:pt x="952" y="137"/>
                    <a:pt x="965" y="137"/>
                  </a:cubicBezTo>
                  <a:cubicBezTo>
                    <a:pt x="977" y="137"/>
                    <a:pt x="981" y="126"/>
                    <a:pt x="982" y="123"/>
                  </a:cubicBezTo>
                  <a:cubicBezTo>
                    <a:pt x="1005" y="134"/>
                    <a:pt x="1005" y="134"/>
                    <a:pt x="1005" y="134"/>
                  </a:cubicBezTo>
                  <a:cubicBezTo>
                    <a:pt x="1003" y="138"/>
                    <a:pt x="1001" y="142"/>
                    <a:pt x="997" y="146"/>
                  </a:cubicBezTo>
                  <a:cubicBezTo>
                    <a:pt x="995" y="148"/>
                    <a:pt x="993" y="150"/>
                    <a:pt x="991" y="151"/>
                  </a:cubicBezTo>
                  <a:cubicBezTo>
                    <a:pt x="1016" y="151"/>
                    <a:pt x="1016" y="151"/>
                    <a:pt x="1016" y="151"/>
                  </a:cubicBezTo>
                  <a:cubicBezTo>
                    <a:pt x="1016" y="72"/>
                    <a:pt x="1016" y="72"/>
                    <a:pt x="1016" y="72"/>
                  </a:cubicBezTo>
                  <a:cubicBezTo>
                    <a:pt x="1042" y="72"/>
                    <a:pt x="1042" y="72"/>
                    <a:pt x="1042" y="72"/>
                  </a:cubicBezTo>
                  <a:cubicBezTo>
                    <a:pt x="1042" y="134"/>
                    <a:pt x="1042" y="134"/>
                    <a:pt x="1042" y="134"/>
                  </a:cubicBezTo>
                  <a:cubicBezTo>
                    <a:pt x="1077" y="134"/>
                    <a:pt x="1077" y="134"/>
                    <a:pt x="1077" y="134"/>
                  </a:cubicBezTo>
                  <a:cubicBezTo>
                    <a:pt x="1077" y="151"/>
                    <a:pt x="1077" y="151"/>
                    <a:pt x="1077" y="151"/>
                  </a:cubicBezTo>
                  <a:cubicBezTo>
                    <a:pt x="1123" y="151"/>
                    <a:pt x="1123" y="151"/>
                    <a:pt x="1123" y="151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20182" y="514785"/>
              <a:ext cx="257986" cy="303133"/>
            </a:xfrm>
            <a:prstGeom prst="rect">
              <a:avLst/>
            </a:prstGeom>
          </p:spPr>
        </p:pic>
      </p:grp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35132" y="1394253"/>
            <a:ext cx="8473735" cy="289418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numCol="1" spcCol="7200000">
            <a:noAutofit/>
          </a:bodyPr>
          <a:lstStyle/>
          <a:p>
            <a:endParaRPr lang="en-GB" sz="32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32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3200" baseline="300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3200" baseline="300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3200" baseline="300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4400" baseline="30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05741" y="4564944"/>
            <a:ext cx="2756116" cy="29104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numCol="1" spcCol="7200000" anchor="b" anchorCtr="0">
            <a:noAutofit/>
          </a:bodyPr>
          <a:lstStyle/>
          <a:p>
            <a:endParaRPr lang="en-GB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124" y="253355"/>
            <a:ext cx="3391954" cy="1692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/>
                <a:cs typeface="Arial"/>
              </a:rPr>
              <a:t>Centre for Languages and International Education </a:t>
            </a:r>
          </a:p>
        </p:txBody>
      </p:sp>
      <p:sp>
        <p:nvSpPr>
          <p:cNvPr id="2" name="AutoShape 2" descr="Image result for group tutori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1A4ADD-E585-4C21-A389-F75E263B5B5A}"/>
              </a:ext>
            </a:extLst>
          </p:cNvPr>
          <p:cNvSpPr txBox="1"/>
          <p:nvPr/>
        </p:nvSpPr>
        <p:spPr>
          <a:xfrm>
            <a:off x="294123" y="1328092"/>
            <a:ext cx="8774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rgbClr val="002060"/>
                </a:solidFill>
              </a:rPr>
              <a:t>I like the size of the seminars. It' comfortable for us to have discussions. The study groups also allow us to learn effectively. </a:t>
            </a:r>
          </a:p>
          <a:p>
            <a:endParaRPr lang="en-GB" sz="2400" i="1" dirty="0">
              <a:solidFill>
                <a:srgbClr val="002060"/>
              </a:solidFill>
            </a:endParaRPr>
          </a:p>
          <a:p>
            <a:r>
              <a:rPr lang="en-GB" sz="2400" i="1" dirty="0">
                <a:solidFill>
                  <a:srgbClr val="002060"/>
                </a:solidFill>
              </a:rPr>
              <a:t>Group study is really useful in which we can prepare well for seminar</a:t>
            </a:r>
          </a:p>
        </p:txBody>
      </p:sp>
    </p:spTree>
    <p:extLst>
      <p:ext uri="{BB962C8B-B14F-4D97-AF65-F5344CB8AC3E}">
        <p14:creationId xmlns:p14="http://schemas.microsoft.com/office/powerpoint/2010/main" val="1839430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1235075"/>
            <a:chOff x="0" y="-66259"/>
            <a:chExt cx="9144000" cy="1235075"/>
          </a:xfrm>
        </p:grpSpPr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0" y="-66259"/>
              <a:ext cx="9144000" cy="1235075"/>
            </a:xfrm>
            <a:custGeom>
              <a:avLst/>
              <a:gdLst>
                <a:gd name="T0" fmla="*/ 0 w 1123"/>
                <a:gd name="T1" fmla="*/ 0 h 151"/>
                <a:gd name="T2" fmla="*/ 0 w 1123"/>
                <a:gd name="T3" fmla="*/ 151 h 151"/>
                <a:gd name="T4" fmla="*/ 844 w 1123"/>
                <a:gd name="T5" fmla="*/ 151 h 151"/>
                <a:gd name="T6" fmla="*/ 841 w 1123"/>
                <a:gd name="T7" fmla="*/ 148 h 151"/>
                <a:gd name="T8" fmla="*/ 832 w 1123"/>
                <a:gd name="T9" fmla="*/ 122 h 151"/>
                <a:gd name="T10" fmla="*/ 832 w 1123"/>
                <a:gd name="T11" fmla="*/ 72 h 151"/>
                <a:gd name="T12" fmla="*/ 859 w 1123"/>
                <a:gd name="T13" fmla="*/ 72 h 151"/>
                <a:gd name="T14" fmla="*/ 859 w 1123"/>
                <a:gd name="T15" fmla="*/ 124 h 151"/>
                <a:gd name="T16" fmla="*/ 863 w 1123"/>
                <a:gd name="T17" fmla="*/ 135 h 151"/>
                <a:gd name="T18" fmla="*/ 871 w 1123"/>
                <a:gd name="T19" fmla="*/ 138 h 151"/>
                <a:gd name="T20" fmla="*/ 880 w 1123"/>
                <a:gd name="T21" fmla="*/ 135 h 151"/>
                <a:gd name="T22" fmla="*/ 883 w 1123"/>
                <a:gd name="T23" fmla="*/ 124 h 151"/>
                <a:gd name="T24" fmla="*/ 883 w 1123"/>
                <a:gd name="T25" fmla="*/ 72 h 151"/>
                <a:gd name="T26" fmla="*/ 910 w 1123"/>
                <a:gd name="T27" fmla="*/ 72 h 151"/>
                <a:gd name="T28" fmla="*/ 910 w 1123"/>
                <a:gd name="T29" fmla="*/ 117 h 151"/>
                <a:gd name="T30" fmla="*/ 900 w 1123"/>
                <a:gd name="T31" fmla="*/ 148 h 151"/>
                <a:gd name="T32" fmla="*/ 897 w 1123"/>
                <a:gd name="T33" fmla="*/ 151 h 151"/>
                <a:gd name="T34" fmla="*/ 937 w 1123"/>
                <a:gd name="T35" fmla="*/ 151 h 151"/>
                <a:gd name="T36" fmla="*/ 920 w 1123"/>
                <a:gd name="T37" fmla="*/ 114 h 151"/>
                <a:gd name="T38" fmla="*/ 964 w 1123"/>
                <a:gd name="T39" fmla="*/ 69 h 151"/>
                <a:gd name="T40" fmla="*/ 998 w 1123"/>
                <a:gd name="T41" fmla="*/ 82 h 151"/>
                <a:gd name="T42" fmla="*/ 1005 w 1123"/>
                <a:gd name="T43" fmla="*/ 92 h 151"/>
                <a:gd name="T44" fmla="*/ 982 w 1123"/>
                <a:gd name="T45" fmla="*/ 103 h 151"/>
                <a:gd name="T46" fmla="*/ 965 w 1123"/>
                <a:gd name="T47" fmla="*/ 89 h 151"/>
                <a:gd name="T48" fmla="*/ 953 w 1123"/>
                <a:gd name="T49" fmla="*/ 94 h 151"/>
                <a:gd name="T50" fmla="*/ 947 w 1123"/>
                <a:gd name="T51" fmla="*/ 113 h 151"/>
                <a:gd name="T52" fmla="*/ 965 w 1123"/>
                <a:gd name="T53" fmla="*/ 137 h 151"/>
                <a:gd name="T54" fmla="*/ 982 w 1123"/>
                <a:gd name="T55" fmla="*/ 123 h 151"/>
                <a:gd name="T56" fmla="*/ 1005 w 1123"/>
                <a:gd name="T57" fmla="*/ 134 h 151"/>
                <a:gd name="T58" fmla="*/ 997 w 1123"/>
                <a:gd name="T59" fmla="*/ 146 h 151"/>
                <a:gd name="T60" fmla="*/ 991 w 1123"/>
                <a:gd name="T61" fmla="*/ 151 h 151"/>
                <a:gd name="T62" fmla="*/ 1016 w 1123"/>
                <a:gd name="T63" fmla="*/ 151 h 151"/>
                <a:gd name="T64" fmla="*/ 1016 w 1123"/>
                <a:gd name="T65" fmla="*/ 72 h 151"/>
                <a:gd name="T66" fmla="*/ 1042 w 1123"/>
                <a:gd name="T67" fmla="*/ 72 h 151"/>
                <a:gd name="T68" fmla="*/ 1042 w 1123"/>
                <a:gd name="T69" fmla="*/ 134 h 151"/>
                <a:gd name="T70" fmla="*/ 1077 w 1123"/>
                <a:gd name="T71" fmla="*/ 134 h 151"/>
                <a:gd name="T72" fmla="*/ 1077 w 1123"/>
                <a:gd name="T73" fmla="*/ 151 h 151"/>
                <a:gd name="T74" fmla="*/ 1123 w 1123"/>
                <a:gd name="T75" fmla="*/ 151 h 151"/>
                <a:gd name="T76" fmla="*/ 1123 w 1123"/>
                <a:gd name="T77" fmla="*/ 0 h 151"/>
                <a:gd name="T78" fmla="*/ 0 w 1123"/>
                <a:gd name="T7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151">
                  <a:moveTo>
                    <a:pt x="0" y="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844" y="151"/>
                    <a:pt x="844" y="151"/>
                    <a:pt x="844" y="151"/>
                  </a:cubicBezTo>
                  <a:cubicBezTo>
                    <a:pt x="843" y="150"/>
                    <a:pt x="842" y="149"/>
                    <a:pt x="841" y="148"/>
                  </a:cubicBezTo>
                  <a:cubicBezTo>
                    <a:pt x="833" y="140"/>
                    <a:pt x="833" y="131"/>
                    <a:pt x="832" y="122"/>
                  </a:cubicBezTo>
                  <a:cubicBezTo>
                    <a:pt x="832" y="72"/>
                    <a:pt x="832" y="72"/>
                    <a:pt x="832" y="72"/>
                  </a:cubicBezTo>
                  <a:cubicBezTo>
                    <a:pt x="859" y="72"/>
                    <a:pt x="859" y="72"/>
                    <a:pt x="859" y="72"/>
                  </a:cubicBezTo>
                  <a:cubicBezTo>
                    <a:pt x="859" y="124"/>
                    <a:pt x="859" y="124"/>
                    <a:pt x="859" y="124"/>
                  </a:cubicBezTo>
                  <a:cubicBezTo>
                    <a:pt x="859" y="128"/>
                    <a:pt x="860" y="132"/>
                    <a:pt x="863" y="135"/>
                  </a:cubicBezTo>
                  <a:cubicBezTo>
                    <a:pt x="865" y="137"/>
                    <a:pt x="868" y="138"/>
                    <a:pt x="871" y="138"/>
                  </a:cubicBezTo>
                  <a:cubicBezTo>
                    <a:pt x="875" y="138"/>
                    <a:pt x="878" y="136"/>
                    <a:pt x="880" y="135"/>
                  </a:cubicBezTo>
                  <a:cubicBezTo>
                    <a:pt x="883" y="132"/>
                    <a:pt x="883" y="128"/>
                    <a:pt x="883" y="124"/>
                  </a:cubicBezTo>
                  <a:cubicBezTo>
                    <a:pt x="883" y="72"/>
                    <a:pt x="883" y="72"/>
                    <a:pt x="883" y="72"/>
                  </a:cubicBezTo>
                  <a:cubicBezTo>
                    <a:pt x="910" y="72"/>
                    <a:pt x="910" y="72"/>
                    <a:pt x="910" y="72"/>
                  </a:cubicBezTo>
                  <a:cubicBezTo>
                    <a:pt x="910" y="117"/>
                    <a:pt x="910" y="117"/>
                    <a:pt x="910" y="117"/>
                  </a:cubicBezTo>
                  <a:cubicBezTo>
                    <a:pt x="910" y="126"/>
                    <a:pt x="910" y="139"/>
                    <a:pt x="900" y="148"/>
                  </a:cubicBezTo>
                  <a:cubicBezTo>
                    <a:pt x="899" y="149"/>
                    <a:pt x="898" y="150"/>
                    <a:pt x="897" y="151"/>
                  </a:cubicBezTo>
                  <a:cubicBezTo>
                    <a:pt x="937" y="151"/>
                    <a:pt x="937" y="151"/>
                    <a:pt x="937" y="151"/>
                  </a:cubicBezTo>
                  <a:cubicBezTo>
                    <a:pt x="925" y="142"/>
                    <a:pt x="920" y="128"/>
                    <a:pt x="920" y="114"/>
                  </a:cubicBezTo>
                  <a:cubicBezTo>
                    <a:pt x="920" y="92"/>
                    <a:pt x="935" y="69"/>
                    <a:pt x="964" y="69"/>
                  </a:cubicBezTo>
                  <a:cubicBezTo>
                    <a:pt x="976" y="69"/>
                    <a:pt x="989" y="73"/>
                    <a:pt x="998" y="82"/>
                  </a:cubicBezTo>
                  <a:cubicBezTo>
                    <a:pt x="1001" y="86"/>
                    <a:pt x="1003" y="89"/>
                    <a:pt x="1005" y="92"/>
                  </a:cubicBezTo>
                  <a:cubicBezTo>
                    <a:pt x="982" y="103"/>
                    <a:pt x="982" y="103"/>
                    <a:pt x="982" y="103"/>
                  </a:cubicBezTo>
                  <a:cubicBezTo>
                    <a:pt x="980" y="98"/>
                    <a:pt x="976" y="89"/>
                    <a:pt x="965" y="89"/>
                  </a:cubicBezTo>
                  <a:cubicBezTo>
                    <a:pt x="959" y="89"/>
                    <a:pt x="955" y="92"/>
                    <a:pt x="953" y="94"/>
                  </a:cubicBezTo>
                  <a:cubicBezTo>
                    <a:pt x="947" y="100"/>
                    <a:pt x="947" y="109"/>
                    <a:pt x="947" y="113"/>
                  </a:cubicBezTo>
                  <a:cubicBezTo>
                    <a:pt x="947" y="125"/>
                    <a:pt x="952" y="137"/>
                    <a:pt x="965" y="137"/>
                  </a:cubicBezTo>
                  <a:cubicBezTo>
                    <a:pt x="977" y="137"/>
                    <a:pt x="981" y="126"/>
                    <a:pt x="982" y="123"/>
                  </a:cubicBezTo>
                  <a:cubicBezTo>
                    <a:pt x="1005" y="134"/>
                    <a:pt x="1005" y="134"/>
                    <a:pt x="1005" y="134"/>
                  </a:cubicBezTo>
                  <a:cubicBezTo>
                    <a:pt x="1003" y="138"/>
                    <a:pt x="1001" y="142"/>
                    <a:pt x="997" y="146"/>
                  </a:cubicBezTo>
                  <a:cubicBezTo>
                    <a:pt x="995" y="148"/>
                    <a:pt x="993" y="150"/>
                    <a:pt x="991" y="151"/>
                  </a:cubicBezTo>
                  <a:cubicBezTo>
                    <a:pt x="1016" y="151"/>
                    <a:pt x="1016" y="151"/>
                    <a:pt x="1016" y="151"/>
                  </a:cubicBezTo>
                  <a:cubicBezTo>
                    <a:pt x="1016" y="72"/>
                    <a:pt x="1016" y="72"/>
                    <a:pt x="1016" y="72"/>
                  </a:cubicBezTo>
                  <a:cubicBezTo>
                    <a:pt x="1042" y="72"/>
                    <a:pt x="1042" y="72"/>
                    <a:pt x="1042" y="72"/>
                  </a:cubicBezTo>
                  <a:cubicBezTo>
                    <a:pt x="1042" y="134"/>
                    <a:pt x="1042" y="134"/>
                    <a:pt x="1042" y="134"/>
                  </a:cubicBezTo>
                  <a:cubicBezTo>
                    <a:pt x="1077" y="134"/>
                    <a:pt x="1077" y="134"/>
                    <a:pt x="1077" y="134"/>
                  </a:cubicBezTo>
                  <a:cubicBezTo>
                    <a:pt x="1077" y="151"/>
                    <a:pt x="1077" y="151"/>
                    <a:pt x="1077" y="151"/>
                  </a:cubicBezTo>
                  <a:cubicBezTo>
                    <a:pt x="1123" y="151"/>
                    <a:pt x="1123" y="151"/>
                    <a:pt x="1123" y="151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20182" y="514785"/>
              <a:ext cx="257986" cy="303133"/>
            </a:xfrm>
            <a:prstGeom prst="rect">
              <a:avLst/>
            </a:prstGeom>
          </p:spPr>
        </p:pic>
      </p:grp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35132" y="1452917"/>
            <a:ext cx="8473735" cy="3331223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numCol="1" spcCol="7200000">
            <a:noAutofit/>
          </a:bodyPr>
          <a:lstStyle/>
          <a:p>
            <a:endParaRPr lang="en-GB" sz="24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24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3200" baseline="300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3200" baseline="300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3200" baseline="300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4400" baseline="30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05741" y="4564944"/>
            <a:ext cx="2756116" cy="29104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numCol="1" spcCol="7200000" anchor="b" anchorCtr="0">
            <a:noAutofit/>
          </a:bodyPr>
          <a:lstStyle/>
          <a:p>
            <a:endParaRPr lang="en-GB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124" y="253355"/>
            <a:ext cx="3391954" cy="1692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/>
                <a:cs typeface="Arial"/>
              </a:rPr>
              <a:t>Centre for Languages and International Education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04A0E1-D858-4F31-9B32-62D70EAD5781}"/>
              </a:ext>
            </a:extLst>
          </p:cNvPr>
          <p:cNvSpPr txBox="1"/>
          <p:nvPr/>
        </p:nvSpPr>
        <p:spPr>
          <a:xfrm>
            <a:off x="335132" y="1381071"/>
            <a:ext cx="7999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tx2">
                    <a:lumMod val="75000"/>
                  </a:schemeClr>
                </a:solidFill>
              </a:rPr>
              <a:t>Study groups - feedback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C352ED-C6B1-4411-A4AA-F6D10BF20749}"/>
              </a:ext>
            </a:extLst>
          </p:cNvPr>
          <p:cNvSpPr txBox="1"/>
          <p:nvPr/>
        </p:nvSpPr>
        <p:spPr>
          <a:xfrm>
            <a:off x="281846" y="1905722"/>
            <a:ext cx="799190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Students</a:t>
            </a:r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Liked the flexibility and autonomy of the course structure allowed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Bonded with team members</a:t>
            </a:r>
          </a:p>
          <a:p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Teachers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Fed back that it was difficult to gauge what went on in study groups and needed to be monitored more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5820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1235075"/>
            <a:chOff x="0" y="-66259"/>
            <a:chExt cx="9144000" cy="1235075"/>
          </a:xfrm>
        </p:grpSpPr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0" y="-66259"/>
              <a:ext cx="9144000" cy="1235075"/>
            </a:xfrm>
            <a:custGeom>
              <a:avLst/>
              <a:gdLst>
                <a:gd name="T0" fmla="*/ 0 w 1123"/>
                <a:gd name="T1" fmla="*/ 0 h 151"/>
                <a:gd name="T2" fmla="*/ 0 w 1123"/>
                <a:gd name="T3" fmla="*/ 151 h 151"/>
                <a:gd name="T4" fmla="*/ 844 w 1123"/>
                <a:gd name="T5" fmla="*/ 151 h 151"/>
                <a:gd name="T6" fmla="*/ 841 w 1123"/>
                <a:gd name="T7" fmla="*/ 148 h 151"/>
                <a:gd name="T8" fmla="*/ 832 w 1123"/>
                <a:gd name="T9" fmla="*/ 122 h 151"/>
                <a:gd name="T10" fmla="*/ 832 w 1123"/>
                <a:gd name="T11" fmla="*/ 72 h 151"/>
                <a:gd name="T12" fmla="*/ 859 w 1123"/>
                <a:gd name="T13" fmla="*/ 72 h 151"/>
                <a:gd name="T14" fmla="*/ 859 w 1123"/>
                <a:gd name="T15" fmla="*/ 124 h 151"/>
                <a:gd name="T16" fmla="*/ 863 w 1123"/>
                <a:gd name="T17" fmla="*/ 135 h 151"/>
                <a:gd name="T18" fmla="*/ 871 w 1123"/>
                <a:gd name="T19" fmla="*/ 138 h 151"/>
                <a:gd name="T20" fmla="*/ 880 w 1123"/>
                <a:gd name="T21" fmla="*/ 135 h 151"/>
                <a:gd name="T22" fmla="*/ 883 w 1123"/>
                <a:gd name="T23" fmla="*/ 124 h 151"/>
                <a:gd name="T24" fmla="*/ 883 w 1123"/>
                <a:gd name="T25" fmla="*/ 72 h 151"/>
                <a:gd name="T26" fmla="*/ 910 w 1123"/>
                <a:gd name="T27" fmla="*/ 72 h 151"/>
                <a:gd name="T28" fmla="*/ 910 w 1123"/>
                <a:gd name="T29" fmla="*/ 117 h 151"/>
                <a:gd name="T30" fmla="*/ 900 w 1123"/>
                <a:gd name="T31" fmla="*/ 148 h 151"/>
                <a:gd name="T32" fmla="*/ 897 w 1123"/>
                <a:gd name="T33" fmla="*/ 151 h 151"/>
                <a:gd name="T34" fmla="*/ 937 w 1123"/>
                <a:gd name="T35" fmla="*/ 151 h 151"/>
                <a:gd name="T36" fmla="*/ 920 w 1123"/>
                <a:gd name="T37" fmla="*/ 114 h 151"/>
                <a:gd name="T38" fmla="*/ 964 w 1123"/>
                <a:gd name="T39" fmla="*/ 69 h 151"/>
                <a:gd name="T40" fmla="*/ 998 w 1123"/>
                <a:gd name="T41" fmla="*/ 82 h 151"/>
                <a:gd name="T42" fmla="*/ 1005 w 1123"/>
                <a:gd name="T43" fmla="*/ 92 h 151"/>
                <a:gd name="T44" fmla="*/ 982 w 1123"/>
                <a:gd name="T45" fmla="*/ 103 h 151"/>
                <a:gd name="T46" fmla="*/ 965 w 1123"/>
                <a:gd name="T47" fmla="*/ 89 h 151"/>
                <a:gd name="T48" fmla="*/ 953 w 1123"/>
                <a:gd name="T49" fmla="*/ 94 h 151"/>
                <a:gd name="T50" fmla="*/ 947 w 1123"/>
                <a:gd name="T51" fmla="*/ 113 h 151"/>
                <a:gd name="T52" fmla="*/ 965 w 1123"/>
                <a:gd name="T53" fmla="*/ 137 h 151"/>
                <a:gd name="T54" fmla="*/ 982 w 1123"/>
                <a:gd name="T55" fmla="*/ 123 h 151"/>
                <a:gd name="T56" fmla="*/ 1005 w 1123"/>
                <a:gd name="T57" fmla="*/ 134 h 151"/>
                <a:gd name="T58" fmla="*/ 997 w 1123"/>
                <a:gd name="T59" fmla="*/ 146 h 151"/>
                <a:gd name="T60" fmla="*/ 991 w 1123"/>
                <a:gd name="T61" fmla="*/ 151 h 151"/>
                <a:gd name="T62" fmla="*/ 1016 w 1123"/>
                <a:gd name="T63" fmla="*/ 151 h 151"/>
                <a:gd name="T64" fmla="*/ 1016 w 1123"/>
                <a:gd name="T65" fmla="*/ 72 h 151"/>
                <a:gd name="T66" fmla="*/ 1042 w 1123"/>
                <a:gd name="T67" fmla="*/ 72 h 151"/>
                <a:gd name="T68" fmla="*/ 1042 w 1123"/>
                <a:gd name="T69" fmla="*/ 134 h 151"/>
                <a:gd name="T70" fmla="*/ 1077 w 1123"/>
                <a:gd name="T71" fmla="*/ 134 h 151"/>
                <a:gd name="T72" fmla="*/ 1077 w 1123"/>
                <a:gd name="T73" fmla="*/ 151 h 151"/>
                <a:gd name="T74" fmla="*/ 1123 w 1123"/>
                <a:gd name="T75" fmla="*/ 151 h 151"/>
                <a:gd name="T76" fmla="*/ 1123 w 1123"/>
                <a:gd name="T77" fmla="*/ 0 h 151"/>
                <a:gd name="T78" fmla="*/ 0 w 1123"/>
                <a:gd name="T7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151">
                  <a:moveTo>
                    <a:pt x="0" y="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844" y="151"/>
                    <a:pt x="844" y="151"/>
                    <a:pt x="844" y="151"/>
                  </a:cubicBezTo>
                  <a:cubicBezTo>
                    <a:pt x="843" y="150"/>
                    <a:pt x="842" y="149"/>
                    <a:pt x="841" y="148"/>
                  </a:cubicBezTo>
                  <a:cubicBezTo>
                    <a:pt x="833" y="140"/>
                    <a:pt x="833" y="131"/>
                    <a:pt x="832" y="122"/>
                  </a:cubicBezTo>
                  <a:cubicBezTo>
                    <a:pt x="832" y="72"/>
                    <a:pt x="832" y="72"/>
                    <a:pt x="832" y="72"/>
                  </a:cubicBezTo>
                  <a:cubicBezTo>
                    <a:pt x="859" y="72"/>
                    <a:pt x="859" y="72"/>
                    <a:pt x="859" y="72"/>
                  </a:cubicBezTo>
                  <a:cubicBezTo>
                    <a:pt x="859" y="124"/>
                    <a:pt x="859" y="124"/>
                    <a:pt x="859" y="124"/>
                  </a:cubicBezTo>
                  <a:cubicBezTo>
                    <a:pt x="859" y="128"/>
                    <a:pt x="860" y="132"/>
                    <a:pt x="863" y="135"/>
                  </a:cubicBezTo>
                  <a:cubicBezTo>
                    <a:pt x="865" y="137"/>
                    <a:pt x="868" y="138"/>
                    <a:pt x="871" y="138"/>
                  </a:cubicBezTo>
                  <a:cubicBezTo>
                    <a:pt x="875" y="138"/>
                    <a:pt x="878" y="136"/>
                    <a:pt x="880" y="135"/>
                  </a:cubicBezTo>
                  <a:cubicBezTo>
                    <a:pt x="883" y="132"/>
                    <a:pt x="883" y="128"/>
                    <a:pt x="883" y="124"/>
                  </a:cubicBezTo>
                  <a:cubicBezTo>
                    <a:pt x="883" y="72"/>
                    <a:pt x="883" y="72"/>
                    <a:pt x="883" y="72"/>
                  </a:cubicBezTo>
                  <a:cubicBezTo>
                    <a:pt x="910" y="72"/>
                    <a:pt x="910" y="72"/>
                    <a:pt x="910" y="72"/>
                  </a:cubicBezTo>
                  <a:cubicBezTo>
                    <a:pt x="910" y="117"/>
                    <a:pt x="910" y="117"/>
                    <a:pt x="910" y="117"/>
                  </a:cubicBezTo>
                  <a:cubicBezTo>
                    <a:pt x="910" y="126"/>
                    <a:pt x="910" y="139"/>
                    <a:pt x="900" y="148"/>
                  </a:cubicBezTo>
                  <a:cubicBezTo>
                    <a:pt x="899" y="149"/>
                    <a:pt x="898" y="150"/>
                    <a:pt x="897" y="151"/>
                  </a:cubicBezTo>
                  <a:cubicBezTo>
                    <a:pt x="937" y="151"/>
                    <a:pt x="937" y="151"/>
                    <a:pt x="937" y="151"/>
                  </a:cubicBezTo>
                  <a:cubicBezTo>
                    <a:pt x="925" y="142"/>
                    <a:pt x="920" y="128"/>
                    <a:pt x="920" y="114"/>
                  </a:cubicBezTo>
                  <a:cubicBezTo>
                    <a:pt x="920" y="92"/>
                    <a:pt x="935" y="69"/>
                    <a:pt x="964" y="69"/>
                  </a:cubicBezTo>
                  <a:cubicBezTo>
                    <a:pt x="976" y="69"/>
                    <a:pt x="989" y="73"/>
                    <a:pt x="998" y="82"/>
                  </a:cubicBezTo>
                  <a:cubicBezTo>
                    <a:pt x="1001" y="86"/>
                    <a:pt x="1003" y="89"/>
                    <a:pt x="1005" y="92"/>
                  </a:cubicBezTo>
                  <a:cubicBezTo>
                    <a:pt x="982" y="103"/>
                    <a:pt x="982" y="103"/>
                    <a:pt x="982" y="103"/>
                  </a:cubicBezTo>
                  <a:cubicBezTo>
                    <a:pt x="980" y="98"/>
                    <a:pt x="976" y="89"/>
                    <a:pt x="965" y="89"/>
                  </a:cubicBezTo>
                  <a:cubicBezTo>
                    <a:pt x="959" y="89"/>
                    <a:pt x="955" y="92"/>
                    <a:pt x="953" y="94"/>
                  </a:cubicBezTo>
                  <a:cubicBezTo>
                    <a:pt x="947" y="100"/>
                    <a:pt x="947" y="109"/>
                    <a:pt x="947" y="113"/>
                  </a:cubicBezTo>
                  <a:cubicBezTo>
                    <a:pt x="947" y="125"/>
                    <a:pt x="952" y="137"/>
                    <a:pt x="965" y="137"/>
                  </a:cubicBezTo>
                  <a:cubicBezTo>
                    <a:pt x="977" y="137"/>
                    <a:pt x="981" y="126"/>
                    <a:pt x="982" y="123"/>
                  </a:cubicBezTo>
                  <a:cubicBezTo>
                    <a:pt x="1005" y="134"/>
                    <a:pt x="1005" y="134"/>
                    <a:pt x="1005" y="134"/>
                  </a:cubicBezTo>
                  <a:cubicBezTo>
                    <a:pt x="1003" y="138"/>
                    <a:pt x="1001" y="142"/>
                    <a:pt x="997" y="146"/>
                  </a:cubicBezTo>
                  <a:cubicBezTo>
                    <a:pt x="995" y="148"/>
                    <a:pt x="993" y="150"/>
                    <a:pt x="991" y="151"/>
                  </a:cubicBezTo>
                  <a:cubicBezTo>
                    <a:pt x="1016" y="151"/>
                    <a:pt x="1016" y="151"/>
                    <a:pt x="1016" y="151"/>
                  </a:cubicBezTo>
                  <a:cubicBezTo>
                    <a:pt x="1016" y="72"/>
                    <a:pt x="1016" y="72"/>
                    <a:pt x="1016" y="72"/>
                  </a:cubicBezTo>
                  <a:cubicBezTo>
                    <a:pt x="1042" y="72"/>
                    <a:pt x="1042" y="72"/>
                    <a:pt x="1042" y="72"/>
                  </a:cubicBezTo>
                  <a:cubicBezTo>
                    <a:pt x="1042" y="134"/>
                    <a:pt x="1042" y="134"/>
                    <a:pt x="1042" y="134"/>
                  </a:cubicBezTo>
                  <a:cubicBezTo>
                    <a:pt x="1077" y="134"/>
                    <a:pt x="1077" y="134"/>
                    <a:pt x="1077" y="134"/>
                  </a:cubicBezTo>
                  <a:cubicBezTo>
                    <a:pt x="1077" y="151"/>
                    <a:pt x="1077" y="151"/>
                    <a:pt x="1077" y="151"/>
                  </a:cubicBezTo>
                  <a:cubicBezTo>
                    <a:pt x="1123" y="151"/>
                    <a:pt x="1123" y="151"/>
                    <a:pt x="1123" y="151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20182" y="514785"/>
              <a:ext cx="257986" cy="303133"/>
            </a:xfrm>
            <a:prstGeom prst="rect">
              <a:avLst/>
            </a:prstGeom>
          </p:spPr>
        </p:pic>
      </p:grp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35132" y="1452917"/>
            <a:ext cx="8473735" cy="3331223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numCol="1" spcCol="7200000">
            <a:noAutofit/>
          </a:bodyPr>
          <a:lstStyle/>
          <a:p>
            <a:r>
              <a:rPr lang="en-GB" sz="3200" b="1" dirty="0">
                <a:solidFill>
                  <a:schemeClr val="tx2">
                    <a:lumMod val="75000"/>
                  </a:schemeClr>
                </a:solidFill>
                <a:ea typeface="Arial" charset="0"/>
                <a:cs typeface="Arial" charset="0"/>
              </a:rPr>
              <a:t>Seminars</a:t>
            </a:r>
          </a:p>
          <a:p>
            <a:endParaRPr lang="en-GB" sz="2400" dirty="0"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Some students commented that teachers only checked answers and didn’t explain during seminars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Some students complained others were not always prepared &gt; links to engagement in Study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Some teachers and students commented on lack of engagement in seminars</a:t>
            </a:r>
          </a:p>
          <a:p>
            <a:endParaRPr lang="en-GB" sz="2400" dirty="0">
              <a:solidFill>
                <a:schemeClr val="tx2">
                  <a:lumMod val="75000"/>
                </a:schemeClr>
              </a:solidFill>
              <a:ea typeface="Arial" charset="0"/>
              <a:cs typeface="Arial" charset="0"/>
            </a:endParaRPr>
          </a:p>
          <a:p>
            <a:endParaRPr lang="en-GB" sz="3200" baseline="300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3200" baseline="300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3200" baseline="300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4400" baseline="30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05741" y="4564944"/>
            <a:ext cx="2756116" cy="29104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numCol="1" spcCol="7200000" anchor="b" anchorCtr="0">
            <a:noAutofit/>
          </a:bodyPr>
          <a:lstStyle/>
          <a:p>
            <a:endParaRPr lang="en-GB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124" y="253355"/>
            <a:ext cx="3391954" cy="1692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/>
                <a:cs typeface="Arial"/>
              </a:rPr>
              <a:t>Centre for Languages and International Education </a:t>
            </a:r>
          </a:p>
        </p:txBody>
      </p:sp>
    </p:spTree>
    <p:extLst>
      <p:ext uri="{BB962C8B-B14F-4D97-AF65-F5344CB8AC3E}">
        <p14:creationId xmlns:p14="http://schemas.microsoft.com/office/powerpoint/2010/main" val="202327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1235075"/>
            <a:chOff x="0" y="-66259"/>
            <a:chExt cx="9144000" cy="1235075"/>
          </a:xfrm>
        </p:grpSpPr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0" y="-66259"/>
              <a:ext cx="9144000" cy="1235075"/>
            </a:xfrm>
            <a:custGeom>
              <a:avLst/>
              <a:gdLst>
                <a:gd name="T0" fmla="*/ 0 w 1123"/>
                <a:gd name="T1" fmla="*/ 0 h 151"/>
                <a:gd name="T2" fmla="*/ 0 w 1123"/>
                <a:gd name="T3" fmla="*/ 151 h 151"/>
                <a:gd name="T4" fmla="*/ 844 w 1123"/>
                <a:gd name="T5" fmla="*/ 151 h 151"/>
                <a:gd name="T6" fmla="*/ 841 w 1123"/>
                <a:gd name="T7" fmla="*/ 148 h 151"/>
                <a:gd name="T8" fmla="*/ 832 w 1123"/>
                <a:gd name="T9" fmla="*/ 122 h 151"/>
                <a:gd name="T10" fmla="*/ 832 w 1123"/>
                <a:gd name="T11" fmla="*/ 72 h 151"/>
                <a:gd name="T12" fmla="*/ 859 w 1123"/>
                <a:gd name="T13" fmla="*/ 72 h 151"/>
                <a:gd name="T14" fmla="*/ 859 w 1123"/>
                <a:gd name="T15" fmla="*/ 124 h 151"/>
                <a:gd name="T16" fmla="*/ 863 w 1123"/>
                <a:gd name="T17" fmla="*/ 135 h 151"/>
                <a:gd name="T18" fmla="*/ 871 w 1123"/>
                <a:gd name="T19" fmla="*/ 138 h 151"/>
                <a:gd name="T20" fmla="*/ 880 w 1123"/>
                <a:gd name="T21" fmla="*/ 135 h 151"/>
                <a:gd name="T22" fmla="*/ 883 w 1123"/>
                <a:gd name="T23" fmla="*/ 124 h 151"/>
                <a:gd name="T24" fmla="*/ 883 w 1123"/>
                <a:gd name="T25" fmla="*/ 72 h 151"/>
                <a:gd name="T26" fmla="*/ 910 w 1123"/>
                <a:gd name="T27" fmla="*/ 72 h 151"/>
                <a:gd name="T28" fmla="*/ 910 w 1123"/>
                <a:gd name="T29" fmla="*/ 117 h 151"/>
                <a:gd name="T30" fmla="*/ 900 w 1123"/>
                <a:gd name="T31" fmla="*/ 148 h 151"/>
                <a:gd name="T32" fmla="*/ 897 w 1123"/>
                <a:gd name="T33" fmla="*/ 151 h 151"/>
                <a:gd name="T34" fmla="*/ 937 w 1123"/>
                <a:gd name="T35" fmla="*/ 151 h 151"/>
                <a:gd name="T36" fmla="*/ 920 w 1123"/>
                <a:gd name="T37" fmla="*/ 114 h 151"/>
                <a:gd name="T38" fmla="*/ 964 w 1123"/>
                <a:gd name="T39" fmla="*/ 69 h 151"/>
                <a:gd name="T40" fmla="*/ 998 w 1123"/>
                <a:gd name="T41" fmla="*/ 82 h 151"/>
                <a:gd name="T42" fmla="*/ 1005 w 1123"/>
                <a:gd name="T43" fmla="*/ 92 h 151"/>
                <a:gd name="T44" fmla="*/ 982 w 1123"/>
                <a:gd name="T45" fmla="*/ 103 h 151"/>
                <a:gd name="T46" fmla="*/ 965 w 1123"/>
                <a:gd name="T47" fmla="*/ 89 h 151"/>
                <a:gd name="T48" fmla="*/ 953 w 1123"/>
                <a:gd name="T49" fmla="*/ 94 h 151"/>
                <a:gd name="T50" fmla="*/ 947 w 1123"/>
                <a:gd name="T51" fmla="*/ 113 h 151"/>
                <a:gd name="T52" fmla="*/ 965 w 1123"/>
                <a:gd name="T53" fmla="*/ 137 h 151"/>
                <a:gd name="T54" fmla="*/ 982 w 1123"/>
                <a:gd name="T55" fmla="*/ 123 h 151"/>
                <a:gd name="T56" fmla="*/ 1005 w 1123"/>
                <a:gd name="T57" fmla="*/ 134 h 151"/>
                <a:gd name="T58" fmla="*/ 997 w 1123"/>
                <a:gd name="T59" fmla="*/ 146 h 151"/>
                <a:gd name="T60" fmla="*/ 991 w 1123"/>
                <a:gd name="T61" fmla="*/ 151 h 151"/>
                <a:gd name="T62" fmla="*/ 1016 w 1123"/>
                <a:gd name="T63" fmla="*/ 151 h 151"/>
                <a:gd name="T64" fmla="*/ 1016 w 1123"/>
                <a:gd name="T65" fmla="*/ 72 h 151"/>
                <a:gd name="T66" fmla="*/ 1042 w 1123"/>
                <a:gd name="T67" fmla="*/ 72 h 151"/>
                <a:gd name="T68" fmla="*/ 1042 w 1123"/>
                <a:gd name="T69" fmla="*/ 134 h 151"/>
                <a:gd name="T70" fmla="*/ 1077 w 1123"/>
                <a:gd name="T71" fmla="*/ 134 h 151"/>
                <a:gd name="T72" fmla="*/ 1077 w 1123"/>
                <a:gd name="T73" fmla="*/ 151 h 151"/>
                <a:gd name="T74" fmla="*/ 1123 w 1123"/>
                <a:gd name="T75" fmla="*/ 151 h 151"/>
                <a:gd name="T76" fmla="*/ 1123 w 1123"/>
                <a:gd name="T77" fmla="*/ 0 h 151"/>
                <a:gd name="T78" fmla="*/ 0 w 1123"/>
                <a:gd name="T7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151">
                  <a:moveTo>
                    <a:pt x="0" y="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844" y="151"/>
                    <a:pt x="844" y="151"/>
                    <a:pt x="844" y="151"/>
                  </a:cubicBezTo>
                  <a:cubicBezTo>
                    <a:pt x="843" y="150"/>
                    <a:pt x="842" y="149"/>
                    <a:pt x="841" y="148"/>
                  </a:cubicBezTo>
                  <a:cubicBezTo>
                    <a:pt x="833" y="140"/>
                    <a:pt x="833" y="131"/>
                    <a:pt x="832" y="122"/>
                  </a:cubicBezTo>
                  <a:cubicBezTo>
                    <a:pt x="832" y="72"/>
                    <a:pt x="832" y="72"/>
                    <a:pt x="832" y="72"/>
                  </a:cubicBezTo>
                  <a:cubicBezTo>
                    <a:pt x="859" y="72"/>
                    <a:pt x="859" y="72"/>
                    <a:pt x="859" y="72"/>
                  </a:cubicBezTo>
                  <a:cubicBezTo>
                    <a:pt x="859" y="124"/>
                    <a:pt x="859" y="124"/>
                    <a:pt x="859" y="124"/>
                  </a:cubicBezTo>
                  <a:cubicBezTo>
                    <a:pt x="859" y="128"/>
                    <a:pt x="860" y="132"/>
                    <a:pt x="863" y="135"/>
                  </a:cubicBezTo>
                  <a:cubicBezTo>
                    <a:pt x="865" y="137"/>
                    <a:pt x="868" y="138"/>
                    <a:pt x="871" y="138"/>
                  </a:cubicBezTo>
                  <a:cubicBezTo>
                    <a:pt x="875" y="138"/>
                    <a:pt x="878" y="136"/>
                    <a:pt x="880" y="135"/>
                  </a:cubicBezTo>
                  <a:cubicBezTo>
                    <a:pt x="883" y="132"/>
                    <a:pt x="883" y="128"/>
                    <a:pt x="883" y="124"/>
                  </a:cubicBezTo>
                  <a:cubicBezTo>
                    <a:pt x="883" y="72"/>
                    <a:pt x="883" y="72"/>
                    <a:pt x="883" y="72"/>
                  </a:cubicBezTo>
                  <a:cubicBezTo>
                    <a:pt x="910" y="72"/>
                    <a:pt x="910" y="72"/>
                    <a:pt x="910" y="72"/>
                  </a:cubicBezTo>
                  <a:cubicBezTo>
                    <a:pt x="910" y="117"/>
                    <a:pt x="910" y="117"/>
                    <a:pt x="910" y="117"/>
                  </a:cubicBezTo>
                  <a:cubicBezTo>
                    <a:pt x="910" y="126"/>
                    <a:pt x="910" y="139"/>
                    <a:pt x="900" y="148"/>
                  </a:cubicBezTo>
                  <a:cubicBezTo>
                    <a:pt x="899" y="149"/>
                    <a:pt x="898" y="150"/>
                    <a:pt x="897" y="151"/>
                  </a:cubicBezTo>
                  <a:cubicBezTo>
                    <a:pt x="937" y="151"/>
                    <a:pt x="937" y="151"/>
                    <a:pt x="937" y="151"/>
                  </a:cubicBezTo>
                  <a:cubicBezTo>
                    <a:pt x="925" y="142"/>
                    <a:pt x="920" y="128"/>
                    <a:pt x="920" y="114"/>
                  </a:cubicBezTo>
                  <a:cubicBezTo>
                    <a:pt x="920" y="92"/>
                    <a:pt x="935" y="69"/>
                    <a:pt x="964" y="69"/>
                  </a:cubicBezTo>
                  <a:cubicBezTo>
                    <a:pt x="976" y="69"/>
                    <a:pt x="989" y="73"/>
                    <a:pt x="998" y="82"/>
                  </a:cubicBezTo>
                  <a:cubicBezTo>
                    <a:pt x="1001" y="86"/>
                    <a:pt x="1003" y="89"/>
                    <a:pt x="1005" y="92"/>
                  </a:cubicBezTo>
                  <a:cubicBezTo>
                    <a:pt x="982" y="103"/>
                    <a:pt x="982" y="103"/>
                    <a:pt x="982" y="103"/>
                  </a:cubicBezTo>
                  <a:cubicBezTo>
                    <a:pt x="980" y="98"/>
                    <a:pt x="976" y="89"/>
                    <a:pt x="965" y="89"/>
                  </a:cubicBezTo>
                  <a:cubicBezTo>
                    <a:pt x="959" y="89"/>
                    <a:pt x="955" y="92"/>
                    <a:pt x="953" y="94"/>
                  </a:cubicBezTo>
                  <a:cubicBezTo>
                    <a:pt x="947" y="100"/>
                    <a:pt x="947" y="109"/>
                    <a:pt x="947" y="113"/>
                  </a:cubicBezTo>
                  <a:cubicBezTo>
                    <a:pt x="947" y="125"/>
                    <a:pt x="952" y="137"/>
                    <a:pt x="965" y="137"/>
                  </a:cubicBezTo>
                  <a:cubicBezTo>
                    <a:pt x="977" y="137"/>
                    <a:pt x="981" y="126"/>
                    <a:pt x="982" y="123"/>
                  </a:cubicBezTo>
                  <a:cubicBezTo>
                    <a:pt x="1005" y="134"/>
                    <a:pt x="1005" y="134"/>
                    <a:pt x="1005" y="134"/>
                  </a:cubicBezTo>
                  <a:cubicBezTo>
                    <a:pt x="1003" y="138"/>
                    <a:pt x="1001" y="142"/>
                    <a:pt x="997" y="146"/>
                  </a:cubicBezTo>
                  <a:cubicBezTo>
                    <a:pt x="995" y="148"/>
                    <a:pt x="993" y="150"/>
                    <a:pt x="991" y="151"/>
                  </a:cubicBezTo>
                  <a:cubicBezTo>
                    <a:pt x="1016" y="151"/>
                    <a:pt x="1016" y="151"/>
                    <a:pt x="1016" y="151"/>
                  </a:cubicBezTo>
                  <a:cubicBezTo>
                    <a:pt x="1016" y="72"/>
                    <a:pt x="1016" y="72"/>
                    <a:pt x="1016" y="72"/>
                  </a:cubicBezTo>
                  <a:cubicBezTo>
                    <a:pt x="1042" y="72"/>
                    <a:pt x="1042" y="72"/>
                    <a:pt x="1042" y="72"/>
                  </a:cubicBezTo>
                  <a:cubicBezTo>
                    <a:pt x="1042" y="134"/>
                    <a:pt x="1042" y="134"/>
                    <a:pt x="1042" y="134"/>
                  </a:cubicBezTo>
                  <a:cubicBezTo>
                    <a:pt x="1077" y="134"/>
                    <a:pt x="1077" y="134"/>
                    <a:pt x="1077" y="134"/>
                  </a:cubicBezTo>
                  <a:cubicBezTo>
                    <a:pt x="1077" y="151"/>
                    <a:pt x="1077" y="151"/>
                    <a:pt x="1077" y="151"/>
                  </a:cubicBezTo>
                  <a:cubicBezTo>
                    <a:pt x="1123" y="151"/>
                    <a:pt x="1123" y="151"/>
                    <a:pt x="1123" y="151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20182" y="514785"/>
              <a:ext cx="257986" cy="303133"/>
            </a:xfrm>
            <a:prstGeom prst="rect">
              <a:avLst/>
            </a:prstGeom>
          </p:spPr>
        </p:pic>
      </p:grp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35132" y="1452917"/>
            <a:ext cx="8473735" cy="3331223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numCol="1" spcCol="7200000">
            <a:noAutofit/>
          </a:bodyPr>
          <a:lstStyle/>
          <a:p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dirty="0"/>
              <a:t> </a:t>
            </a:r>
            <a:endParaRPr lang="en-GB" sz="24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24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3200" baseline="300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3200" baseline="300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3200" baseline="300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4400" baseline="30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05741" y="4564944"/>
            <a:ext cx="2756116" cy="29104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numCol="1" spcCol="7200000" anchor="b" anchorCtr="0">
            <a:noAutofit/>
          </a:bodyPr>
          <a:lstStyle/>
          <a:p>
            <a:endParaRPr lang="en-GB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124" y="253355"/>
            <a:ext cx="3391954" cy="1692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/>
                <a:cs typeface="Arial"/>
              </a:rPr>
              <a:t>Centre for Languages and International Education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E681B8-CD36-4EB5-831A-10FAE44A0BBA}"/>
              </a:ext>
            </a:extLst>
          </p:cNvPr>
          <p:cNvSpPr txBox="1"/>
          <p:nvPr/>
        </p:nvSpPr>
        <p:spPr>
          <a:xfrm>
            <a:off x="191648" y="1371021"/>
            <a:ext cx="9033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tx2">
                    <a:lumMod val="75000"/>
                  </a:schemeClr>
                </a:solidFill>
              </a:rPr>
              <a:t>Recommendations for Online course structure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8E9595-F1F0-447B-A3DD-D76E065E0D03}"/>
              </a:ext>
            </a:extLst>
          </p:cNvPr>
          <p:cNvSpPr txBox="1"/>
          <p:nvPr/>
        </p:nvSpPr>
        <p:spPr>
          <a:xfrm>
            <a:off x="191648" y="2340656"/>
            <a:ext cx="867641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Learner training in engaging in seminars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Develop materials for the online environment considering aims across the three modes of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Allow for more fluidity in structure, e.g. review and consolidation in study groups as well as preview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Make the relationship between different modes of study explicit in the materials </a:t>
            </a:r>
            <a:r>
              <a:rPr lang="en-GB" sz="2000" dirty="0" err="1">
                <a:solidFill>
                  <a:schemeClr val="tx2">
                    <a:lumMod val="75000"/>
                  </a:schemeClr>
                </a:solidFill>
              </a:rPr>
              <a:t>inc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 teachers’ notes, e.g. suggestions for discussion boards /forum posts</a:t>
            </a:r>
          </a:p>
          <a:p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12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1235075"/>
            <a:chOff x="0" y="-66259"/>
            <a:chExt cx="9144000" cy="1235075"/>
          </a:xfrm>
        </p:grpSpPr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0" y="-66259"/>
              <a:ext cx="9144000" cy="1235075"/>
            </a:xfrm>
            <a:custGeom>
              <a:avLst/>
              <a:gdLst>
                <a:gd name="T0" fmla="*/ 0 w 1123"/>
                <a:gd name="T1" fmla="*/ 0 h 151"/>
                <a:gd name="T2" fmla="*/ 0 w 1123"/>
                <a:gd name="T3" fmla="*/ 151 h 151"/>
                <a:gd name="T4" fmla="*/ 844 w 1123"/>
                <a:gd name="T5" fmla="*/ 151 h 151"/>
                <a:gd name="T6" fmla="*/ 841 w 1123"/>
                <a:gd name="T7" fmla="*/ 148 h 151"/>
                <a:gd name="T8" fmla="*/ 832 w 1123"/>
                <a:gd name="T9" fmla="*/ 122 h 151"/>
                <a:gd name="T10" fmla="*/ 832 w 1123"/>
                <a:gd name="T11" fmla="*/ 72 h 151"/>
                <a:gd name="T12" fmla="*/ 859 w 1123"/>
                <a:gd name="T13" fmla="*/ 72 h 151"/>
                <a:gd name="T14" fmla="*/ 859 w 1123"/>
                <a:gd name="T15" fmla="*/ 124 h 151"/>
                <a:gd name="T16" fmla="*/ 863 w 1123"/>
                <a:gd name="T17" fmla="*/ 135 h 151"/>
                <a:gd name="T18" fmla="*/ 871 w 1123"/>
                <a:gd name="T19" fmla="*/ 138 h 151"/>
                <a:gd name="T20" fmla="*/ 880 w 1123"/>
                <a:gd name="T21" fmla="*/ 135 h 151"/>
                <a:gd name="T22" fmla="*/ 883 w 1123"/>
                <a:gd name="T23" fmla="*/ 124 h 151"/>
                <a:gd name="T24" fmla="*/ 883 w 1123"/>
                <a:gd name="T25" fmla="*/ 72 h 151"/>
                <a:gd name="T26" fmla="*/ 910 w 1123"/>
                <a:gd name="T27" fmla="*/ 72 h 151"/>
                <a:gd name="T28" fmla="*/ 910 w 1123"/>
                <a:gd name="T29" fmla="*/ 117 h 151"/>
                <a:gd name="T30" fmla="*/ 900 w 1123"/>
                <a:gd name="T31" fmla="*/ 148 h 151"/>
                <a:gd name="T32" fmla="*/ 897 w 1123"/>
                <a:gd name="T33" fmla="*/ 151 h 151"/>
                <a:gd name="T34" fmla="*/ 937 w 1123"/>
                <a:gd name="T35" fmla="*/ 151 h 151"/>
                <a:gd name="T36" fmla="*/ 920 w 1123"/>
                <a:gd name="T37" fmla="*/ 114 h 151"/>
                <a:gd name="T38" fmla="*/ 964 w 1123"/>
                <a:gd name="T39" fmla="*/ 69 h 151"/>
                <a:gd name="T40" fmla="*/ 998 w 1123"/>
                <a:gd name="T41" fmla="*/ 82 h 151"/>
                <a:gd name="T42" fmla="*/ 1005 w 1123"/>
                <a:gd name="T43" fmla="*/ 92 h 151"/>
                <a:gd name="T44" fmla="*/ 982 w 1123"/>
                <a:gd name="T45" fmla="*/ 103 h 151"/>
                <a:gd name="T46" fmla="*/ 965 w 1123"/>
                <a:gd name="T47" fmla="*/ 89 h 151"/>
                <a:gd name="T48" fmla="*/ 953 w 1123"/>
                <a:gd name="T49" fmla="*/ 94 h 151"/>
                <a:gd name="T50" fmla="*/ 947 w 1123"/>
                <a:gd name="T51" fmla="*/ 113 h 151"/>
                <a:gd name="T52" fmla="*/ 965 w 1123"/>
                <a:gd name="T53" fmla="*/ 137 h 151"/>
                <a:gd name="T54" fmla="*/ 982 w 1123"/>
                <a:gd name="T55" fmla="*/ 123 h 151"/>
                <a:gd name="T56" fmla="*/ 1005 w 1123"/>
                <a:gd name="T57" fmla="*/ 134 h 151"/>
                <a:gd name="T58" fmla="*/ 997 w 1123"/>
                <a:gd name="T59" fmla="*/ 146 h 151"/>
                <a:gd name="T60" fmla="*/ 991 w 1123"/>
                <a:gd name="T61" fmla="*/ 151 h 151"/>
                <a:gd name="T62" fmla="*/ 1016 w 1123"/>
                <a:gd name="T63" fmla="*/ 151 h 151"/>
                <a:gd name="T64" fmla="*/ 1016 w 1123"/>
                <a:gd name="T65" fmla="*/ 72 h 151"/>
                <a:gd name="T66" fmla="*/ 1042 w 1123"/>
                <a:gd name="T67" fmla="*/ 72 h 151"/>
                <a:gd name="T68" fmla="*/ 1042 w 1123"/>
                <a:gd name="T69" fmla="*/ 134 h 151"/>
                <a:gd name="T70" fmla="*/ 1077 w 1123"/>
                <a:gd name="T71" fmla="*/ 134 h 151"/>
                <a:gd name="T72" fmla="*/ 1077 w 1123"/>
                <a:gd name="T73" fmla="*/ 151 h 151"/>
                <a:gd name="T74" fmla="*/ 1123 w 1123"/>
                <a:gd name="T75" fmla="*/ 151 h 151"/>
                <a:gd name="T76" fmla="*/ 1123 w 1123"/>
                <a:gd name="T77" fmla="*/ 0 h 151"/>
                <a:gd name="T78" fmla="*/ 0 w 1123"/>
                <a:gd name="T7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151">
                  <a:moveTo>
                    <a:pt x="0" y="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844" y="151"/>
                    <a:pt x="844" y="151"/>
                    <a:pt x="844" y="151"/>
                  </a:cubicBezTo>
                  <a:cubicBezTo>
                    <a:pt x="843" y="150"/>
                    <a:pt x="842" y="149"/>
                    <a:pt x="841" y="148"/>
                  </a:cubicBezTo>
                  <a:cubicBezTo>
                    <a:pt x="833" y="140"/>
                    <a:pt x="833" y="131"/>
                    <a:pt x="832" y="122"/>
                  </a:cubicBezTo>
                  <a:cubicBezTo>
                    <a:pt x="832" y="72"/>
                    <a:pt x="832" y="72"/>
                    <a:pt x="832" y="72"/>
                  </a:cubicBezTo>
                  <a:cubicBezTo>
                    <a:pt x="859" y="72"/>
                    <a:pt x="859" y="72"/>
                    <a:pt x="859" y="72"/>
                  </a:cubicBezTo>
                  <a:cubicBezTo>
                    <a:pt x="859" y="124"/>
                    <a:pt x="859" y="124"/>
                    <a:pt x="859" y="124"/>
                  </a:cubicBezTo>
                  <a:cubicBezTo>
                    <a:pt x="859" y="128"/>
                    <a:pt x="860" y="132"/>
                    <a:pt x="863" y="135"/>
                  </a:cubicBezTo>
                  <a:cubicBezTo>
                    <a:pt x="865" y="137"/>
                    <a:pt x="868" y="138"/>
                    <a:pt x="871" y="138"/>
                  </a:cubicBezTo>
                  <a:cubicBezTo>
                    <a:pt x="875" y="138"/>
                    <a:pt x="878" y="136"/>
                    <a:pt x="880" y="135"/>
                  </a:cubicBezTo>
                  <a:cubicBezTo>
                    <a:pt x="883" y="132"/>
                    <a:pt x="883" y="128"/>
                    <a:pt x="883" y="124"/>
                  </a:cubicBezTo>
                  <a:cubicBezTo>
                    <a:pt x="883" y="72"/>
                    <a:pt x="883" y="72"/>
                    <a:pt x="883" y="72"/>
                  </a:cubicBezTo>
                  <a:cubicBezTo>
                    <a:pt x="910" y="72"/>
                    <a:pt x="910" y="72"/>
                    <a:pt x="910" y="72"/>
                  </a:cubicBezTo>
                  <a:cubicBezTo>
                    <a:pt x="910" y="117"/>
                    <a:pt x="910" y="117"/>
                    <a:pt x="910" y="117"/>
                  </a:cubicBezTo>
                  <a:cubicBezTo>
                    <a:pt x="910" y="126"/>
                    <a:pt x="910" y="139"/>
                    <a:pt x="900" y="148"/>
                  </a:cubicBezTo>
                  <a:cubicBezTo>
                    <a:pt x="899" y="149"/>
                    <a:pt x="898" y="150"/>
                    <a:pt x="897" y="151"/>
                  </a:cubicBezTo>
                  <a:cubicBezTo>
                    <a:pt x="937" y="151"/>
                    <a:pt x="937" y="151"/>
                    <a:pt x="937" y="151"/>
                  </a:cubicBezTo>
                  <a:cubicBezTo>
                    <a:pt x="925" y="142"/>
                    <a:pt x="920" y="128"/>
                    <a:pt x="920" y="114"/>
                  </a:cubicBezTo>
                  <a:cubicBezTo>
                    <a:pt x="920" y="92"/>
                    <a:pt x="935" y="69"/>
                    <a:pt x="964" y="69"/>
                  </a:cubicBezTo>
                  <a:cubicBezTo>
                    <a:pt x="976" y="69"/>
                    <a:pt x="989" y="73"/>
                    <a:pt x="998" y="82"/>
                  </a:cubicBezTo>
                  <a:cubicBezTo>
                    <a:pt x="1001" y="86"/>
                    <a:pt x="1003" y="89"/>
                    <a:pt x="1005" y="92"/>
                  </a:cubicBezTo>
                  <a:cubicBezTo>
                    <a:pt x="982" y="103"/>
                    <a:pt x="982" y="103"/>
                    <a:pt x="982" y="103"/>
                  </a:cubicBezTo>
                  <a:cubicBezTo>
                    <a:pt x="980" y="98"/>
                    <a:pt x="976" y="89"/>
                    <a:pt x="965" y="89"/>
                  </a:cubicBezTo>
                  <a:cubicBezTo>
                    <a:pt x="959" y="89"/>
                    <a:pt x="955" y="92"/>
                    <a:pt x="953" y="94"/>
                  </a:cubicBezTo>
                  <a:cubicBezTo>
                    <a:pt x="947" y="100"/>
                    <a:pt x="947" y="109"/>
                    <a:pt x="947" y="113"/>
                  </a:cubicBezTo>
                  <a:cubicBezTo>
                    <a:pt x="947" y="125"/>
                    <a:pt x="952" y="137"/>
                    <a:pt x="965" y="137"/>
                  </a:cubicBezTo>
                  <a:cubicBezTo>
                    <a:pt x="977" y="137"/>
                    <a:pt x="981" y="126"/>
                    <a:pt x="982" y="123"/>
                  </a:cubicBezTo>
                  <a:cubicBezTo>
                    <a:pt x="1005" y="134"/>
                    <a:pt x="1005" y="134"/>
                    <a:pt x="1005" y="134"/>
                  </a:cubicBezTo>
                  <a:cubicBezTo>
                    <a:pt x="1003" y="138"/>
                    <a:pt x="1001" y="142"/>
                    <a:pt x="997" y="146"/>
                  </a:cubicBezTo>
                  <a:cubicBezTo>
                    <a:pt x="995" y="148"/>
                    <a:pt x="993" y="150"/>
                    <a:pt x="991" y="151"/>
                  </a:cubicBezTo>
                  <a:cubicBezTo>
                    <a:pt x="1016" y="151"/>
                    <a:pt x="1016" y="151"/>
                    <a:pt x="1016" y="151"/>
                  </a:cubicBezTo>
                  <a:cubicBezTo>
                    <a:pt x="1016" y="72"/>
                    <a:pt x="1016" y="72"/>
                    <a:pt x="1016" y="72"/>
                  </a:cubicBezTo>
                  <a:cubicBezTo>
                    <a:pt x="1042" y="72"/>
                    <a:pt x="1042" y="72"/>
                    <a:pt x="1042" y="72"/>
                  </a:cubicBezTo>
                  <a:cubicBezTo>
                    <a:pt x="1042" y="134"/>
                    <a:pt x="1042" y="134"/>
                    <a:pt x="1042" y="134"/>
                  </a:cubicBezTo>
                  <a:cubicBezTo>
                    <a:pt x="1077" y="134"/>
                    <a:pt x="1077" y="134"/>
                    <a:pt x="1077" y="134"/>
                  </a:cubicBezTo>
                  <a:cubicBezTo>
                    <a:pt x="1077" y="151"/>
                    <a:pt x="1077" y="151"/>
                    <a:pt x="1077" y="151"/>
                  </a:cubicBezTo>
                  <a:cubicBezTo>
                    <a:pt x="1123" y="151"/>
                    <a:pt x="1123" y="151"/>
                    <a:pt x="1123" y="151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20182" y="514785"/>
              <a:ext cx="257986" cy="303133"/>
            </a:xfrm>
            <a:prstGeom prst="rect">
              <a:avLst/>
            </a:prstGeom>
          </p:spPr>
        </p:pic>
      </p:grp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78026" y="1922763"/>
            <a:ext cx="8630842" cy="236567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numCol="1" spcCol="7200000">
            <a:noAutofit/>
          </a:bodyPr>
          <a:lstStyle/>
          <a:p>
            <a:endParaRPr lang="en-GB" sz="24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3200" baseline="300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3200" baseline="300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3200" baseline="300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4400" baseline="30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05741" y="4564944"/>
            <a:ext cx="2756116" cy="29104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numCol="1" spcCol="7200000" anchor="b" anchorCtr="0">
            <a:noAutofit/>
          </a:bodyPr>
          <a:lstStyle/>
          <a:p>
            <a:endParaRPr lang="en-GB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124" y="253355"/>
            <a:ext cx="3391954" cy="1692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/>
                <a:cs typeface="Arial"/>
              </a:rPr>
              <a:t>Centre for Languages and International Education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FF75AE-86BD-4810-82A6-1E8F3758E5F6}"/>
              </a:ext>
            </a:extLst>
          </p:cNvPr>
          <p:cNvSpPr txBox="1"/>
          <p:nvPr/>
        </p:nvSpPr>
        <p:spPr>
          <a:xfrm>
            <a:off x="201297" y="1337988"/>
            <a:ext cx="5427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tx2">
                    <a:lumMod val="75000"/>
                  </a:schemeClr>
                </a:solidFill>
              </a:rPr>
              <a:t>Thank you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1E6995-BABF-4E4B-8EF1-897C1928FA53}"/>
              </a:ext>
            </a:extLst>
          </p:cNvPr>
          <p:cNvSpPr/>
          <p:nvPr/>
        </p:nvSpPr>
        <p:spPr>
          <a:xfrm>
            <a:off x="165010" y="2136103"/>
            <a:ext cx="8493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lip Art Free Library Question Mark Png Images Download - Any Questions  Clip Art Transparent Png (#25491) - PikPng">
            <a:extLst>
              <a:ext uri="{FF2B5EF4-FFF2-40B4-BE49-F238E27FC236}">
                <a16:creationId xmlns:a16="http://schemas.microsoft.com/office/drawing/2014/main" id="{7FE56934-F949-4C5C-979D-9207F9D07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988" y="2276924"/>
            <a:ext cx="275272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537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1235075"/>
            <a:chOff x="0" y="-66259"/>
            <a:chExt cx="9144000" cy="1235075"/>
          </a:xfrm>
        </p:grpSpPr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0" y="-66259"/>
              <a:ext cx="9144000" cy="1235075"/>
            </a:xfrm>
            <a:custGeom>
              <a:avLst/>
              <a:gdLst>
                <a:gd name="T0" fmla="*/ 0 w 1123"/>
                <a:gd name="T1" fmla="*/ 0 h 151"/>
                <a:gd name="T2" fmla="*/ 0 w 1123"/>
                <a:gd name="T3" fmla="*/ 151 h 151"/>
                <a:gd name="T4" fmla="*/ 844 w 1123"/>
                <a:gd name="T5" fmla="*/ 151 h 151"/>
                <a:gd name="T6" fmla="*/ 841 w 1123"/>
                <a:gd name="T7" fmla="*/ 148 h 151"/>
                <a:gd name="T8" fmla="*/ 832 w 1123"/>
                <a:gd name="T9" fmla="*/ 122 h 151"/>
                <a:gd name="T10" fmla="*/ 832 w 1123"/>
                <a:gd name="T11" fmla="*/ 72 h 151"/>
                <a:gd name="T12" fmla="*/ 859 w 1123"/>
                <a:gd name="T13" fmla="*/ 72 h 151"/>
                <a:gd name="T14" fmla="*/ 859 w 1123"/>
                <a:gd name="T15" fmla="*/ 124 h 151"/>
                <a:gd name="T16" fmla="*/ 863 w 1123"/>
                <a:gd name="T17" fmla="*/ 135 h 151"/>
                <a:gd name="T18" fmla="*/ 871 w 1123"/>
                <a:gd name="T19" fmla="*/ 138 h 151"/>
                <a:gd name="T20" fmla="*/ 880 w 1123"/>
                <a:gd name="T21" fmla="*/ 135 h 151"/>
                <a:gd name="T22" fmla="*/ 883 w 1123"/>
                <a:gd name="T23" fmla="*/ 124 h 151"/>
                <a:gd name="T24" fmla="*/ 883 w 1123"/>
                <a:gd name="T25" fmla="*/ 72 h 151"/>
                <a:gd name="T26" fmla="*/ 910 w 1123"/>
                <a:gd name="T27" fmla="*/ 72 h 151"/>
                <a:gd name="T28" fmla="*/ 910 w 1123"/>
                <a:gd name="T29" fmla="*/ 117 h 151"/>
                <a:gd name="T30" fmla="*/ 900 w 1123"/>
                <a:gd name="T31" fmla="*/ 148 h 151"/>
                <a:gd name="T32" fmla="*/ 897 w 1123"/>
                <a:gd name="T33" fmla="*/ 151 h 151"/>
                <a:gd name="T34" fmla="*/ 937 w 1123"/>
                <a:gd name="T35" fmla="*/ 151 h 151"/>
                <a:gd name="T36" fmla="*/ 920 w 1123"/>
                <a:gd name="T37" fmla="*/ 114 h 151"/>
                <a:gd name="T38" fmla="*/ 964 w 1123"/>
                <a:gd name="T39" fmla="*/ 69 h 151"/>
                <a:gd name="T40" fmla="*/ 998 w 1123"/>
                <a:gd name="T41" fmla="*/ 82 h 151"/>
                <a:gd name="T42" fmla="*/ 1005 w 1123"/>
                <a:gd name="T43" fmla="*/ 92 h 151"/>
                <a:gd name="T44" fmla="*/ 982 w 1123"/>
                <a:gd name="T45" fmla="*/ 103 h 151"/>
                <a:gd name="T46" fmla="*/ 965 w 1123"/>
                <a:gd name="T47" fmla="*/ 89 h 151"/>
                <a:gd name="T48" fmla="*/ 953 w 1123"/>
                <a:gd name="T49" fmla="*/ 94 h 151"/>
                <a:gd name="T50" fmla="*/ 947 w 1123"/>
                <a:gd name="T51" fmla="*/ 113 h 151"/>
                <a:gd name="T52" fmla="*/ 965 w 1123"/>
                <a:gd name="T53" fmla="*/ 137 h 151"/>
                <a:gd name="T54" fmla="*/ 982 w 1123"/>
                <a:gd name="T55" fmla="*/ 123 h 151"/>
                <a:gd name="T56" fmla="*/ 1005 w 1123"/>
                <a:gd name="T57" fmla="*/ 134 h 151"/>
                <a:gd name="T58" fmla="*/ 997 w 1123"/>
                <a:gd name="T59" fmla="*/ 146 h 151"/>
                <a:gd name="T60" fmla="*/ 991 w 1123"/>
                <a:gd name="T61" fmla="*/ 151 h 151"/>
                <a:gd name="T62" fmla="*/ 1016 w 1123"/>
                <a:gd name="T63" fmla="*/ 151 h 151"/>
                <a:gd name="T64" fmla="*/ 1016 w 1123"/>
                <a:gd name="T65" fmla="*/ 72 h 151"/>
                <a:gd name="T66" fmla="*/ 1042 w 1123"/>
                <a:gd name="T67" fmla="*/ 72 h 151"/>
                <a:gd name="T68" fmla="*/ 1042 w 1123"/>
                <a:gd name="T69" fmla="*/ 134 h 151"/>
                <a:gd name="T70" fmla="*/ 1077 w 1123"/>
                <a:gd name="T71" fmla="*/ 134 h 151"/>
                <a:gd name="T72" fmla="*/ 1077 w 1123"/>
                <a:gd name="T73" fmla="*/ 151 h 151"/>
                <a:gd name="T74" fmla="*/ 1123 w 1123"/>
                <a:gd name="T75" fmla="*/ 151 h 151"/>
                <a:gd name="T76" fmla="*/ 1123 w 1123"/>
                <a:gd name="T77" fmla="*/ 0 h 151"/>
                <a:gd name="T78" fmla="*/ 0 w 1123"/>
                <a:gd name="T7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151">
                  <a:moveTo>
                    <a:pt x="0" y="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844" y="151"/>
                    <a:pt x="844" y="151"/>
                    <a:pt x="844" y="151"/>
                  </a:cubicBezTo>
                  <a:cubicBezTo>
                    <a:pt x="843" y="150"/>
                    <a:pt x="842" y="149"/>
                    <a:pt x="841" y="148"/>
                  </a:cubicBezTo>
                  <a:cubicBezTo>
                    <a:pt x="833" y="140"/>
                    <a:pt x="833" y="131"/>
                    <a:pt x="832" y="122"/>
                  </a:cubicBezTo>
                  <a:cubicBezTo>
                    <a:pt x="832" y="72"/>
                    <a:pt x="832" y="72"/>
                    <a:pt x="832" y="72"/>
                  </a:cubicBezTo>
                  <a:cubicBezTo>
                    <a:pt x="859" y="72"/>
                    <a:pt x="859" y="72"/>
                    <a:pt x="859" y="72"/>
                  </a:cubicBezTo>
                  <a:cubicBezTo>
                    <a:pt x="859" y="124"/>
                    <a:pt x="859" y="124"/>
                    <a:pt x="859" y="124"/>
                  </a:cubicBezTo>
                  <a:cubicBezTo>
                    <a:pt x="859" y="128"/>
                    <a:pt x="860" y="132"/>
                    <a:pt x="863" y="135"/>
                  </a:cubicBezTo>
                  <a:cubicBezTo>
                    <a:pt x="865" y="137"/>
                    <a:pt x="868" y="138"/>
                    <a:pt x="871" y="138"/>
                  </a:cubicBezTo>
                  <a:cubicBezTo>
                    <a:pt x="875" y="138"/>
                    <a:pt x="878" y="136"/>
                    <a:pt x="880" y="135"/>
                  </a:cubicBezTo>
                  <a:cubicBezTo>
                    <a:pt x="883" y="132"/>
                    <a:pt x="883" y="128"/>
                    <a:pt x="883" y="124"/>
                  </a:cubicBezTo>
                  <a:cubicBezTo>
                    <a:pt x="883" y="72"/>
                    <a:pt x="883" y="72"/>
                    <a:pt x="883" y="72"/>
                  </a:cubicBezTo>
                  <a:cubicBezTo>
                    <a:pt x="910" y="72"/>
                    <a:pt x="910" y="72"/>
                    <a:pt x="910" y="72"/>
                  </a:cubicBezTo>
                  <a:cubicBezTo>
                    <a:pt x="910" y="117"/>
                    <a:pt x="910" y="117"/>
                    <a:pt x="910" y="117"/>
                  </a:cubicBezTo>
                  <a:cubicBezTo>
                    <a:pt x="910" y="126"/>
                    <a:pt x="910" y="139"/>
                    <a:pt x="900" y="148"/>
                  </a:cubicBezTo>
                  <a:cubicBezTo>
                    <a:pt x="899" y="149"/>
                    <a:pt x="898" y="150"/>
                    <a:pt x="897" y="151"/>
                  </a:cubicBezTo>
                  <a:cubicBezTo>
                    <a:pt x="937" y="151"/>
                    <a:pt x="937" y="151"/>
                    <a:pt x="937" y="151"/>
                  </a:cubicBezTo>
                  <a:cubicBezTo>
                    <a:pt x="925" y="142"/>
                    <a:pt x="920" y="128"/>
                    <a:pt x="920" y="114"/>
                  </a:cubicBezTo>
                  <a:cubicBezTo>
                    <a:pt x="920" y="92"/>
                    <a:pt x="935" y="69"/>
                    <a:pt x="964" y="69"/>
                  </a:cubicBezTo>
                  <a:cubicBezTo>
                    <a:pt x="976" y="69"/>
                    <a:pt x="989" y="73"/>
                    <a:pt x="998" y="82"/>
                  </a:cubicBezTo>
                  <a:cubicBezTo>
                    <a:pt x="1001" y="86"/>
                    <a:pt x="1003" y="89"/>
                    <a:pt x="1005" y="92"/>
                  </a:cubicBezTo>
                  <a:cubicBezTo>
                    <a:pt x="982" y="103"/>
                    <a:pt x="982" y="103"/>
                    <a:pt x="982" y="103"/>
                  </a:cubicBezTo>
                  <a:cubicBezTo>
                    <a:pt x="980" y="98"/>
                    <a:pt x="976" y="89"/>
                    <a:pt x="965" y="89"/>
                  </a:cubicBezTo>
                  <a:cubicBezTo>
                    <a:pt x="959" y="89"/>
                    <a:pt x="955" y="92"/>
                    <a:pt x="953" y="94"/>
                  </a:cubicBezTo>
                  <a:cubicBezTo>
                    <a:pt x="947" y="100"/>
                    <a:pt x="947" y="109"/>
                    <a:pt x="947" y="113"/>
                  </a:cubicBezTo>
                  <a:cubicBezTo>
                    <a:pt x="947" y="125"/>
                    <a:pt x="952" y="137"/>
                    <a:pt x="965" y="137"/>
                  </a:cubicBezTo>
                  <a:cubicBezTo>
                    <a:pt x="977" y="137"/>
                    <a:pt x="981" y="126"/>
                    <a:pt x="982" y="123"/>
                  </a:cubicBezTo>
                  <a:cubicBezTo>
                    <a:pt x="1005" y="134"/>
                    <a:pt x="1005" y="134"/>
                    <a:pt x="1005" y="134"/>
                  </a:cubicBezTo>
                  <a:cubicBezTo>
                    <a:pt x="1003" y="138"/>
                    <a:pt x="1001" y="142"/>
                    <a:pt x="997" y="146"/>
                  </a:cubicBezTo>
                  <a:cubicBezTo>
                    <a:pt x="995" y="148"/>
                    <a:pt x="993" y="150"/>
                    <a:pt x="991" y="151"/>
                  </a:cubicBezTo>
                  <a:cubicBezTo>
                    <a:pt x="1016" y="151"/>
                    <a:pt x="1016" y="151"/>
                    <a:pt x="1016" y="151"/>
                  </a:cubicBezTo>
                  <a:cubicBezTo>
                    <a:pt x="1016" y="72"/>
                    <a:pt x="1016" y="72"/>
                    <a:pt x="1016" y="72"/>
                  </a:cubicBezTo>
                  <a:cubicBezTo>
                    <a:pt x="1042" y="72"/>
                    <a:pt x="1042" y="72"/>
                    <a:pt x="1042" y="72"/>
                  </a:cubicBezTo>
                  <a:cubicBezTo>
                    <a:pt x="1042" y="134"/>
                    <a:pt x="1042" y="134"/>
                    <a:pt x="1042" y="134"/>
                  </a:cubicBezTo>
                  <a:cubicBezTo>
                    <a:pt x="1077" y="134"/>
                    <a:pt x="1077" y="134"/>
                    <a:pt x="1077" y="134"/>
                  </a:cubicBezTo>
                  <a:cubicBezTo>
                    <a:pt x="1077" y="151"/>
                    <a:pt x="1077" y="151"/>
                    <a:pt x="1077" y="151"/>
                  </a:cubicBezTo>
                  <a:cubicBezTo>
                    <a:pt x="1123" y="151"/>
                    <a:pt x="1123" y="151"/>
                    <a:pt x="1123" y="151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20182" y="514785"/>
              <a:ext cx="257986" cy="303133"/>
            </a:xfrm>
            <a:prstGeom prst="rect">
              <a:avLst/>
            </a:prstGeom>
          </p:spPr>
        </p:pic>
      </p:grp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35132" y="1465221"/>
            <a:ext cx="8473735" cy="258666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numCol="1" spcCol="7200000">
            <a:noAutofit/>
          </a:bodyPr>
          <a:lstStyle/>
          <a:p>
            <a:endParaRPr lang="en-GB" sz="3200" baseline="300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3200" baseline="300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4400" baseline="30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05741" y="4564944"/>
            <a:ext cx="2756116" cy="29104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numCol="1" spcCol="7200000" anchor="b" anchorCtr="0">
            <a:noAutofit/>
          </a:bodyPr>
          <a:lstStyle/>
          <a:p>
            <a:endParaRPr lang="en-GB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124" y="253355"/>
            <a:ext cx="3391954" cy="1692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/>
                <a:cs typeface="Arial"/>
              </a:rPr>
              <a:t>Centre for Languages and International Education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AC6D83-6194-4C75-9551-AFE7CE7EABB4}"/>
              </a:ext>
            </a:extLst>
          </p:cNvPr>
          <p:cNvSpPr txBox="1"/>
          <p:nvPr/>
        </p:nvSpPr>
        <p:spPr>
          <a:xfrm>
            <a:off x="869429" y="1465220"/>
            <a:ext cx="724024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tx2">
                    <a:lumMod val="75000"/>
                  </a:schemeClr>
                </a:solidFill>
              </a:rPr>
              <a:t>Outline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How we adapted our Pre-sessional course to the online environment</a:t>
            </a:r>
          </a:p>
          <a:p>
            <a:endParaRPr lang="en-GB" sz="24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What we learnt from this experience</a:t>
            </a:r>
          </a:p>
          <a:p>
            <a:endParaRPr lang="en-GB" sz="24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The changes we plan to implement</a:t>
            </a:r>
          </a:p>
        </p:txBody>
      </p:sp>
    </p:spTree>
    <p:extLst>
      <p:ext uri="{BB962C8B-B14F-4D97-AF65-F5344CB8AC3E}">
        <p14:creationId xmlns:p14="http://schemas.microsoft.com/office/powerpoint/2010/main" val="3290024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1235075"/>
            <a:chOff x="0" y="-66259"/>
            <a:chExt cx="9144000" cy="1235075"/>
          </a:xfrm>
        </p:grpSpPr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0" y="-66259"/>
              <a:ext cx="9144000" cy="1235075"/>
            </a:xfrm>
            <a:custGeom>
              <a:avLst/>
              <a:gdLst>
                <a:gd name="T0" fmla="*/ 0 w 1123"/>
                <a:gd name="T1" fmla="*/ 0 h 151"/>
                <a:gd name="T2" fmla="*/ 0 w 1123"/>
                <a:gd name="T3" fmla="*/ 151 h 151"/>
                <a:gd name="T4" fmla="*/ 844 w 1123"/>
                <a:gd name="T5" fmla="*/ 151 h 151"/>
                <a:gd name="T6" fmla="*/ 841 w 1123"/>
                <a:gd name="T7" fmla="*/ 148 h 151"/>
                <a:gd name="T8" fmla="*/ 832 w 1123"/>
                <a:gd name="T9" fmla="*/ 122 h 151"/>
                <a:gd name="T10" fmla="*/ 832 w 1123"/>
                <a:gd name="T11" fmla="*/ 72 h 151"/>
                <a:gd name="T12" fmla="*/ 859 w 1123"/>
                <a:gd name="T13" fmla="*/ 72 h 151"/>
                <a:gd name="T14" fmla="*/ 859 w 1123"/>
                <a:gd name="T15" fmla="*/ 124 h 151"/>
                <a:gd name="T16" fmla="*/ 863 w 1123"/>
                <a:gd name="T17" fmla="*/ 135 h 151"/>
                <a:gd name="T18" fmla="*/ 871 w 1123"/>
                <a:gd name="T19" fmla="*/ 138 h 151"/>
                <a:gd name="T20" fmla="*/ 880 w 1123"/>
                <a:gd name="T21" fmla="*/ 135 h 151"/>
                <a:gd name="T22" fmla="*/ 883 w 1123"/>
                <a:gd name="T23" fmla="*/ 124 h 151"/>
                <a:gd name="T24" fmla="*/ 883 w 1123"/>
                <a:gd name="T25" fmla="*/ 72 h 151"/>
                <a:gd name="T26" fmla="*/ 910 w 1123"/>
                <a:gd name="T27" fmla="*/ 72 h 151"/>
                <a:gd name="T28" fmla="*/ 910 w 1123"/>
                <a:gd name="T29" fmla="*/ 117 h 151"/>
                <a:gd name="T30" fmla="*/ 900 w 1123"/>
                <a:gd name="T31" fmla="*/ 148 h 151"/>
                <a:gd name="T32" fmla="*/ 897 w 1123"/>
                <a:gd name="T33" fmla="*/ 151 h 151"/>
                <a:gd name="T34" fmla="*/ 937 w 1123"/>
                <a:gd name="T35" fmla="*/ 151 h 151"/>
                <a:gd name="T36" fmla="*/ 920 w 1123"/>
                <a:gd name="T37" fmla="*/ 114 h 151"/>
                <a:gd name="T38" fmla="*/ 964 w 1123"/>
                <a:gd name="T39" fmla="*/ 69 h 151"/>
                <a:gd name="T40" fmla="*/ 998 w 1123"/>
                <a:gd name="T41" fmla="*/ 82 h 151"/>
                <a:gd name="T42" fmla="*/ 1005 w 1123"/>
                <a:gd name="T43" fmla="*/ 92 h 151"/>
                <a:gd name="T44" fmla="*/ 982 w 1123"/>
                <a:gd name="T45" fmla="*/ 103 h 151"/>
                <a:gd name="T46" fmla="*/ 965 w 1123"/>
                <a:gd name="T47" fmla="*/ 89 h 151"/>
                <a:gd name="T48" fmla="*/ 953 w 1123"/>
                <a:gd name="T49" fmla="*/ 94 h 151"/>
                <a:gd name="T50" fmla="*/ 947 w 1123"/>
                <a:gd name="T51" fmla="*/ 113 h 151"/>
                <a:gd name="T52" fmla="*/ 965 w 1123"/>
                <a:gd name="T53" fmla="*/ 137 h 151"/>
                <a:gd name="T54" fmla="*/ 982 w 1123"/>
                <a:gd name="T55" fmla="*/ 123 h 151"/>
                <a:gd name="T56" fmla="*/ 1005 w 1123"/>
                <a:gd name="T57" fmla="*/ 134 h 151"/>
                <a:gd name="T58" fmla="*/ 997 w 1123"/>
                <a:gd name="T59" fmla="*/ 146 h 151"/>
                <a:gd name="T60" fmla="*/ 991 w 1123"/>
                <a:gd name="T61" fmla="*/ 151 h 151"/>
                <a:gd name="T62" fmla="*/ 1016 w 1123"/>
                <a:gd name="T63" fmla="*/ 151 h 151"/>
                <a:gd name="T64" fmla="*/ 1016 w 1123"/>
                <a:gd name="T65" fmla="*/ 72 h 151"/>
                <a:gd name="T66" fmla="*/ 1042 w 1123"/>
                <a:gd name="T67" fmla="*/ 72 h 151"/>
                <a:gd name="T68" fmla="*/ 1042 w 1123"/>
                <a:gd name="T69" fmla="*/ 134 h 151"/>
                <a:gd name="T70" fmla="*/ 1077 w 1123"/>
                <a:gd name="T71" fmla="*/ 134 h 151"/>
                <a:gd name="T72" fmla="*/ 1077 w 1123"/>
                <a:gd name="T73" fmla="*/ 151 h 151"/>
                <a:gd name="T74" fmla="*/ 1123 w 1123"/>
                <a:gd name="T75" fmla="*/ 151 h 151"/>
                <a:gd name="T76" fmla="*/ 1123 w 1123"/>
                <a:gd name="T77" fmla="*/ 0 h 151"/>
                <a:gd name="T78" fmla="*/ 0 w 1123"/>
                <a:gd name="T7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151">
                  <a:moveTo>
                    <a:pt x="0" y="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844" y="151"/>
                    <a:pt x="844" y="151"/>
                    <a:pt x="844" y="151"/>
                  </a:cubicBezTo>
                  <a:cubicBezTo>
                    <a:pt x="843" y="150"/>
                    <a:pt x="842" y="149"/>
                    <a:pt x="841" y="148"/>
                  </a:cubicBezTo>
                  <a:cubicBezTo>
                    <a:pt x="833" y="140"/>
                    <a:pt x="833" y="131"/>
                    <a:pt x="832" y="122"/>
                  </a:cubicBezTo>
                  <a:cubicBezTo>
                    <a:pt x="832" y="72"/>
                    <a:pt x="832" y="72"/>
                    <a:pt x="832" y="72"/>
                  </a:cubicBezTo>
                  <a:cubicBezTo>
                    <a:pt x="859" y="72"/>
                    <a:pt x="859" y="72"/>
                    <a:pt x="859" y="72"/>
                  </a:cubicBezTo>
                  <a:cubicBezTo>
                    <a:pt x="859" y="124"/>
                    <a:pt x="859" y="124"/>
                    <a:pt x="859" y="124"/>
                  </a:cubicBezTo>
                  <a:cubicBezTo>
                    <a:pt x="859" y="128"/>
                    <a:pt x="860" y="132"/>
                    <a:pt x="863" y="135"/>
                  </a:cubicBezTo>
                  <a:cubicBezTo>
                    <a:pt x="865" y="137"/>
                    <a:pt x="868" y="138"/>
                    <a:pt x="871" y="138"/>
                  </a:cubicBezTo>
                  <a:cubicBezTo>
                    <a:pt x="875" y="138"/>
                    <a:pt x="878" y="136"/>
                    <a:pt x="880" y="135"/>
                  </a:cubicBezTo>
                  <a:cubicBezTo>
                    <a:pt x="883" y="132"/>
                    <a:pt x="883" y="128"/>
                    <a:pt x="883" y="124"/>
                  </a:cubicBezTo>
                  <a:cubicBezTo>
                    <a:pt x="883" y="72"/>
                    <a:pt x="883" y="72"/>
                    <a:pt x="883" y="72"/>
                  </a:cubicBezTo>
                  <a:cubicBezTo>
                    <a:pt x="910" y="72"/>
                    <a:pt x="910" y="72"/>
                    <a:pt x="910" y="72"/>
                  </a:cubicBezTo>
                  <a:cubicBezTo>
                    <a:pt x="910" y="117"/>
                    <a:pt x="910" y="117"/>
                    <a:pt x="910" y="117"/>
                  </a:cubicBezTo>
                  <a:cubicBezTo>
                    <a:pt x="910" y="126"/>
                    <a:pt x="910" y="139"/>
                    <a:pt x="900" y="148"/>
                  </a:cubicBezTo>
                  <a:cubicBezTo>
                    <a:pt x="899" y="149"/>
                    <a:pt x="898" y="150"/>
                    <a:pt x="897" y="151"/>
                  </a:cubicBezTo>
                  <a:cubicBezTo>
                    <a:pt x="937" y="151"/>
                    <a:pt x="937" y="151"/>
                    <a:pt x="937" y="151"/>
                  </a:cubicBezTo>
                  <a:cubicBezTo>
                    <a:pt x="925" y="142"/>
                    <a:pt x="920" y="128"/>
                    <a:pt x="920" y="114"/>
                  </a:cubicBezTo>
                  <a:cubicBezTo>
                    <a:pt x="920" y="92"/>
                    <a:pt x="935" y="69"/>
                    <a:pt x="964" y="69"/>
                  </a:cubicBezTo>
                  <a:cubicBezTo>
                    <a:pt x="976" y="69"/>
                    <a:pt x="989" y="73"/>
                    <a:pt x="998" y="82"/>
                  </a:cubicBezTo>
                  <a:cubicBezTo>
                    <a:pt x="1001" y="86"/>
                    <a:pt x="1003" y="89"/>
                    <a:pt x="1005" y="92"/>
                  </a:cubicBezTo>
                  <a:cubicBezTo>
                    <a:pt x="982" y="103"/>
                    <a:pt x="982" y="103"/>
                    <a:pt x="982" y="103"/>
                  </a:cubicBezTo>
                  <a:cubicBezTo>
                    <a:pt x="980" y="98"/>
                    <a:pt x="976" y="89"/>
                    <a:pt x="965" y="89"/>
                  </a:cubicBezTo>
                  <a:cubicBezTo>
                    <a:pt x="959" y="89"/>
                    <a:pt x="955" y="92"/>
                    <a:pt x="953" y="94"/>
                  </a:cubicBezTo>
                  <a:cubicBezTo>
                    <a:pt x="947" y="100"/>
                    <a:pt x="947" y="109"/>
                    <a:pt x="947" y="113"/>
                  </a:cubicBezTo>
                  <a:cubicBezTo>
                    <a:pt x="947" y="125"/>
                    <a:pt x="952" y="137"/>
                    <a:pt x="965" y="137"/>
                  </a:cubicBezTo>
                  <a:cubicBezTo>
                    <a:pt x="977" y="137"/>
                    <a:pt x="981" y="126"/>
                    <a:pt x="982" y="123"/>
                  </a:cubicBezTo>
                  <a:cubicBezTo>
                    <a:pt x="1005" y="134"/>
                    <a:pt x="1005" y="134"/>
                    <a:pt x="1005" y="134"/>
                  </a:cubicBezTo>
                  <a:cubicBezTo>
                    <a:pt x="1003" y="138"/>
                    <a:pt x="1001" y="142"/>
                    <a:pt x="997" y="146"/>
                  </a:cubicBezTo>
                  <a:cubicBezTo>
                    <a:pt x="995" y="148"/>
                    <a:pt x="993" y="150"/>
                    <a:pt x="991" y="151"/>
                  </a:cubicBezTo>
                  <a:cubicBezTo>
                    <a:pt x="1016" y="151"/>
                    <a:pt x="1016" y="151"/>
                    <a:pt x="1016" y="151"/>
                  </a:cubicBezTo>
                  <a:cubicBezTo>
                    <a:pt x="1016" y="72"/>
                    <a:pt x="1016" y="72"/>
                    <a:pt x="1016" y="72"/>
                  </a:cubicBezTo>
                  <a:cubicBezTo>
                    <a:pt x="1042" y="72"/>
                    <a:pt x="1042" y="72"/>
                    <a:pt x="1042" y="72"/>
                  </a:cubicBezTo>
                  <a:cubicBezTo>
                    <a:pt x="1042" y="134"/>
                    <a:pt x="1042" y="134"/>
                    <a:pt x="1042" y="134"/>
                  </a:cubicBezTo>
                  <a:cubicBezTo>
                    <a:pt x="1077" y="134"/>
                    <a:pt x="1077" y="134"/>
                    <a:pt x="1077" y="134"/>
                  </a:cubicBezTo>
                  <a:cubicBezTo>
                    <a:pt x="1077" y="151"/>
                    <a:pt x="1077" y="151"/>
                    <a:pt x="1077" y="151"/>
                  </a:cubicBezTo>
                  <a:cubicBezTo>
                    <a:pt x="1123" y="151"/>
                    <a:pt x="1123" y="151"/>
                    <a:pt x="1123" y="151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20182" y="514785"/>
              <a:ext cx="257986" cy="303133"/>
            </a:xfrm>
            <a:prstGeom prst="rect">
              <a:avLst/>
            </a:prstGeom>
          </p:spPr>
        </p:pic>
      </p:grp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13065" y="1497280"/>
            <a:ext cx="8473735" cy="2805459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numCol="1" spcCol="720000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24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24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Tx/>
              <a:buChar char="-"/>
            </a:pPr>
            <a:endParaRPr lang="en-GB" sz="24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3200" baseline="300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3200" baseline="300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3200" baseline="300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4400" baseline="30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05741" y="4564944"/>
            <a:ext cx="2756116" cy="29104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numCol="1" spcCol="7200000" anchor="b" anchorCtr="0">
            <a:noAutofit/>
          </a:bodyPr>
          <a:lstStyle/>
          <a:p>
            <a:endParaRPr lang="en-GB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124" y="253355"/>
            <a:ext cx="3391954" cy="1692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/>
                <a:cs typeface="Arial"/>
              </a:rPr>
              <a:t>Centre for Languages and International Education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DFFF21-2713-4C43-9336-E3524D4B4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E917EF-E2FB-446D-91CA-2A35B5C4E0CA}"/>
              </a:ext>
            </a:extLst>
          </p:cNvPr>
          <p:cNvSpPr txBox="1"/>
          <p:nvPr/>
        </p:nvSpPr>
        <p:spPr>
          <a:xfrm>
            <a:off x="294124" y="1648918"/>
            <a:ext cx="8636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tx2">
                    <a:lumMod val="75000"/>
                  </a:schemeClr>
                </a:solidFill>
              </a:rPr>
              <a:t>Student Induction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DEDA7-D2F4-4DE9-9ABD-3C91E1946F1B}"/>
              </a:ext>
            </a:extLst>
          </p:cNvPr>
          <p:cNvSpPr txBox="1"/>
          <p:nvPr/>
        </p:nvSpPr>
        <p:spPr>
          <a:xfrm>
            <a:off x="305741" y="2169888"/>
            <a:ext cx="79747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Week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Allow students time to access platforms and socialise online</a:t>
            </a:r>
          </a:p>
          <a:p>
            <a:r>
              <a:rPr lang="en-GB" sz="2400" dirty="0">
                <a:solidFill>
                  <a:schemeClr val="tx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https://www.gillysalmon.com/five-stage-model.html</a:t>
            </a:r>
            <a:endParaRPr lang="en-GB" sz="24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Training in online platforms (UCL Digital Education) = BBC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Training in MS Teams (PS E-Learning Co-Ordinator)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Pre-sessional team produced videos </a:t>
            </a:r>
            <a:r>
              <a:rPr lang="en-GB" sz="2400" dirty="0" err="1">
                <a:solidFill>
                  <a:schemeClr val="tx2">
                    <a:lumMod val="75000"/>
                  </a:schemeClr>
                </a:solidFill>
              </a:rPr>
              <a:t>inc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 how to navigate the course and what to expect  individual skills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Followed up by Q&amp;A session</a:t>
            </a:r>
          </a:p>
        </p:txBody>
      </p:sp>
    </p:spTree>
    <p:extLst>
      <p:ext uri="{BB962C8B-B14F-4D97-AF65-F5344CB8AC3E}">
        <p14:creationId xmlns:p14="http://schemas.microsoft.com/office/powerpoint/2010/main" val="3720553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13065" y="1497280"/>
            <a:ext cx="8473735" cy="2805459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numCol="1" spcCol="720000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24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24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Tx/>
              <a:buChar char="-"/>
            </a:pPr>
            <a:endParaRPr lang="en-GB" sz="24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3200" baseline="300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3200" baseline="300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3200" baseline="300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4400" baseline="30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05741" y="4564944"/>
            <a:ext cx="2756116" cy="29104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numCol="1" spcCol="7200000" anchor="b" anchorCtr="0">
            <a:noAutofit/>
          </a:bodyPr>
          <a:lstStyle/>
          <a:p>
            <a:endParaRPr lang="en-GB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124" y="253355"/>
            <a:ext cx="3391954" cy="1692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/>
                <a:cs typeface="Arial"/>
              </a:rPr>
              <a:t>Centre for Languages and International Education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DFFF21-2713-4C43-9336-E3524D4B4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CDCB8F-C1BC-4BE4-8CE3-5B8E787F1E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3" t="27037" r="58623" b="7004"/>
          <a:stretch/>
        </p:blipFill>
        <p:spPr>
          <a:xfrm>
            <a:off x="63595" y="53010"/>
            <a:ext cx="8641155" cy="485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7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43"/>
    </mc:Choice>
    <mc:Fallback xmlns="">
      <p:transition spd="slow" advTm="4014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35132" y="1465221"/>
            <a:ext cx="8473735" cy="258666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numCol="1" spcCol="7200000">
            <a:noAutofit/>
          </a:bodyPr>
          <a:lstStyle/>
          <a:p>
            <a:endParaRPr lang="en-GB" sz="2800" dirty="0">
              <a:latin typeface="Helvetica"/>
              <a:cs typeface="Helvetica"/>
            </a:endParaRPr>
          </a:p>
          <a:p>
            <a:endParaRPr lang="en-GB" sz="3200" baseline="300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3200" baseline="300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4400" baseline="30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05741" y="4564944"/>
            <a:ext cx="2756116" cy="29104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numCol="1" spcCol="7200000" anchor="b" anchorCtr="0">
            <a:noAutofit/>
          </a:bodyPr>
          <a:lstStyle/>
          <a:p>
            <a:endParaRPr lang="en-GB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124" y="253355"/>
            <a:ext cx="3391954" cy="1692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/>
                <a:cs typeface="Arial"/>
              </a:rPr>
              <a:t>Centre for Languages and International Education </a:t>
            </a: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40A65FD8-AB70-43E0-9710-EC66B0FCB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84" y="629587"/>
            <a:ext cx="7794216" cy="372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357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90106"/>
            <a:ext cx="9144000" cy="552413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931487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601139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05741" y="4564944"/>
            <a:ext cx="2756116" cy="29104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numCol="1" spcCol="7200000" anchor="b" anchorCtr="0">
            <a:noAutofit/>
          </a:bodyPr>
          <a:lstStyle/>
          <a:p>
            <a:endParaRPr lang="en-GB" baseline="-2500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052" name="Picture 4" descr="Image preview">
            <a:extLst>
              <a:ext uri="{FF2B5EF4-FFF2-40B4-BE49-F238E27FC236}">
                <a16:creationId xmlns:a16="http://schemas.microsoft.com/office/drawing/2014/main" id="{C81E3589-6713-4FF0-B731-916FD8433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85725"/>
            <a:ext cx="847725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976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33325"/>
            <a:ext cx="9144000" cy="1235075"/>
            <a:chOff x="0" y="-66259"/>
            <a:chExt cx="9144000" cy="1235075"/>
          </a:xfrm>
        </p:grpSpPr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0" y="-66259"/>
              <a:ext cx="9144000" cy="1235075"/>
            </a:xfrm>
            <a:custGeom>
              <a:avLst/>
              <a:gdLst>
                <a:gd name="T0" fmla="*/ 0 w 1123"/>
                <a:gd name="T1" fmla="*/ 0 h 151"/>
                <a:gd name="T2" fmla="*/ 0 w 1123"/>
                <a:gd name="T3" fmla="*/ 151 h 151"/>
                <a:gd name="T4" fmla="*/ 844 w 1123"/>
                <a:gd name="T5" fmla="*/ 151 h 151"/>
                <a:gd name="T6" fmla="*/ 841 w 1123"/>
                <a:gd name="T7" fmla="*/ 148 h 151"/>
                <a:gd name="T8" fmla="*/ 832 w 1123"/>
                <a:gd name="T9" fmla="*/ 122 h 151"/>
                <a:gd name="T10" fmla="*/ 832 w 1123"/>
                <a:gd name="T11" fmla="*/ 72 h 151"/>
                <a:gd name="T12" fmla="*/ 859 w 1123"/>
                <a:gd name="T13" fmla="*/ 72 h 151"/>
                <a:gd name="T14" fmla="*/ 859 w 1123"/>
                <a:gd name="T15" fmla="*/ 124 h 151"/>
                <a:gd name="T16" fmla="*/ 863 w 1123"/>
                <a:gd name="T17" fmla="*/ 135 h 151"/>
                <a:gd name="T18" fmla="*/ 871 w 1123"/>
                <a:gd name="T19" fmla="*/ 138 h 151"/>
                <a:gd name="T20" fmla="*/ 880 w 1123"/>
                <a:gd name="T21" fmla="*/ 135 h 151"/>
                <a:gd name="T22" fmla="*/ 883 w 1123"/>
                <a:gd name="T23" fmla="*/ 124 h 151"/>
                <a:gd name="T24" fmla="*/ 883 w 1123"/>
                <a:gd name="T25" fmla="*/ 72 h 151"/>
                <a:gd name="T26" fmla="*/ 910 w 1123"/>
                <a:gd name="T27" fmla="*/ 72 h 151"/>
                <a:gd name="T28" fmla="*/ 910 w 1123"/>
                <a:gd name="T29" fmla="*/ 117 h 151"/>
                <a:gd name="T30" fmla="*/ 900 w 1123"/>
                <a:gd name="T31" fmla="*/ 148 h 151"/>
                <a:gd name="T32" fmla="*/ 897 w 1123"/>
                <a:gd name="T33" fmla="*/ 151 h 151"/>
                <a:gd name="T34" fmla="*/ 937 w 1123"/>
                <a:gd name="T35" fmla="*/ 151 h 151"/>
                <a:gd name="T36" fmla="*/ 920 w 1123"/>
                <a:gd name="T37" fmla="*/ 114 h 151"/>
                <a:gd name="T38" fmla="*/ 964 w 1123"/>
                <a:gd name="T39" fmla="*/ 69 h 151"/>
                <a:gd name="T40" fmla="*/ 998 w 1123"/>
                <a:gd name="T41" fmla="*/ 82 h 151"/>
                <a:gd name="T42" fmla="*/ 1005 w 1123"/>
                <a:gd name="T43" fmla="*/ 92 h 151"/>
                <a:gd name="T44" fmla="*/ 982 w 1123"/>
                <a:gd name="T45" fmla="*/ 103 h 151"/>
                <a:gd name="T46" fmla="*/ 965 w 1123"/>
                <a:gd name="T47" fmla="*/ 89 h 151"/>
                <a:gd name="T48" fmla="*/ 953 w 1123"/>
                <a:gd name="T49" fmla="*/ 94 h 151"/>
                <a:gd name="T50" fmla="*/ 947 w 1123"/>
                <a:gd name="T51" fmla="*/ 113 h 151"/>
                <a:gd name="T52" fmla="*/ 965 w 1123"/>
                <a:gd name="T53" fmla="*/ 137 h 151"/>
                <a:gd name="T54" fmla="*/ 982 w 1123"/>
                <a:gd name="T55" fmla="*/ 123 h 151"/>
                <a:gd name="T56" fmla="*/ 1005 w 1123"/>
                <a:gd name="T57" fmla="*/ 134 h 151"/>
                <a:gd name="T58" fmla="*/ 997 w 1123"/>
                <a:gd name="T59" fmla="*/ 146 h 151"/>
                <a:gd name="T60" fmla="*/ 991 w 1123"/>
                <a:gd name="T61" fmla="*/ 151 h 151"/>
                <a:gd name="T62" fmla="*/ 1016 w 1123"/>
                <a:gd name="T63" fmla="*/ 151 h 151"/>
                <a:gd name="T64" fmla="*/ 1016 w 1123"/>
                <a:gd name="T65" fmla="*/ 72 h 151"/>
                <a:gd name="T66" fmla="*/ 1042 w 1123"/>
                <a:gd name="T67" fmla="*/ 72 h 151"/>
                <a:gd name="T68" fmla="*/ 1042 w 1123"/>
                <a:gd name="T69" fmla="*/ 134 h 151"/>
                <a:gd name="T70" fmla="*/ 1077 w 1123"/>
                <a:gd name="T71" fmla="*/ 134 h 151"/>
                <a:gd name="T72" fmla="*/ 1077 w 1123"/>
                <a:gd name="T73" fmla="*/ 151 h 151"/>
                <a:gd name="T74" fmla="*/ 1123 w 1123"/>
                <a:gd name="T75" fmla="*/ 151 h 151"/>
                <a:gd name="T76" fmla="*/ 1123 w 1123"/>
                <a:gd name="T77" fmla="*/ 0 h 151"/>
                <a:gd name="T78" fmla="*/ 0 w 1123"/>
                <a:gd name="T7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151">
                  <a:moveTo>
                    <a:pt x="0" y="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844" y="151"/>
                    <a:pt x="844" y="151"/>
                    <a:pt x="844" y="151"/>
                  </a:cubicBezTo>
                  <a:cubicBezTo>
                    <a:pt x="843" y="150"/>
                    <a:pt x="842" y="149"/>
                    <a:pt x="841" y="148"/>
                  </a:cubicBezTo>
                  <a:cubicBezTo>
                    <a:pt x="833" y="140"/>
                    <a:pt x="833" y="131"/>
                    <a:pt x="832" y="122"/>
                  </a:cubicBezTo>
                  <a:cubicBezTo>
                    <a:pt x="832" y="72"/>
                    <a:pt x="832" y="72"/>
                    <a:pt x="832" y="72"/>
                  </a:cubicBezTo>
                  <a:cubicBezTo>
                    <a:pt x="859" y="72"/>
                    <a:pt x="859" y="72"/>
                    <a:pt x="859" y="72"/>
                  </a:cubicBezTo>
                  <a:cubicBezTo>
                    <a:pt x="859" y="124"/>
                    <a:pt x="859" y="124"/>
                    <a:pt x="859" y="124"/>
                  </a:cubicBezTo>
                  <a:cubicBezTo>
                    <a:pt x="859" y="128"/>
                    <a:pt x="860" y="132"/>
                    <a:pt x="863" y="135"/>
                  </a:cubicBezTo>
                  <a:cubicBezTo>
                    <a:pt x="865" y="137"/>
                    <a:pt x="868" y="138"/>
                    <a:pt x="871" y="138"/>
                  </a:cubicBezTo>
                  <a:cubicBezTo>
                    <a:pt x="875" y="138"/>
                    <a:pt x="878" y="136"/>
                    <a:pt x="880" y="135"/>
                  </a:cubicBezTo>
                  <a:cubicBezTo>
                    <a:pt x="883" y="132"/>
                    <a:pt x="883" y="128"/>
                    <a:pt x="883" y="124"/>
                  </a:cubicBezTo>
                  <a:cubicBezTo>
                    <a:pt x="883" y="72"/>
                    <a:pt x="883" y="72"/>
                    <a:pt x="883" y="72"/>
                  </a:cubicBezTo>
                  <a:cubicBezTo>
                    <a:pt x="910" y="72"/>
                    <a:pt x="910" y="72"/>
                    <a:pt x="910" y="72"/>
                  </a:cubicBezTo>
                  <a:cubicBezTo>
                    <a:pt x="910" y="117"/>
                    <a:pt x="910" y="117"/>
                    <a:pt x="910" y="117"/>
                  </a:cubicBezTo>
                  <a:cubicBezTo>
                    <a:pt x="910" y="126"/>
                    <a:pt x="910" y="139"/>
                    <a:pt x="900" y="148"/>
                  </a:cubicBezTo>
                  <a:cubicBezTo>
                    <a:pt x="899" y="149"/>
                    <a:pt x="898" y="150"/>
                    <a:pt x="897" y="151"/>
                  </a:cubicBezTo>
                  <a:cubicBezTo>
                    <a:pt x="937" y="151"/>
                    <a:pt x="937" y="151"/>
                    <a:pt x="937" y="151"/>
                  </a:cubicBezTo>
                  <a:cubicBezTo>
                    <a:pt x="925" y="142"/>
                    <a:pt x="920" y="128"/>
                    <a:pt x="920" y="114"/>
                  </a:cubicBezTo>
                  <a:cubicBezTo>
                    <a:pt x="920" y="92"/>
                    <a:pt x="935" y="69"/>
                    <a:pt x="964" y="69"/>
                  </a:cubicBezTo>
                  <a:cubicBezTo>
                    <a:pt x="976" y="69"/>
                    <a:pt x="989" y="73"/>
                    <a:pt x="998" y="82"/>
                  </a:cubicBezTo>
                  <a:cubicBezTo>
                    <a:pt x="1001" y="86"/>
                    <a:pt x="1003" y="89"/>
                    <a:pt x="1005" y="92"/>
                  </a:cubicBezTo>
                  <a:cubicBezTo>
                    <a:pt x="982" y="103"/>
                    <a:pt x="982" y="103"/>
                    <a:pt x="982" y="103"/>
                  </a:cubicBezTo>
                  <a:cubicBezTo>
                    <a:pt x="980" y="98"/>
                    <a:pt x="976" y="89"/>
                    <a:pt x="965" y="89"/>
                  </a:cubicBezTo>
                  <a:cubicBezTo>
                    <a:pt x="959" y="89"/>
                    <a:pt x="955" y="92"/>
                    <a:pt x="953" y="94"/>
                  </a:cubicBezTo>
                  <a:cubicBezTo>
                    <a:pt x="947" y="100"/>
                    <a:pt x="947" y="109"/>
                    <a:pt x="947" y="113"/>
                  </a:cubicBezTo>
                  <a:cubicBezTo>
                    <a:pt x="947" y="125"/>
                    <a:pt x="952" y="137"/>
                    <a:pt x="965" y="137"/>
                  </a:cubicBezTo>
                  <a:cubicBezTo>
                    <a:pt x="977" y="137"/>
                    <a:pt x="981" y="126"/>
                    <a:pt x="982" y="123"/>
                  </a:cubicBezTo>
                  <a:cubicBezTo>
                    <a:pt x="1005" y="134"/>
                    <a:pt x="1005" y="134"/>
                    <a:pt x="1005" y="134"/>
                  </a:cubicBezTo>
                  <a:cubicBezTo>
                    <a:pt x="1003" y="138"/>
                    <a:pt x="1001" y="142"/>
                    <a:pt x="997" y="146"/>
                  </a:cubicBezTo>
                  <a:cubicBezTo>
                    <a:pt x="995" y="148"/>
                    <a:pt x="993" y="150"/>
                    <a:pt x="991" y="151"/>
                  </a:cubicBezTo>
                  <a:cubicBezTo>
                    <a:pt x="1016" y="151"/>
                    <a:pt x="1016" y="151"/>
                    <a:pt x="1016" y="151"/>
                  </a:cubicBezTo>
                  <a:cubicBezTo>
                    <a:pt x="1016" y="72"/>
                    <a:pt x="1016" y="72"/>
                    <a:pt x="1016" y="72"/>
                  </a:cubicBezTo>
                  <a:cubicBezTo>
                    <a:pt x="1042" y="72"/>
                    <a:pt x="1042" y="72"/>
                    <a:pt x="1042" y="72"/>
                  </a:cubicBezTo>
                  <a:cubicBezTo>
                    <a:pt x="1042" y="134"/>
                    <a:pt x="1042" y="134"/>
                    <a:pt x="1042" y="134"/>
                  </a:cubicBezTo>
                  <a:cubicBezTo>
                    <a:pt x="1077" y="134"/>
                    <a:pt x="1077" y="134"/>
                    <a:pt x="1077" y="134"/>
                  </a:cubicBezTo>
                  <a:cubicBezTo>
                    <a:pt x="1077" y="151"/>
                    <a:pt x="1077" y="151"/>
                    <a:pt x="1077" y="151"/>
                  </a:cubicBezTo>
                  <a:cubicBezTo>
                    <a:pt x="1123" y="151"/>
                    <a:pt x="1123" y="151"/>
                    <a:pt x="1123" y="151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20182" y="514785"/>
              <a:ext cx="257986" cy="303133"/>
            </a:xfrm>
            <a:prstGeom prst="rect">
              <a:avLst/>
            </a:prstGeom>
          </p:spPr>
        </p:pic>
      </p:grp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05740" y="1961804"/>
            <a:ext cx="8473735" cy="289418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numCol="1" spcCol="7200000">
            <a:noAutofit/>
          </a:bodyPr>
          <a:lstStyle/>
          <a:p>
            <a:pPr marL="342900" indent="-342900">
              <a:buFontTx/>
              <a:buChar char="-"/>
            </a:pPr>
            <a:endParaRPr lang="en-GB" sz="24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3200" baseline="300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3200" baseline="300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3200" baseline="300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4400" baseline="30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05741" y="4564944"/>
            <a:ext cx="2756116" cy="29104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numCol="1" spcCol="7200000" anchor="b" anchorCtr="0">
            <a:noAutofit/>
          </a:bodyPr>
          <a:lstStyle/>
          <a:p>
            <a:endParaRPr lang="en-GB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124" y="253355"/>
            <a:ext cx="3391954" cy="1692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/>
                <a:cs typeface="Arial"/>
              </a:rPr>
              <a:t>Centre for Languages and International Education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8641" y="1460951"/>
            <a:ext cx="8130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Challenges in Reimagining Course Structure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5A60DD-435D-4F68-AE8B-8E3417E9B4D5}"/>
              </a:ext>
            </a:extLst>
          </p:cNvPr>
          <p:cNvSpPr txBox="1"/>
          <p:nvPr/>
        </p:nvSpPr>
        <p:spPr>
          <a:xfrm>
            <a:off x="677917" y="2181817"/>
            <a:ext cx="76462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Face-to-face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Time zones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Revised assessment 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Teacher and student experience and relationship with online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Resources  </a:t>
            </a:r>
          </a:p>
        </p:txBody>
      </p:sp>
    </p:spTree>
    <p:extLst>
      <p:ext uri="{BB962C8B-B14F-4D97-AF65-F5344CB8AC3E}">
        <p14:creationId xmlns:p14="http://schemas.microsoft.com/office/powerpoint/2010/main" val="213539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33325"/>
            <a:ext cx="9144000" cy="1235075"/>
            <a:chOff x="0" y="-66259"/>
            <a:chExt cx="9144000" cy="1235075"/>
          </a:xfrm>
        </p:grpSpPr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0" y="-66259"/>
              <a:ext cx="9144000" cy="1235075"/>
            </a:xfrm>
            <a:custGeom>
              <a:avLst/>
              <a:gdLst>
                <a:gd name="T0" fmla="*/ 0 w 1123"/>
                <a:gd name="T1" fmla="*/ 0 h 151"/>
                <a:gd name="T2" fmla="*/ 0 w 1123"/>
                <a:gd name="T3" fmla="*/ 151 h 151"/>
                <a:gd name="T4" fmla="*/ 844 w 1123"/>
                <a:gd name="T5" fmla="*/ 151 h 151"/>
                <a:gd name="T6" fmla="*/ 841 w 1123"/>
                <a:gd name="T7" fmla="*/ 148 h 151"/>
                <a:gd name="T8" fmla="*/ 832 w 1123"/>
                <a:gd name="T9" fmla="*/ 122 h 151"/>
                <a:gd name="T10" fmla="*/ 832 w 1123"/>
                <a:gd name="T11" fmla="*/ 72 h 151"/>
                <a:gd name="T12" fmla="*/ 859 w 1123"/>
                <a:gd name="T13" fmla="*/ 72 h 151"/>
                <a:gd name="T14" fmla="*/ 859 w 1123"/>
                <a:gd name="T15" fmla="*/ 124 h 151"/>
                <a:gd name="T16" fmla="*/ 863 w 1123"/>
                <a:gd name="T17" fmla="*/ 135 h 151"/>
                <a:gd name="T18" fmla="*/ 871 w 1123"/>
                <a:gd name="T19" fmla="*/ 138 h 151"/>
                <a:gd name="T20" fmla="*/ 880 w 1123"/>
                <a:gd name="T21" fmla="*/ 135 h 151"/>
                <a:gd name="T22" fmla="*/ 883 w 1123"/>
                <a:gd name="T23" fmla="*/ 124 h 151"/>
                <a:gd name="T24" fmla="*/ 883 w 1123"/>
                <a:gd name="T25" fmla="*/ 72 h 151"/>
                <a:gd name="T26" fmla="*/ 910 w 1123"/>
                <a:gd name="T27" fmla="*/ 72 h 151"/>
                <a:gd name="T28" fmla="*/ 910 w 1123"/>
                <a:gd name="T29" fmla="*/ 117 h 151"/>
                <a:gd name="T30" fmla="*/ 900 w 1123"/>
                <a:gd name="T31" fmla="*/ 148 h 151"/>
                <a:gd name="T32" fmla="*/ 897 w 1123"/>
                <a:gd name="T33" fmla="*/ 151 h 151"/>
                <a:gd name="T34" fmla="*/ 937 w 1123"/>
                <a:gd name="T35" fmla="*/ 151 h 151"/>
                <a:gd name="T36" fmla="*/ 920 w 1123"/>
                <a:gd name="T37" fmla="*/ 114 h 151"/>
                <a:gd name="T38" fmla="*/ 964 w 1123"/>
                <a:gd name="T39" fmla="*/ 69 h 151"/>
                <a:gd name="T40" fmla="*/ 998 w 1123"/>
                <a:gd name="T41" fmla="*/ 82 h 151"/>
                <a:gd name="T42" fmla="*/ 1005 w 1123"/>
                <a:gd name="T43" fmla="*/ 92 h 151"/>
                <a:gd name="T44" fmla="*/ 982 w 1123"/>
                <a:gd name="T45" fmla="*/ 103 h 151"/>
                <a:gd name="T46" fmla="*/ 965 w 1123"/>
                <a:gd name="T47" fmla="*/ 89 h 151"/>
                <a:gd name="T48" fmla="*/ 953 w 1123"/>
                <a:gd name="T49" fmla="*/ 94 h 151"/>
                <a:gd name="T50" fmla="*/ 947 w 1123"/>
                <a:gd name="T51" fmla="*/ 113 h 151"/>
                <a:gd name="T52" fmla="*/ 965 w 1123"/>
                <a:gd name="T53" fmla="*/ 137 h 151"/>
                <a:gd name="T54" fmla="*/ 982 w 1123"/>
                <a:gd name="T55" fmla="*/ 123 h 151"/>
                <a:gd name="T56" fmla="*/ 1005 w 1123"/>
                <a:gd name="T57" fmla="*/ 134 h 151"/>
                <a:gd name="T58" fmla="*/ 997 w 1123"/>
                <a:gd name="T59" fmla="*/ 146 h 151"/>
                <a:gd name="T60" fmla="*/ 991 w 1123"/>
                <a:gd name="T61" fmla="*/ 151 h 151"/>
                <a:gd name="T62" fmla="*/ 1016 w 1123"/>
                <a:gd name="T63" fmla="*/ 151 h 151"/>
                <a:gd name="T64" fmla="*/ 1016 w 1123"/>
                <a:gd name="T65" fmla="*/ 72 h 151"/>
                <a:gd name="T66" fmla="*/ 1042 w 1123"/>
                <a:gd name="T67" fmla="*/ 72 h 151"/>
                <a:gd name="T68" fmla="*/ 1042 w 1123"/>
                <a:gd name="T69" fmla="*/ 134 h 151"/>
                <a:gd name="T70" fmla="*/ 1077 w 1123"/>
                <a:gd name="T71" fmla="*/ 134 h 151"/>
                <a:gd name="T72" fmla="*/ 1077 w 1123"/>
                <a:gd name="T73" fmla="*/ 151 h 151"/>
                <a:gd name="T74" fmla="*/ 1123 w 1123"/>
                <a:gd name="T75" fmla="*/ 151 h 151"/>
                <a:gd name="T76" fmla="*/ 1123 w 1123"/>
                <a:gd name="T77" fmla="*/ 0 h 151"/>
                <a:gd name="T78" fmla="*/ 0 w 1123"/>
                <a:gd name="T7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151">
                  <a:moveTo>
                    <a:pt x="0" y="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844" y="151"/>
                    <a:pt x="844" y="151"/>
                    <a:pt x="844" y="151"/>
                  </a:cubicBezTo>
                  <a:cubicBezTo>
                    <a:pt x="843" y="150"/>
                    <a:pt x="842" y="149"/>
                    <a:pt x="841" y="148"/>
                  </a:cubicBezTo>
                  <a:cubicBezTo>
                    <a:pt x="833" y="140"/>
                    <a:pt x="833" y="131"/>
                    <a:pt x="832" y="122"/>
                  </a:cubicBezTo>
                  <a:cubicBezTo>
                    <a:pt x="832" y="72"/>
                    <a:pt x="832" y="72"/>
                    <a:pt x="832" y="72"/>
                  </a:cubicBezTo>
                  <a:cubicBezTo>
                    <a:pt x="859" y="72"/>
                    <a:pt x="859" y="72"/>
                    <a:pt x="859" y="72"/>
                  </a:cubicBezTo>
                  <a:cubicBezTo>
                    <a:pt x="859" y="124"/>
                    <a:pt x="859" y="124"/>
                    <a:pt x="859" y="124"/>
                  </a:cubicBezTo>
                  <a:cubicBezTo>
                    <a:pt x="859" y="128"/>
                    <a:pt x="860" y="132"/>
                    <a:pt x="863" y="135"/>
                  </a:cubicBezTo>
                  <a:cubicBezTo>
                    <a:pt x="865" y="137"/>
                    <a:pt x="868" y="138"/>
                    <a:pt x="871" y="138"/>
                  </a:cubicBezTo>
                  <a:cubicBezTo>
                    <a:pt x="875" y="138"/>
                    <a:pt x="878" y="136"/>
                    <a:pt x="880" y="135"/>
                  </a:cubicBezTo>
                  <a:cubicBezTo>
                    <a:pt x="883" y="132"/>
                    <a:pt x="883" y="128"/>
                    <a:pt x="883" y="124"/>
                  </a:cubicBezTo>
                  <a:cubicBezTo>
                    <a:pt x="883" y="72"/>
                    <a:pt x="883" y="72"/>
                    <a:pt x="883" y="72"/>
                  </a:cubicBezTo>
                  <a:cubicBezTo>
                    <a:pt x="910" y="72"/>
                    <a:pt x="910" y="72"/>
                    <a:pt x="910" y="72"/>
                  </a:cubicBezTo>
                  <a:cubicBezTo>
                    <a:pt x="910" y="117"/>
                    <a:pt x="910" y="117"/>
                    <a:pt x="910" y="117"/>
                  </a:cubicBezTo>
                  <a:cubicBezTo>
                    <a:pt x="910" y="126"/>
                    <a:pt x="910" y="139"/>
                    <a:pt x="900" y="148"/>
                  </a:cubicBezTo>
                  <a:cubicBezTo>
                    <a:pt x="899" y="149"/>
                    <a:pt x="898" y="150"/>
                    <a:pt x="897" y="151"/>
                  </a:cubicBezTo>
                  <a:cubicBezTo>
                    <a:pt x="937" y="151"/>
                    <a:pt x="937" y="151"/>
                    <a:pt x="937" y="151"/>
                  </a:cubicBezTo>
                  <a:cubicBezTo>
                    <a:pt x="925" y="142"/>
                    <a:pt x="920" y="128"/>
                    <a:pt x="920" y="114"/>
                  </a:cubicBezTo>
                  <a:cubicBezTo>
                    <a:pt x="920" y="92"/>
                    <a:pt x="935" y="69"/>
                    <a:pt x="964" y="69"/>
                  </a:cubicBezTo>
                  <a:cubicBezTo>
                    <a:pt x="976" y="69"/>
                    <a:pt x="989" y="73"/>
                    <a:pt x="998" y="82"/>
                  </a:cubicBezTo>
                  <a:cubicBezTo>
                    <a:pt x="1001" y="86"/>
                    <a:pt x="1003" y="89"/>
                    <a:pt x="1005" y="92"/>
                  </a:cubicBezTo>
                  <a:cubicBezTo>
                    <a:pt x="982" y="103"/>
                    <a:pt x="982" y="103"/>
                    <a:pt x="982" y="103"/>
                  </a:cubicBezTo>
                  <a:cubicBezTo>
                    <a:pt x="980" y="98"/>
                    <a:pt x="976" y="89"/>
                    <a:pt x="965" y="89"/>
                  </a:cubicBezTo>
                  <a:cubicBezTo>
                    <a:pt x="959" y="89"/>
                    <a:pt x="955" y="92"/>
                    <a:pt x="953" y="94"/>
                  </a:cubicBezTo>
                  <a:cubicBezTo>
                    <a:pt x="947" y="100"/>
                    <a:pt x="947" y="109"/>
                    <a:pt x="947" y="113"/>
                  </a:cubicBezTo>
                  <a:cubicBezTo>
                    <a:pt x="947" y="125"/>
                    <a:pt x="952" y="137"/>
                    <a:pt x="965" y="137"/>
                  </a:cubicBezTo>
                  <a:cubicBezTo>
                    <a:pt x="977" y="137"/>
                    <a:pt x="981" y="126"/>
                    <a:pt x="982" y="123"/>
                  </a:cubicBezTo>
                  <a:cubicBezTo>
                    <a:pt x="1005" y="134"/>
                    <a:pt x="1005" y="134"/>
                    <a:pt x="1005" y="134"/>
                  </a:cubicBezTo>
                  <a:cubicBezTo>
                    <a:pt x="1003" y="138"/>
                    <a:pt x="1001" y="142"/>
                    <a:pt x="997" y="146"/>
                  </a:cubicBezTo>
                  <a:cubicBezTo>
                    <a:pt x="995" y="148"/>
                    <a:pt x="993" y="150"/>
                    <a:pt x="991" y="151"/>
                  </a:cubicBezTo>
                  <a:cubicBezTo>
                    <a:pt x="1016" y="151"/>
                    <a:pt x="1016" y="151"/>
                    <a:pt x="1016" y="151"/>
                  </a:cubicBezTo>
                  <a:cubicBezTo>
                    <a:pt x="1016" y="72"/>
                    <a:pt x="1016" y="72"/>
                    <a:pt x="1016" y="72"/>
                  </a:cubicBezTo>
                  <a:cubicBezTo>
                    <a:pt x="1042" y="72"/>
                    <a:pt x="1042" y="72"/>
                    <a:pt x="1042" y="72"/>
                  </a:cubicBezTo>
                  <a:cubicBezTo>
                    <a:pt x="1042" y="134"/>
                    <a:pt x="1042" y="134"/>
                    <a:pt x="1042" y="134"/>
                  </a:cubicBezTo>
                  <a:cubicBezTo>
                    <a:pt x="1077" y="134"/>
                    <a:pt x="1077" y="134"/>
                    <a:pt x="1077" y="134"/>
                  </a:cubicBezTo>
                  <a:cubicBezTo>
                    <a:pt x="1077" y="151"/>
                    <a:pt x="1077" y="151"/>
                    <a:pt x="1077" y="151"/>
                  </a:cubicBezTo>
                  <a:cubicBezTo>
                    <a:pt x="1123" y="151"/>
                    <a:pt x="1123" y="151"/>
                    <a:pt x="1123" y="151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20182" y="514785"/>
              <a:ext cx="257986" cy="303133"/>
            </a:xfrm>
            <a:prstGeom prst="rect">
              <a:avLst/>
            </a:prstGeom>
          </p:spPr>
        </p:pic>
      </p:grp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05740" y="1961804"/>
            <a:ext cx="8473735" cy="289418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numCol="1" spcCol="7200000">
            <a:noAutofit/>
          </a:bodyPr>
          <a:lstStyle/>
          <a:p>
            <a:pPr marL="342900" indent="-342900">
              <a:buFontTx/>
              <a:buChar char="-"/>
            </a:pPr>
            <a:endParaRPr lang="en-GB" sz="24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3200" baseline="300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3200" baseline="300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3200" baseline="300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4400" baseline="30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05741" y="4564944"/>
            <a:ext cx="2756116" cy="29104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numCol="1" spcCol="7200000" anchor="b" anchorCtr="0">
            <a:noAutofit/>
          </a:bodyPr>
          <a:lstStyle/>
          <a:p>
            <a:endParaRPr lang="en-GB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124" y="253355"/>
            <a:ext cx="3391954" cy="1692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/>
                <a:cs typeface="Arial"/>
              </a:rPr>
              <a:t>Centre for Languages and International Education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9B7688-270F-41FD-83B9-CF5FC1534148}"/>
              </a:ext>
            </a:extLst>
          </p:cNvPr>
          <p:cNvSpPr/>
          <p:nvPr/>
        </p:nvSpPr>
        <p:spPr>
          <a:xfrm>
            <a:off x="225065" y="1397111"/>
            <a:ext cx="7439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students were </a:t>
            </a:r>
          </a:p>
          <a:p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F7408F-C946-410B-A433-A230FFC67EF3}"/>
              </a:ext>
            </a:extLst>
          </p:cNvPr>
          <p:cNvSpPr/>
          <p:nvPr/>
        </p:nvSpPr>
        <p:spPr>
          <a:xfrm>
            <a:off x="1019331" y="2387084"/>
            <a:ext cx="3673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A3174E-AF5D-4E34-AAB0-D0EAF6AADC39}"/>
              </a:ext>
            </a:extLst>
          </p:cNvPr>
          <p:cNvSpPr/>
          <p:nvPr/>
        </p:nvSpPr>
        <p:spPr>
          <a:xfrm>
            <a:off x="364525" y="2387083"/>
            <a:ext cx="4328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2F8D255-E51E-436F-B2CA-5652E60B7903}"/>
              </a:ext>
            </a:extLst>
          </p:cNvPr>
          <p:cNvPicPr/>
          <p:nvPr/>
        </p:nvPicPr>
        <p:blipFill rotWithShape="1">
          <a:blip r:embed="rId3"/>
          <a:srcRect l="21740" t="36167" r="60448" b="15323"/>
          <a:stretch/>
        </p:blipFill>
        <p:spPr bwMode="auto">
          <a:xfrm>
            <a:off x="2815221" y="1542094"/>
            <a:ext cx="5309447" cy="32397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4313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05740" y="1961804"/>
            <a:ext cx="8473735" cy="289418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numCol="1" spcCol="7200000">
            <a:noAutofit/>
          </a:bodyPr>
          <a:lstStyle/>
          <a:p>
            <a:pPr marL="342900" indent="-342900">
              <a:buFontTx/>
              <a:buChar char="-"/>
            </a:pPr>
            <a:endParaRPr lang="en-GB" sz="24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3200" baseline="300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3200" baseline="300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3200" baseline="30000" dirty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4400" baseline="30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05741" y="4564944"/>
            <a:ext cx="2756116" cy="29104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numCol="1" spcCol="7200000" anchor="b" anchorCtr="0">
            <a:noAutofit/>
          </a:bodyPr>
          <a:lstStyle/>
          <a:p>
            <a:endParaRPr lang="en-GB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124" y="253355"/>
            <a:ext cx="3391954" cy="1692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/>
                <a:cs typeface="Arial"/>
              </a:rPr>
              <a:t>Centre for Languages and International Education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088CC3-7B8D-4BFD-A4E4-12ECCB342A2A}"/>
              </a:ext>
            </a:extLst>
          </p:cNvPr>
          <p:cNvPicPr/>
          <p:nvPr/>
        </p:nvPicPr>
        <p:blipFill rotWithShape="1">
          <a:blip r:embed="rId2"/>
          <a:srcRect l="9299" t="33403" r="60539" b="10896"/>
          <a:stretch/>
        </p:blipFill>
        <p:spPr bwMode="auto">
          <a:xfrm>
            <a:off x="0" y="-1"/>
            <a:ext cx="9304986" cy="52030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3517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cl-powerpoint-darkblue" id="{AC739CF2-B734-4CE5-BC4D-CDEBD3A50411}" vid="{081F6E2F-A72A-4E88-A8E3-4E24BD4901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B518113881E04383DF15783FCF338D" ma:contentTypeVersion="" ma:contentTypeDescription="Create a new document." ma:contentTypeScope="" ma:versionID="ee274667bae90f06dabcfef7d444446e">
  <xsd:schema xmlns:xsd="http://www.w3.org/2001/XMLSchema" xmlns:xs="http://www.w3.org/2001/XMLSchema" xmlns:p="http://schemas.microsoft.com/office/2006/metadata/properties" xmlns:ns2="fa734e6e-2dd8-4275-9b08-04e206339f53" xmlns:ns3="e93749d5-59be-4381-b5b4-da0ec77c53e8" targetNamespace="http://schemas.microsoft.com/office/2006/metadata/properties" ma:root="true" ma:fieldsID="d1db99b30c8e16a6b0d76a72565dc647" ns2:_="" ns3:_="">
    <xsd:import namespace="fa734e6e-2dd8-4275-9b08-04e206339f53"/>
    <xsd:import namespace="e93749d5-59be-4381-b5b4-da0ec77c53e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Quickfeedbac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734e6e-2dd8-4275-9b08-04e206339f5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749d5-59be-4381-b5b4-da0ec77c53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Quickfeedback" ma:index="19" nillable="true" ma:displayName="Status" ma:format="Dropdown" ma:internalName="Quickfeedback">
      <xsd:simpleType>
        <xsd:restriction base="dms:Choice">
          <xsd:enumeration value="Initial - drafting"/>
          <xsd:enumeration value="First draft for feedback"/>
          <xsd:enumeration value="Ready for publication"/>
          <xsd:enumeration value="Rough notes"/>
          <xsd:enumeration value="Second draft for feedback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Quickfeedback xmlns="e93749d5-59be-4381-b5b4-da0ec77c53e8" xsi:nil="true"/>
  </documentManagement>
</p:properties>
</file>

<file path=customXml/itemProps1.xml><?xml version="1.0" encoding="utf-8"?>
<ds:datastoreItem xmlns:ds="http://schemas.openxmlformats.org/officeDocument/2006/customXml" ds:itemID="{8CD3C403-EC84-486A-9417-091393F239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3A925E-B1D6-4655-AEBA-A881E32EC9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734e6e-2dd8-4275-9b08-04e206339f53"/>
    <ds:schemaRef ds:uri="e93749d5-59be-4381-b5b4-da0ec77c53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69A1E5-2AEE-4931-A6C7-6C4AE0B19800}">
  <ds:schemaRefs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fa734e6e-2dd8-4275-9b08-04e206339f53"/>
    <ds:schemaRef ds:uri="e93749d5-59be-4381-b5b4-da0ec77c53e8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453</Words>
  <Application>Microsoft Office PowerPoint</Application>
  <PresentationFormat>On-screen Show (16:9)</PresentationFormat>
  <Paragraphs>131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Helvetica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Wallace, Fiona</dc:creator>
  <cp:lastModifiedBy>Wallace, Fiona</cp:lastModifiedBy>
  <cp:revision>16</cp:revision>
  <cp:lastPrinted>2020-11-04T15:34:45Z</cp:lastPrinted>
  <dcterms:created xsi:type="dcterms:W3CDTF">2020-11-04T13:59:20Z</dcterms:created>
  <dcterms:modified xsi:type="dcterms:W3CDTF">2020-11-05T20:56:35Z</dcterms:modified>
</cp:coreProperties>
</file>