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63" r:id="rId4"/>
    <p:sldId id="275" r:id="rId5"/>
    <p:sldId id="258" r:id="rId6"/>
    <p:sldId id="261" r:id="rId7"/>
    <p:sldId id="259" r:id="rId8"/>
    <p:sldId id="265" r:id="rId9"/>
    <p:sldId id="266" r:id="rId10"/>
    <p:sldId id="260" r:id="rId11"/>
    <p:sldId id="268" r:id="rId12"/>
    <p:sldId id="269" r:id="rId13"/>
    <p:sldId id="267" r:id="rId14"/>
    <p:sldId id="270" r:id="rId15"/>
    <p:sldId id="271" r:id="rId16"/>
    <p:sldId id="280" r:id="rId17"/>
    <p:sldId id="272" r:id="rId18"/>
    <p:sldId id="281" r:id="rId19"/>
    <p:sldId id="278" r:id="rId20"/>
    <p:sldId id="274" r:id="rId21"/>
    <p:sldId id="276" r:id="rId22"/>
    <p:sldId id="284" r:id="rId23"/>
    <p:sldId id="277" r:id="rId24"/>
    <p:sldId id="287" r:id="rId25"/>
    <p:sldId id="285" r:id="rId26"/>
    <p:sldId id="282" r:id="rId27"/>
    <p:sldId id="286" r:id="rId28"/>
    <p:sldId id="288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4474D0-637E-41BA-8A16-986746DD63B5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62EA58A-E8F6-4D7A-B38F-D2CBAFD39968}">
      <dgm:prSet custT="1"/>
      <dgm:spPr/>
      <dgm:t>
        <a:bodyPr/>
        <a:lstStyle/>
        <a:p>
          <a:r>
            <a:rPr lang="en-GB" sz="2400" dirty="0"/>
            <a:t>Part 1: Set-up</a:t>
          </a:r>
          <a:endParaRPr lang="en-US" sz="2400" dirty="0"/>
        </a:p>
      </dgm:t>
    </dgm:pt>
    <dgm:pt modelId="{F0176889-8EB6-410F-A21C-CABA8624688F}" type="parTrans" cxnId="{3C970929-9F2E-46AB-BB72-3B13231253A1}">
      <dgm:prSet/>
      <dgm:spPr/>
      <dgm:t>
        <a:bodyPr/>
        <a:lstStyle/>
        <a:p>
          <a:endParaRPr lang="en-US"/>
        </a:p>
      </dgm:t>
    </dgm:pt>
    <dgm:pt modelId="{659A2995-DFF0-4E63-8DF0-271CD91C8539}" type="sibTrans" cxnId="{3C970929-9F2E-46AB-BB72-3B13231253A1}">
      <dgm:prSet/>
      <dgm:spPr/>
      <dgm:t>
        <a:bodyPr/>
        <a:lstStyle/>
        <a:p>
          <a:endParaRPr lang="en-US"/>
        </a:p>
      </dgm:t>
    </dgm:pt>
    <dgm:pt modelId="{F239CFB9-29EE-4260-B0F1-6C6ADBF4B9E6}">
      <dgm:prSet custT="1"/>
      <dgm:spPr/>
      <dgm:t>
        <a:bodyPr/>
        <a:lstStyle/>
        <a:p>
          <a:r>
            <a:rPr lang="en-GB" sz="2400" dirty="0"/>
            <a:t>Background: global context</a:t>
          </a:r>
          <a:endParaRPr lang="en-US" sz="2400" dirty="0"/>
        </a:p>
      </dgm:t>
    </dgm:pt>
    <dgm:pt modelId="{B0BE3117-A115-406D-ACDD-5F4C950523BB}" type="parTrans" cxnId="{06DFEC5C-6659-4981-A8C2-FA5E04069C44}">
      <dgm:prSet/>
      <dgm:spPr/>
      <dgm:t>
        <a:bodyPr/>
        <a:lstStyle/>
        <a:p>
          <a:endParaRPr lang="en-US"/>
        </a:p>
      </dgm:t>
    </dgm:pt>
    <dgm:pt modelId="{6D434E38-D591-4B55-B447-A0209DA16B81}" type="sibTrans" cxnId="{06DFEC5C-6659-4981-A8C2-FA5E04069C44}">
      <dgm:prSet/>
      <dgm:spPr/>
      <dgm:t>
        <a:bodyPr/>
        <a:lstStyle/>
        <a:p>
          <a:endParaRPr lang="en-US"/>
        </a:p>
      </dgm:t>
    </dgm:pt>
    <dgm:pt modelId="{DFEF7B99-8E30-4863-94B5-E331D051CD00}">
      <dgm:prSet custT="1"/>
      <dgm:spPr/>
      <dgm:t>
        <a:bodyPr/>
        <a:lstStyle/>
        <a:p>
          <a:r>
            <a:rPr lang="en-GB" sz="2400" dirty="0"/>
            <a:t>Indirect inspirations to/ for the suggestions </a:t>
          </a:r>
          <a:endParaRPr lang="en-US" sz="2400" dirty="0"/>
        </a:p>
      </dgm:t>
    </dgm:pt>
    <dgm:pt modelId="{95752221-9D3D-4447-8A8E-8BB483244A04}" type="parTrans" cxnId="{F620243F-4E66-4536-8AEC-AB2941411CFB}">
      <dgm:prSet/>
      <dgm:spPr/>
      <dgm:t>
        <a:bodyPr/>
        <a:lstStyle/>
        <a:p>
          <a:endParaRPr lang="en-US"/>
        </a:p>
      </dgm:t>
    </dgm:pt>
    <dgm:pt modelId="{174100A3-0C13-4565-9CD6-70B3DC66CB19}" type="sibTrans" cxnId="{F620243F-4E66-4536-8AEC-AB2941411CFB}">
      <dgm:prSet/>
      <dgm:spPr/>
      <dgm:t>
        <a:bodyPr/>
        <a:lstStyle/>
        <a:p>
          <a:endParaRPr lang="en-US"/>
        </a:p>
      </dgm:t>
    </dgm:pt>
    <dgm:pt modelId="{713814E2-2537-450C-B60C-378F16AF38D7}">
      <dgm:prSet custT="1"/>
      <dgm:spPr/>
      <dgm:t>
        <a:bodyPr/>
        <a:lstStyle/>
        <a:p>
          <a:r>
            <a:rPr lang="en-GB" sz="2400" dirty="0"/>
            <a:t>Caveats</a:t>
          </a:r>
          <a:endParaRPr lang="en-US" sz="2400" dirty="0"/>
        </a:p>
      </dgm:t>
    </dgm:pt>
    <dgm:pt modelId="{6D016F60-9A46-43BB-917A-223A5401A72C}" type="parTrans" cxnId="{1EEC553E-CE88-4EDE-A3E6-889C236C7F42}">
      <dgm:prSet/>
      <dgm:spPr/>
      <dgm:t>
        <a:bodyPr/>
        <a:lstStyle/>
        <a:p>
          <a:endParaRPr lang="en-US"/>
        </a:p>
      </dgm:t>
    </dgm:pt>
    <dgm:pt modelId="{368C8317-8FAD-4AA2-AA4F-CF46D47C5FCC}" type="sibTrans" cxnId="{1EEC553E-CE88-4EDE-A3E6-889C236C7F42}">
      <dgm:prSet/>
      <dgm:spPr/>
      <dgm:t>
        <a:bodyPr/>
        <a:lstStyle/>
        <a:p>
          <a:endParaRPr lang="en-US"/>
        </a:p>
      </dgm:t>
    </dgm:pt>
    <dgm:pt modelId="{150872A8-B492-484A-9E38-2AE2E9DE3BDB}">
      <dgm:prSet custT="1"/>
      <dgm:spPr/>
      <dgm:t>
        <a:bodyPr/>
        <a:lstStyle/>
        <a:p>
          <a:r>
            <a:rPr lang="en-GB" sz="2400" dirty="0"/>
            <a:t>Parts 2: Suggestions </a:t>
          </a:r>
          <a:endParaRPr lang="en-US" sz="2000" dirty="0"/>
        </a:p>
      </dgm:t>
    </dgm:pt>
    <dgm:pt modelId="{DC50420E-63E2-4067-9627-A99FFB6F4535}" type="parTrans" cxnId="{18D8CAF9-06CB-410B-9D70-6C773BA5D7AE}">
      <dgm:prSet/>
      <dgm:spPr/>
      <dgm:t>
        <a:bodyPr/>
        <a:lstStyle/>
        <a:p>
          <a:endParaRPr lang="en-US"/>
        </a:p>
      </dgm:t>
    </dgm:pt>
    <dgm:pt modelId="{0A154DB8-72A0-49AA-A959-48E725B41194}" type="sibTrans" cxnId="{18D8CAF9-06CB-410B-9D70-6C773BA5D7AE}">
      <dgm:prSet/>
      <dgm:spPr/>
      <dgm:t>
        <a:bodyPr/>
        <a:lstStyle/>
        <a:p>
          <a:endParaRPr lang="en-US"/>
        </a:p>
      </dgm:t>
    </dgm:pt>
    <dgm:pt modelId="{DFAFC89F-8932-43E2-B45E-B0B6AD477815}">
      <dgm:prSet custT="1"/>
      <dgm:spPr/>
      <dgm:t>
        <a:bodyPr/>
        <a:lstStyle/>
        <a:p>
          <a:r>
            <a:rPr lang="en-GB" sz="2400" dirty="0"/>
            <a:t>Suggestion 1: 4Cs</a:t>
          </a:r>
          <a:endParaRPr lang="en-US" sz="2400" dirty="0"/>
        </a:p>
      </dgm:t>
    </dgm:pt>
    <dgm:pt modelId="{47A7EA34-A906-4701-8CA3-77F35CF38E37}" type="parTrans" cxnId="{3FF4F2EA-4E40-4FCA-9827-05261A681F2F}">
      <dgm:prSet/>
      <dgm:spPr/>
      <dgm:t>
        <a:bodyPr/>
        <a:lstStyle/>
        <a:p>
          <a:endParaRPr lang="en-US"/>
        </a:p>
      </dgm:t>
    </dgm:pt>
    <dgm:pt modelId="{2F284F24-7D31-4373-911F-D84B330FD07A}" type="sibTrans" cxnId="{3FF4F2EA-4E40-4FCA-9827-05261A681F2F}">
      <dgm:prSet/>
      <dgm:spPr/>
      <dgm:t>
        <a:bodyPr/>
        <a:lstStyle/>
        <a:p>
          <a:endParaRPr lang="en-US"/>
        </a:p>
      </dgm:t>
    </dgm:pt>
    <dgm:pt modelId="{98FAC4C8-F688-45B2-BCDA-9F9C98E59E4F}">
      <dgm:prSet custT="1"/>
      <dgm:spPr/>
      <dgm:t>
        <a:bodyPr/>
        <a:lstStyle/>
        <a:p>
          <a:r>
            <a:rPr lang="en-GB" sz="2400" dirty="0"/>
            <a:t>Suggestion 2: e-</a:t>
          </a:r>
          <a:r>
            <a:rPr lang="en-GB" sz="2400" dirty="0" err="1"/>
            <a:t>trippin</a:t>
          </a:r>
          <a:r>
            <a:rPr lang="en-GB" sz="2400" dirty="0"/>
            <a:t>’</a:t>
          </a:r>
          <a:endParaRPr lang="en-US" sz="2400" dirty="0"/>
        </a:p>
      </dgm:t>
    </dgm:pt>
    <dgm:pt modelId="{478B31C6-3C52-4F27-8514-E9DCE8FF21F4}" type="parTrans" cxnId="{191AF438-1D91-457D-B1D8-577A8A1619B2}">
      <dgm:prSet/>
      <dgm:spPr/>
      <dgm:t>
        <a:bodyPr/>
        <a:lstStyle/>
        <a:p>
          <a:endParaRPr lang="en-US"/>
        </a:p>
      </dgm:t>
    </dgm:pt>
    <dgm:pt modelId="{5AA8C7E2-6EAE-414A-AF9F-7C922146D4B0}" type="sibTrans" cxnId="{191AF438-1D91-457D-B1D8-577A8A1619B2}">
      <dgm:prSet/>
      <dgm:spPr/>
      <dgm:t>
        <a:bodyPr/>
        <a:lstStyle/>
        <a:p>
          <a:endParaRPr lang="en-US"/>
        </a:p>
      </dgm:t>
    </dgm:pt>
    <dgm:pt modelId="{E500629C-9792-4CB2-86BE-55AFE6E4AB22}">
      <dgm:prSet custT="1"/>
      <dgm:spPr/>
      <dgm:t>
        <a:bodyPr/>
        <a:lstStyle/>
        <a:p>
          <a:r>
            <a:rPr lang="en-GB" sz="2400" dirty="0"/>
            <a:t>Suggestion 3: pairing it up</a:t>
          </a:r>
          <a:endParaRPr lang="en-US" sz="2400" dirty="0"/>
        </a:p>
      </dgm:t>
    </dgm:pt>
    <dgm:pt modelId="{AC4457A0-7082-4F41-85CD-2782BB39D903}" type="parTrans" cxnId="{81CDB7C2-2FE9-46B9-8F46-1DAE13FA5B54}">
      <dgm:prSet/>
      <dgm:spPr/>
      <dgm:t>
        <a:bodyPr/>
        <a:lstStyle/>
        <a:p>
          <a:endParaRPr lang="en-US"/>
        </a:p>
      </dgm:t>
    </dgm:pt>
    <dgm:pt modelId="{484B0BF0-BC38-4955-BFAB-027642E79A3D}" type="sibTrans" cxnId="{81CDB7C2-2FE9-46B9-8F46-1DAE13FA5B54}">
      <dgm:prSet/>
      <dgm:spPr/>
      <dgm:t>
        <a:bodyPr/>
        <a:lstStyle/>
        <a:p>
          <a:endParaRPr lang="en-US"/>
        </a:p>
      </dgm:t>
    </dgm:pt>
    <dgm:pt modelId="{E34533AE-0EF6-4FF5-8161-9C5309F906BB}">
      <dgm:prSet custT="1"/>
      <dgm:spPr/>
      <dgm:t>
        <a:bodyPr/>
        <a:lstStyle/>
        <a:p>
          <a:r>
            <a:rPr lang="en-GB" sz="2400" dirty="0"/>
            <a:t>Part 3: the wider context</a:t>
          </a:r>
          <a:endParaRPr lang="en-US" sz="2000" dirty="0"/>
        </a:p>
      </dgm:t>
    </dgm:pt>
    <dgm:pt modelId="{7B968A2A-CF2C-4443-97E0-30324C0C0323}" type="parTrans" cxnId="{9E58C2B3-2CD5-4570-BD83-8D15CE6F76F2}">
      <dgm:prSet/>
      <dgm:spPr/>
      <dgm:t>
        <a:bodyPr/>
        <a:lstStyle/>
        <a:p>
          <a:endParaRPr lang="en-US"/>
        </a:p>
      </dgm:t>
    </dgm:pt>
    <dgm:pt modelId="{FFACFDA1-5D32-443D-9D9E-F038D6C1D6D2}" type="sibTrans" cxnId="{9E58C2B3-2CD5-4570-BD83-8D15CE6F76F2}">
      <dgm:prSet/>
      <dgm:spPr/>
      <dgm:t>
        <a:bodyPr/>
        <a:lstStyle/>
        <a:p>
          <a:endParaRPr lang="en-US"/>
        </a:p>
      </dgm:t>
    </dgm:pt>
    <dgm:pt modelId="{B693577D-ABCC-4EEF-976F-0F60D12DC379}">
      <dgm:prSet custT="1"/>
      <dgm:spPr/>
      <dgm:t>
        <a:bodyPr/>
        <a:lstStyle/>
        <a:p>
          <a:r>
            <a:rPr lang="en-GB" sz="2400" dirty="0"/>
            <a:t>EQP underpinning and enduring lessons</a:t>
          </a:r>
          <a:endParaRPr lang="en-US" sz="2400" dirty="0"/>
        </a:p>
      </dgm:t>
    </dgm:pt>
    <dgm:pt modelId="{2053378A-F956-4C05-AC2D-607388233908}" type="parTrans" cxnId="{474C0BD0-0287-4BE3-9497-F250F1130140}">
      <dgm:prSet/>
      <dgm:spPr/>
      <dgm:t>
        <a:bodyPr/>
        <a:lstStyle/>
        <a:p>
          <a:endParaRPr lang="en-US"/>
        </a:p>
      </dgm:t>
    </dgm:pt>
    <dgm:pt modelId="{D71BF0F2-DAE5-48F6-AC10-3A2DC69D78EC}" type="sibTrans" cxnId="{474C0BD0-0287-4BE3-9497-F250F1130140}">
      <dgm:prSet/>
      <dgm:spPr/>
      <dgm:t>
        <a:bodyPr/>
        <a:lstStyle/>
        <a:p>
          <a:endParaRPr lang="en-US"/>
        </a:p>
      </dgm:t>
    </dgm:pt>
    <dgm:pt modelId="{30E9A863-730D-4F4B-A22B-12653CF67536}" type="pres">
      <dgm:prSet presAssocID="{5C4474D0-637E-41BA-8A16-986746DD63B5}" presName="linear" presStyleCnt="0">
        <dgm:presLayoutVars>
          <dgm:dir/>
          <dgm:animLvl val="lvl"/>
          <dgm:resizeHandles val="exact"/>
        </dgm:presLayoutVars>
      </dgm:prSet>
      <dgm:spPr/>
    </dgm:pt>
    <dgm:pt modelId="{E241E5A2-89CE-4085-9477-D567014EEE8A}" type="pres">
      <dgm:prSet presAssocID="{D62EA58A-E8F6-4D7A-B38F-D2CBAFD39968}" presName="parentLin" presStyleCnt="0"/>
      <dgm:spPr/>
    </dgm:pt>
    <dgm:pt modelId="{475A2871-04E1-419A-889C-9ECB0D4A6150}" type="pres">
      <dgm:prSet presAssocID="{D62EA58A-E8F6-4D7A-B38F-D2CBAFD39968}" presName="parentLeftMargin" presStyleLbl="node1" presStyleIdx="0" presStyleCnt="3"/>
      <dgm:spPr/>
    </dgm:pt>
    <dgm:pt modelId="{DE5BFE21-521E-470E-A5D7-F7981A450529}" type="pres">
      <dgm:prSet presAssocID="{D62EA58A-E8F6-4D7A-B38F-D2CBAFD3996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ADAB6EE-7605-4909-B0A6-61FED3575CC9}" type="pres">
      <dgm:prSet presAssocID="{D62EA58A-E8F6-4D7A-B38F-D2CBAFD39968}" presName="negativeSpace" presStyleCnt="0"/>
      <dgm:spPr/>
    </dgm:pt>
    <dgm:pt modelId="{4A77AAD5-E149-4A00-900F-1E0E02DC906A}" type="pres">
      <dgm:prSet presAssocID="{D62EA58A-E8F6-4D7A-B38F-D2CBAFD39968}" presName="childText" presStyleLbl="conFgAcc1" presStyleIdx="0" presStyleCnt="3">
        <dgm:presLayoutVars>
          <dgm:bulletEnabled val="1"/>
        </dgm:presLayoutVars>
      </dgm:prSet>
      <dgm:spPr/>
    </dgm:pt>
    <dgm:pt modelId="{05347801-289C-4D69-850D-28FE99FDF686}" type="pres">
      <dgm:prSet presAssocID="{659A2995-DFF0-4E63-8DF0-271CD91C8539}" presName="spaceBetweenRectangles" presStyleCnt="0"/>
      <dgm:spPr/>
    </dgm:pt>
    <dgm:pt modelId="{2BB7C2C4-34C6-448D-ABE6-BC0D7C1605CA}" type="pres">
      <dgm:prSet presAssocID="{150872A8-B492-484A-9E38-2AE2E9DE3BDB}" presName="parentLin" presStyleCnt="0"/>
      <dgm:spPr/>
    </dgm:pt>
    <dgm:pt modelId="{0746370D-A61A-4B5A-92A0-DE1CA032D08B}" type="pres">
      <dgm:prSet presAssocID="{150872A8-B492-484A-9E38-2AE2E9DE3BDB}" presName="parentLeftMargin" presStyleLbl="node1" presStyleIdx="0" presStyleCnt="3"/>
      <dgm:spPr/>
    </dgm:pt>
    <dgm:pt modelId="{7084AE26-4F6A-449C-836F-17C26E81B7E3}" type="pres">
      <dgm:prSet presAssocID="{150872A8-B492-484A-9E38-2AE2E9DE3BD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C143823-F9FC-4065-A5E4-E82E76EBE122}" type="pres">
      <dgm:prSet presAssocID="{150872A8-B492-484A-9E38-2AE2E9DE3BDB}" presName="negativeSpace" presStyleCnt="0"/>
      <dgm:spPr/>
    </dgm:pt>
    <dgm:pt modelId="{E72B3159-61AE-4B22-82BF-3A2A3C682A35}" type="pres">
      <dgm:prSet presAssocID="{150872A8-B492-484A-9E38-2AE2E9DE3BDB}" presName="childText" presStyleLbl="conFgAcc1" presStyleIdx="1" presStyleCnt="3">
        <dgm:presLayoutVars>
          <dgm:bulletEnabled val="1"/>
        </dgm:presLayoutVars>
      </dgm:prSet>
      <dgm:spPr/>
    </dgm:pt>
    <dgm:pt modelId="{E54319E6-E6E8-437F-9712-9D15C31C6FE1}" type="pres">
      <dgm:prSet presAssocID="{0A154DB8-72A0-49AA-A959-48E725B41194}" presName="spaceBetweenRectangles" presStyleCnt="0"/>
      <dgm:spPr/>
    </dgm:pt>
    <dgm:pt modelId="{D9BB4DF4-848D-4DC4-8BFA-8F2CCF55CD78}" type="pres">
      <dgm:prSet presAssocID="{E34533AE-0EF6-4FF5-8161-9C5309F906BB}" presName="parentLin" presStyleCnt="0"/>
      <dgm:spPr/>
    </dgm:pt>
    <dgm:pt modelId="{3BDCD386-9447-4231-BE22-D0B591847D2A}" type="pres">
      <dgm:prSet presAssocID="{E34533AE-0EF6-4FF5-8161-9C5309F906BB}" presName="parentLeftMargin" presStyleLbl="node1" presStyleIdx="1" presStyleCnt="3"/>
      <dgm:spPr/>
    </dgm:pt>
    <dgm:pt modelId="{C0E50512-539F-4F8B-B4FA-C9260BDCB605}" type="pres">
      <dgm:prSet presAssocID="{E34533AE-0EF6-4FF5-8161-9C5309F906B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856B83C-B6BE-4262-86BD-4171F712AD70}" type="pres">
      <dgm:prSet presAssocID="{E34533AE-0EF6-4FF5-8161-9C5309F906BB}" presName="negativeSpace" presStyleCnt="0"/>
      <dgm:spPr/>
    </dgm:pt>
    <dgm:pt modelId="{66B283D9-B1B5-4400-A0F4-D5DC847DF680}" type="pres">
      <dgm:prSet presAssocID="{E34533AE-0EF6-4FF5-8161-9C5309F906B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84FBC03-E6DE-4B97-A09A-F04CA21F57B6}" type="presOf" srcId="{E34533AE-0EF6-4FF5-8161-9C5309F906BB}" destId="{3BDCD386-9447-4231-BE22-D0B591847D2A}" srcOrd="0" destOrd="0" presId="urn:microsoft.com/office/officeart/2005/8/layout/list1"/>
    <dgm:cxn modelId="{E0E7C804-2D8D-4A19-A6D0-53417F0A8D88}" type="presOf" srcId="{98FAC4C8-F688-45B2-BCDA-9F9C98E59E4F}" destId="{E72B3159-61AE-4B22-82BF-3A2A3C682A35}" srcOrd="0" destOrd="1" presId="urn:microsoft.com/office/officeart/2005/8/layout/list1"/>
    <dgm:cxn modelId="{8A02A215-17C1-4D52-8172-C0204A980A7D}" type="presOf" srcId="{E500629C-9792-4CB2-86BE-55AFE6E4AB22}" destId="{E72B3159-61AE-4B22-82BF-3A2A3C682A35}" srcOrd="0" destOrd="2" presId="urn:microsoft.com/office/officeart/2005/8/layout/list1"/>
    <dgm:cxn modelId="{3C970929-9F2E-46AB-BB72-3B13231253A1}" srcId="{5C4474D0-637E-41BA-8A16-986746DD63B5}" destId="{D62EA58A-E8F6-4D7A-B38F-D2CBAFD39968}" srcOrd="0" destOrd="0" parTransId="{F0176889-8EB6-410F-A21C-CABA8624688F}" sibTransId="{659A2995-DFF0-4E63-8DF0-271CD91C8539}"/>
    <dgm:cxn modelId="{191AF438-1D91-457D-B1D8-577A8A1619B2}" srcId="{150872A8-B492-484A-9E38-2AE2E9DE3BDB}" destId="{98FAC4C8-F688-45B2-BCDA-9F9C98E59E4F}" srcOrd="1" destOrd="0" parTransId="{478B31C6-3C52-4F27-8514-E9DCE8FF21F4}" sibTransId="{5AA8C7E2-6EAE-414A-AF9F-7C922146D4B0}"/>
    <dgm:cxn modelId="{1EEC553E-CE88-4EDE-A3E6-889C236C7F42}" srcId="{D62EA58A-E8F6-4D7A-B38F-D2CBAFD39968}" destId="{713814E2-2537-450C-B60C-378F16AF38D7}" srcOrd="2" destOrd="0" parTransId="{6D016F60-9A46-43BB-917A-223A5401A72C}" sibTransId="{368C8317-8FAD-4AA2-AA4F-CF46D47C5FCC}"/>
    <dgm:cxn modelId="{F620243F-4E66-4536-8AEC-AB2941411CFB}" srcId="{D62EA58A-E8F6-4D7A-B38F-D2CBAFD39968}" destId="{DFEF7B99-8E30-4863-94B5-E331D051CD00}" srcOrd="1" destOrd="0" parTransId="{95752221-9D3D-4447-8A8E-8BB483244A04}" sibTransId="{174100A3-0C13-4565-9CD6-70B3DC66CB19}"/>
    <dgm:cxn modelId="{06DFEC5C-6659-4981-A8C2-FA5E04069C44}" srcId="{D62EA58A-E8F6-4D7A-B38F-D2CBAFD39968}" destId="{F239CFB9-29EE-4260-B0F1-6C6ADBF4B9E6}" srcOrd="0" destOrd="0" parTransId="{B0BE3117-A115-406D-ACDD-5F4C950523BB}" sibTransId="{6D434E38-D591-4B55-B447-A0209DA16B81}"/>
    <dgm:cxn modelId="{0943E848-3AFB-473B-8C29-DB0CA4815154}" type="presOf" srcId="{E34533AE-0EF6-4FF5-8161-9C5309F906BB}" destId="{C0E50512-539F-4F8B-B4FA-C9260BDCB605}" srcOrd="1" destOrd="0" presId="urn:microsoft.com/office/officeart/2005/8/layout/list1"/>
    <dgm:cxn modelId="{65638672-BD0A-42B8-A69F-3ACBA44BC35F}" type="presOf" srcId="{150872A8-B492-484A-9E38-2AE2E9DE3BDB}" destId="{0746370D-A61A-4B5A-92A0-DE1CA032D08B}" srcOrd="0" destOrd="0" presId="urn:microsoft.com/office/officeart/2005/8/layout/list1"/>
    <dgm:cxn modelId="{E9770156-CBA0-4FD1-843C-3D12D06BE3CA}" type="presOf" srcId="{713814E2-2537-450C-B60C-378F16AF38D7}" destId="{4A77AAD5-E149-4A00-900F-1E0E02DC906A}" srcOrd="0" destOrd="2" presId="urn:microsoft.com/office/officeart/2005/8/layout/list1"/>
    <dgm:cxn modelId="{04D3FE7D-F5D8-477A-994E-F0EC5DEBF7CE}" type="presOf" srcId="{B693577D-ABCC-4EEF-976F-0F60D12DC379}" destId="{66B283D9-B1B5-4400-A0F4-D5DC847DF680}" srcOrd="0" destOrd="0" presId="urn:microsoft.com/office/officeart/2005/8/layout/list1"/>
    <dgm:cxn modelId="{83796D95-D90A-47F0-B91D-300F69F5D829}" type="presOf" srcId="{DFEF7B99-8E30-4863-94B5-E331D051CD00}" destId="{4A77AAD5-E149-4A00-900F-1E0E02DC906A}" srcOrd="0" destOrd="1" presId="urn:microsoft.com/office/officeart/2005/8/layout/list1"/>
    <dgm:cxn modelId="{BBCA8F9B-ECF2-4BDF-9DD8-108AE9846AA6}" type="presOf" srcId="{F239CFB9-29EE-4260-B0F1-6C6ADBF4B9E6}" destId="{4A77AAD5-E149-4A00-900F-1E0E02DC906A}" srcOrd="0" destOrd="0" presId="urn:microsoft.com/office/officeart/2005/8/layout/list1"/>
    <dgm:cxn modelId="{EFA951B1-EB14-4B3D-A2E0-E95EF39CE996}" type="presOf" srcId="{D62EA58A-E8F6-4D7A-B38F-D2CBAFD39968}" destId="{475A2871-04E1-419A-889C-9ECB0D4A6150}" srcOrd="0" destOrd="0" presId="urn:microsoft.com/office/officeart/2005/8/layout/list1"/>
    <dgm:cxn modelId="{9E58C2B3-2CD5-4570-BD83-8D15CE6F76F2}" srcId="{5C4474D0-637E-41BA-8A16-986746DD63B5}" destId="{E34533AE-0EF6-4FF5-8161-9C5309F906BB}" srcOrd="2" destOrd="0" parTransId="{7B968A2A-CF2C-4443-97E0-30324C0C0323}" sibTransId="{FFACFDA1-5D32-443D-9D9E-F038D6C1D6D2}"/>
    <dgm:cxn modelId="{81CDB7C2-2FE9-46B9-8F46-1DAE13FA5B54}" srcId="{150872A8-B492-484A-9E38-2AE2E9DE3BDB}" destId="{E500629C-9792-4CB2-86BE-55AFE6E4AB22}" srcOrd="2" destOrd="0" parTransId="{AC4457A0-7082-4F41-85CD-2782BB39D903}" sibTransId="{484B0BF0-BC38-4955-BFAB-027642E79A3D}"/>
    <dgm:cxn modelId="{D96072CA-1492-4D28-BD9A-3308DC07A1D3}" type="presOf" srcId="{150872A8-B492-484A-9E38-2AE2E9DE3BDB}" destId="{7084AE26-4F6A-449C-836F-17C26E81B7E3}" srcOrd="1" destOrd="0" presId="urn:microsoft.com/office/officeart/2005/8/layout/list1"/>
    <dgm:cxn modelId="{474C0BD0-0287-4BE3-9497-F250F1130140}" srcId="{E34533AE-0EF6-4FF5-8161-9C5309F906BB}" destId="{B693577D-ABCC-4EEF-976F-0F60D12DC379}" srcOrd="0" destOrd="0" parTransId="{2053378A-F956-4C05-AC2D-607388233908}" sibTransId="{D71BF0F2-DAE5-48F6-AC10-3A2DC69D78EC}"/>
    <dgm:cxn modelId="{9B67C9D7-FAB1-4B11-9D8C-4519281229E4}" type="presOf" srcId="{DFAFC89F-8932-43E2-B45E-B0B6AD477815}" destId="{E72B3159-61AE-4B22-82BF-3A2A3C682A35}" srcOrd="0" destOrd="0" presId="urn:microsoft.com/office/officeart/2005/8/layout/list1"/>
    <dgm:cxn modelId="{84F6DFE1-B06F-4779-BF30-B32E74D13902}" type="presOf" srcId="{D62EA58A-E8F6-4D7A-B38F-D2CBAFD39968}" destId="{DE5BFE21-521E-470E-A5D7-F7981A450529}" srcOrd="1" destOrd="0" presId="urn:microsoft.com/office/officeart/2005/8/layout/list1"/>
    <dgm:cxn modelId="{3FF4F2EA-4E40-4FCA-9827-05261A681F2F}" srcId="{150872A8-B492-484A-9E38-2AE2E9DE3BDB}" destId="{DFAFC89F-8932-43E2-B45E-B0B6AD477815}" srcOrd="0" destOrd="0" parTransId="{47A7EA34-A906-4701-8CA3-77F35CF38E37}" sibTransId="{2F284F24-7D31-4373-911F-D84B330FD07A}"/>
    <dgm:cxn modelId="{5AB609F3-787B-40B9-AC5D-EF5653F8CE94}" type="presOf" srcId="{5C4474D0-637E-41BA-8A16-986746DD63B5}" destId="{30E9A863-730D-4F4B-A22B-12653CF67536}" srcOrd="0" destOrd="0" presId="urn:microsoft.com/office/officeart/2005/8/layout/list1"/>
    <dgm:cxn modelId="{18D8CAF9-06CB-410B-9D70-6C773BA5D7AE}" srcId="{5C4474D0-637E-41BA-8A16-986746DD63B5}" destId="{150872A8-B492-484A-9E38-2AE2E9DE3BDB}" srcOrd="1" destOrd="0" parTransId="{DC50420E-63E2-4067-9627-A99FFB6F4535}" sibTransId="{0A154DB8-72A0-49AA-A959-48E725B41194}"/>
    <dgm:cxn modelId="{00A1ACEE-B139-46B7-AC2F-04BE904FB9B8}" type="presParOf" srcId="{30E9A863-730D-4F4B-A22B-12653CF67536}" destId="{E241E5A2-89CE-4085-9477-D567014EEE8A}" srcOrd="0" destOrd="0" presId="urn:microsoft.com/office/officeart/2005/8/layout/list1"/>
    <dgm:cxn modelId="{A3CE2380-99D9-4975-AFA4-08B3B13EBF47}" type="presParOf" srcId="{E241E5A2-89CE-4085-9477-D567014EEE8A}" destId="{475A2871-04E1-419A-889C-9ECB0D4A6150}" srcOrd="0" destOrd="0" presId="urn:microsoft.com/office/officeart/2005/8/layout/list1"/>
    <dgm:cxn modelId="{8BC1EC14-D010-48FF-92A3-3EBF5AED1AA6}" type="presParOf" srcId="{E241E5A2-89CE-4085-9477-D567014EEE8A}" destId="{DE5BFE21-521E-470E-A5D7-F7981A450529}" srcOrd="1" destOrd="0" presId="urn:microsoft.com/office/officeart/2005/8/layout/list1"/>
    <dgm:cxn modelId="{410DB8DD-35E8-49F3-A012-45D2C7EC1437}" type="presParOf" srcId="{30E9A863-730D-4F4B-A22B-12653CF67536}" destId="{6ADAB6EE-7605-4909-B0A6-61FED3575CC9}" srcOrd="1" destOrd="0" presId="urn:microsoft.com/office/officeart/2005/8/layout/list1"/>
    <dgm:cxn modelId="{73A32832-11D9-4BFF-958C-7360E4E0347D}" type="presParOf" srcId="{30E9A863-730D-4F4B-A22B-12653CF67536}" destId="{4A77AAD5-E149-4A00-900F-1E0E02DC906A}" srcOrd="2" destOrd="0" presId="urn:microsoft.com/office/officeart/2005/8/layout/list1"/>
    <dgm:cxn modelId="{3212BC11-0561-4D6F-9292-16EF9940A555}" type="presParOf" srcId="{30E9A863-730D-4F4B-A22B-12653CF67536}" destId="{05347801-289C-4D69-850D-28FE99FDF686}" srcOrd="3" destOrd="0" presId="urn:microsoft.com/office/officeart/2005/8/layout/list1"/>
    <dgm:cxn modelId="{31480A70-3076-4125-811E-05F13ED26372}" type="presParOf" srcId="{30E9A863-730D-4F4B-A22B-12653CF67536}" destId="{2BB7C2C4-34C6-448D-ABE6-BC0D7C1605CA}" srcOrd="4" destOrd="0" presId="urn:microsoft.com/office/officeart/2005/8/layout/list1"/>
    <dgm:cxn modelId="{1E84CA1D-1BB5-47DD-826F-20DC74387527}" type="presParOf" srcId="{2BB7C2C4-34C6-448D-ABE6-BC0D7C1605CA}" destId="{0746370D-A61A-4B5A-92A0-DE1CA032D08B}" srcOrd="0" destOrd="0" presId="urn:microsoft.com/office/officeart/2005/8/layout/list1"/>
    <dgm:cxn modelId="{9E49CDF6-1D05-4CDA-A8A3-BC2AB6B88234}" type="presParOf" srcId="{2BB7C2C4-34C6-448D-ABE6-BC0D7C1605CA}" destId="{7084AE26-4F6A-449C-836F-17C26E81B7E3}" srcOrd="1" destOrd="0" presId="urn:microsoft.com/office/officeart/2005/8/layout/list1"/>
    <dgm:cxn modelId="{53771C72-0B95-4BC0-931E-AE8DB1733DF3}" type="presParOf" srcId="{30E9A863-730D-4F4B-A22B-12653CF67536}" destId="{7C143823-F9FC-4065-A5E4-E82E76EBE122}" srcOrd="5" destOrd="0" presId="urn:microsoft.com/office/officeart/2005/8/layout/list1"/>
    <dgm:cxn modelId="{9528B092-E1A1-4FE5-B816-754749382FD5}" type="presParOf" srcId="{30E9A863-730D-4F4B-A22B-12653CF67536}" destId="{E72B3159-61AE-4B22-82BF-3A2A3C682A35}" srcOrd="6" destOrd="0" presId="urn:microsoft.com/office/officeart/2005/8/layout/list1"/>
    <dgm:cxn modelId="{A83D07B9-D475-41B3-9DBC-1BF95A4C5663}" type="presParOf" srcId="{30E9A863-730D-4F4B-A22B-12653CF67536}" destId="{E54319E6-E6E8-437F-9712-9D15C31C6FE1}" srcOrd="7" destOrd="0" presId="urn:microsoft.com/office/officeart/2005/8/layout/list1"/>
    <dgm:cxn modelId="{D370B2AC-3A88-4798-8ED2-F6590970D620}" type="presParOf" srcId="{30E9A863-730D-4F4B-A22B-12653CF67536}" destId="{D9BB4DF4-848D-4DC4-8BFA-8F2CCF55CD78}" srcOrd="8" destOrd="0" presId="urn:microsoft.com/office/officeart/2005/8/layout/list1"/>
    <dgm:cxn modelId="{CB4020CD-C1CC-45C2-9A96-4D87586AA721}" type="presParOf" srcId="{D9BB4DF4-848D-4DC4-8BFA-8F2CCF55CD78}" destId="{3BDCD386-9447-4231-BE22-D0B591847D2A}" srcOrd="0" destOrd="0" presId="urn:microsoft.com/office/officeart/2005/8/layout/list1"/>
    <dgm:cxn modelId="{46EDC8F1-123A-454A-B439-785DB5807D1F}" type="presParOf" srcId="{D9BB4DF4-848D-4DC4-8BFA-8F2CCF55CD78}" destId="{C0E50512-539F-4F8B-B4FA-C9260BDCB605}" srcOrd="1" destOrd="0" presId="urn:microsoft.com/office/officeart/2005/8/layout/list1"/>
    <dgm:cxn modelId="{97A87B00-6310-4ED6-B412-F0A3054D8381}" type="presParOf" srcId="{30E9A863-730D-4F4B-A22B-12653CF67536}" destId="{A856B83C-B6BE-4262-86BD-4171F712AD70}" srcOrd="9" destOrd="0" presId="urn:microsoft.com/office/officeart/2005/8/layout/list1"/>
    <dgm:cxn modelId="{8417024B-2FE8-4B33-A296-8E2F2179C335}" type="presParOf" srcId="{30E9A863-730D-4F4B-A22B-12653CF67536}" destId="{66B283D9-B1B5-4400-A0F4-D5DC847DF68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77AAD5-E149-4A00-900F-1E0E02DC906A}">
      <dsp:nvSpPr>
        <dsp:cNvPr id="0" name=""/>
        <dsp:cNvSpPr/>
      </dsp:nvSpPr>
      <dsp:spPr>
        <a:xfrm>
          <a:off x="0" y="332808"/>
          <a:ext cx="6707695" cy="173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592" tIns="416560" rIns="520592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Background: global context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Indirect inspirations to/ for the suggestions 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Caveats</a:t>
          </a:r>
          <a:endParaRPr lang="en-US" sz="2400" kern="1200" dirty="0"/>
        </a:p>
      </dsp:txBody>
      <dsp:txXfrm>
        <a:off x="0" y="332808"/>
        <a:ext cx="6707695" cy="1732500"/>
      </dsp:txXfrm>
    </dsp:sp>
    <dsp:sp modelId="{DE5BFE21-521E-470E-A5D7-F7981A450529}">
      <dsp:nvSpPr>
        <dsp:cNvPr id="0" name=""/>
        <dsp:cNvSpPr/>
      </dsp:nvSpPr>
      <dsp:spPr>
        <a:xfrm>
          <a:off x="335384" y="37608"/>
          <a:ext cx="4695386" cy="59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74" tIns="0" rIns="17747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Part 1: Set-up</a:t>
          </a:r>
          <a:endParaRPr lang="en-US" sz="2400" kern="1200" dirty="0"/>
        </a:p>
      </dsp:txBody>
      <dsp:txXfrm>
        <a:off x="364205" y="66429"/>
        <a:ext cx="4637744" cy="532758"/>
      </dsp:txXfrm>
    </dsp:sp>
    <dsp:sp modelId="{E72B3159-61AE-4B22-82BF-3A2A3C682A35}">
      <dsp:nvSpPr>
        <dsp:cNvPr id="0" name=""/>
        <dsp:cNvSpPr/>
      </dsp:nvSpPr>
      <dsp:spPr>
        <a:xfrm>
          <a:off x="0" y="2468508"/>
          <a:ext cx="6707695" cy="173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592" tIns="416560" rIns="520592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Suggestion 1: 4Cs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Suggestion 2: e-</a:t>
          </a:r>
          <a:r>
            <a:rPr lang="en-GB" sz="2400" kern="1200" dirty="0" err="1"/>
            <a:t>trippin</a:t>
          </a:r>
          <a:r>
            <a:rPr lang="en-GB" sz="2400" kern="1200" dirty="0"/>
            <a:t>’</a:t>
          </a:r>
          <a:endParaRPr 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Suggestion 3: pairing it up</a:t>
          </a:r>
          <a:endParaRPr lang="en-US" sz="2400" kern="1200" dirty="0"/>
        </a:p>
      </dsp:txBody>
      <dsp:txXfrm>
        <a:off x="0" y="2468508"/>
        <a:ext cx="6707695" cy="1732500"/>
      </dsp:txXfrm>
    </dsp:sp>
    <dsp:sp modelId="{7084AE26-4F6A-449C-836F-17C26E81B7E3}">
      <dsp:nvSpPr>
        <dsp:cNvPr id="0" name=""/>
        <dsp:cNvSpPr/>
      </dsp:nvSpPr>
      <dsp:spPr>
        <a:xfrm>
          <a:off x="335384" y="2173308"/>
          <a:ext cx="4695386" cy="59040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74" tIns="0" rIns="17747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Parts 2: Suggestions </a:t>
          </a:r>
          <a:endParaRPr lang="en-US" sz="2000" kern="1200" dirty="0"/>
        </a:p>
      </dsp:txBody>
      <dsp:txXfrm>
        <a:off x="364205" y="2202129"/>
        <a:ext cx="4637744" cy="532758"/>
      </dsp:txXfrm>
    </dsp:sp>
    <dsp:sp modelId="{66B283D9-B1B5-4400-A0F4-D5DC847DF680}">
      <dsp:nvSpPr>
        <dsp:cNvPr id="0" name=""/>
        <dsp:cNvSpPr/>
      </dsp:nvSpPr>
      <dsp:spPr>
        <a:xfrm>
          <a:off x="0" y="4604208"/>
          <a:ext cx="6707695" cy="929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0592" tIns="416560" rIns="520592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400" kern="1200" dirty="0"/>
            <a:t>EQP underpinning and enduring lessons</a:t>
          </a:r>
          <a:endParaRPr lang="en-US" sz="2400" kern="1200" dirty="0"/>
        </a:p>
      </dsp:txBody>
      <dsp:txXfrm>
        <a:off x="0" y="4604208"/>
        <a:ext cx="6707695" cy="929250"/>
      </dsp:txXfrm>
    </dsp:sp>
    <dsp:sp modelId="{C0E50512-539F-4F8B-B4FA-C9260BDCB605}">
      <dsp:nvSpPr>
        <dsp:cNvPr id="0" name=""/>
        <dsp:cNvSpPr/>
      </dsp:nvSpPr>
      <dsp:spPr>
        <a:xfrm>
          <a:off x="335384" y="4309008"/>
          <a:ext cx="4695386" cy="5904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474" tIns="0" rIns="177474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Part 3: the wider context</a:t>
          </a:r>
          <a:endParaRPr lang="en-US" sz="2000" kern="1200" dirty="0"/>
        </a:p>
      </dsp:txBody>
      <dsp:txXfrm>
        <a:off x="364205" y="4337829"/>
        <a:ext cx="4637744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A146C-D3E0-4A75-9E72-796FF48C1811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F7DAB-D81C-458F-B6E3-FC26A3234D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50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John Corbett along with Sound Foundations, Lexical Approach, Constructing a Language … </a:t>
            </a:r>
          </a:p>
          <a:p>
            <a:r>
              <a:rPr lang="en-GB" dirty="0"/>
              <a:t>Ordering not necessarily relevant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F7DAB-D81C-458F-B6E3-FC26A3234D2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96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Haven’t done them but would like to …!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F7DAB-D81C-458F-B6E3-FC26A3234D2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726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E-at home or at e-home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F7DAB-D81C-458F-B6E3-FC26A3234D2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196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Malton food festival </a:t>
            </a:r>
          </a:p>
          <a:p>
            <a:r>
              <a:rPr lang="en-GB" dirty="0"/>
              <a:t>Passing comment: not easy to get students to these venues in normal circumstances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F7DAB-D81C-458F-B6E3-FC26A3234D2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39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Point 2: (many of whom are currently stuck in their student accommodation)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BF7DAB-D81C-458F-B6E3-FC26A3234D2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193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1F1DC-2DBC-4A56-9725-768753E4D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B23DEA-1993-4DE8-965A-30B6E89EB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7196C-1BFE-4DAB-8CB2-CB1F35722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A1E44-27E8-4BF5-ADF0-1396BDF10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DD26BB-C4BE-46E9-B56D-E9DEB7D6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009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6B1B3-4969-44DF-BB69-4215A75C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8E318F-4F3C-49D4-B21D-A1D049540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80AD8-61AC-4116-8039-6964B71A6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50D13-FE22-41D8-9A4E-4BD1970C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FAF608-3030-4141-95FE-78A97F2B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66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0FBCBE-4623-490D-8DA5-A4989F60F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669616-BE94-42B8-916D-4E759E5706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F20EF-7113-42B4-B089-B05E1BBCD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38E28F-0A89-495E-8213-804819C8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CC53F-1E5F-4F27-BDEF-805F03A0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50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4C690-B829-4E85-8B98-E9886CB2A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38F5B-A9C4-40A1-9A77-06F57AA29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1CB66-F9F2-4537-89A0-F81897C4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DF5F1-2F6A-4027-8F54-185F5986D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BF6D6-E2D9-4D8F-917A-3B841AF5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505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92E5-7860-4372-AF4C-CD293E96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B3044-D3BD-4C9B-9122-351318408F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2F856-B0F2-43E4-9E0F-7E9252462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CD3BC-8A6B-48D0-A22C-0A01A687C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86257-3B79-4A53-96B2-56D22A35B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88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701C-E4F1-4DCA-820B-0CF15983E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A9CA3-B856-4929-9A92-EB3FD842A7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82546E-0DE3-4EDA-A2D7-60FFF9D6E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928F8-F68B-40F8-8FAA-9B02EBEE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D9D3D6-FC20-4FB8-8B0E-F66548A5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9BC8F8-63F6-45C1-8584-D3759FCBF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55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1F989-BCC6-40AC-A223-47D984235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90EC2-1D2E-427A-98E7-25FE0A931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F65FCA-74A9-43A7-87AC-3B999D7CC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C5527E-004B-4622-A87B-F90CA54AB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90A659-E6DD-44BD-9B61-FE56489FB0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C3DDD5-1EF3-471F-92AF-521345D4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D7A885-A1F8-4A03-B616-516557EFD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F03F1-4B0B-437D-8DB6-93DA77054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91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42780-EB85-4C32-8752-741710CA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9E415-56B4-409A-B217-B9795F84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77AE93-779E-47F0-92FA-6CFE96C96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796631-AA6B-4D39-B54E-5FF9018B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71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149910-BFEB-459C-8A39-715835FE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48E24C-93A8-4E31-904E-3BF592F48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76817E-0776-4011-86A3-5C0D01E6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3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9D771-0D29-4F15-86DC-AA8D3DF0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49E4D-898E-4F8A-AC96-3628D4404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954CC6-C769-4A9E-9A55-F0E44B66EE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AC13AD-576F-47E7-A542-0129582D6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E5938-DB79-4571-9F33-623F36FC5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00979-F39A-4DDF-A99D-C93DCC9D4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38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E75C3-B555-4CC7-8F1C-FFC602AAD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4B2B16-DB86-4E9E-8F55-41389A26B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935C11-01AA-47F5-B35C-B060AD48D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05ED8-B901-4C45-8239-C77D3CCC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03ABD8-9300-49F2-90B1-DBCC6B4B2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A6B39-96CA-4247-88F8-3F82C8B58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4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03BA8B-310C-4C41-8E7D-68BD4913C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6A2A4-B2AB-4E8E-AEE1-FC6B985ED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29F898-0E30-4142-94D7-732CB8E60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FB9CC-1A7D-4E95-9648-5A7843C0E86E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BC23A-6DCA-415F-A78C-416E8D414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3C3F4-3F3B-4DA6-9E7F-D03DAFB63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058CF-F74E-4E63-91EC-43247DFC0A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46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d.e.a.kirkham@leeds.ac.u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B38387-F614-4BEB-9390-0EFCE62A7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E-being in e-Leeds: </a:t>
            </a:r>
            <a:b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tech-driven simulations of </a:t>
            </a:r>
            <a:b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Anglophone socio-cultural environment for COVID-19-era EAP delivery</a:t>
            </a:r>
            <a:b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37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0E367-E3D5-4D2A-BED6-63391FCD6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GB" dirty="0"/>
              <a:t>Deak Kirkham </a:t>
            </a:r>
            <a:endParaRPr lang="en-GB"/>
          </a:p>
          <a:p>
            <a:pPr algn="l"/>
            <a:r>
              <a:rPr lang="en-GB" dirty="0"/>
              <a:t>University of Leeds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04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634028-23D3-48A0-AB03-8772E9E1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 dirty="0">
                <a:solidFill>
                  <a:srgbClr val="FFFFFF"/>
                </a:solidFill>
              </a:rPr>
              <a:t>Suggestion 1: City, county, country, culture (4Cs)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223F6-DD04-4A24-8FB6-2081CBB417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en-GB" dirty="0"/>
              <a:t>E-living in e-Town implies knowing about it, interacting with it, feeling ‘e-at home’ in it. </a:t>
            </a:r>
          </a:p>
          <a:p>
            <a:r>
              <a:rPr lang="en-GB" dirty="0"/>
              <a:t>So: at least one hour per week of simply discussion, exploring, reading about, learning about the city, the county, the country, the culture.</a:t>
            </a:r>
          </a:p>
          <a:p>
            <a:r>
              <a:rPr lang="en-GB" dirty="0"/>
              <a:t>Modalities: a combination of teacher-led presentation and small groups of students finding out and reporting back.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896468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C3A780-1544-46C2-A741-A0A4C43B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</a:rPr>
              <a:t>Case study: ‘city’ and ‘county’ for Leeds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C00E65-B456-411D-BB98-7D4952B5D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609" y="686862"/>
            <a:ext cx="7372034" cy="5475129"/>
          </a:xfrm>
        </p:spPr>
        <p:txBody>
          <a:bodyPr anchor="ctr">
            <a:normAutofit lnSpcReduction="10000"/>
          </a:bodyPr>
          <a:lstStyle/>
          <a:p>
            <a:r>
              <a:rPr lang="en-GB" sz="2400" b="1" dirty="0"/>
              <a:t>Leeds: </a:t>
            </a:r>
          </a:p>
          <a:p>
            <a:pPr lvl="1"/>
            <a:r>
              <a:rPr lang="en-GB" dirty="0"/>
              <a:t>Arts venues and what they offer</a:t>
            </a:r>
          </a:p>
          <a:p>
            <a:pPr lvl="1"/>
            <a:r>
              <a:rPr lang="en-GB" dirty="0"/>
              <a:t>Museums of Leeds</a:t>
            </a:r>
          </a:p>
          <a:p>
            <a:pPr lvl="1"/>
            <a:r>
              <a:rPr lang="en-GB" dirty="0"/>
              <a:t>Leeds Film Festival </a:t>
            </a:r>
          </a:p>
          <a:p>
            <a:pPr lvl="1"/>
            <a:r>
              <a:rPr lang="en-GB" dirty="0"/>
              <a:t>Theatre (West Yorkshire Playhouse, the Grand, Leeds City Varieties)</a:t>
            </a:r>
          </a:p>
          <a:p>
            <a:pPr lvl="1"/>
            <a:r>
              <a:rPr lang="en-GB" dirty="0"/>
              <a:t>Le Prince’s very early moving pictures in Leeds</a:t>
            </a:r>
          </a:p>
          <a:p>
            <a:r>
              <a:rPr lang="en-GB" sz="2400" b="1" dirty="0"/>
              <a:t>County of West Yorkshire/ region of Yorkshire:</a:t>
            </a:r>
          </a:p>
          <a:p>
            <a:pPr lvl="1"/>
            <a:r>
              <a:rPr lang="en-GB" dirty="0"/>
              <a:t>The three counties and one riding of Yorkshire and their respective county towns</a:t>
            </a:r>
          </a:p>
          <a:p>
            <a:pPr lvl="1"/>
            <a:r>
              <a:rPr lang="en-GB" dirty="0"/>
              <a:t>Rivers of the region of Yorkshire </a:t>
            </a:r>
          </a:p>
          <a:p>
            <a:pPr lvl="1"/>
            <a:r>
              <a:rPr lang="en-GB" dirty="0"/>
              <a:t>2 National Parks and the AONBs</a:t>
            </a:r>
          </a:p>
          <a:p>
            <a:pPr lvl="1"/>
            <a:r>
              <a:rPr lang="en-GB" dirty="0"/>
              <a:t>Motorways, A-roads and bridges … </a:t>
            </a:r>
          </a:p>
          <a:p>
            <a:pPr lvl="1"/>
            <a:r>
              <a:rPr lang="en-GB" dirty="0"/>
              <a:t>The 36 bus from Leeds to Ripon via Harrogate and Ripley</a:t>
            </a:r>
          </a:p>
        </p:txBody>
      </p:sp>
    </p:spTree>
    <p:extLst>
      <p:ext uri="{BB962C8B-B14F-4D97-AF65-F5344CB8AC3E}">
        <p14:creationId xmlns:p14="http://schemas.microsoft.com/office/powerpoint/2010/main" val="448607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5FCAAD-6C3B-406B-B22B-E9ECE14CB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</a:rPr>
              <a:t>‘Country’ and ‘culture’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92EB7-B5BC-4081-BC3B-7E6EB957C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en-GB" sz="2600" dirty="0"/>
              <a:t>A bit more general </a:t>
            </a:r>
          </a:p>
          <a:p>
            <a:r>
              <a:rPr lang="en-GB" sz="2600" dirty="0"/>
              <a:t>Country</a:t>
            </a:r>
          </a:p>
          <a:p>
            <a:pPr lvl="1"/>
            <a:r>
              <a:rPr lang="en-GB" sz="2600" dirty="0"/>
              <a:t>NEWS</a:t>
            </a:r>
          </a:p>
          <a:p>
            <a:pPr lvl="1"/>
            <a:r>
              <a:rPr lang="en-GB" sz="2600" dirty="0"/>
              <a:t>Accents of the constituent countries </a:t>
            </a:r>
          </a:p>
          <a:p>
            <a:pPr lvl="1"/>
            <a:r>
              <a:rPr lang="en-GB" sz="2600" dirty="0"/>
              <a:t>Key festivals (Hallowe’en)/ events (Glastonbury)</a:t>
            </a:r>
          </a:p>
          <a:p>
            <a:pPr lvl="1"/>
            <a:r>
              <a:rPr lang="en-GB" sz="2600" dirty="0"/>
              <a:t>…</a:t>
            </a:r>
          </a:p>
          <a:p>
            <a:r>
              <a:rPr lang="en-GB" sz="2600" dirty="0"/>
              <a:t>Culture</a:t>
            </a:r>
          </a:p>
          <a:p>
            <a:pPr lvl="1"/>
            <a:r>
              <a:rPr lang="en-GB" sz="2600" dirty="0"/>
              <a:t>Media</a:t>
            </a:r>
          </a:p>
          <a:p>
            <a:pPr lvl="1"/>
            <a:r>
              <a:rPr lang="en-GB" sz="2600" dirty="0"/>
              <a:t>Popular music</a:t>
            </a:r>
          </a:p>
          <a:p>
            <a:pPr lvl="1"/>
            <a:r>
              <a:rPr lang="en-GB" sz="2600" dirty="0"/>
              <a:t>… </a:t>
            </a:r>
          </a:p>
          <a:p>
            <a:pPr lvl="1"/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556464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A2C40E-9D42-439E-AD2E-2A7D22C3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en-GB">
                <a:solidFill>
                  <a:schemeClr val="bg1"/>
                </a:solidFill>
              </a:rPr>
              <a:t>Rationale, commentary</a:t>
            </a:r>
          </a:p>
        </p:txBody>
      </p:sp>
      <p:pic>
        <p:nvPicPr>
          <p:cNvPr id="7" name="Graphic 6" descr="Schoolhouse">
            <a:extLst>
              <a:ext uri="{FF2B5EF4-FFF2-40B4-BE49-F238E27FC236}">
                <a16:creationId xmlns:a16="http://schemas.microsoft.com/office/drawing/2014/main" id="{1E779B9E-EAF6-4086-B778-B51198FE5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E3456-FDBD-4E24-B01A-F337AF896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r>
              <a:rPr lang="en-GB" dirty="0"/>
              <a:t>A non-assessed component in my view </a:t>
            </a:r>
          </a:p>
          <a:p>
            <a:r>
              <a:rPr lang="en-GB" dirty="0"/>
              <a:t>More than enough for a curriculum </a:t>
            </a:r>
          </a:p>
          <a:p>
            <a:r>
              <a:rPr lang="en-GB" dirty="0"/>
              <a:t>Resources: </a:t>
            </a:r>
          </a:p>
          <a:p>
            <a:pPr lvl="1"/>
            <a:r>
              <a:rPr lang="en-GB" dirty="0"/>
              <a:t>Baidu, QQ maps; Youku hold alternative online resources </a:t>
            </a:r>
          </a:p>
          <a:p>
            <a:pPr lvl="1"/>
            <a:r>
              <a:rPr lang="en-GB" dirty="0"/>
              <a:t>Might Universities (or University Language Centres) start to develop their own 4Cs-related resources? </a:t>
            </a:r>
          </a:p>
          <a:p>
            <a:r>
              <a:rPr lang="en-GB" dirty="0"/>
              <a:t>TBD: timings, HW … </a:t>
            </a:r>
          </a:p>
        </p:txBody>
      </p:sp>
    </p:spTree>
    <p:extLst>
      <p:ext uri="{BB962C8B-B14F-4D97-AF65-F5344CB8AC3E}">
        <p14:creationId xmlns:p14="http://schemas.microsoft.com/office/powerpoint/2010/main" val="2409453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73DFC6-36E4-4E4B-A54B-D12DAF657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</a:rPr>
              <a:t>Suggestion 2: e-trippin’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6D1DF-46CE-4247-98B2-7C100C141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en-GB" sz="2600" dirty="0"/>
              <a:t>An extension, development of Suggestion 1</a:t>
            </a:r>
          </a:p>
          <a:p>
            <a:r>
              <a:rPr lang="en-GB" sz="2600" dirty="0"/>
              <a:t>Informed by Corbett (2003)</a:t>
            </a:r>
          </a:p>
          <a:p>
            <a:r>
              <a:rPr lang="en-GB" sz="2600" dirty="0"/>
              <a:t>Task:</a:t>
            </a:r>
          </a:p>
          <a:p>
            <a:pPr lvl="1"/>
            <a:r>
              <a:rPr lang="en-GB" dirty="0"/>
              <a:t>You’re going to Scarborough on the east coast of North Yorkshire for a weekend. </a:t>
            </a:r>
          </a:p>
          <a:p>
            <a:pPr lvl="1"/>
            <a:r>
              <a:rPr lang="en-GB" dirty="0"/>
              <a:t>Plan how to get there (train, car, bus (not the last one!)) and when to leave and return</a:t>
            </a:r>
          </a:p>
          <a:p>
            <a:pPr lvl="1"/>
            <a:r>
              <a:rPr lang="en-GB" dirty="0"/>
              <a:t>Where to stay</a:t>
            </a:r>
          </a:p>
          <a:p>
            <a:pPr lvl="1"/>
            <a:r>
              <a:rPr lang="en-GB" dirty="0"/>
              <a:t>Where to go and what to do</a:t>
            </a:r>
          </a:p>
          <a:p>
            <a:r>
              <a:rPr lang="en-GB" sz="2600" dirty="0"/>
              <a:t>Present your trip. </a:t>
            </a:r>
          </a:p>
        </p:txBody>
      </p:sp>
    </p:spTree>
    <p:extLst>
      <p:ext uri="{BB962C8B-B14F-4D97-AF65-F5344CB8AC3E}">
        <p14:creationId xmlns:p14="http://schemas.microsoft.com/office/powerpoint/2010/main" val="3693091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D2D81C-9D7D-4DE6-B7AB-8BCA7A56F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</a:rPr>
              <a:t>Set-up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EF8A1-047C-4C95-A8D1-79EA36C9D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en-GB" sz="2600" dirty="0"/>
              <a:t>Set-up: Model this by ‘taking them’ on a day e-trip to Knaresborough and Harrogate</a:t>
            </a:r>
          </a:p>
          <a:p>
            <a:r>
              <a:rPr lang="en-GB" sz="2600" dirty="0"/>
              <a:t>Develop an itinerary </a:t>
            </a:r>
          </a:p>
          <a:p>
            <a:r>
              <a:rPr lang="en-GB" sz="2600" dirty="0"/>
              <a:t>Draft and perform some dialogues </a:t>
            </a:r>
          </a:p>
          <a:p>
            <a:pPr lvl="1"/>
            <a:r>
              <a:rPr lang="en-GB" sz="2200" dirty="0"/>
              <a:t>Shopkeeper</a:t>
            </a:r>
          </a:p>
          <a:p>
            <a:pPr lvl="1"/>
            <a:r>
              <a:rPr lang="en-GB" sz="2200" dirty="0"/>
              <a:t>Directions from a stranger on the street</a:t>
            </a:r>
          </a:p>
          <a:p>
            <a:pPr lvl="1"/>
            <a:r>
              <a:rPr lang="en-GB" sz="2200" dirty="0"/>
              <a:t>Tourist information </a:t>
            </a:r>
          </a:p>
          <a:p>
            <a:endParaRPr lang="en-GB" sz="26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457271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A2C40E-9D42-439E-AD2E-2A7D22C3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Rationale, commentary</a:t>
            </a:r>
          </a:p>
        </p:txBody>
      </p:sp>
      <p:pic>
        <p:nvPicPr>
          <p:cNvPr id="7" name="Graphic 6" descr="Schoolhouse">
            <a:extLst>
              <a:ext uri="{FF2B5EF4-FFF2-40B4-BE49-F238E27FC236}">
                <a16:creationId xmlns:a16="http://schemas.microsoft.com/office/drawing/2014/main" id="{1E779B9E-EAF6-4086-B778-B51198FE5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E3456-FDBD-4E24-B01A-F337AF896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r>
              <a:rPr lang="en-GB" dirty="0"/>
              <a:t>A non-assessed component in my view </a:t>
            </a:r>
          </a:p>
          <a:p>
            <a:r>
              <a:rPr lang="en-GB" dirty="0"/>
              <a:t>Much greater student agency </a:t>
            </a:r>
          </a:p>
          <a:p>
            <a:r>
              <a:rPr lang="en-GB" dirty="0"/>
              <a:t>Group work (may require input)</a:t>
            </a:r>
          </a:p>
          <a:p>
            <a:r>
              <a:rPr lang="en-GB" dirty="0"/>
              <a:t>Incorporates some of the Corbett suggestions </a:t>
            </a:r>
          </a:p>
          <a:p>
            <a:r>
              <a:rPr lang="en-GB" dirty="0"/>
              <a:t>Could it include foreign-language assistants? </a:t>
            </a:r>
          </a:p>
        </p:txBody>
      </p:sp>
    </p:spTree>
    <p:extLst>
      <p:ext uri="{BB962C8B-B14F-4D97-AF65-F5344CB8AC3E}">
        <p14:creationId xmlns:p14="http://schemas.microsoft.com/office/powerpoint/2010/main" val="3100884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29806-40B9-4F09-862C-C1F3EB19C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GB" sz="3800">
                <a:solidFill>
                  <a:srgbClr val="FFFFFF"/>
                </a:solidFill>
              </a:rPr>
              <a:t>Suggestion 3: pairing them up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00BEA-90ED-4903-BC61-F578CC77B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en-GB" dirty="0"/>
              <a:t>A touch more radical; more infrastructure needed:</a:t>
            </a:r>
          </a:p>
          <a:p>
            <a:r>
              <a:rPr lang="en-GB" dirty="0"/>
              <a:t>E-pairing up non-UK-based students with home students</a:t>
            </a:r>
          </a:p>
          <a:p>
            <a:r>
              <a:rPr lang="en-GB" dirty="0"/>
              <a:t>Meet once per week to talk. Training/ guidance/ prompts provided. </a:t>
            </a:r>
          </a:p>
        </p:txBody>
      </p:sp>
    </p:spTree>
    <p:extLst>
      <p:ext uri="{BB962C8B-B14F-4D97-AF65-F5344CB8AC3E}">
        <p14:creationId xmlns:p14="http://schemas.microsoft.com/office/powerpoint/2010/main" val="1049630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3A58148-D452-4F6F-A2FE-EED968DE1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386463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A2C40E-9D42-439E-AD2E-2A7D22C37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724" y="3433763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Rationale, commentary</a:t>
            </a:r>
          </a:p>
        </p:txBody>
      </p:sp>
      <p:pic>
        <p:nvPicPr>
          <p:cNvPr id="7" name="Graphic 6" descr="Schoolhouse">
            <a:extLst>
              <a:ext uri="{FF2B5EF4-FFF2-40B4-BE49-F238E27FC236}">
                <a16:creationId xmlns:a16="http://schemas.microsoft.com/office/drawing/2014/main" id="{1E779B9E-EAF6-4086-B778-B51198FE5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02271" y="2122544"/>
            <a:ext cx="914400" cy="9144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E3456-FDBD-4E24-B01A-F337AF896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0719" y="641615"/>
            <a:ext cx="7289799" cy="5533496"/>
          </a:xfrm>
        </p:spPr>
        <p:txBody>
          <a:bodyPr anchor="ctr">
            <a:normAutofit/>
          </a:bodyPr>
          <a:lstStyle/>
          <a:p>
            <a:r>
              <a:rPr lang="en-GB" dirty="0"/>
              <a:t>I’m well aware this is not a quick-fix solution; needs time, planning, compliance, buy-in, set-up, procedures, documentation, comms … </a:t>
            </a:r>
          </a:p>
          <a:p>
            <a:r>
              <a:rPr lang="en-GB" dirty="0"/>
              <a:t>… and the co-operation of enough home NS/ expert user students … </a:t>
            </a:r>
          </a:p>
          <a:p>
            <a:r>
              <a:rPr lang="en-GB" dirty="0"/>
              <a:t>… but as an idea, hopefully not entirely off-piste. </a:t>
            </a:r>
            <a:r>
              <a:rPr lang="en-GB" sz="2600" dirty="0"/>
              <a:t> 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78935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8F2952-1256-4BB9-A7A0-7AD2DF4F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GB" sz="6600"/>
              <a:t>What have we said so far?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A91D1-C18E-4337-B7DC-CC0948427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4778" y="988162"/>
            <a:ext cx="6291568" cy="4965895"/>
          </a:xfrm>
        </p:spPr>
        <p:txBody>
          <a:bodyPr anchor="ctr">
            <a:normAutofit/>
          </a:bodyPr>
          <a:lstStyle/>
          <a:p>
            <a:r>
              <a:rPr lang="en-GB" sz="2400" dirty="0"/>
              <a:t>3 suggestions for simulating the absence of a TLHC in COVID-19-era delivery </a:t>
            </a:r>
          </a:p>
          <a:p>
            <a:r>
              <a:rPr lang="en-GB" sz="2400" dirty="0"/>
              <a:t>2 somewhat easier; 1 a bit more full-on</a:t>
            </a:r>
          </a:p>
          <a:p>
            <a:r>
              <a:rPr lang="en-GB" sz="2400" dirty="0"/>
              <a:t>Lots of details to work out … </a:t>
            </a:r>
          </a:p>
          <a:p>
            <a:r>
              <a:rPr lang="en-GB" sz="2400" dirty="0">
                <a:solidFill>
                  <a:srgbClr val="FF0000"/>
                </a:solidFill>
              </a:rPr>
              <a:t>Next</a:t>
            </a:r>
            <a:r>
              <a:rPr lang="en-GB" sz="2400" dirty="0"/>
              <a:t>: EQP underpinning and enduring lessons</a:t>
            </a:r>
          </a:p>
        </p:txBody>
      </p:sp>
    </p:spTree>
    <p:extLst>
      <p:ext uri="{BB962C8B-B14F-4D97-AF65-F5344CB8AC3E}">
        <p14:creationId xmlns:p14="http://schemas.microsoft.com/office/powerpoint/2010/main" val="41135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806DFD-7365-42BD-9B67-76D72D9F4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Today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467A2-FDE0-4874-9E18-4ED023881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468027" cy="5585619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Today’s central question: </a:t>
            </a:r>
          </a:p>
          <a:p>
            <a:r>
              <a:rPr lang="en-GB" dirty="0"/>
              <a:t>How can EAP providers simulate – and thereby compensate for – the loss of the student experience of a daily encounter with an Anglophone environment due to COVID-19?</a:t>
            </a:r>
          </a:p>
          <a:p>
            <a:r>
              <a:rPr lang="en-GB" dirty="0">
                <a:solidFill>
                  <a:srgbClr val="FF0000"/>
                </a:solidFill>
              </a:rPr>
              <a:t>Secondary musing:</a:t>
            </a:r>
          </a:p>
          <a:p>
            <a:r>
              <a:rPr lang="en-GB" dirty="0"/>
              <a:t>Whatever answers arise in the immediacy of COVID-19, what enduring relevance might they hold when ‘all this is over’?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008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0DF2A1-BB7E-413C-BC03-DF0D94FC8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chemeClr val="accent1"/>
                </a:solidFill>
              </a:rPr>
              <a:t>Part 3: The wider context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DB2FF-F5D1-47D6-8781-7F962AB5A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r>
              <a:rPr lang="en-GB" sz="2400" dirty="0"/>
              <a:t>EAP and EQP (Kirkham 2019)</a:t>
            </a:r>
          </a:p>
          <a:p>
            <a:r>
              <a:rPr lang="en-GB" sz="2400" dirty="0"/>
              <a:t>Enduring lessons for the ‘return to normal’</a:t>
            </a:r>
          </a:p>
        </p:txBody>
      </p:sp>
    </p:spTree>
    <p:extLst>
      <p:ext uri="{BB962C8B-B14F-4D97-AF65-F5344CB8AC3E}">
        <p14:creationId xmlns:p14="http://schemas.microsoft.com/office/powerpoint/2010/main" val="34146050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F3C5-A213-47D3-97C3-72914348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GB" dirty="0"/>
              <a:t>EAP and its pedagogical cousins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0191F-3D33-4AA0-90FC-27BE628AB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1814732"/>
            <a:ext cx="9994686" cy="4881490"/>
          </a:xfrm>
        </p:spPr>
        <p:txBody>
          <a:bodyPr anchor="t">
            <a:normAutofit/>
          </a:bodyPr>
          <a:lstStyle/>
          <a:p>
            <a:r>
              <a:rPr lang="en-GB" dirty="0"/>
              <a:t>de Chazal (2019) (EAP</a:t>
            </a:r>
            <a:r>
              <a:rPr lang="en-GB" baseline="30000" dirty="0"/>
              <a:t>2</a:t>
            </a:r>
            <a:r>
              <a:rPr lang="en-GB" dirty="0"/>
              <a:t>) and Kirkham (2019) (EQP) at </a:t>
            </a:r>
            <a:r>
              <a:rPr lang="en-GB" dirty="0" err="1"/>
              <a:t>Baleap</a:t>
            </a:r>
            <a:r>
              <a:rPr lang="en-GB" dirty="0"/>
              <a:t> PIM at Goldsmiths in November 2019</a:t>
            </a:r>
          </a:p>
          <a:p>
            <a:r>
              <a:rPr lang="en-GB" dirty="0"/>
              <a:t>Both discussed the limitations/ narrowness of ‘EAP’ as it can manifest itself …</a:t>
            </a:r>
          </a:p>
          <a:p>
            <a:r>
              <a:rPr lang="en-GB" dirty="0"/>
              <a:t>... and a broader, wider language training provision was called for. </a:t>
            </a:r>
          </a:p>
          <a:p>
            <a:r>
              <a:rPr lang="en-GB" dirty="0"/>
              <a:t>EQP: </a:t>
            </a:r>
          </a:p>
          <a:p>
            <a:pPr lvl="1"/>
            <a:r>
              <a:rPr lang="en-GB" dirty="0"/>
              <a:t>Colloquial language (idioms, phrasal verbs)</a:t>
            </a:r>
          </a:p>
          <a:p>
            <a:pPr lvl="1"/>
            <a:r>
              <a:rPr lang="en-GB" dirty="0" err="1"/>
              <a:t>Sociophonetics</a:t>
            </a:r>
            <a:r>
              <a:rPr lang="en-GB" dirty="0"/>
              <a:t> of UK and world English</a:t>
            </a:r>
          </a:p>
          <a:p>
            <a:pPr lvl="1"/>
            <a:r>
              <a:rPr lang="en-GB" dirty="0"/>
              <a:t>Interactional competence</a:t>
            </a:r>
          </a:p>
          <a:p>
            <a:pPr lvl="1"/>
            <a:r>
              <a:rPr lang="en-GB" dirty="0"/>
              <a:t>Media and music, culture and community; 4Cs, </a:t>
            </a:r>
            <a:r>
              <a:rPr lang="en-GB" dirty="0" err="1"/>
              <a:t>trippin</a:t>
            </a:r>
            <a:r>
              <a:rPr lang="en-GB" dirty="0"/>
              <a:t>’, </a:t>
            </a:r>
          </a:p>
          <a:p>
            <a:pPr lvl="1"/>
            <a:r>
              <a:rPr lang="en-GB" dirty="0"/>
              <a:t>…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521678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F3C5-A213-47D3-97C3-72914348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en-GB" dirty="0"/>
              <a:t>When we return to normal …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5">
              <a:lumMod val="100000"/>
              <a:lumOff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0191F-3D33-4AA0-90FC-27BE628AB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363" y="2176272"/>
            <a:ext cx="9811806" cy="4519950"/>
          </a:xfrm>
        </p:spPr>
        <p:txBody>
          <a:bodyPr anchor="t">
            <a:normAutofit/>
          </a:bodyPr>
          <a:lstStyle/>
          <a:p>
            <a:r>
              <a:rPr lang="en-GB" sz="2800" dirty="0"/>
              <a:t>What have we done and learnt in the COVID-19 era that can be continued (and developed)?</a:t>
            </a:r>
          </a:p>
          <a:p>
            <a:r>
              <a:rPr lang="en-GB" dirty="0"/>
              <a:t>If we’re back in the TLHC, how about a greater emphasis on this in UK HE English language provision?</a:t>
            </a:r>
          </a:p>
          <a:p>
            <a:r>
              <a:rPr lang="en-GB" sz="2800" dirty="0"/>
              <a:t>EQP – or whatever complement(s) to ‘standard’ EA</a:t>
            </a:r>
            <a:r>
              <a:rPr lang="en-GB" dirty="0"/>
              <a:t>P are seen to be useful – might play a greater role.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9834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7064B9-D308-4976-947D-DA798EDF67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6810" r="2" b="2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Arc 10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913A41-25D2-4FA5-8414-2BFC5BADC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3B354-2CAC-4656-9A5F-215712FD3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195753"/>
            <a:ext cx="5721484" cy="50240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Thanks for listening!</a:t>
            </a:r>
          </a:p>
          <a:p>
            <a:pPr marL="0" indent="0">
              <a:buNone/>
            </a:pPr>
            <a:r>
              <a:rPr lang="en-GB" dirty="0"/>
              <a:t>Time for questions …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d.e.a.kirkham@leeds.ac.uk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21999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D442381-EC71-4037-AE86-539B66B0C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Some questions </a:t>
            </a:r>
            <a:br>
              <a:rPr lang="en-GB" sz="3600" dirty="0">
                <a:solidFill>
                  <a:schemeClr val="tx2"/>
                </a:solidFill>
              </a:rPr>
            </a:br>
            <a:r>
              <a:rPr lang="en-GB" sz="3600" dirty="0">
                <a:solidFill>
                  <a:schemeClr val="tx2"/>
                </a:solidFill>
              </a:rPr>
              <a:t>for you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FECAC-8D6B-4E02-BA24-56F0DD8F5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5811" y="804672"/>
            <a:ext cx="6643253" cy="5230368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Thoughts on/ reactions to the suggestions? </a:t>
            </a:r>
          </a:p>
          <a:p>
            <a:r>
              <a:rPr lang="en-GB" dirty="0"/>
              <a:t>Have you done anything like this? How did it go? Is it COVID-19-era-able? </a:t>
            </a:r>
          </a:p>
          <a:p>
            <a:r>
              <a:rPr lang="en-GB" dirty="0">
                <a:solidFill>
                  <a:schemeClr val="tx2"/>
                </a:solidFill>
              </a:rPr>
              <a:t>Any other suggestions of a similar ilk?</a:t>
            </a:r>
          </a:p>
          <a:p>
            <a:r>
              <a:rPr lang="en-GB" dirty="0"/>
              <a:t>How to overcome implementation problems?</a:t>
            </a:r>
            <a:br>
              <a:rPr lang="en-GB" dirty="0"/>
            </a:br>
            <a:r>
              <a:rPr lang="en-GB" dirty="0"/>
              <a:t>What’s EAP? Does it/ should it include some reach into the everyday, the colloquial, the interactional, the quotidian?</a:t>
            </a:r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2789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50CCA-9590-4D95-A999-44EAA4C32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 i="1" dirty="0"/>
              <a:t>Envoi ditty-</a:t>
            </a:r>
            <a:r>
              <a:rPr lang="en-GB" i="1" dirty="0" err="1"/>
              <a:t>ette</a:t>
            </a:r>
            <a:r>
              <a:rPr lang="en-GB" i="1" dirty="0"/>
              <a:t>…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CDA31-3D2C-42B3-BB3B-685C24A16F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i="1" dirty="0"/>
          </a:p>
          <a:p>
            <a:pPr marL="0" indent="0">
              <a:buNone/>
            </a:pPr>
            <a:r>
              <a:rPr lang="en-GB" i="1" dirty="0"/>
              <a:t>Are you interested in EQP?</a:t>
            </a:r>
          </a:p>
          <a:p>
            <a:pPr marL="0" indent="0">
              <a:buNone/>
            </a:pPr>
            <a:r>
              <a:rPr lang="en-GB" i="1" dirty="0"/>
              <a:t>Send an email off to me!</a:t>
            </a:r>
          </a:p>
          <a:p>
            <a:pPr marL="0" indent="0">
              <a:buNone/>
            </a:pPr>
            <a:r>
              <a:rPr lang="en-GB" i="1" dirty="0"/>
              <a:t>Who knows what could come! We’ll see! </a:t>
            </a:r>
          </a:p>
          <a:p>
            <a:pPr marL="0" indent="0">
              <a:buNone/>
            </a:pPr>
            <a:r>
              <a:rPr lang="en-GB" i="1" dirty="0"/>
              <a:t>Perhaps a small step-change in EAP …</a:t>
            </a:r>
          </a:p>
          <a:p>
            <a:endParaRPr lang="en-GB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6F9306-F763-47C7-A13C-8BCBC3B11B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77" r="47304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EF8A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075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26958-BFA6-4A9E-91BE-A4B17E1D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34825-A84F-404C-95B0-EAF61A5C4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Corbett, J. 2003. An intercultural approach to English language teaching. </a:t>
            </a:r>
          </a:p>
          <a:p>
            <a:pPr marL="0" indent="0">
              <a:buNone/>
            </a:pPr>
            <a:r>
              <a:rPr lang="en-GB" sz="2000" dirty="0"/>
              <a:t>de Chazal, E. 2019. </a:t>
            </a:r>
            <a:r>
              <a:rPr lang="en-US" sz="2000" dirty="0"/>
              <a:t>Out of our silos, into the streets: Introducing EAP2. The Future of EAP: Adapt or Die? </a:t>
            </a:r>
            <a:r>
              <a:rPr lang="en-US" sz="2000" dirty="0" err="1"/>
              <a:t>Baleap</a:t>
            </a:r>
            <a:r>
              <a:rPr lang="en-US" sz="2000" dirty="0"/>
              <a:t> PIM, 9</a:t>
            </a:r>
            <a:r>
              <a:rPr lang="en-US" sz="2000" baseline="30000" dirty="0"/>
              <a:t>th</a:t>
            </a:r>
            <a:r>
              <a:rPr lang="en-US" sz="2000" dirty="0"/>
              <a:t> Nov 2019.</a:t>
            </a:r>
            <a:endParaRPr lang="en-GB" sz="2000" dirty="0"/>
          </a:p>
          <a:p>
            <a:pPr marL="0" indent="0">
              <a:buNone/>
            </a:pPr>
            <a:r>
              <a:rPr lang="en-US" sz="2000" b="0" i="0" dirty="0" err="1">
                <a:effectLst/>
                <a:latin typeface="fira-sans"/>
              </a:rPr>
              <a:t>Kinginger</a:t>
            </a:r>
            <a:r>
              <a:rPr lang="en-US" sz="2000" b="0" i="0" dirty="0">
                <a:effectLst/>
                <a:latin typeface="fira-sans"/>
              </a:rPr>
              <a:t>, C. (Ed.) (2013). </a:t>
            </a:r>
            <a:r>
              <a:rPr lang="en-US" sz="2000" b="0" i="1" dirty="0">
                <a:effectLst/>
                <a:latin typeface="fira-sans"/>
              </a:rPr>
              <a:t>Social and cultural aspects of language learning in study abroad</a:t>
            </a:r>
            <a:r>
              <a:rPr lang="en-US" sz="2000" b="0" i="0" dirty="0">
                <a:effectLst/>
                <a:latin typeface="fira-sans"/>
              </a:rPr>
              <a:t>. Amsterdam: John Benjamins.</a:t>
            </a:r>
          </a:p>
          <a:p>
            <a:pPr marL="0" indent="0">
              <a:buNone/>
            </a:pPr>
            <a:r>
              <a:rPr lang="en-US" sz="2000" b="0" i="0" dirty="0" err="1">
                <a:effectLst/>
                <a:latin typeface="fira-sans"/>
              </a:rPr>
              <a:t>Kinginger</a:t>
            </a:r>
            <a:r>
              <a:rPr lang="en-US" sz="2000" b="0" i="0" dirty="0">
                <a:effectLst/>
                <a:latin typeface="fira-sans"/>
              </a:rPr>
              <a:t>, C. (2009).</a:t>
            </a:r>
            <a:r>
              <a:rPr lang="en-US" sz="2000" b="0" i="1" dirty="0">
                <a:effectLst/>
                <a:latin typeface="fira-sans"/>
              </a:rPr>
              <a:t> Language learning and study abroad: A critical reading of research</a:t>
            </a:r>
            <a:r>
              <a:rPr lang="en-US" sz="2000" b="0" i="0" dirty="0">
                <a:effectLst/>
                <a:latin typeface="fira-sans"/>
              </a:rPr>
              <a:t>. </a:t>
            </a:r>
            <a:r>
              <a:rPr lang="en-US" sz="2000" b="0" i="0" dirty="0" err="1">
                <a:effectLst/>
                <a:latin typeface="fira-sans"/>
              </a:rPr>
              <a:t>Houndsmills</a:t>
            </a:r>
            <a:r>
              <a:rPr lang="en-US" sz="2000" b="0" i="0" dirty="0">
                <a:effectLst/>
                <a:latin typeface="fira-sans"/>
              </a:rPr>
              <a:t>, Basingstoke, UK: Palgrave/Macmillan</a:t>
            </a:r>
            <a:r>
              <a:rPr lang="en-US" sz="2000" b="1" i="0" dirty="0">
                <a:effectLst/>
                <a:latin typeface="fira-sans"/>
              </a:rPr>
              <a:t>. 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Kirkham, D. 2019. </a:t>
            </a:r>
            <a:r>
              <a:rPr lang="en-US" sz="2000" dirty="0"/>
              <a:t>English for Quotidian Purposes: a complementary curriculum to EAP. The Future of EAP: Adapt or Die? </a:t>
            </a:r>
            <a:r>
              <a:rPr lang="en-US" sz="2000" dirty="0" err="1"/>
              <a:t>Baleap</a:t>
            </a:r>
            <a:r>
              <a:rPr lang="en-US" sz="2000" dirty="0"/>
              <a:t> PIM, 9</a:t>
            </a:r>
            <a:r>
              <a:rPr lang="en-US" sz="2000" baseline="30000" dirty="0"/>
              <a:t>th</a:t>
            </a:r>
            <a:r>
              <a:rPr lang="en-US" sz="2000" dirty="0"/>
              <a:t> Nov 2019.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051219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B38387-F614-4BEB-9390-0EFCE62A7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E-being in e-Leeds: </a:t>
            </a:r>
            <a:b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tech-driven simulations of </a:t>
            </a:r>
            <a:b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Anglophone socio-cultural environment for COVID-19-era EAP delivery</a:t>
            </a:r>
            <a:b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37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37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10E367-E3D5-4D2A-BED6-63391FCD6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GB" dirty="0"/>
              <a:t>Deak Kirkham </a:t>
            </a:r>
            <a:endParaRPr lang="en-GB"/>
          </a:p>
          <a:p>
            <a:pPr algn="l"/>
            <a:r>
              <a:rPr lang="en-GB" dirty="0"/>
              <a:t>University of Leeds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6135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D442381-EC71-4037-AE86-539B66B0C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chemeClr val="tx2"/>
                </a:solidFill>
              </a:rPr>
              <a:t>Some questions </a:t>
            </a:r>
            <a:br>
              <a:rPr lang="en-GB" sz="3600" dirty="0">
                <a:solidFill>
                  <a:schemeClr val="tx2"/>
                </a:solidFill>
              </a:rPr>
            </a:br>
            <a:r>
              <a:rPr lang="en-GB" sz="3600" dirty="0">
                <a:solidFill>
                  <a:schemeClr val="tx2"/>
                </a:solidFill>
              </a:rPr>
              <a:t>for you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5FECAC-8D6B-4E02-BA24-56F0DD8F5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5811" y="804672"/>
            <a:ext cx="6643253" cy="5230368"/>
          </a:xfrm>
        </p:spPr>
        <p:txBody>
          <a:bodyPr anchor="ctr">
            <a:norm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Thoughts on/ reactions to the suggestions? </a:t>
            </a:r>
          </a:p>
          <a:p>
            <a:r>
              <a:rPr lang="en-GB" dirty="0"/>
              <a:t>Have you done anything like this? How did it go? Is it COVID-19-era-able? </a:t>
            </a:r>
          </a:p>
          <a:p>
            <a:r>
              <a:rPr lang="en-GB" dirty="0">
                <a:solidFill>
                  <a:schemeClr val="tx2"/>
                </a:solidFill>
              </a:rPr>
              <a:t>Any other suggestions of a similar ilk?</a:t>
            </a:r>
          </a:p>
          <a:p>
            <a:r>
              <a:rPr lang="en-GB" dirty="0"/>
              <a:t>How to overcome implementation problems?</a:t>
            </a:r>
            <a:br>
              <a:rPr lang="en-GB" dirty="0"/>
            </a:br>
            <a:r>
              <a:rPr lang="en-GB" dirty="0"/>
              <a:t>What’s EAP? Does it/ should it include some reach into the everyday, the colloquial, the interactional, the quotidian?</a:t>
            </a:r>
            <a:r>
              <a:rPr lang="en-GB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2981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3B4E0D-178E-4574-BEF2-B55556B89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The plan </a:t>
            </a:r>
            <a:br>
              <a:rPr lang="en-GB" dirty="0">
                <a:solidFill>
                  <a:srgbClr val="FFFFFF"/>
                </a:solidFill>
              </a:rPr>
            </a:br>
            <a:r>
              <a:rPr lang="en-GB" dirty="0">
                <a:solidFill>
                  <a:srgbClr val="FFFFFF"/>
                </a:solidFill>
              </a:rPr>
              <a:t>for today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74EE23-69CB-4C4F-9ADE-A64591B4E3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873296"/>
              </p:ext>
            </p:extLst>
          </p:nvPr>
        </p:nvGraphicFramePr>
        <p:xfrm>
          <a:off x="5207639" y="643466"/>
          <a:ext cx="6707695" cy="5571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8231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61559-114D-4B94-9445-9E0CF276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 dirty="0">
                <a:solidFill>
                  <a:schemeClr val="accent1"/>
                </a:solidFill>
              </a:rPr>
              <a:t>Part 1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504E-9127-4173-A489-1925EE8FE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9" y="963877"/>
            <a:ext cx="6504602" cy="4930246"/>
          </a:xfrm>
        </p:spPr>
        <p:txBody>
          <a:bodyPr anchor="ctr">
            <a:normAutofit/>
          </a:bodyPr>
          <a:lstStyle/>
          <a:p>
            <a:r>
              <a:rPr lang="en-GB" sz="3200" dirty="0"/>
              <a:t>Background</a:t>
            </a:r>
          </a:p>
          <a:p>
            <a:r>
              <a:rPr lang="en-GB" sz="3200" dirty="0"/>
              <a:t>Indirect inspirations</a:t>
            </a:r>
          </a:p>
          <a:p>
            <a:r>
              <a:rPr lang="en-GB" sz="3200" dirty="0"/>
              <a:t>Caveats </a:t>
            </a:r>
          </a:p>
        </p:txBody>
      </p:sp>
    </p:spTree>
    <p:extLst>
      <p:ext uri="{BB962C8B-B14F-4D97-AF65-F5344CB8AC3E}">
        <p14:creationId xmlns:p14="http://schemas.microsoft.com/office/powerpoint/2010/main" val="30612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E0324C-C1BA-4928-B980-6C77E8AA1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Background 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B3F18-E9C4-471A-922B-7FF24AE79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7057858" cy="5585619"/>
          </a:xfrm>
        </p:spPr>
        <p:txBody>
          <a:bodyPr anchor="ctr">
            <a:normAutofit/>
          </a:bodyPr>
          <a:lstStyle/>
          <a:p>
            <a:r>
              <a:rPr lang="en-GB" sz="2400" dirty="0"/>
              <a:t>In the wake of COVID-19, </a:t>
            </a:r>
            <a:r>
              <a:rPr lang="en-GB" sz="2400" dirty="0">
                <a:solidFill>
                  <a:srgbClr val="FF0000"/>
                </a:solidFill>
              </a:rPr>
              <a:t>online and non-host country delivery becomes the norm</a:t>
            </a:r>
            <a:r>
              <a:rPr lang="en-GB" sz="2400" dirty="0"/>
              <a:t>. </a:t>
            </a:r>
          </a:p>
          <a:p>
            <a:r>
              <a:rPr lang="en-GB" sz="2400" dirty="0"/>
              <a:t>Students – and tutors – comment that, alongside the loss of face-to-face teaching, </a:t>
            </a:r>
            <a:r>
              <a:rPr lang="en-GB" sz="2400" dirty="0">
                <a:solidFill>
                  <a:srgbClr val="FF0000"/>
                </a:solidFill>
              </a:rPr>
              <a:t>being away from the target language host culture (TLHC) is significant</a:t>
            </a:r>
            <a:r>
              <a:rPr lang="en-GB" sz="2400" dirty="0"/>
              <a:t>.</a:t>
            </a:r>
          </a:p>
          <a:p>
            <a:r>
              <a:rPr lang="en-GB" sz="2400" dirty="0"/>
              <a:t>So: e-teaching in the Covid-19 era is </a:t>
            </a:r>
            <a:r>
              <a:rPr lang="en-GB" sz="2400" dirty="0">
                <a:solidFill>
                  <a:srgbClr val="FF0000"/>
                </a:solidFill>
              </a:rPr>
              <a:t>more than simply adapting or modifying </a:t>
            </a:r>
            <a:r>
              <a:rPr lang="en-GB" sz="2400" dirty="0"/>
              <a:t>a course to be online:</a:t>
            </a:r>
          </a:p>
          <a:p>
            <a:r>
              <a:rPr lang="en-GB" sz="2400" dirty="0"/>
              <a:t>It involves modifying (integrating/ simulating) </a:t>
            </a:r>
            <a:r>
              <a:rPr lang="en-GB" sz="2400" dirty="0">
                <a:solidFill>
                  <a:srgbClr val="FF0000"/>
                </a:solidFill>
              </a:rPr>
              <a:t>the whole experience </a:t>
            </a:r>
            <a:r>
              <a:rPr lang="en-GB" sz="2400" dirty="0"/>
              <a:t>of developing a second language including the TLHC.</a:t>
            </a:r>
          </a:p>
          <a:p>
            <a:r>
              <a:rPr lang="en-GB" sz="2400" dirty="0">
                <a:solidFill>
                  <a:srgbClr val="FF0000"/>
                </a:solidFill>
              </a:rPr>
              <a:t>Central question </a:t>
            </a:r>
            <a:r>
              <a:rPr lang="en-GB" sz="2400" dirty="0"/>
              <a:t>(repeated): How can EAP providers simulate – and thereby compensate for – the loss of the student experience of a daily encounter with an Anglophone environment due to COVID-19? 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8655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F80D8A-34E1-4BFD-B181-3B63F776A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Six indirect inspirations for these suggestions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6501F-6043-4BAD-B679-C73EA3304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Corbett (2003): An inter-cultural approach to English language teaching </a:t>
            </a:r>
          </a:p>
          <a:p>
            <a:r>
              <a:rPr lang="en-GB" dirty="0"/>
              <a:t>Study-abroad and </a:t>
            </a:r>
            <a:r>
              <a:rPr lang="en-GB" i="1" dirty="0"/>
              <a:t>in situ </a:t>
            </a:r>
            <a:r>
              <a:rPr lang="en-GB" dirty="0"/>
              <a:t>language learning (e.g. </a:t>
            </a:r>
            <a:r>
              <a:rPr lang="en-GB" dirty="0" err="1"/>
              <a:t>Kinginger</a:t>
            </a:r>
            <a:r>
              <a:rPr lang="en-GB" dirty="0"/>
              <a:t> 2013, 2009) </a:t>
            </a:r>
          </a:p>
          <a:p>
            <a:r>
              <a:rPr lang="en-GB" dirty="0"/>
              <a:t>My own varied language learning journeys</a:t>
            </a:r>
          </a:p>
          <a:p>
            <a:r>
              <a:rPr lang="en-GB" dirty="0"/>
              <a:t>Experience of co-leading a 6-week course over summer: student and tutor </a:t>
            </a:r>
          </a:p>
          <a:p>
            <a:r>
              <a:rPr lang="en-GB" dirty="0"/>
              <a:t>Lengthy experience of observing students engage (or not) in various ways with the TLHC over many years</a:t>
            </a:r>
          </a:p>
          <a:p>
            <a:r>
              <a:rPr lang="en-GB" dirty="0"/>
              <a:t>Ongoing PhD in classroom-parallel semi-formal learning spaces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75766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67D457-30CF-427B-9B3F-33461BB21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Three caveats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2D38F-5E46-4B4E-90A3-C24361224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Drawn from sustained experience, trained intuition and reflection, tempered by research. </a:t>
            </a:r>
          </a:p>
          <a:p>
            <a:r>
              <a:rPr lang="en-GB" dirty="0"/>
              <a:t>No direct, empirical motivation.  </a:t>
            </a:r>
          </a:p>
          <a:p>
            <a:r>
              <a:rPr lang="en-GB" dirty="0"/>
              <a:t>I haven’t done these suggestion directly (yet!); they are the result of reflection on six months of teaching / co-leading in a COVID-19-era context (plus the other feeders)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448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8F2952-1256-4BB9-A7A0-7AD2DF4F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GB" sz="6600" dirty="0"/>
              <a:t>What have we said so far?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A91D1-C18E-4337-B7DC-CC0948427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259" y="956603"/>
            <a:ext cx="6167706" cy="4965895"/>
          </a:xfrm>
        </p:spPr>
        <p:txBody>
          <a:bodyPr anchor="ctr">
            <a:normAutofit/>
          </a:bodyPr>
          <a:lstStyle/>
          <a:p>
            <a:r>
              <a:rPr lang="en-GB" sz="2400" dirty="0"/>
              <a:t>COVID-19-era delivery is more than simply ‘putting courses online’; (my) experience suggests it implicates a radical re-thinking and involves a radical re-configuring (and up-skilling of staff, tutors and course leaders). </a:t>
            </a:r>
          </a:p>
          <a:p>
            <a:r>
              <a:rPr lang="en-GB" sz="2400" dirty="0"/>
              <a:t>More than </a:t>
            </a:r>
            <a:r>
              <a:rPr lang="en-GB" sz="2400" i="1" dirty="0"/>
              <a:t>that</a:t>
            </a:r>
            <a:r>
              <a:rPr lang="en-GB" sz="2400" dirty="0"/>
              <a:t>, it may be a entirely different beast: the course must include some simulation of the TLHC </a:t>
            </a:r>
          </a:p>
          <a:p>
            <a:r>
              <a:rPr lang="en-GB" sz="2400" dirty="0"/>
              <a:t>My three suggestions for this are exactly that: suggestions. </a:t>
            </a:r>
          </a:p>
          <a:p>
            <a:r>
              <a:rPr lang="en-GB" sz="2400" dirty="0">
                <a:solidFill>
                  <a:srgbClr val="FF0000"/>
                </a:solidFill>
              </a:rPr>
              <a:t>Next: </a:t>
            </a:r>
            <a:r>
              <a:rPr lang="en-GB" sz="2400" dirty="0"/>
              <a:t>Come with me for suggestions three!</a:t>
            </a:r>
          </a:p>
        </p:txBody>
      </p:sp>
    </p:spTree>
    <p:extLst>
      <p:ext uri="{BB962C8B-B14F-4D97-AF65-F5344CB8AC3E}">
        <p14:creationId xmlns:p14="http://schemas.microsoft.com/office/powerpoint/2010/main" val="3825378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61559-114D-4B94-9445-9E0CF2765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GB">
                <a:solidFill>
                  <a:schemeClr val="accent1"/>
                </a:solidFill>
              </a:rPr>
              <a:t>Part 2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6504E-9127-4173-A489-1925EE8FE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9199" y="963877"/>
            <a:ext cx="6504602" cy="4930246"/>
          </a:xfrm>
        </p:spPr>
        <p:txBody>
          <a:bodyPr anchor="ctr">
            <a:normAutofit/>
          </a:bodyPr>
          <a:lstStyle/>
          <a:p>
            <a:r>
              <a:rPr lang="en-GB" sz="3200" dirty="0"/>
              <a:t>Three suggestions:</a:t>
            </a:r>
          </a:p>
          <a:p>
            <a:pPr lvl="1"/>
            <a:endParaRPr lang="en-GB" sz="3200" dirty="0"/>
          </a:p>
          <a:p>
            <a:pPr lvl="1"/>
            <a:r>
              <a:rPr lang="en-GB" sz="3200" dirty="0"/>
              <a:t>4Cs (city, county, country, culture)</a:t>
            </a:r>
          </a:p>
          <a:p>
            <a:pPr lvl="1"/>
            <a:r>
              <a:rPr lang="en-GB" sz="3200" dirty="0"/>
              <a:t>E-</a:t>
            </a:r>
            <a:r>
              <a:rPr lang="en-GB" sz="3200" dirty="0" err="1"/>
              <a:t>trippin</a:t>
            </a:r>
            <a:r>
              <a:rPr lang="en-GB" sz="3200" dirty="0"/>
              <a:t>’</a:t>
            </a:r>
          </a:p>
          <a:p>
            <a:pPr lvl="1"/>
            <a:r>
              <a:rPr lang="en-GB" sz="3200" dirty="0"/>
              <a:t>Pairing it up </a:t>
            </a:r>
          </a:p>
        </p:txBody>
      </p:sp>
    </p:spTree>
    <p:extLst>
      <p:ext uri="{BB962C8B-B14F-4D97-AF65-F5344CB8AC3E}">
        <p14:creationId xmlns:p14="http://schemas.microsoft.com/office/powerpoint/2010/main" val="1335349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1633</Words>
  <Application>Microsoft Office PowerPoint</Application>
  <PresentationFormat>Widescreen</PresentationFormat>
  <Paragraphs>183</Paragraphs>
  <Slides>28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fira-sans</vt:lpstr>
      <vt:lpstr>Office Theme</vt:lpstr>
      <vt:lpstr>E-being in e-Leeds:  tech-driven simulations of  an Anglophone socio-cultural environment for COVID-19-era EAP delivery  </vt:lpstr>
      <vt:lpstr>Today </vt:lpstr>
      <vt:lpstr>The plan  for today </vt:lpstr>
      <vt:lpstr>Part 1</vt:lpstr>
      <vt:lpstr>Background </vt:lpstr>
      <vt:lpstr>Six indirect inspirations for these suggestions </vt:lpstr>
      <vt:lpstr>Three caveats</vt:lpstr>
      <vt:lpstr>What have we said so far?</vt:lpstr>
      <vt:lpstr>Part 2</vt:lpstr>
      <vt:lpstr>Suggestion 1: City, county, country, culture (4Cs)</vt:lpstr>
      <vt:lpstr>Case study: ‘city’ and ‘county’ for Leeds</vt:lpstr>
      <vt:lpstr>‘Country’ and ‘culture’</vt:lpstr>
      <vt:lpstr>Rationale, commentary</vt:lpstr>
      <vt:lpstr>Suggestion 2: e-trippin’</vt:lpstr>
      <vt:lpstr>Set-up</vt:lpstr>
      <vt:lpstr>Rationale, commentary</vt:lpstr>
      <vt:lpstr>Suggestion 3: pairing them up</vt:lpstr>
      <vt:lpstr>Rationale, commentary</vt:lpstr>
      <vt:lpstr>What have we said so far?</vt:lpstr>
      <vt:lpstr>Part 3: The wider context</vt:lpstr>
      <vt:lpstr>EAP and its pedagogical cousins</vt:lpstr>
      <vt:lpstr>When we return to normal …</vt:lpstr>
      <vt:lpstr>PowerPoint Presentation</vt:lpstr>
      <vt:lpstr>Some questions  for you …</vt:lpstr>
      <vt:lpstr>Envoi ditty-ette… </vt:lpstr>
      <vt:lpstr>References</vt:lpstr>
      <vt:lpstr>E-being in e-Leeds:  tech-driven simulations of  an Anglophone socio-cultural environment for COVID-19-era EAP delivery  </vt:lpstr>
      <vt:lpstr>Some questions  for you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E-being in e-Leeds:  tech-driven simulations of  an Anglophone socio-cultural environment for COVID-19-era EAP delivery  </dc:title>
  <dc:creator>David Kirkham</dc:creator>
  <cp:lastModifiedBy>David Kirkham</cp:lastModifiedBy>
  <cp:revision>1</cp:revision>
  <dcterms:created xsi:type="dcterms:W3CDTF">2020-11-05T19:51:10Z</dcterms:created>
  <dcterms:modified xsi:type="dcterms:W3CDTF">2020-11-05T19:52:45Z</dcterms:modified>
</cp:coreProperties>
</file>