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0" r:id="rId5"/>
    <p:sldId id="262" r:id="rId6"/>
    <p:sldId id="264" r:id="rId7"/>
    <p:sldId id="266" r:id="rId8"/>
    <p:sldId id="267" r:id="rId9"/>
    <p:sldId id="261" r:id="rId10"/>
    <p:sldId id="263" r:id="rId11"/>
    <p:sldId id="259"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De Pauw" initials="DP" lastIdx="1" clrIdx="0">
    <p:extLst>
      <p:ext uri="{19B8F6BF-5375-455C-9EA6-DF929625EA0E}">
        <p15:presenceInfo xmlns:p15="http://schemas.microsoft.com/office/powerpoint/2012/main" userId="S::llcdm@leeds.ac.uk::efc02776-f889-4aa9-93d8-c2ad3415d9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628B0-8F91-4DDA-825D-0BFA74CB6D81}" v="234" dt="2020-11-05T14:26:22.572"/>
    <p1510:client id="{57CF0F96-48FB-46E9-A213-45577AEF56AD}" v="3" dt="2020-10-30T12:44:48.610"/>
    <p1510:client id="{925D4B7F-D59E-7117-F532-6026BA4A2675}" v="704" dt="2020-11-02T13:21:18.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AF5A3-2FD9-4E14-A591-1C38C89B36E0}" type="datetimeFigureOut">
              <a:rPr lang="en-US"/>
              <a:t>11/5/2020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ABD5A-E0B0-47A7-8058-0077D4F9FC67}" type="slidenum">
              <a:rPr lang="en-US"/>
              <a:t>‹#›</a:t>
            </a:fld>
            <a:endParaRPr lang="en-US"/>
          </a:p>
        </p:txBody>
      </p:sp>
    </p:spTree>
    <p:extLst>
      <p:ext uri="{BB962C8B-B14F-4D97-AF65-F5344CB8AC3E}">
        <p14:creationId xmlns:p14="http://schemas.microsoft.com/office/powerpoint/2010/main" val="339176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Like many of our EAP community, we were tasked to adapt our pre-sessional course to online delivery this summer in response to the COVID19 pandemic. Although this was seen as emergency adaptation to remote teaching rather than a course designed to be online, we had the benefit of time and previous experience of online delivery to carefully consider how to use the digital platforms available to maximise student learning and a sense of community. One of the innovations we introduced was discussion channels for each of the academic skills (reading, writing, listening and speaking) through the use of Teams and Flipgrid. This presentation aims to reflect on how these discussion channels were one of the main successes of the course as they helped students to reflect on their skills development, develop their discussion skills, feel a sense of academic community and engage more critically with the theoretical content. In light of some of the literature on building discussions online, we will also share our thoughts on how and why we plan to include this form of asynchronous learning in future delivery of the course, even though this will potentially be a return to face-to-face learning. </a:t>
            </a:r>
            <a:endParaRPr lang="en-US"/>
          </a:p>
        </p:txBody>
      </p:sp>
      <p:sp>
        <p:nvSpPr>
          <p:cNvPr id="4" name="Slide Number Placeholder 3"/>
          <p:cNvSpPr>
            <a:spLocks noGrp="1"/>
          </p:cNvSpPr>
          <p:nvPr>
            <p:ph type="sldNum" sz="quarter" idx="5"/>
          </p:nvPr>
        </p:nvSpPr>
        <p:spPr/>
        <p:txBody>
          <a:bodyPr/>
          <a:lstStyle/>
          <a:p>
            <a:fld id="{1C6ABD5A-E0B0-47A7-8058-0077D4F9FC67}" type="slidenum">
              <a:rPr lang="en-US"/>
              <a:t>2</a:t>
            </a:fld>
            <a:endParaRPr lang="en-US"/>
          </a:p>
        </p:txBody>
      </p:sp>
    </p:spTree>
    <p:extLst>
      <p:ext uri="{BB962C8B-B14F-4D97-AF65-F5344CB8AC3E}">
        <p14:creationId xmlns:p14="http://schemas.microsoft.com/office/powerpoint/2010/main" val="306142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dvance-he.ac.uk/news-and-views/designing-learning-and-teaching-online-role-discussion-forums" TargetMode="External"/><Relationship Id="rId2" Type="http://schemas.openxmlformats.org/officeDocument/2006/relationships/hyperlink" Target="https://er.educause.edu/articles/2020/3/the-difference-between-emergency-remote-teaching-and-online-lear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009BBA-DC62-4808-B0A8-DC86986B76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5" name="Picture 4">
            <a:extLst>
              <a:ext uri="{FF2B5EF4-FFF2-40B4-BE49-F238E27FC236}">
                <a16:creationId xmlns:a16="http://schemas.microsoft.com/office/drawing/2014/main" id="{561EDF22-CBF6-4BAB-AC20-DA44331A4004}"/>
              </a:ext>
            </a:extLst>
          </p:cNvPr>
          <p:cNvPicPr>
            <a:picLocks noChangeAspect="1"/>
          </p:cNvPicPr>
          <p:nvPr/>
        </p:nvPicPr>
        <p:blipFill rotWithShape="1">
          <a:blip r:embed="rId2"/>
          <a:srcRect l="26581" r="6669"/>
          <a:stretch/>
        </p:blipFill>
        <p:spPr>
          <a:xfrm>
            <a:off x="643467" y="680402"/>
            <a:ext cx="5334930" cy="5334930"/>
          </a:xfrm>
          <a:custGeom>
            <a:avLst/>
            <a:gdLst/>
            <a:ahLst/>
            <a:cxnLst/>
            <a:rect l="l" t="t" r="r" b="b"/>
            <a:pathLst>
              <a:path w="2232338" h="2232338">
                <a:moveTo>
                  <a:pt x="1116169" y="0"/>
                </a:moveTo>
                <a:cubicBezTo>
                  <a:pt x="1732612" y="0"/>
                  <a:pt x="2232338" y="499726"/>
                  <a:pt x="2232338" y="1116169"/>
                </a:cubicBezTo>
                <a:cubicBezTo>
                  <a:pt x="2232338" y="1732612"/>
                  <a:pt x="1732612" y="2232338"/>
                  <a:pt x="1116169" y="2232338"/>
                </a:cubicBezTo>
                <a:cubicBezTo>
                  <a:pt x="499726" y="2232338"/>
                  <a:pt x="0" y="1732612"/>
                  <a:pt x="0" y="1116169"/>
                </a:cubicBezTo>
                <a:cubicBezTo>
                  <a:pt x="0" y="499726"/>
                  <a:pt x="499726" y="0"/>
                  <a:pt x="1116169" y="0"/>
                </a:cubicBezTo>
                <a:close/>
              </a:path>
            </a:pathLst>
          </a:custGeom>
        </p:spPr>
      </p:pic>
      <p:sp>
        <p:nvSpPr>
          <p:cNvPr id="16" name="Arc 15">
            <a:extLst>
              <a:ext uri="{FF2B5EF4-FFF2-40B4-BE49-F238E27FC236}">
                <a16:creationId xmlns:a16="http://schemas.microsoft.com/office/drawing/2014/main" id="{3F9BDB9F-8714-4605-B1BF-670E94960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57504">
            <a:off x="8488250" y="695616"/>
            <a:ext cx="2987899" cy="2987899"/>
          </a:xfrm>
          <a:prstGeom prst="arc">
            <a:avLst>
              <a:gd name="adj1" fmla="val 16200000"/>
              <a:gd name="adj2" fmla="val 218864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6621863" y="643468"/>
            <a:ext cx="4926669" cy="3433088"/>
          </a:xfrm>
        </p:spPr>
        <p:txBody>
          <a:bodyPr>
            <a:normAutofit/>
          </a:bodyPr>
          <a:lstStyle/>
          <a:p>
            <a:r>
              <a:rPr lang="en-GB" sz="4200">
                <a:solidFill>
                  <a:srgbClr val="FFFFFF"/>
                </a:solidFill>
                <a:ea typeface="+mj-lt"/>
                <a:cs typeface="+mj-lt"/>
              </a:rPr>
              <a:t>Creating and sustaining a buzz around academic skills development, in discussion channels</a:t>
            </a:r>
            <a:endParaRPr lang="en-US" sz="4200">
              <a:solidFill>
                <a:srgbClr val="FFFFFF"/>
              </a:solidFill>
              <a:ea typeface="+mj-lt"/>
              <a:cs typeface="+mj-lt"/>
            </a:endParaRPr>
          </a:p>
        </p:txBody>
      </p:sp>
      <p:sp>
        <p:nvSpPr>
          <p:cNvPr id="3" name="Subtitle 2"/>
          <p:cNvSpPr>
            <a:spLocks noGrp="1"/>
          </p:cNvSpPr>
          <p:nvPr>
            <p:ph type="subTitle" idx="1"/>
          </p:nvPr>
        </p:nvSpPr>
        <p:spPr>
          <a:xfrm>
            <a:off x="6621863" y="4140689"/>
            <a:ext cx="4926669" cy="2063619"/>
          </a:xfrm>
        </p:spPr>
        <p:txBody>
          <a:bodyPr vert="horz" lIns="91440" tIns="45720" rIns="91440" bIns="45720" rtlCol="0">
            <a:noAutofit/>
          </a:bodyPr>
          <a:lstStyle/>
          <a:p>
            <a:r>
              <a:rPr lang="en-US" sz="2000">
                <a:solidFill>
                  <a:srgbClr val="FFFFFF"/>
                </a:solidFill>
                <a:cs typeface="Calibri"/>
              </a:rPr>
              <a:t>Alison Leslie (module lead) and Denise de Pauw (co lead)</a:t>
            </a:r>
          </a:p>
          <a:p>
            <a:endParaRPr lang="en-US" sz="2000">
              <a:solidFill>
                <a:srgbClr val="FFFFFF"/>
              </a:solidFill>
              <a:cs typeface="Calibri"/>
            </a:endParaRPr>
          </a:p>
          <a:p>
            <a:r>
              <a:rPr lang="en-US" sz="2000">
                <a:solidFill>
                  <a:srgbClr val="FFFFFF"/>
                </a:solidFill>
                <a:cs typeface="Calibri"/>
              </a:rPr>
              <a:t>Language for Politics and Society 6 week summer pre-sessional at University of Leeds Language Centre</a:t>
            </a:r>
            <a:endParaRPr lang="en-US" sz="2000">
              <a:solidFill>
                <a:srgbClr val="FFFFFF"/>
              </a:solidFill>
            </a:endParaRPr>
          </a:p>
        </p:txBody>
      </p:sp>
      <p:sp>
        <p:nvSpPr>
          <p:cNvPr id="18" name="Oval 17">
            <a:extLst>
              <a:ext uri="{FF2B5EF4-FFF2-40B4-BE49-F238E27FC236}">
                <a16:creationId xmlns:a16="http://schemas.microsoft.com/office/drawing/2014/main" id="{CB339924-0C86-4476-A81F-37DCF289E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7267" y="4948670"/>
            <a:ext cx="846442" cy="823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F13392-2C08-4249-A70C-833484808A2E}"/>
              </a:ext>
            </a:extLst>
          </p:cNvPr>
          <p:cNvSpPr>
            <a:spLocks noGrp="1"/>
          </p:cNvSpPr>
          <p:nvPr>
            <p:ph type="title"/>
          </p:nvPr>
        </p:nvSpPr>
        <p:spPr>
          <a:xfrm>
            <a:off x="838200" y="365125"/>
            <a:ext cx="10515600" cy="1325563"/>
          </a:xfrm>
        </p:spPr>
        <p:txBody>
          <a:bodyPr>
            <a:normAutofit/>
          </a:bodyPr>
          <a:lstStyle/>
          <a:p>
            <a:r>
              <a:rPr lang="en-US">
                <a:latin typeface="Calibri"/>
                <a:ea typeface="+mj-lt"/>
                <a:cs typeface="Calibri"/>
              </a:rPr>
              <a:t>Student evaluation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121E87-1A5B-4085-B9D7-D3CAFC11A925}"/>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US" sz="2000">
                <a:ea typeface="+mn-lt"/>
                <a:cs typeface="+mn-lt"/>
              </a:rPr>
              <a:t>Appreciation of opportunities for interaction but not a replacement for F2F:</a:t>
            </a:r>
          </a:p>
          <a:p>
            <a:pPr marL="0" indent="0">
              <a:buNone/>
            </a:pPr>
            <a:endParaRPr lang="en-US" sz="2000">
              <a:ea typeface="+mn-lt"/>
              <a:cs typeface="+mn-lt"/>
            </a:endParaRPr>
          </a:p>
          <a:p>
            <a:r>
              <a:rPr lang="en-US" sz="2000" i="1">
                <a:ea typeface="+mn-lt"/>
                <a:cs typeface="+mn-lt"/>
              </a:rPr>
              <a:t>“I think the best part is the setting of specialized boards for the students to share questions and suggestions.”</a:t>
            </a:r>
            <a:endParaRPr lang="en-US" sz="2000">
              <a:ea typeface="+mn-lt"/>
              <a:cs typeface="+mn-lt"/>
            </a:endParaRPr>
          </a:p>
          <a:p>
            <a:r>
              <a:rPr lang="en-US" sz="2000" i="1">
                <a:ea typeface="+mn-lt"/>
                <a:cs typeface="+mn-lt"/>
              </a:rPr>
              <a:t>“In my opinion, the best part of the module is its strong interactivity. After class, there will be many sections, such as reading, writing and speaking, for me to practice.”</a:t>
            </a:r>
            <a:r>
              <a:rPr lang="en-US" sz="2000">
                <a:ea typeface="+mn-lt"/>
                <a:cs typeface="+mn-lt"/>
              </a:rPr>
              <a:t> </a:t>
            </a:r>
          </a:p>
          <a:p>
            <a:r>
              <a:rPr lang="en-US" sz="2000" b="0" i="1">
                <a:effectLst/>
              </a:rPr>
              <a:t>“There could be more face-to-face communication with more teachers rather than just post questions on discussion board? The effect of communicating through sending message is not so good.”</a:t>
            </a:r>
          </a:p>
          <a:p>
            <a:r>
              <a:rPr lang="en-US" sz="2000" b="0" i="1">
                <a:effectLst/>
              </a:rPr>
              <a:t>“I think more activities should be hosted, student can </a:t>
            </a:r>
            <a:r>
              <a:rPr lang="en-US" sz="2000" b="0" i="1" err="1">
                <a:effectLst/>
              </a:rPr>
              <a:t>organise</a:t>
            </a:r>
            <a:r>
              <a:rPr lang="en-US" sz="2000" b="0" i="1">
                <a:effectLst/>
              </a:rPr>
              <a:t> their group for specific topic and communicate with other groups, the topic like daily life, subject, writing skills and so on. Through that way maybe we can meet more new friends and also can exchange our mind. Not just typing in discussion board.”</a:t>
            </a:r>
            <a:endParaRPr lang="en-US" sz="2000" i="1"/>
          </a:p>
        </p:txBody>
      </p:sp>
    </p:spTree>
    <p:extLst>
      <p:ext uri="{BB962C8B-B14F-4D97-AF65-F5344CB8AC3E}">
        <p14:creationId xmlns:p14="http://schemas.microsoft.com/office/powerpoint/2010/main" val="36413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100755E-57EF-4843-8EF9-7596D091C912}"/>
              </a:ext>
            </a:extLst>
          </p:cNvPr>
          <p:cNvSpPr>
            <a:spLocks noGrp="1"/>
          </p:cNvSpPr>
          <p:nvPr>
            <p:ph type="title"/>
          </p:nvPr>
        </p:nvSpPr>
        <p:spPr>
          <a:xfrm>
            <a:off x="838200" y="365125"/>
            <a:ext cx="10515600" cy="1325563"/>
          </a:xfrm>
        </p:spPr>
        <p:txBody>
          <a:bodyPr>
            <a:normAutofit/>
          </a:bodyPr>
          <a:lstStyle/>
          <a:p>
            <a:r>
              <a:rPr lang="en-US">
                <a:cs typeface="Calibri Light"/>
              </a:rPr>
              <a:t>Moving forward with online discussions</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7EB4AC-489E-4B22-BE37-FF8207281CEC}"/>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dirty="0"/>
              <a:t>1. How can we engage more of the students more of the time?</a:t>
            </a:r>
            <a:endParaRPr lang="en-US" sz="2400" dirty="0">
              <a:cs typeface="Calibri"/>
            </a:endParaRPr>
          </a:p>
          <a:p>
            <a:r>
              <a:rPr lang="en-US" sz="2400" dirty="0">
                <a:cs typeface="Calibri"/>
              </a:rPr>
              <a:t>Develop their reflectiveness, and criticality- active construction of knowledge- extend content discussions in classroom channels.</a:t>
            </a:r>
          </a:p>
          <a:p>
            <a:pPr marL="0" indent="0">
              <a:buNone/>
            </a:pPr>
            <a:r>
              <a:rPr lang="en-US" sz="2400" dirty="0">
                <a:cs typeface="Calibri"/>
              </a:rPr>
              <a:t>2. How to keep them focused on the skills development from start to finish?</a:t>
            </a:r>
          </a:p>
          <a:p>
            <a:pPr lvl="1">
              <a:buNone/>
            </a:pPr>
            <a:r>
              <a:rPr lang="en-US" dirty="0">
                <a:ea typeface="+mn-lt"/>
                <a:cs typeface="+mn-lt"/>
              </a:rPr>
              <a:t>"build in interdependence of tasks"(Wang and Chen, 2017).</a:t>
            </a:r>
          </a:p>
          <a:p>
            <a:pPr marL="0" indent="0">
              <a:buNone/>
            </a:pPr>
            <a:endParaRPr lang="en-US" sz="2400">
              <a:cs typeface="Calibri"/>
            </a:endParaRPr>
          </a:p>
          <a:p>
            <a:r>
              <a:rPr lang="en-US" sz="2400" dirty="0">
                <a:cs typeface="Calibri"/>
              </a:rPr>
              <a:t>Make the academic skills much more explicit in the final project.</a:t>
            </a:r>
          </a:p>
          <a:p>
            <a:r>
              <a:rPr lang="en-US" sz="2400">
                <a:cs typeface="Calibri"/>
              </a:rPr>
              <a:t>Get students to both set expectations and review their participation in discussion channels as part of this </a:t>
            </a:r>
            <a:r>
              <a:rPr lang="en-US" sz="2400">
                <a:ea typeface="+mn-lt"/>
                <a:cs typeface="+mn-lt"/>
              </a:rPr>
              <a:t>(Wang and Chen, 2017).</a:t>
            </a:r>
            <a:endParaRPr lang="en-US" sz="1700">
              <a:cs typeface="Calibri"/>
            </a:endParaRPr>
          </a:p>
        </p:txBody>
      </p:sp>
    </p:spTree>
    <p:extLst>
      <p:ext uri="{BB962C8B-B14F-4D97-AF65-F5344CB8AC3E}">
        <p14:creationId xmlns:p14="http://schemas.microsoft.com/office/powerpoint/2010/main" val="421780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9F47-D67C-438A-8486-B533D1E3C77D}"/>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C2AF8066-44C6-442C-BD72-67AE4FBC7616}"/>
              </a:ext>
            </a:extLst>
          </p:cNvPr>
          <p:cNvSpPr>
            <a:spLocks noGrp="1"/>
          </p:cNvSpPr>
          <p:nvPr>
            <p:ph idx="1"/>
          </p:nvPr>
        </p:nvSpPr>
        <p:spPr>
          <a:xfrm>
            <a:off x="838200" y="1469571"/>
            <a:ext cx="10515600" cy="4707392"/>
          </a:xfrm>
        </p:spPr>
        <p:txBody>
          <a:bodyPr vert="horz" lIns="91440" tIns="45720" rIns="91440" bIns="45720" rtlCol="0" anchor="t">
            <a:normAutofit fontScale="92500" lnSpcReduction="10000"/>
          </a:bodyPr>
          <a:lstStyle/>
          <a:p>
            <a:pPr marL="0" indent="0">
              <a:buNone/>
            </a:pPr>
            <a:r>
              <a:rPr lang="en-US" sz="2400">
                <a:ea typeface="+mn-lt"/>
                <a:cs typeface="+mn-lt"/>
              </a:rPr>
              <a:t>George-Briant, K. and Brooks, J. 2020. </a:t>
            </a:r>
            <a:r>
              <a:rPr lang="en-US" sz="2400" i="1">
                <a:ea typeface="+mn-lt"/>
                <a:cs typeface="+mn-lt"/>
              </a:rPr>
              <a:t>Online pedagogy: building learning communities. </a:t>
            </a:r>
            <a:r>
              <a:rPr lang="en-US" sz="2400">
                <a:ea typeface="+mn-lt"/>
                <a:cs typeface="+mn-lt"/>
              </a:rPr>
              <a:t>EAP in the North, May 2020. </a:t>
            </a:r>
            <a:endParaRPr lang="en-US"/>
          </a:p>
          <a:p>
            <a:pPr marL="0" indent="0">
              <a:buNone/>
            </a:pPr>
            <a:endParaRPr lang="en-US" sz="2400"/>
          </a:p>
          <a:p>
            <a:pPr marL="0" indent="0">
              <a:buNone/>
            </a:pPr>
            <a:r>
              <a:rPr lang="en-US" sz="2400"/>
              <a:t>Hodges, C., Moore, S., Lockee, B., Trust, T. and Bond, A. 2020.</a:t>
            </a:r>
            <a:r>
              <a:rPr lang="en-US" sz="2400" i="1"/>
              <a:t>The Difference Between Emergency Remote Teaching and Online Learning</a:t>
            </a:r>
            <a:r>
              <a:rPr lang="en-US" sz="2400"/>
              <a:t>. [online] </a:t>
            </a:r>
            <a:r>
              <a:rPr lang="en-US" sz="2400">
                <a:hlinkClick r:id="rId2"/>
              </a:rPr>
              <a:t>https://er.educause.edu/articles/2020/3/the-difference-between-emergency-remote-teaching-and-online-learning</a:t>
            </a:r>
            <a:r>
              <a:rPr lang="en-US" sz="2400"/>
              <a:t> </a:t>
            </a:r>
            <a:r>
              <a:rPr lang="en-US" sz="2400" b="1"/>
              <a:t> </a:t>
            </a:r>
            <a:r>
              <a:rPr lang="en-US" sz="2400"/>
              <a:t> </a:t>
            </a:r>
            <a:endParaRPr lang="en-US" sz="2400">
              <a:cs typeface="Calibri"/>
            </a:endParaRPr>
          </a:p>
          <a:p>
            <a:pPr marL="0" indent="0">
              <a:buNone/>
            </a:pPr>
            <a:endParaRPr lang="en-US" sz="2400">
              <a:cs typeface="Calibri"/>
            </a:endParaRPr>
          </a:p>
          <a:p>
            <a:pPr marL="0" indent="0">
              <a:buNone/>
            </a:pPr>
            <a:r>
              <a:rPr lang="en-US" sz="2400"/>
              <a:t>Tomic, S.; Roberts, E. and Lund, J. 2020. </a:t>
            </a:r>
            <a:r>
              <a:rPr lang="en-US" sz="2400" i="1"/>
              <a:t>Designing learning and teaching online: the role of discussion forums.</a:t>
            </a:r>
            <a:r>
              <a:rPr lang="en-US" sz="2400"/>
              <a:t> </a:t>
            </a:r>
            <a:r>
              <a:rPr lang="de" sz="2400"/>
              <a:t>[online] </a:t>
            </a:r>
            <a:r>
              <a:rPr lang="de" sz="2400">
                <a:hlinkClick r:id="rId3"/>
              </a:rPr>
              <a:t>https://www.advance-he.ac.uk/news-and-views/designing-learning-and-teaching-online-role-discussion-forums</a:t>
            </a:r>
            <a:r>
              <a:rPr lang="en-US" sz="2400"/>
              <a:t> </a:t>
            </a:r>
          </a:p>
          <a:p>
            <a:pPr>
              <a:buNone/>
            </a:pPr>
            <a:endParaRPr lang="en-US" sz="2400">
              <a:ea typeface="+mn-lt"/>
              <a:cs typeface="+mn-lt"/>
            </a:endParaRPr>
          </a:p>
          <a:p>
            <a:pPr marL="0" indent="0">
              <a:buNone/>
            </a:pPr>
            <a:r>
              <a:rPr lang="en-US" sz="2400">
                <a:ea typeface="+mn-lt"/>
                <a:cs typeface="+mn-lt"/>
              </a:rPr>
              <a:t>Wang, Y. and  Chen, D. 2017. Assessing Online Discussions: A Holistic Approach. </a:t>
            </a:r>
            <a:r>
              <a:rPr lang="en-US" sz="2400" i="1">
                <a:ea typeface="+mn-lt"/>
                <a:cs typeface="+mn-lt"/>
              </a:rPr>
              <a:t>Journal of Educational Technology Systems</a:t>
            </a:r>
            <a:r>
              <a:rPr lang="en-US" sz="2400">
                <a:ea typeface="+mn-lt"/>
                <a:cs typeface="+mn-lt"/>
              </a:rPr>
              <a:t> 46(2) pp.178–190 </a:t>
            </a:r>
            <a:endParaRPr lang="en-US">
              <a:ea typeface="+mn-lt"/>
              <a:cs typeface="+mn-lt"/>
            </a:endParaRPr>
          </a:p>
          <a:p>
            <a:pPr>
              <a:buNone/>
            </a:pPr>
            <a:endParaRPr lang="en-US" sz="2400">
              <a:ea typeface="+mn-lt"/>
              <a:cs typeface="+mn-lt"/>
            </a:endParaRPr>
          </a:p>
          <a:p>
            <a:pPr>
              <a:buNone/>
            </a:pPr>
            <a:endParaRPr lang="en-US">
              <a:cs typeface="Calibri"/>
            </a:endParaRPr>
          </a:p>
          <a:p>
            <a:pPr marL="0" indent="0">
              <a:buNone/>
            </a:pPr>
            <a:endParaRPr lang="en-US" sz="2400">
              <a:cs typeface="Calibri"/>
            </a:endParaRPr>
          </a:p>
        </p:txBody>
      </p:sp>
    </p:spTree>
    <p:extLst>
      <p:ext uri="{BB962C8B-B14F-4D97-AF65-F5344CB8AC3E}">
        <p14:creationId xmlns:p14="http://schemas.microsoft.com/office/powerpoint/2010/main" val="321450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66E22-5943-4FA8-96F9-A40AE23A8F6F}"/>
              </a:ext>
            </a:extLst>
          </p:cNvPr>
          <p:cNvSpPr>
            <a:spLocks noGrp="1"/>
          </p:cNvSpPr>
          <p:nvPr>
            <p:ph type="title"/>
          </p:nvPr>
        </p:nvSpPr>
        <p:spPr>
          <a:xfrm>
            <a:off x="686834" y="1153572"/>
            <a:ext cx="3200400" cy="4461163"/>
          </a:xfrm>
        </p:spPr>
        <p:txBody>
          <a:bodyPr>
            <a:normAutofit/>
          </a:bodyPr>
          <a:lstStyle/>
          <a:p>
            <a:r>
              <a:rPr lang="en-US">
                <a:solidFill>
                  <a:srgbClr val="FFFFFF"/>
                </a:solidFill>
                <a:cs typeface="Calibri Light"/>
              </a:rPr>
              <a:t>About the course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2FD3EBF-9C2F-414D-BADF-EA4710685D22}"/>
              </a:ext>
            </a:extLst>
          </p:cNvPr>
          <p:cNvSpPr>
            <a:spLocks noGrp="1"/>
          </p:cNvSpPr>
          <p:nvPr>
            <p:ph idx="1"/>
          </p:nvPr>
        </p:nvSpPr>
        <p:spPr>
          <a:xfrm>
            <a:off x="4447308" y="591344"/>
            <a:ext cx="6906491" cy="5585619"/>
          </a:xfrm>
        </p:spPr>
        <p:txBody>
          <a:bodyPr vert="horz" lIns="91440" tIns="45720" rIns="91440" bIns="45720" rtlCol="0" anchor="ctr">
            <a:normAutofit/>
          </a:bodyPr>
          <a:lstStyle/>
          <a:p>
            <a:endParaRPr lang="en-US">
              <a:cs typeface="Calibri"/>
            </a:endParaRPr>
          </a:p>
          <a:p>
            <a:r>
              <a:rPr lang="en-US">
                <a:cs typeface="Calibri"/>
              </a:rPr>
              <a:t>Aims-to prepare students for PG study in schools of </a:t>
            </a:r>
            <a:r>
              <a:rPr lang="en-US" b="1">
                <a:cs typeface="Calibri"/>
              </a:rPr>
              <a:t>Politics and International Studies and Sociology and Social Policy</a:t>
            </a:r>
          </a:p>
          <a:p>
            <a:r>
              <a:rPr lang="en-US" b="1">
                <a:cs typeface="Calibri"/>
              </a:rPr>
              <a:t>Content led</a:t>
            </a:r>
            <a:r>
              <a:rPr lang="en-US">
                <a:cs typeface="Calibri"/>
              </a:rPr>
              <a:t>, with l</a:t>
            </a:r>
            <a:r>
              <a:rPr lang="en-US" b="1">
                <a:cs typeface="Calibri"/>
              </a:rPr>
              <a:t>anguage and academic skills embedded</a:t>
            </a:r>
          </a:p>
          <a:p>
            <a:r>
              <a:rPr lang="en-US">
                <a:cs typeface="Calibri"/>
              </a:rPr>
              <a:t>120 students- mostly from </a:t>
            </a:r>
            <a:r>
              <a:rPr lang="en-US" b="1">
                <a:cs typeface="Calibri"/>
              </a:rPr>
              <a:t>China</a:t>
            </a:r>
          </a:p>
          <a:p>
            <a:r>
              <a:rPr lang="en-US">
                <a:cs typeface="Calibri"/>
              </a:rPr>
              <a:t>Platforms- TEAMS, Zoom, Flipgrid</a:t>
            </a:r>
          </a:p>
          <a:p>
            <a:r>
              <a:rPr lang="en-US">
                <a:cs typeface="Calibri"/>
              </a:rPr>
              <a:t>Teachers- mix of new and experienced (EAP and institutional knowledge gap)</a:t>
            </a:r>
          </a:p>
        </p:txBody>
      </p:sp>
    </p:spTree>
    <p:extLst>
      <p:ext uri="{BB962C8B-B14F-4D97-AF65-F5344CB8AC3E}">
        <p14:creationId xmlns:p14="http://schemas.microsoft.com/office/powerpoint/2010/main" val="141669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2E42E-0765-4681-88D2-6F2855809E62}"/>
              </a:ext>
            </a:extLst>
          </p:cNvPr>
          <p:cNvSpPr>
            <a:spLocks noGrp="1"/>
          </p:cNvSpPr>
          <p:nvPr>
            <p:ph type="title"/>
          </p:nvPr>
        </p:nvSpPr>
        <p:spPr/>
        <p:txBody>
          <a:bodyPr/>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0DA946EE-2A26-4FB0-BEDE-D90B196556C4}"/>
              </a:ext>
            </a:extLst>
          </p:cNvPr>
          <p:cNvSpPr>
            <a:spLocks noGrp="1"/>
          </p:cNvSpPr>
          <p:nvPr>
            <p:ph idx="1"/>
          </p:nvPr>
        </p:nvSpPr>
        <p:spPr/>
        <p:txBody>
          <a:bodyPr vert="horz" lIns="91440" tIns="45720" rIns="91440" bIns="45720" rtlCol="0" anchor="t">
            <a:normAutofit/>
          </a:bodyPr>
          <a:lstStyle/>
          <a:p>
            <a:endParaRPr lang="en-US">
              <a:cs typeface="Calibri"/>
            </a:endParaRPr>
          </a:p>
          <a:p>
            <a:r>
              <a:rPr lang="en-US">
                <a:cs typeface="Calibri"/>
              </a:rPr>
              <a:t>Why we planned </a:t>
            </a:r>
            <a:r>
              <a:rPr lang="en-US">
                <a:ea typeface="+mn-lt"/>
                <a:cs typeface="+mn-lt"/>
              </a:rPr>
              <a:t>discussion channels for 4 skills</a:t>
            </a:r>
          </a:p>
          <a:p>
            <a:pPr defTabSz="1793875"/>
            <a:r>
              <a:rPr lang="en-US">
                <a:cs typeface="Calibri"/>
              </a:rPr>
              <a:t>How we set these up; how</a:t>
            </a:r>
            <a:r>
              <a:rPr lang="en-US">
                <a:ea typeface="+mn-lt"/>
                <a:cs typeface="+mn-lt"/>
              </a:rPr>
              <a:t> we tried to encourage participation</a:t>
            </a:r>
          </a:p>
          <a:p>
            <a:pPr defTabSz="1793875"/>
            <a:r>
              <a:rPr lang="en-US">
                <a:ea typeface="+mn-lt"/>
                <a:cs typeface="+mn-lt"/>
              </a:rPr>
              <a:t>Some examples</a:t>
            </a:r>
            <a:endParaRPr lang="en-US">
              <a:cs typeface="Calibri"/>
            </a:endParaRPr>
          </a:p>
          <a:p>
            <a:r>
              <a:rPr lang="en-US">
                <a:cs typeface="Calibri"/>
              </a:rPr>
              <a:t>Our evaluations</a:t>
            </a:r>
          </a:p>
          <a:p>
            <a:r>
              <a:rPr lang="en-US">
                <a:cs typeface="Calibri"/>
              </a:rPr>
              <a:t>Student evaluation-some examples of comments</a:t>
            </a:r>
          </a:p>
          <a:p>
            <a:r>
              <a:rPr lang="en-US">
                <a:cs typeface="Calibri"/>
              </a:rPr>
              <a:t>Ideas for next year</a:t>
            </a:r>
          </a:p>
          <a:p>
            <a:endParaRPr lang="en-US">
              <a:cs typeface="Calibri"/>
            </a:endParaRPr>
          </a:p>
        </p:txBody>
      </p:sp>
    </p:spTree>
    <p:extLst>
      <p:ext uri="{BB962C8B-B14F-4D97-AF65-F5344CB8AC3E}">
        <p14:creationId xmlns:p14="http://schemas.microsoft.com/office/powerpoint/2010/main" val="2954277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D5A90C2-571B-4FFD-9BA7-929682A47900}"/>
              </a:ext>
            </a:extLst>
          </p:cNvPr>
          <p:cNvSpPr>
            <a:spLocks noGrp="1"/>
          </p:cNvSpPr>
          <p:nvPr>
            <p:ph type="title"/>
          </p:nvPr>
        </p:nvSpPr>
        <p:spPr>
          <a:xfrm>
            <a:off x="838200" y="365125"/>
            <a:ext cx="10515600" cy="1325563"/>
          </a:xfrm>
        </p:spPr>
        <p:txBody>
          <a:bodyPr>
            <a:normAutofit/>
          </a:bodyPr>
          <a:lstStyle/>
          <a:p>
            <a:r>
              <a:rPr lang="en-US">
                <a:ea typeface="+mj-lt"/>
                <a:cs typeface="+mj-lt"/>
              </a:rPr>
              <a:t>Why we planned discussion channels for 4 skills</a:t>
            </a:r>
          </a:p>
          <a:p>
            <a:endParaRPr lang="en-US">
              <a:latin typeface="Calibri"/>
              <a:cs typeface="Calibri"/>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CE038D-8B01-49DC-B7DF-BD6D5EA6BA20}"/>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2000" dirty="0">
                <a:cs typeface="Calibri"/>
              </a:rPr>
              <a:t>We wanted to:</a:t>
            </a:r>
          </a:p>
          <a:p>
            <a:pPr marL="457200" indent="-457200"/>
            <a:r>
              <a:rPr lang="en-US" sz="2000" dirty="0">
                <a:cs typeface="Calibri"/>
              </a:rPr>
              <a:t>create a space where </a:t>
            </a:r>
            <a:r>
              <a:rPr lang="en-US" sz="2000" b="1" dirty="0">
                <a:cs typeface="Calibri"/>
              </a:rPr>
              <a:t>skills </a:t>
            </a:r>
            <a:r>
              <a:rPr lang="en-US" sz="2000" dirty="0">
                <a:cs typeface="Calibri"/>
              </a:rPr>
              <a:t>development could be seen throughout the course:</a:t>
            </a:r>
          </a:p>
          <a:p>
            <a:pPr marL="0" indent="0">
              <a:buNone/>
            </a:pPr>
            <a:r>
              <a:rPr lang="en-US" sz="2000" dirty="0">
                <a:cs typeface="Calibri"/>
              </a:rPr>
              <a:t>-  TEAMS </a:t>
            </a:r>
            <a:r>
              <a:rPr lang="en-US" sz="2000" dirty="0" err="1">
                <a:cs typeface="Calibri"/>
              </a:rPr>
              <a:t>reorganises</a:t>
            </a:r>
            <a:r>
              <a:rPr lang="en-US" sz="2000" dirty="0">
                <a:cs typeface="Calibri"/>
              </a:rPr>
              <a:t> discussion threads in channels and gets very confusing;</a:t>
            </a:r>
          </a:p>
          <a:p>
            <a:pPr marL="0" indent="0">
              <a:buNone/>
            </a:pPr>
            <a:r>
              <a:rPr lang="en-US" sz="2000" dirty="0">
                <a:cs typeface="Calibri"/>
              </a:rPr>
              <a:t>-  content is king, and skills often get overlooked.</a:t>
            </a:r>
          </a:p>
          <a:p>
            <a:pPr marL="457200" indent="-457200"/>
            <a:r>
              <a:rPr lang="en-US" sz="2000" dirty="0">
                <a:cs typeface="Calibri"/>
              </a:rPr>
              <a:t>provide  a sharper focus on </a:t>
            </a:r>
            <a:r>
              <a:rPr lang="en-US" sz="2000" dirty="0">
                <a:ea typeface="+mn-lt"/>
                <a:cs typeface="+mn-lt"/>
              </a:rPr>
              <a:t>listening and speaking</a:t>
            </a:r>
            <a:r>
              <a:rPr lang="en-US" sz="2000" dirty="0">
                <a:cs typeface="Calibri"/>
              </a:rPr>
              <a:t>, as there were fewer opportunities for this online;</a:t>
            </a:r>
          </a:p>
          <a:p>
            <a:pPr marL="457200" indent="-457200"/>
            <a:r>
              <a:rPr lang="en-US" sz="2000" dirty="0">
                <a:cs typeface="Calibri"/>
              </a:rPr>
              <a:t>help the students feel a sense of academic community, beyond the class groups.</a:t>
            </a:r>
          </a:p>
          <a:p>
            <a:pPr>
              <a:buNone/>
            </a:pPr>
            <a:r>
              <a:rPr lang="en-US" sz="2000" i="1" dirty="0">
                <a:ea typeface="+mn-lt"/>
                <a:cs typeface="+mn-lt"/>
              </a:rPr>
              <a:t>“careful planning for online learning includes not just identifying the content to cover but also </a:t>
            </a:r>
            <a:r>
              <a:rPr lang="en-US" sz="2000" b="1" i="1" dirty="0">
                <a:ea typeface="+mn-lt"/>
                <a:cs typeface="+mn-lt"/>
              </a:rPr>
              <a:t>carefully tending to how you're going to support different types of interactions</a:t>
            </a:r>
            <a:r>
              <a:rPr lang="en-US" sz="2000" i="1" dirty="0">
                <a:ea typeface="+mn-lt"/>
                <a:cs typeface="+mn-lt"/>
              </a:rPr>
              <a:t> that are important to the learning process. This approach </a:t>
            </a:r>
            <a:r>
              <a:rPr lang="en-US" sz="2000" b="1" i="1" dirty="0">
                <a:ea typeface="+mn-lt"/>
                <a:cs typeface="+mn-lt"/>
              </a:rPr>
              <a:t>recognizes learning as both a social and a cognitive process,</a:t>
            </a:r>
            <a:r>
              <a:rPr lang="en-US" sz="2000" i="1" dirty="0">
                <a:ea typeface="+mn-lt"/>
                <a:cs typeface="+mn-lt"/>
              </a:rPr>
              <a:t> not merely a matter of information transmission.”</a:t>
            </a:r>
            <a:r>
              <a:rPr lang="en-US" sz="2000" dirty="0">
                <a:ea typeface="+mn-lt"/>
                <a:cs typeface="+mn-lt"/>
              </a:rPr>
              <a:t> (Hodges et al, 2020)</a:t>
            </a:r>
            <a:endParaRPr lang="en-US" sz="2000" dirty="0"/>
          </a:p>
        </p:txBody>
      </p:sp>
    </p:spTree>
    <p:extLst>
      <p:ext uri="{BB962C8B-B14F-4D97-AF65-F5344CB8AC3E}">
        <p14:creationId xmlns:p14="http://schemas.microsoft.com/office/powerpoint/2010/main" val="233617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81B5C8-CB44-4AEF-AE7F-EB2B66283562}"/>
              </a:ext>
            </a:extLst>
          </p:cNvPr>
          <p:cNvSpPr>
            <a:spLocks noGrp="1"/>
          </p:cNvSpPr>
          <p:nvPr>
            <p:ph type="title"/>
          </p:nvPr>
        </p:nvSpPr>
        <p:spPr>
          <a:xfrm>
            <a:off x="589560" y="856180"/>
            <a:ext cx="4797650" cy="1128068"/>
          </a:xfrm>
        </p:spPr>
        <p:txBody>
          <a:bodyPr vert="horz" lIns="91440" tIns="45720" rIns="91440" bIns="45720" rtlCol="0" anchor="ctr">
            <a:normAutofit/>
          </a:bodyPr>
          <a:lstStyle/>
          <a:p>
            <a:r>
              <a:rPr lang="en-US" sz="3100"/>
              <a:t>How we set it up to encourage participation</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D25E90-1A69-4E81-A95E-A23009E47174}"/>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 independent study materials </a:t>
            </a:r>
            <a:r>
              <a:rPr lang="en-US" sz="2000" dirty="0">
                <a:ea typeface="+mn-lt"/>
                <a:cs typeface="+mn-lt"/>
              </a:rPr>
              <a:t>instructed students to post and comment on one of the boards.</a:t>
            </a:r>
            <a:endParaRPr lang="en-US" dirty="0">
              <a:ea typeface="+mn-lt"/>
              <a:cs typeface="+mn-lt"/>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We included clear instructions, but needed to keep reminding students of these and the implicit expectations</a:t>
            </a:r>
            <a:r>
              <a:rPr lang="en-US" sz="2000" dirty="0">
                <a:ea typeface="+mn-lt"/>
                <a:cs typeface="+mn-lt"/>
              </a:rPr>
              <a:t> (Tomic et al, 2020).</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B7780F5D-9A59-4560-B6F7-88E645E44D00}"/>
              </a:ext>
            </a:extLst>
          </p:cNvPr>
          <p:cNvPicPr>
            <a:picLocks noGrp="1" noChangeAspect="1"/>
          </p:cNvPicPr>
          <p:nvPr>
            <p:ph idx="1"/>
          </p:nvPr>
        </p:nvPicPr>
        <p:blipFill rotWithShape="1">
          <a:blip r:embed="rId2"/>
          <a:srcRect l="4636" r="15933" b="2"/>
          <a:stretch/>
        </p:blipFill>
        <p:spPr>
          <a:xfrm>
            <a:off x="5977788" y="799352"/>
            <a:ext cx="5425410" cy="5259296"/>
          </a:xfrm>
          <a:prstGeom prst="rect">
            <a:avLst/>
          </a:prstGeom>
        </p:spPr>
      </p:pic>
    </p:spTree>
    <p:extLst>
      <p:ext uri="{BB962C8B-B14F-4D97-AF65-F5344CB8AC3E}">
        <p14:creationId xmlns:p14="http://schemas.microsoft.com/office/powerpoint/2010/main" val="359296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94AF-49C2-4058-8722-B2E504DC96DA}"/>
              </a:ext>
            </a:extLst>
          </p:cNvPr>
          <p:cNvSpPr>
            <a:spLocks noGrp="1"/>
          </p:cNvSpPr>
          <p:nvPr>
            <p:ph type="title"/>
          </p:nvPr>
        </p:nvSpPr>
        <p:spPr>
          <a:xfrm>
            <a:off x="8832668" y="365125"/>
            <a:ext cx="2837083" cy="5653722"/>
          </a:xfrm>
        </p:spPr>
        <p:txBody>
          <a:bodyPr/>
          <a:lstStyle/>
          <a:p>
            <a:r>
              <a:rPr lang="en-US" dirty="0">
                <a:latin typeface="Calibri"/>
                <a:cs typeface="Calibri"/>
              </a:rPr>
              <a:t>Example from writing discussion board</a:t>
            </a:r>
            <a:br>
              <a:rPr lang="en-US" dirty="0">
                <a:latin typeface="Calibri"/>
                <a:cs typeface="Calibri"/>
              </a:rPr>
            </a:br>
            <a:br>
              <a:rPr lang="en-US" dirty="0">
                <a:latin typeface="Calibri"/>
                <a:cs typeface="Calibri"/>
              </a:rPr>
            </a:br>
            <a:r>
              <a:rPr lang="en-US" sz="2400" dirty="0">
                <a:latin typeface="Calibri"/>
                <a:cs typeface="Calibri"/>
              </a:rPr>
              <a:t>Balance of teacher presence and hyper-responsiveness (Tomic et al, 2020).</a:t>
            </a:r>
            <a:endParaRPr lang="en-US" sz="2400" dirty="0"/>
          </a:p>
        </p:txBody>
      </p:sp>
      <p:pic>
        <p:nvPicPr>
          <p:cNvPr id="11" name="Picture 12" descr="Graphical user interface, text, application&#10;&#10;Description automatically generated">
            <a:extLst>
              <a:ext uri="{FF2B5EF4-FFF2-40B4-BE49-F238E27FC236}">
                <a16:creationId xmlns:a16="http://schemas.microsoft.com/office/drawing/2014/main" id="{BC598CD8-B8DC-4749-B731-8D1E21A5DE6A}"/>
              </a:ext>
            </a:extLst>
          </p:cNvPr>
          <p:cNvPicPr>
            <a:picLocks noChangeAspect="1"/>
          </p:cNvPicPr>
          <p:nvPr/>
        </p:nvPicPr>
        <p:blipFill>
          <a:blip r:embed="rId2"/>
          <a:stretch>
            <a:fillRect/>
          </a:stretch>
        </p:blipFill>
        <p:spPr>
          <a:xfrm>
            <a:off x="118533" y="166635"/>
            <a:ext cx="8590844" cy="6490864"/>
          </a:xfrm>
          <a:prstGeom prst="rect">
            <a:avLst/>
          </a:prstGeom>
        </p:spPr>
      </p:pic>
    </p:spTree>
    <p:extLst>
      <p:ext uri="{BB962C8B-B14F-4D97-AF65-F5344CB8AC3E}">
        <p14:creationId xmlns:p14="http://schemas.microsoft.com/office/powerpoint/2010/main" val="247614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DB07-61BC-4923-8D38-4B30BCB09441}"/>
              </a:ext>
            </a:extLst>
          </p:cNvPr>
          <p:cNvSpPr>
            <a:spLocks noGrp="1"/>
          </p:cNvSpPr>
          <p:nvPr>
            <p:ph type="title"/>
          </p:nvPr>
        </p:nvSpPr>
        <p:spPr>
          <a:xfrm>
            <a:off x="172156" y="1990725"/>
            <a:ext cx="3325058" cy="2499606"/>
          </a:xfrm>
        </p:spPr>
        <p:txBody>
          <a:bodyPr>
            <a:normAutofit fontScale="90000"/>
          </a:bodyPr>
          <a:lstStyle/>
          <a:p>
            <a:r>
              <a:rPr lang="en-US" dirty="0">
                <a:cs typeface="Calibri Light"/>
              </a:rPr>
              <a:t>Examples </a:t>
            </a:r>
            <a:br>
              <a:rPr lang="en-US" dirty="0">
                <a:cs typeface="Calibri Light"/>
              </a:rPr>
            </a:br>
            <a:r>
              <a:rPr lang="en-US" dirty="0">
                <a:cs typeface="Calibri Light"/>
              </a:rPr>
              <a:t>from speaking and listening.</a:t>
            </a:r>
            <a:endParaRPr lang="en-US" dirty="0"/>
          </a:p>
        </p:txBody>
      </p:sp>
      <p:pic>
        <p:nvPicPr>
          <p:cNvPr id="4" name="Picture 4">
            <a:extLst>
              <a:ext uri="{FF2B5EF4-FFF2-40B4-BE49-F238E27FC236}">
                <a16:creationId xmlns:a16="http://schemas.microsoft.com/office/drawing/2014/main" id="{E6DFF5B2-7A11-4F98-A173-F1C71C552FA5}"/>
              </a:ext>
            </a:extLst>
          </p:cNvPr>
          <p:cNvPicPr>
            <a:picLocks noChangeAspect="1"/>
          </p:cNvPicPr>
          <p:nvPr/>
        </p:nvPicPr>
        <p:blipFill>
          <a:blip r:embed="rId2"/>
          <a:stretch>
            <a:fillRect/>
          </a:stretch>
        </p:blipFill>
        <p:spPr>
          <a:xfrm>
            <a:off x="4148667" y="248351"/>
            <a:ext cx="7868354" cy="6491122"/>
          </a:xfrm>
          <a:prstGeom prst="rect">
            <a:avLst/>
          </a:prstGeom>
        </p:spPr>
      </p:pic>
    </p:spTree>
    <p:extLst>
      <p:ext uri="{BB962C8B-B14F-4D97-AF65-F5344CB8AC3E}">
        <p14:creationId xmlns:p14="http://schemas.microsoft.com/office/powerpoint/2010/main" val="28605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AEE5E4-352A-41DA-9058-1D24F65F33CF}"/>
              </a:ext>
            </a:extLst>
          </p:cNvPr>
          <p:cNvSpPr>
            <a:spLocks noGrp="1"/>
          </p:cNvSpPr>
          <p:nvPr>
            <p:ph type="title"/>
          </p:nvPr>
        </p:nvSpPr>
        <p:spPr>
          <a:xfrm>
            <a:off x="361245" y="640080"/>
            <a:ext cx="3378649" cy="5613236"/>
          </a:xfrm>
        </p:spPr>
        <p:txBody>
          <a:bodyPr anchor="ctr">
            <a:normAutofit/>
          </a:bodyPr>
          <a:lstStyle/>
          <a:p>
            <a:r>
              <a:rPr lang="en-US" dirty="0">
                <a:solidFill>
                  <a:srgbClr val="FFFFFF"/>
                </a:solidFill>
                <a:cs typeface="Calibri Light"/>
              </a:rPr>
              <a:t>Limitations of </a:t>
            </a:r>
            <a:r>
              <a:rPr lang="en-US" dirty="0" err="1">
                <a:solidFill>
                  <a:srgbClr val="FFFFFF"/>
                </a:solidFill>
                <a:cs typeface="Calibri Light"/>
              </a:rPr>
              <a:t>Flipgrid</a:t>
            </a:r>
            <a:endParaRPr lang="en-US" dirty="0">
              <a:solidFill>
                <a:srgbClr val="FFFFFF"/>
              </a:solidFill>
              <a:cs typeface="Calibri Light"/>
            </a:endParaRPr>
          </a:p>
        </p:txBody>
      </p:sp>
      <p:sp>
        <p:nvSpPr>
          <p:cNvPr id="3" name="Content Placeholder 2">
            <a:extLst>
              <a:ext uri="{FF2B5EF4-FFF2-40B4-BE49-F238E27FC236}">
                <a16:creationId xmlns:a16="http://schemas.microsoft.com/office/drawing/2014/main" id="{6BC83078-C115-4506-9BBE-926BA60C08A2}"/>
              </a:ext>
            </a:extLst>
          </p:cNvPr>
          <p:cNvSpPr>
            <a:spLocks noGrp="1"/>
          </p:cNvSpPr>
          <p:nvPr>
            <p:ph idx="1"/>
          </p:nvPr>
        </p:nvSpPr>
        <p:spPr>
          <a:xfrm>
            <a:off x="4462752" y="312705"/>
            <a:ext cx="6984181" cy="3512172"/>
          </a:xfrm>
        </p:spPr>
        <p:txBody>
          <a:bodyPr vert="horz" lIns="91440" tIns="45720" rIns="91440" bIns="45720" rtlCol="0" anchor="ctr">
            <a:normAutofit/>
          </a:bodyPr>
          <a:lstStyle/>
          <a:p>
            <a:pPr marL="0" indent="0">
              <a:buNone/>
            </a:pPr>
            <a:endParaRPr lang="en-US" sz="1700" b="1">
              <a:cs typeface="Calibri"/>
            </a:endParaRPr>
          </a:p>
          <a:p>
            <a:pPr marL="285750" indent="-285750"/>
            <a:r>
              <a:rPr lang="en-US" sz="1700" dirty="0">
                <a:cs typeface="Calibri"/>
              </a:rPr>
              <a:t>Not well integrated to the main platform;</a:t>
            </a:r>
          </a:p>
          <a:p>
            <a:pPr marL="285750" indent="-285750"/>
            <a:r>
              <a:rPr lang="en-US" sz="1700" dirty="0">
                <a:cs typeface="Calibri"/>
              </a:rPr>
              <a:t>Less than half of students posted their response to tasks;</a:t>
            </a:r>
          </a:p>
          <a:p>
            <a:pPr marL="285750" indent="-285750"/>
            <a:r>
              <a:rPr lang="en-US" sz="1700" dirty="0">
                <a:cs typeface="Calibri"/>
              </a:rPr>
              <a:t>Students did not comment on each other's posts- only 3 comments on whole course;</a:t>
            </a:r>
          </a:p>
          <a:p>
            <a:pPr marL="285750" indent="-285750"/>
            <a:r>
              <a:rPr lang="en-US" sz="1700" dirty="0">
                <a:cs typeface="Calibri"/>
              </a:rPr>
              <a:t>Many students watched videos up to 45 times; </a:t>
            </a:r>
          </a:p>
          <a:p>
            <a:pPr marL="285750" indent="-285750"/>
            <a:r>
              <a:rPr lang="en-US" sz="1700" dirty="0">
                <a:cs typeface="Calibri"/>
              </a:rPr>
              <a:t>Bandwidth problems;</a:t>
            </a:r>
          </a:p>
          <a:p>
            <a:pPr marL="285750" indent="-285750"/>
            <a:r>
              <a:rPr lang="en-US" sz="1700" i="1" dirty="0">
                <a:cs typeface="Calibri"/>
              </a:rPr>
              <a:t>However</a:t>
            </a:r>
            <a:r>
              <a:rPr lang="en-US" sz="1700" dirty="0">
                <a:cs typeface="Calibri"/>
              </a:rPr>
              <a:t>, lots of potential, e.g. downloading participation data for scrutiny; use of closed captions.</a:t>
            </a:r>
          </a:p>
          <a:p>
            <a:pPr marL="0" indent="0">
              <a:buNone/>
            </a:pPr>
            <a:endParaRPr lang="en-US" sz="1700">
              <a:cs typeface="Calibri"/>
            </a:endParaRPr>
          </a:p>
        </p:txBody>
      </p:sp>
      <p:pic>
        <p:nvPicPr>
          <p:cNvPr id="4" name="Picture 4" descr="Graphical user interface, text, application, Teams&#10;&#10;Description automatically generated">
            <a:extLst>
              <a:ext uri="{FF2B5EF4-FFF2-40B4-BE49-F238E27FC236}">
                <a16:creationId xmlns:a16="http://schemas.microsoft.com/office/drawing/2014/main" id="{7BD3D52D-AE7C-42BB-9270-21B1398CAFBA}"/>
              </a:ext>
            </a:extLst>
          </p:cNvPr>
          <p:cNvPicPr>
            <a:picLocks noChangeAspect="1"/>
          </p:cNvPicPr>
          <p:nvPr/>
        </p:nvPicPr>
        <p:blipFill>
          <a:blip r:embed="rId2"/>
          <a:stretch>
            <a:fillRect/>
          </a:stretch>
        </p:blipFill>
        <p:spPr>
          <a:xfrm>
            <a:off x="4654297" y="4354771"/>
            <a:ext cx="6894236" cy="672188"/>
          </a:xfrm>
          <a:prstGeom prst="rect">
            <a:avLst/>
          </a:prstGeom>
        </p:spPr>
      </p:pic>
    </p:spTree>
    <p:extLst>
      <p:ext uri="{BB962C8B-B14F-4D97-AF65-F5344CB8AC3E}">
        <p14:creationId xmlns:p14="http://schemas.microsoft.com/office/powerpoint/2010/main" val="41795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B6DE77-B75A-4EC0-98EB-13B30169AE2D}"/>
              </a:ext>
            </a:extLst>
          </p:cNvPr>
          <p:cNvSpPr>
            <a:spLocks noGrp="1"/>
          </p:cNvSpPr>
          <p:nvPr>
            <p:ph type="title"/>
          </p:nvPr>
        </p:nvSpPr>
        <p:spPr>
          <a:xfrm>
            <a:off x="838200" y="365125"/>
            <a:ext cx="10515600" cy="1325563"/>
          </a:xfrm>
        </p:spPr>
        <p:txBody>
          <a:bodyPr>
            <a:normAutofit/>
          </a:bodyPr>
          <a:lstStyle/>
          <a:p>
            <a:r>
              <a:rPr lang="en-US" dirty="0">
                <a:latin typeface="Calibri"/>
                <a:cs typeface="Calibri"/>
              </a:rPr>
              <a:t>Our evaluation:</a:t>
            </a:r>
            <a:r>
              <a:rPr lang="en-US" dirty="0">
                <a:ea typeface="+mj-lt"/>
                <a:cs typeface="+mj-lt"/>
              </a:rPr>
              <a:t> much more useful than anticipated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427B17-D6ED-4CD4-807B-D9C276619CEE}"/>
              </a:ext>
            </a:extLst>
          </p:cNvPr>
          <p:cNvSpPr>
            <a:spLocks noGrp="1"/>
          </p:cNvSpPr>
          <p:nvPr>
            <p:ph idx="1"/>
          </p:nvPr>
        </p:nvSpPr>
        <p:spPr>
          <a:xfrm>
            <a:off x="838200" y="1825625"/>
            <a:ext cx="10515600" cy="4351338"/>
          </a:xfrm>
        </p:spPr>
        <p:txBody>
          <a:bodyPr vert="horz" lIns="91440" tIns="45720" rIns="91440" bIns="45720" rtlCol="0" anchor="t">
            <a:normAutofit fontScale="77500" lnSpcReduction="20000"/>
          </a:bodyPr>
          <a:lstStyle/>
          <a:p>
            <a:pPr marL="0" indent="0">
              <a:buNone/>
            </a:pPr>
            <a:endParaRPr lang="en-US" sz="1800" dirty="0">
              <a:ea typeface="+mn-lt"/>
              <a:cs typeface="+mn-lt"/>
            </a:endParaRPr>
          </a:p>
          <a:p>
            <a:r>
              <a:rPr lang="en-US" dirty="0"/>
              <a:t>Asynchronous format creates richer discussion and enables greater flexibility than the traditional seminar (Tomic et al, 2020):</a:t>
            </a:r>
            <a:endParaRPr lang="en-US" dirty="0">
              <a:cs typeface="Calibri" panose="020F0502020204030204"/>
            </a:endParaRPr>
          </a:p>
          <a:p>
            <a:pPr marL="0" indent="0">
              <a:buNone/>
            </a:pPr>
            <a:r>
              <a:rPr lang="en-US" i="1" dirty="0"/>
              <a:t>To an extent, but not consistent.</a:t>
            </a:r>
            <a:endParaRPr lang="en-US" i="1" dirty="0">
              <a:cs typeface="Calibri"/>
            </a:endParaRPr>
          </a:p>
          <a:p>
            <a:r>
              <a:rPr lang="en-US" dirty="0"/>
              <a:t>Encouraging multiple formats helped students develop ‘a distinct online voice and personality’ (George-Briant and Brooks, 2020): </a:t>
            </a:r>
            <a:endParaRPr lang="en-US" dirty="0">
              <a:cs typeface="Calibri" panose="020F0502020204030204"/>
            </a:endParaRPr>
          </a:p>
          <a:p>
            <a:pPr marL="0" indent="0">
              <a:buNone/>
            </a:pPr>
            <a:r>
              <a:rPr lang="en-US" i="1" dirty="0"/>
              <a:t>The students would need more time for this to bear fruit (6 week course)</a:t>
            </a:r>
            <a:endParaRPr lang="en-US" i="1" dirty="0">
              <a:cs typeface="Calibri"/>
            </a:endParaRPr>
          </a:p>
          <a:p>
            <a:r>
              <a:rPr lang="en-US" dirty="0"/>
              <a:t>Students could engage more critically with the (theoretical) content:</a:t>
            </a:r>
            <a:endParaRPr lang="en-US" dirty="0">
              <a:cs typeface="Calibri" panose="020F0502020204030204"/>
            </a:endParaRPr>
          </a:p>
          <a:p>
            <a:pPr marL="0" indent="0">
              <a:buNone/>
            </a:pPr>
            <a:r>
              <a:rPr lang="en-US" dirty="0"/>
              <a:t>students have space to think (George-Briant and Brooks, 2020, Tomic, 2020).</a:t>
            </a:r>
            <a:endParaRPr lang="en-US" dirty="0">
              <a:cs typeface="Calibri"/>
            </a:endParaRPr>
          </a:p>
          <a:p>
            <a:r>
              <a:rPr lang="en-US" dirty="0"/>
              <a:t>Makes learning more transparent;</a:t>
            </a:r>
            <a:endParaRPr lang="en-US" dirty="0">
              <a:cs typeface="Calibri" panose="020F0502020204030204"/>
            </a:endParaRPr>
          </a:p>
          <a:p>
            <a:r>
              <a:rPr lang="en-US" dirty="0"/>
              <a:t>Gives us instant feedback (we could see how students and staff were engaging with materials);</a:t>
            </a:r>
            <a:endParaRPr lang="en-US" dirty="0">
              <a:cs typeface="Calibri" panose="020F0502020204030204"/>
            </a:endParaRPr>
          </a:p>
          <a:p>
            <a:r>
              <a:rPr lang="en-US" dirty="0">
                <a:ea typeface="+mn-lt"/>
                <a:cs typeface="+mn-lt"/>
              </a:rPr>
              <a:t>Worthwhile as a tool for developing asynchronous discussion skills in their own right.</a:t>
            </a:r>
            <a:endParaRPr lang="en-US" dirty="0">
              <a:cs typeface="Calibri" panose="020F0502020204030204"/>
            </a:endParaRPr>
          </a:p>
          <a:p>
            <a:pPr marL="0" indent="0">
              <a:buNone/>
            </a:pPr>
            <a:endParaRPr lang="en-US">
              <a:cs typeface="Calibri"/>
            </a:endParaRPr>
          </a:p>
          <a:p>
            <a:pPr marL="0" indent="0">
              <a:buNone/>
            </a:pPr>
            <a:endParaRPr lang="en-US" sz="1400">
              <a:cs typeface="Calibri"/>
            </a:endParaRPr>
          </a:p>
          <a:p>
            <a:endParaRPr lang="en-US" sz="1400">
              <a:cs typeface="Calibri"/>
            </a:endParaRPr>
          </a:p>
        </p:txBody>
      </p:sp>
    </p:spTree>
    <p:extLst>
      <p:ext uri="{BB962C8B-B14F-4D97-AF65-F5344CB8AC3E}">
        <p14:creationId xmlns:p14="http://schemas.microsoft.com/office/powerpoint/2010/main" val="4170706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1158</Words>
  <Application>Microsoft Office PowerPoint</Application>
  <PresentationFormat>Widescreen</PresentationFormat>
  <Paragraphs>78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Creating and sustaining a buzz around academic skills development, in discussion channels</vt:lpstr>
      <vt:lpstr>About the course</vt:lpstr>
      <vt:lpstr>Outline</vt:lpstr>
      <vt:lpstr>Why we planned discussion channels for 4 skills </vt:lpstr>
      <vt:lpstr>How we set it up to encourage participation</vt:lpstr>
      <vt:lpstr>Example from writing discussion board  Balance of teacher presence and hyper-responsiveness (Tomic et al, 2020).</vt:lpstr>
      <vt:lpstr>Examples  from speaking and listening.</vt:lpstr>
      <vt:lpstr>Limitations of Flipgrid</vt:lpstr>
      <vt:lpstr>Our evaluation: much more useful than anticipated</vt:lpstr>
      <vt:lpstr>Student evaluation</vt:lpstr>
      <vt:lpstr>Moving forward with online discussions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Alison Leslie</cp:lastModifiedBy>
  <cp:revision>68</cp:revision>
  <dcterms:created xsi:type="dcterms:W3CDTF">2020-10-26T10:20:50Z</dcterms:created>
  <dcterms:modified xsi:type="dcterms:W3CDTF">2020-11-05T18:38:15Z</dcterms:modified>
</cp:coreProperties>
</file>