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76" r:id="rId2"/>
    <p:sldId id="365" r:id="rId3"/>
    <p:sldId id="363" r:id="rId4"/>
    <p:sldId id="354" r:id="rId5"/>
    <p:sldId id="374" r:id="rId6"/>
    <p:sldId id="362" r:id="rId7"/>
    <p:sldId id="366" r:id="rId8"/>
    <p:sldId id="355" r:id="rId9"/>
    <p:sldId id="372" r:id="rId10"/>
    <p:sldId id="356" r:id="rId11"/>
    <p:sldId id="280" r:id="rId12"/>
    <p:sldId id="336" r:id="rId13"/>
    <p:sldId id="371" r:id="rId14"/>
    <p:sldId id="373" r:id="rId15"/>
    <p:sldId id="357" r:id="rId16"/>
    <p:sldId id="359" r:id="rId17"/>
    <p:sldId id="361" r:id="rId18"/>
    <p:sldId id="369" r:id="rId19"/>
    <p:sldId id="364" r:id="rId20"/>
    <p:sldId id="375" r:id="rId21"/>
    <p:sldId id="376" r:id="rId22"/>
    <p:sldId id="303" r:id="rId23"/>
    <p:sldId id="292" r:id="rId24"/>
    <p:sldId id="385" r:id="rId25"/>
    <p:sldId id="257" r:id="rId26"/>
    <p:sldId id="384" r:id="rId27"/>
    <p:sldId id="386" r:id="rId28"/>
    <p:sldId id="387" r:id="rId29"/>
    <p:sldId id="388" r:id="rId30"/>
    <p:sldId id="370" r:id="rId31"/>
    <p:sldId id="389" r:id="rId32"/>
    <p:sldId id="345" r:id="rId33"/>
    <p:sldId id="353" r:id="rId3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F7A00B-82A6-4939-B3EB-4D6BB1179509}">
          <p14:sldIdLst>
            <p14:sldId id="276"/>
            <p14:sldId id="365"/>
            <p14:sldId id="363"/>
            <p14:sldId id="354"/>
            <p14:sldId id="374"/>
            <p14:sldId id="362"/>
            <p14:sldId id="366"/>
            <p14:sldId id="355"/>
            <p14:sldId id="372"/>
            <p14:sldId id="356"/>
            <p14:sldId id="280"/>
            <p14:sldId id="336"/>
            <p14:sldId id="371"/>
            <p14:sldId id="373"/>
            <p14:sldId id="357"/>
            <p14:sldId id="359"/>
            <p14:sldId id="361"/>
            <p14:sldId id="369"/>
            <p14:sldId id="364"/>
            <p14:sldId id="375"/>
            <p14:sldId id="376"/>
            <p14:sldId id="303"/>
            <p14:sldId id="292"/>
            <p14:sldId id="385"/>
            <p14:sldId id="257"/>
            <p14:sldId id="384"/>
            <p14:sldId id="386"/>
            <p14:sldId id="387"/>
            <p14:sldId id="388"/>
            <p14:sldId id="370"/>
            <p14:sldId id="389"/>
            <p14:sldId id="345"/>
            <p14:sldId id="35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57"/>
    <a:srgbClr val="9999FF"/>
    <a:srgbClr val="33CCCC"/>
    <a:srgbClr val="CAEEDC"/>
    <a:srgbClr val="FF9966"/>
    <a:srgbClr val="9DD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947" autoAdjust="0"/>
  </p:normalViewPr>
  <p:slideViewPr>
    <p:cSldViewPr snapToGrid="0">
      <p:cViewPr varScale="1">
        <p:scale>
          <a:sx n="49" d="100"/>
          <a:sy n="49" d="100"/>
        </p:scale>
        <p:origin x="1268" y="5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7E2BA27-420F-4092-9945-36A2AC8F779A}" type="datetimeFigureOut">
              <a:rPr lang="en-GB" smtClean="0"/>
              <a:t>04/11/2020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A25D7D5-30E6-491D-95B8-F7419B2E1790}" type="slidenum">
              <a:rPr lang="en-GB" smtClean="0"/>
              <a:t>‹#›</a:t>
            </a:fld>
            <a:endParaRPr lang="en-GB"/>
          </a:p>
        </p:txBody>
      </p:sp>
    </p:spTree>
    <p:extLst>
      <p:ext uri="{BB962C8B-B14F-4D97-AF65-F5344CB8AC3E}">
        <p14:creationId xmlns:p14="http://schemas.microsoft.com/office/powerpoint/2010/main" val="115785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062A991-38A5-4880-8588-02532D5C1E28}" type="datetimeFigureOut">
              <a:rPr lang="en-GB" smtClean="0"/>
              <a:t>04/11/2020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1A5359A-BBF4-4D3E-93D1-C80B41DE0EF2}" type="slidenum">
              <a:rPr lang="en-GB" smtClean="0"/>
              <a:t>‹#›</a:t>
            </a:fld>
            <a:endParaRPr lang="en-GB"/>
          </a:p>
        </p:txBody>
      </p:sp>
    </p:spTree>
    <p:extLst>
      <p:ext uri="{BB962C8B-B14F-4D97-AF65-F5344CB8AC3E}">
        <p14:creationId xmlns:p14="http://schemas.microsoft.com/office/powerpoint/2010/main" val="4175261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In these challenging times, we’ve had to respond very quickly to considerable changes in what and how we teach EAP. This is an opportunity to reflect on our recent and future practice based on general theories of education online.</a:t>
            </a:r>
          </a:p>
        </p:txBody>
      </p:sp>
      <p:sp>
        <p:nvSpPr>
          <p:cNvPr id="4" name="Slide Number Placeholder 3"/>
          <p:cNvSpPr>
            <a:spLocks noGrp="1"/>
          </p:cNvSpPr>
          <p:nvPr>
            <p:ph type="sldNum" sz="quarter" idx="10"/>
          </p:nvPr>
        </p:nvSpPr>
        <p:spPr/>
        <p:txBody>
          <a:bodyPr/>
          <a:lstStyle/>
          <a:p>
            <a:fld id="{1BB85DB2-88DA-4960-A004-236CAF9A59CA}"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686043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500F4A2E-C3CA-4B24-92A9-5F778CEED2C8}" type="slidenum">
              <a:rPr lang="en-GB" smtClean="0"/>
              <a:t>10</a:t>
            </a:fld>
            <a:endParaRPr lang="en-GB"/>
          </a:p>
        </p:txBody>
      </p:sp>
    </p:spTree>
    <p:extLst>
      <p:ext uri="{BB962C8B-B14F-4D97-AF65-F5344CB8AC3E}">
        <p14:creationId xmlns:p14="http://schemas.microsoft.com/office/powerpoint/2010/main" val="1771214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200" baseline="0" dirty="0"/>
              <a:t>In the flipped classroom the teacher and student are not together as much and so the times they are together have to add significant value.</a:t>
            </a:r>
          </a:p>
        </p:txBody>
      </p:sp>
      <p:sp>
        <p:nvSpPr>
          <p:cNvPr id="4" name="Slide Number Placeholder 3"/>
          <p:cNvSpPr>
            <a:spLocks noGrp="1"/>
          </p:cNvSpPr>
          <p:nvPr>
            <p:ph type="sldNum" sz="quarter" idx="10"/>
          </p:nvPr>
        </p:nvSpPr>
        <p:spPr/>
        <p:txBody>
          <a:bodyPr/>
          <a:lstStyle/>
          <a:p>
            <a:fld id="{A1A5359A-BBF4-4D3E-93D1-C80B41DE0EF2}" type="slidenum">
              <a:rPr lang="en-GB" smtClean="0"/>
              <a:t>11</a:t>
            </a:fld>
            <a:endParaRPr lang="en-GB"/>
          </a:p>
        </p:txBody>
      </p:sp>
    </p:spTree>
    <p:extLst>
      <p:ext uri="{BB962C8B-B14F-4D97-AF65-F5344CB8AC3E}">
        <p14:creationId xmlns:p14="http://schemas.microsoft.com/office/powerpoint/2010/main" val="2089938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500F4A2E-C3CA-4B24-92A9-5F778CEED2C8}" type="slidenum">
              <a:rPr lang="en-GB" smtClean="0"/>
              <a:t>12</a:t>
            </a:fld>
            <a:endParaRPr lang="en-GB"/>
          </a:p>
        </p:txBody>
      </p:sp>
    </p:spTree>
    <p:extLst>
      <p:ext uri="{BB962C8B-B14F-4D97-AF65-F5344CB8AC3E}">
        <p14:creationId xmlns:p14="http://schemas.microsoft.com/office/powerpoint/2010/main" val="3617590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500F4A2E-C3CA-4B24-92A9-5F778CEED2C8}" type="slidenum">
              <a:rPr lang="en-GB" smtClean="0"/>
              <a:t>13</a:t>
            </a:fld>
            <a:endParaRPr lang="en-GB"/>
          </a:p>
        </p:txBody>
      </p:sp>
    </p:spTree>
    <p:extLst>
      <p:ext uri="{BB962C8B-B14F-4D97-AF65-F5344CB8AC3E}">
        <p14:creationId xmlns:p14="http://schemas.microsoft.com/office/powerpoint/2010/main" val="2149913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500F4A2E-C3CA-4B24-92A9-5F778CEED2C8}" type="slidenum">
              <a:rPr lang="en-GB" smtClean="0"/>
              <a:t>14</a:t>
            </a:fld>
            <a:endParaRPr lang="en-GB"/>
          </a:p>
        </p:txBody>
      </p:sp>
    </p:spTree>
    <p:extLst>
      <p:ext uri="{BB962C8B-B14F-4D97-AF65-F5344CB8AC3E}">
        <p14:creationId xmlns:p14="http://schemas.microsoft.com/office/powerpoint/2010/main" val="3549799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200" baseline="0" dirty="0"/>
              <a:t>Teacher and student describe to each other their understanding of a concept.</a:t>
            </a:r>
          </a:p>
          <a:p>
            <a:r>
              <a:rPr lang="en-GB" sz="1200" baseline="0" dirty="0"/>
              <a:t>Both become aware of differences in their descriptions.</a:t>
            </a:r>
          </a:p>
          <a:p>
            <a:r>
              <a:rPr lang="en-GB" sz="1200" baseline="0" dirty="0"/>
              <a:t>Teacher adapts her description to the level of understanding of the student.</a:t>
            </a:r>
          </a:p>
          <a:p>
            <a:r>
              <a:rPr lang="en-GB" sz="1200" baseline="0" dirty="0"/>
              <a:t>Student uses this feedback to change own understanding.</a:t>
            </a:r>
          </a:p>
        </p:txBody>
      </p:sp>
      <p:sp>
        <p:nvSpPr>
          <p:cNvPr id="4" name="Slide Number Placeholder 3"/>
          <p:cNvSpPr>
            <a:spLocks noGrp="1"/>
          </p:cNvSpPr>
          <p:nvPr>
            <p:ph type="sldNum" sz="quarter" idx="10"/>
          </p:nvPr>
        </p:nvSpPr>
        <p:spPr/>
        <p:txBody>
          <a:bodyPr/>
          <a:lstStyle/>
          <a:p>
            <a:fld id="{A1A5359A-BBF4-4D3E-93D1-C80B41DE0EF2}" type="slidenum">
              <a:rPr lang="en-GB" smtClean="0"/>
              <a:t>15</a:t>
            </a:fld>
            <a:endParaRPr lang="en-GB"/>
          </a:p>
        </p:txBody>
      </p:sp>
    </p:spTree>
    <p:extLst>
      <p:ext uri="{BB962C8B-B14F-4D97-AF65-F5344CB8AC3E}">
        <p14:creationId xmlns:p14="http://schemas.microsoft.com/office/powerpoint/2010/main" val="2716123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200" baseline="0" dirty="0"/>
              <a:t>Teacher explains a concept and provides an environment where student can interact with a real world task or problem </a:t>
            </a:r>
          </a:p>
          <a:p>
            <a:r>
              <a:rPr lang="en-GB" sz="1200" baseline="0" dirty="0"/>
              <a:t>Student describes his understanding by doing the task and talking about task outcome</a:t>
            </a:r>
          </a:p>
          <a:p>
            <a:r>
              <a:rPr lang="en-GB" sz="1200" baseline="0" dirty="0"/>
              <a:t>Teacher judges how well the student has understood and provides feedback on task outcome</a:t>
            </a:r>
          </a:p>
          <a:p>
            <a:r>
              <a:rPr lang="en-GB" sz="1200" baseline="0" dirty="0"/>
              <a:t>Teacher adapts her description to the level of understanding of the student with metacognitive explanation – what kind of thing is being learned.</a:t>
            </a:r>
          </a:p>
          <a:p>
            <a:r>
              <a:rPr lang="en-GB" sz="1200" baseline="0" dirty="0"/>
              <a:t>Student uses this feedback to change own understanding.</a:t>
            </a:r>
          </a:p>
          <a:p>
            <a:r>
              <a:rPr lang="en-GB" sz="1200" baseline="0" dirty="0"/>
              <a:t>Student’s developing understanding leads to a new focus for the conversation.</a:t>
            </a:r>
          </a:p>
        </p:txBody>
      </p:sp>
      <p:sp>
        <p:nvSpPr>
          <p:cNvPr id="4" name="Slide Number Placeholder 3"/>
          <p:cNvSpPr>
            <a:spLocks noGrp="1"/>
          </p:cNvSpPr>
          <p:nvPr>
            <p:ph type="sldNum" sz="quarter" idx="10"/>
          </p:nvPr>
        </p:nvSpPr>
        <p:spPr/>
        <p:txBody>
          <a:bodyPr/>
          <a:lstStyle/>
          <a:p>
            <a:fld id="{A1A5359A-BBF4-4D3E-93D1-C80B41DE0EF2}" type="slidenum">
              <a:rPr lang="en-GB" smtClean="0"/>
              <a:t>16</a:t>
            </a:fld>
            <a:endParaRPr lang="en-GB"/>
          </a:p>
        </p:txBody>
      </p:sp>
    </p:spTree>
    <p:extLst>
      <p:ext uri="{BB962C8B-B14F-4D97-AF65-F5344CB8AC3E}">
        <p14:creationId xmlns:p14="http://schemas.microsoft.com/office/powerpoint/2010/main" val="2708627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200" baseline="0" dirty="0"/>
              <a:t>Peers can share their understanding of a teacher’s description of a concept and also give each other feedback</a:t>
            </a:r>
          </a:p>
          <a:p>
            <a:r>
              <a:rPr lang="en-GB" sz="1200" baseline="0" dirty="0"/>
              <a:t>Peers can collaborate in completing tasks and understanding metacognitive aspects the tasks and the teacher feedback</a:t>
            </a:r>
          </a:p>
          <a:p>
            <a:r>
              <a:rPr lang="en-GB" sz="1200" baseline="0" dirty="0"/>
              <a:t>Feedback on some tasks, especially convergent tasks with limited number of correct answers can be automated.</a:t>
            </a:r>
          </a:p>
          <a:p>
            <a:r>
              <a:rPr lang="en-GB" sz="1200" baseline="0" dirty="0"/>
              <a:t>Student has to value all forms of feedback in order to use it to change own understanding.</a:t>
            </a:r>
          </a:p>
        </p:txBody>
      </p:sp>
      <p:sp>
        <p:nvSpPr>
          <p:cNvPr id="4" name="Slide Number Placeholder 3"/>
          <p:cNvSpPr>
            <a:spLocks noGrp="1"/>
          </p:cNvSpPr>
          <p:nvPr>
            <p:ph type="sldNum" sz="quarter" idx="10"/>
          </p:nvPr>
        </p:nvSpPr>
        <p:spPr/>
        <p:txBody>
          <a:bodyPr/>
          <a:lstStyle/>
          <a:p>
            <a:fld id="{A1A5359A-BBF4-4D3E-93D1-C80B41DE0EF2}" type="slidenum">
              <a:rPr lang="en-GB" smtClean="0"/>
              <a:t>17</a:t>
            </a:fld>
            <a:endParaRPr lang="en-GB"/>
          </a:p>
        </p:txBody>
      </p:sp>
    </p:spTree>
    <p:extLst>
      <p:ext uri="{BB962C8B-B14F-4D97-AF65-F5344CB8AC3E}">
        <p14:creationId xmlns:p14="http://schemas.microsoft.com/office/powerpoint/2010/main" val="2842757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500F4A2E-C3CA-4B24-92A9-5F778CEED2C8}" type="slidenum">
              <a:rPr lang="en-GB" smtClean="0"/>
              <a:t>18</a:t>
            </a:fld>
            <a:endParaRPr lang="en-GB"/>
          </a:p>
        </p:txBody>
      </p:sp>
    </p:spTree>
    <p:extLst>
      <p:ext uri="{BB962C8B-B14F-4D97-AF65-F5344CB8AC3E}">
        <p14:creationId xmlns:p14="http://schemas.microsoft.com/office/powerpoint/2010/main" val="2253691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500F4A2E-C3CA-4B24-92A9-5F778CEED2C8}" type="slidenum">
              <a:rPr lang="en-GB" smtClean="0"/>
              <a:t>19</a:t>
            </a:fld>
            <a:endParaRPr lang="en-GB"/>
          </a:p>
        </p:txBody>
      </p:sp>
    </p:spTree>
    <p:extLst>
      <p:ext uri="{BB962C8B-B14F-4D97-AF65-F5344CB8AC3E}">
        <p14:creationId xmlns:p14="http://schemas.microsoft.com/office/powerpoint/2010/main" val="280455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500F4A2E-C3CA-4B24-92A9-5F778CEED2C8}" type="slidenum">
              <a:rPr lang="en-GB" smtClean="0"/>
              <a:t>2</a:t>
            </a:fld>
            <a:endParaRPr lang="en-GB"/>
          </a:p>
        </p:txBody>
      </p:sp>
    </p:spTree>
    <p:extLst>
      <p:ext uri="{BB962C8B-B14F-4D97-AF65-F5344CB8AC3E}">
        <p14:creationId xmlns:p14="http://schemas.microsoft.com/office/powerpoint/2010/main" val="2428682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500F4A2E-C3CA-4B24-92A9-5F778CEED2C8}" type="slidenum">
              <a:rPr lang="en-GB" smtClean="0"/>
              <a:t>20</a:t>
            </a:fld>
            <a:endParaRPr lang="en-GB"/>
          </a:p>
        </p:txBody>
      </p:sp>
    </p:spTree>
    <p:extLst>
      <p:ext uri="{BB962C8B-B14F-4D97-AF65-F5344CB8AC3E}">
        <p14:creationId xmlns:p14="http://schemas.microsoft.com/office/powerpoint/2010/main" val="1537311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500F4A2E-C3CA-4B24-92A9-5F778CEED2C8}" type="slidenum">
              <a:rPr lang="en-GB" smtClean="0"/>
              <a:t>21</a:t>
            </a:fld>
            <a:endParaRPr lang="en-GB"/>
          </a:p>
        </p:txBody>
      </p:sp>
    </p:spTree>
    <p:extLst>
      <p:ext uri="{BB962C8B-B14F-4D97-AF65-F5344CB8AC3E}">
        <p14:creationId xmlns:p14="http://schemas.microsoft.com/office/powerpoint/2010/main" val="3366857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take responsibility for context embedded knowledge building while teachers can support context reduced performance</a:t>
            </a:r>
          </a:p>
        </p:txBody>
      </p:sp>
      <p:sp>
        <p:nvSpPr>
          <p:cNvPr id="4" name="Slide Number Placeholder 3"/>
          <p:cNvSpPr>
            <a:spLocks noGrp="1"/>
          </p:cNvSpPr>
          <p:nvPr>
            <p:ph type="sldNum" sz="quarter" idx="5"/>
          </p:nvPr>
        </p:nvSpPr>
        <p:spPr/>
        <p:txBody>
          <a:bodyPr/>
          <a:lstStyle/>
          <a:p>
            <a:fld id="{A1A5359A-BBF4-4D3E-93D1-C80B41DE0EF2}" type="slidenum">
              <a:rPr lang="en-GB" smtClean="0"/>
              <a:t>22</a:t>
            </a:fld>
            <a:endParaRPr lang="en-GB"/>
          </a:p>
        </p:txBody>
      </p:sp>
    </p:spTree>
    <p:extLst>
      <p:ext uri="{BB962C8B-B14F-4D97-AF65-F5344CB8AC3E}">
        <p14:creationId xmlns:p14="http://schemas.microsoft.com/office/powerpoint/2010/main" val="220739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500F4A2E-C3CA-4B24-92A9-5F778CEED2C8}" type="slidenum">
              <a:rPr lang="en-GB" smtClean="0"/>
              <a:t>24</a:t>
            </a:fld>
            <a:endParaRPr lang="en-GB"/>
          </a:p>
        </p:txBody>
      </p:sp>
    </p:spTree>
    <p:extLst>
      <p:ext uri="{BB962C8B-B14F-4D97-AF65-F5344CB8AC3E}">
        <p14:creationId xmlns:p14="http://schemas.microsoft.com/office/powerpoint/2010/main" val="861253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r>
              <a:rPr lang="en-GB" dirty="0"/>
              <a:t>Peaks in the wave show the Study Smart boxes from the coursebook, where the components of a concept or the procedures for achieving it are summarised. Red dotted lines show where there should be better transitions in the lesson.</a:t>
            </a:r>
          </a:p>
        </p:txBody>
      </p:sp>
      <p:sp>
        <p:nvSpPr>
          <p:cNvPr id="4" name="Slide Number Placeholder 3"/>
          <p:cNvSpPr>
            <a:spLocks noGrp="1"/>
          </p:cNvSpPr>
          <p:nvPr>
            <p:ph type="sldNum" sz="quarter" idx="5"/>
          </p:nvPr>
        </p:nvSpPr>
        <p:spPr/>
        <p:txBody>
          <a:bodyPr/>
          <a:lstStyle/>
          <a:p>
            <a:fld id="{D2A196B7-9CCD-45F5-B1F4-F0879E495768}" type="slidenum">
              <a:rPr lang="en-GB" smtClean="0"/>
              <a:t>25</a:t>
            </a:fld>
            <a:endParaRPr lang="en-GB"/>
          </a:p>
        </p:txBody>
      </p:sp>
    </p:spTree>
    <p:extLst>
      <p:ext uri="{BB962C8B-B14F-4D97-AF65-F5344CB8AC3E}">
        <p14:creationId xmlns:p14="http://schemas.microsoft.com/office/powerpoint/2010/main" val="3498826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Green highlights show where answer key was given in preparation and simply needs checking here not teaching as if it is new. The first part of the lesson was a review of previous lessons and has been contracted in terms of timing.</a:t>
            </a:r>
            <a:br>
              <a:rPr lang="en-GB" dirty="0"/>
            </a:br>
            <a:r>
              <a:rPr lang="en-GB" dirty="0"/>
              <a:t>Yellow highlights show two points for student discussion in breakout rooms (see suggested lesson plan) At least this should involve some student interaction. This part of the lesson has been expanded in terms of timing.</a:t>
            </a:r>
            <a:br>
              <a:rPr lang="en-GB" dirty="0"/>
            </a:br>
            <a:r>
              <a:rPr lang="en-GB" dirty="0"/>
              <a:t>Red dotted lines are where there should be better transitions in the lesson, which we hope the teachers would make.</a:t>
            </a:r>
          </a:p>
        </p:txBody>
      </p:sp>
      <p:sp>
        <p:nvSpPr>
          <p:cNvPr id="4" name="Slide Number Placeholder 3"/>
          <p:cNvSpPr>
            <a:spLocks noGrp="1"/>
          </p:cNvSpPr>
          <p:nvPr>
            <p:ph type="sldNum" sz="quarter" idx="5"/>
          </p:nvPr>
        </p:nvSpPr>
        <p:spPr/>
        <p:txBody>
          <a:bodyPr/>
          <a:lstStyle/>
          <a:p>
            <a:fld id="{D2A196B7-9CCD-45F5-B1F4-F0879E495768}" type="slidenum">
              <a:rPr lang="en-GB" smtClean="0"/>
              <a:t>26</a:t>
            </a:fld>
            <a:endParaRPr lang="en-GB"/>
          </a:p>
        </p:txBody>
      </p:sp>
    </p:spTree>
    <p:extLst>
      <p:ext uri="{BB962C8B-B14F-4D97-AF65-F5344CB8AC3E}">
        <p14:creationId xmlns:p14="http://schemas.microsoft.com/office/powerpoint/2010/main" val="3989171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500F4A2E-C3CA-4B24-92A9-5F778CEED2C8}" type="slidenum">
              <a:rPr lang="en-GB" smtClean="0"/>
              <a:t>27</a:t>
            </a:fld>
            <a:endParaRPr lang="en-GB"/>
          </a:p>
        </p:txBody>
      </p:sp>
    </p:spTree>
    <p:extLst>
      <p:ext uri="{BB962C8B-B14F-4D97-AF65-F5344CB8AC3E}">
        <p14:creationId xmlns:p14="http://schemas.microsoft.com/office/powerpoint/2010/main" val="4121060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500F4A2E-C3CA-4B24-92A9-5F778CEED2C8}" type="slidenum">
              <a:rPr lang="en-GB" smtClean="0"/>
              <a:t>28</a:t>
            </a:fld>
            <a:endParaRPr lang="en-GB"/>
          </a:p>
        </p:txBody>
      </p:sp>
    </p:spTree>
    <p:extLst>
      <p:ext uri="{BB962C8B-B14F-4D97-AF65-F5344CB8AC3E}">
        <p14:creationId xmlns:p14="http://schemas.microsoft.com/office/powerpoint/2010/main" val="2085696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500F4A2E-C3CA-4B24-92A9-5F778CEED2C8}" type="slidenum">
              <a:rPr lang="en-GB" smtClean="0"/>
              <a:t>29</a:t>
            </a:fld>
            <a:endParaRPr lang="en-GB"/>
          </a:p>
        </p:txBody>
      </p:sp>
    </p:spTree>
    <p:extLst>
      <p:ext uri="{BB962C8B-B14F-4D97-AF65-F5344CB8AC3E}">
        <p14:creationId xmlns:p14="http://schemas.microsoft.com/office/powerpoint/2010/main" val="2454547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500F4A2E-C3CA-4B24-92A9-5F778CEED2C8}" type="slidenum">
              <a:rPr lang="en-GB" smtClean="0"/>
              <a:t>30</a:t>
            </a:fld>
            <a:endParaRPr lang="en-GB"/>
          </a:p>
        </p:txBody>
      </p:sp>
    </p:spTree>
    <p:extLst>
      <p:ext uri="{BB962C8B-B14F-4D97-AF65-F5344CB8AC3E}">
        <p14:creationId xmlns:p14="http://schemas.microsoft.com/office/powerpoint/2010/main" val="55156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500F4A2E-C3CA-4B24-92A9-5F778CEED2C8}" type="slidenum">
              <a:rPr lang="en-GB" smtClean="0"/>
              <a:t>3</a:t>
            </a:fld>
            <a:endParaRPr lang="en-GB"/>
          </a:p>
        </p:txBody>
      </p:sp>
    </p:spTree>
    <p:extLst>
      <p:ext uri="{BB962C8B-B14F-4D97-AF65-F5344CB8AC3E}">
        <p14:creationId xmlns:p14="http://schemas.microsoft.com/office/powerpoint/2010/main" val="2951243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500F4A2E-C3CA-4B24-92A9-5F778CEED2C8}" type="slidenum">
              <a:rPr lang="en-GB" smtClean="0"/>
              <a:t>31</a:t>
            </a:fld>
            <a:endParaRPr lang="en-GB"/>
          </a:p>
        </p:txBody>
      </p:sp>
    </p:spTree>
    <p:extLst>
      <p:ext uri="{BB962C8B-B14F-4D97-AF65-F5344CB8AC3E}">
        <p14:creationId xmlns:p14="http://schemas.microsoft.com/office/powerpoint/2010/main" val="265338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500F4A2E-C3CA-4B24-92A9-5F778CEED2C8}" type="slidenum">
              <a:rPr lang="en-GB" smtClean="0"/>
              <a:t>4</a:t>
            </a:fld>
            <a:endParaRPr lang="en-GB"/>
          </a:p>
        </p:txBody>
      </p:sp>
    </p:spTree>
    <p:extLst>
      <p:ext uri="{BB962C8B-B14F-4D97-AF65-F5344CB8AC3E}">
        <p14:creationId xmlns:p14="http://schemas.microsoft.com/office/powerpoint/2010/main" val="4001960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500F4A2E-C3CA-4B24-92A9-5F778CEED2C8}" type="slidenum">
              <a:rPr lang="en-GB" smtClean="0"/>
              <a:t>5</a:t>
            </a:fld>
            <a:endParaRPr lang="en-GB"/>
          </a:p>
        </p:txBody>
      </p:sp>
    </p:spTree>
    <p:extLst>
      <p:ext uri="{BB962C8B-B14F-4D97-AF65-F5344CB8AC3E}">
        <p14:creationId xmlns:p14="http://schemas.microsoft.com/office/powerpoint/2010/main" val="903247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500F4A2E-C3CA-4B24-92A9-5F778CEED2C8}" type="slidenum">
              <a:rPr lang="en-GB" smtClean="0"/>
              <a:t>6</a:t>
            </a:fld>
            <a:endParaRPr lang="en-GB"/>
          </a:p>
        </p:txBody>
      </p:sp>
    </p:spTree>
    <p:extLst>
      <p:ext uri="{BB962C8B-B14F-4D97-AF65-F5344CB8AC3E}">
        <p14:creationId xmlns:p14="http://schemas.microsoft.com/office/powerpoint/2010/main" val="250402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500F4A2E-C3CA-4B24-92A9-5F778CEED2C8}" type="slidenum">
              <a:rPr lang="en-GB" smtClean="0"/>
              <a:t>7</a:t>
            </a:fld>
            <a:endParaRPr lang="en-GB"/>
          </a:p>
        </p:txBody>
      </p:sp>
    </p:spTree>
    <p:extLst>
      <p:ext uri="{BB962C8B-B14F-4D97-AF65-F5344CB8AC3E}">
        <p14:creationId xmlns:p14="http://schemas.microsoft.com/office/powerpoint/2010/main" val="995600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500F4A2E-C3CA-4B24-92A9-5F778CEED2C8}" type="slidenum">
              <a:rPr lang="en-GB" smtClean="0"/>
              <a:t>8</a:t>
            </a:fld>
            <a:endParaRPr lang="en-GB"/>
          </a:p>
        </p:txBody>
      </p:sp>
    </p:spTree>
    <p:extLst>
      <p:ext uri="{BB962C8B-B14F-4D97-AF65-F5344CB8AC3E}">
        <p14:creationId xmlns:p14="http://schemas.microsoft.com/office/powerpoint/2010/main" val="2519424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500F4A2E-C3CA-4B24-92A9-5F778CEED2C8}" type="slidenum">
              <a:rPr lang="en-GB" smtClean="0"/>
              <a:t>9</a:t>
            </a:fld>
            <a:endParaRPr lang="en-GB"/>
          </a:p>
        </p:txBody>
      </p:sp>
    </p:spTree>
    <p:extLst>
      <p:ext uri="{BB962C8B-B14F-4D97-AF65-F5344CB8AC3E}">
        <p14:creationId xmlns:p14="http://schemas.microsoft.com/office/powerpoint/2010/main" val="483087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853B669-DFEC-457C-A451-C1CAFB9530C3}" type="datetimeFigureOut">
              <a:rPr lang="en-GB" smtClean="0">
                <a:solidFill>
                  <a:prstClr val="black">
                    <a:tint val="75000"/>
                  </a:prstClr>
                </a:solidFill>
              </a:rPr>
              <a:pPr/>
              <a:t>04/11/2020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4DA227-6CD0-4929-BB0E-FD3E03B27C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2857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53B669-DFEC-457C-A451-C1CAFB9530C3}" type="datetimeFigureOut">
              <a:rPr lang="en-GB" smtClean="0">
                <a:solidFill>
                  <a:prstClr val="black">
                    <a:tint val="75000"/>
                  </a:prstClr>
                </a:solidFill>
              </a:rPr>
              <a:pPr/>
              <a:t>04/11/2020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4DA227-6CD0-4929-BB0E-FD3E03B27C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325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53B669-DFEC-457C-A451-C1CAFB9530C3}" type="datetimeFigureOut">
              <a:rPr lang="en-GB" smtClean="0">
                <a:solidFill>
                  <a:prstClr val="black">
                    <a:tint val="75000"/>
                  </a:prstClr>
                </a:solidFill>
              </a:rPr>
              <a:pPr/>
              <a:t>04/11/2020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4DA227-6CD0-4929-BB0E-FD3E03B27C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728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53B669-DFEC-457C-A451-C1CAFB9530C3}" type="datetimeFigureOut">
              <a:rPr lang="en-GB" smtClean="0">
                <a:solidFill>
                  <a:prstClr val="black">
                    <a:tint val="75000"/>
                  </a:prstClr>
                </a:solidFill>
              </a:rPr>
              <a:pPr/>
              <a:t>04/11/2020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4DA227-6CD0-4929-BB0E-FD3E03B27C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3303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53B669-DFEC-457C-A451-C1CAFB9530C3}" type="datetimeFigureOut">
              <a:rPr lang="en-GB" smtClean="0">
                <a:solidFill>
                  <a:prstClr val="black">
                    <a:tint val="75000"/>
                  </a:prstClr>
                </a:solidFill>
              </a:rPr>
              <a:pPr/>
              <a:t>04/11/2020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C4DA227-6CD0-4929-BB0E-FD3E03B27C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195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53B669-DFEC-457C-A451-C1CAFB9530C3}" type="datetimeFigureOut">
              <a:rPr lang="en-GB" smtClean="0">
                <a:solidFill>
                  <a:prstClr val="black">
                    <a:tint val="75000"/>
                  </a:prstClr>
                </a:solidFill>
              </a:rPr>
              <a:pPr/>
              <a:t>04/11/2020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C4DA227-6CD0-4929-BB0E-FD3E03B27C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317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853B669-DFEC-457C-A451-C1CAFB9530C3}" type="datetimeFigureOut">
              <a:rPr lang="en-GB" smtClean="0">
                <a:solidFill>
                  <a:prstClr val="black">
                    <a:tint val="75000"/>
                  </a:prstClr>
                </a:solidFill>
              </a:rPr>
              <a:pPr/>
              <a:t>04/11/2020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C4DA227-6CD0-4929-BB0E-FD3E03B27C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795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853B669-DFEC-457C-A451-C1CAFB9530C3}" type="datetimeFigureOut">
              <a:rPr lang="en-GB" smtClean="0">
                <a:solidFill>
                  <a:prstClr val="black">
                    <a:tint val="75000"/>
                  </a:prstClr>
                </a:solidFill>
              </a:rPr>
              <a:pPr/>
              <a:t>04/11/2020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C4DA227-6CD0-4929-BB0E-FD3E03B27C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383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3B669-DFEC-457C-A451-C1CAFB9530C3}" type="datetimeFigureOut">
              <a:rPr lang="en-GB" smtClean="0">
                <a:solidFill>
                  <a:prstClr val="black">
                    <a:tint val="75000"/>
                  </a:prstClr>
                </a:solidFill>
              </a:rPr>
              <a:pPr/>
              <a:t>04/11/2020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C4DA227-6CD0-4929-BB0E-FD3E03B27C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302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53B669-DFEC-457C-A451-C1CAFB9530C3}" type="datetimeFigureOut">
              <a:rPr lang="en-GB" smtClean="0">
                <a:solidFill>
                  <a:prstClr val="black">
                    <a:tint val="75000"/>
                  </a:prstClr>
                </a:solidFill>
              </a:rPr>
              <a:pPr/>
              <a:t>04/11/2020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C4DA227-6CD0-4929-BB0E-FD3E03B27C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4571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53B669-DFEC-457C-A451-C1CAFB9530C3}" type="datetimeFigureOut">
              <a:rPr lang="en-GB" smtClean="0">
                <a:solidFill>
                  <a:prstClr val="black">
                    <a:tint val="75000"/>
                  </a:prstClr>
                </a:solidFill>
              </a:rPr>
              <a:pPr/>
              <a:t>04/11/2020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C4DA227-6CD0-4929-BB0E-FD3E03B27C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6269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3B669-DFEC-457C-A451-C1CAFB9530C3}" type="datetimeFigureOut">
              <a:rPr lang="en-GB" smtClean="0">
                <a:solidFill>
                  <a:prstClr val="black">
                    <a:tint val="75000"/>
                  </a:prstClr>
                </a:solidFill>
              </a:rPr>
              <a:pPr/>
              <a:t>04/11/2020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4DA227-6CD0-4929-BB0E-FD3E03B27C0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6543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redballoon.com.au/product/boeing-737-800-flight-simulator---60-minutes/FLE003-M.html" TargetMode="External"/><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6.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doi.org/10.1016/j.linged.2012.11.005" TargetMode="Externa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eap-essentials.com/arguing-from-sources-with-writers-voice/" TargetMode="External"/><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medium.com/@donets.aleksey/online-communication-vs-offline-interaction-what-option-to-choose-883baf6c28be"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9.jpeg"/><Relationship Id="rId5" Type="http://schemas.openxmlformats.org/officeDocument/2006/relationships/image" Target="../media/image2.png"/><Relationship Id="rId10" Type="http://schemas.openxmlformats.org/officeDocument/2006/relationships/image" Target="../media/image8.jpg"/><Relationship Id="rId4" Type="http://schemas.openxmlformats.org/officeDocument/2006/relationships/hyperlink" Target="https://www.facultyfocus.com/articles/effective-classroom-management/influencing-how-students-discuss-content/" TargetMode="External"/><Relationship Id="rId9"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open.ac.uk/courses/modules/l185" TargetMode="Externa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coventry.ac.uk/study-at-coventry/online-learning/pre-sessional-english-online/" TargetMode="Externa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eap-essentials.com/arguing-from-sources-with-writers-voice/" TargetMode="External"/><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designingelt.com/a-few-things-weve-learnt-about-online-delivery-part-1/" TargetMode="Externa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637" y="2211016"/>
            <a:ext cx="11446726" cy="1803083"/>
          </a:xfrm>
        </p:spPr>
        <p:txBody>
          <a:bodyPr>
            <a:normAutofit/>
          </a:bodyPr>
          <a:lstStyle/>
          <a:p>
            <a:r>
              <a:rPr lang="en-GB" sz="5400" dirty="0">
                <a:solidFill>
                  <a:schemeClr val="accent4">
                    <a:lumMod val="75000"/>
                  </a:schemeClr>
                </a:solidFill>
                <a:latin typeface="Arial" panose="020B0604020202020204" pitchFamily="34" charset="0"/>
                <a:cs typeface="Arial" panose="020B0604020202020204" pitchFamily="34" charset="0"/>
              </a:rPr>
              <a:t>Rethinking EAP teaching</a:t>
            </a:r>
          </a:p>
        </p:txBody>
      </p:sp>
      <p:sp>
        <p:nvSpPr>
          <p:cNvPr id="3" name="Subtitle 2"/>
          <p:cNvSpPr>
            <a:spLocks noGrp="1"/>
          </p:cNvSpPr>
          <p:nvPr>
            <p:ph type="subTitle" idx="1"/>
          </p:nvPr>
        </p:nvSpPr>
        <p:spPr>
          <a:xfrm>
            <a:off x="1524000" y="4455731"/>
            <a:ext cx="9144000" cy="1267361"/>
          </a:xfrm>
        </p:spPr>
        <p:txBody>
          <a:bodyPr>
            <a:normAutofit fontScale="85000" lnSpcReduction="20000"/>
          </a:bodyPr>
          <a:lstStyle/>
          <a:p>
            <a:r>
              <a:rPr lang="en-GB" sz="3200" dirty="0">
                <a:latin typeface="Arial" panose="020B0604020202020204" pitchFamily="34" charset="0"/>
                <a:cs typeface="Arial" panose="020B0604020202020204" pitchFamily="34" charset="0"/>
              </a:rPr>
              <a:t>Course design for quality learning online</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Olwyn Alexander</a:t>
            </a:r>
          </a:p>
          <a:p>
            <a:endParaRPr lang="en-GB" sz="1400" dirty="0"/>
          </a:p>
          <a:p>
            <a:endParaRPr lang="en-GB" dirty="0"/>
          </a:p>
        </p:txBody>
      </p:sp>
      <p:cxnSp>
        <p:nvCxnSpPr>
          <p:cNvPr id="27" name="Elbow Connector 4"/>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28" name="Elbow Connector 4"/>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pic>
        <p:nvPicPr>
          <p:cNvPr id="8" name="Picture 7">
            <a:extLst>
              <a:ext uri="{FF2B5EF4-FFF2-40B4-BE49-F238E27FC236}">
                <a16:creationId xmlns:a16="http://schemas.microsoft.com/office/drawing/2014/main" id="{ACD5C515-58F8-4AA7-A346-C687925296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026"/>
          <a:stretch/>
        </p:blipFill>
        <p:spPr>
          <a:xfrm>
            <a:off x="0" y="-62592"/>
            <a:ext cx="5789873" cy="2979006"/>
          </a:xfrm>
          <a:prstGeom prst="rect">
            <a:avLst/>
          </a:prstGeom>
        </p:spPr>
      </p:pic>
    </p:spTree>
    <p:extLst>
      <p:ext uri="{BB962C8B-B14F-4D97-AF65-F5344CB8AC3E}">
        <p14:creationId xmlns:p14="http://schemas.microsoft.com/office/powerpoint/2010/main" val="100373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1" y="637252"/>
            <a:ext cx="9922934" cy="1325563"/>
          </a:xfrm>
        </p:spPr>
        <p:txBody>
          <a:bodyPr>
            <a:normAutofit/>
          </a:bodyPr>
          <a:lstStyle/>
          <a:p>
            <a:r>
              <a:rPr lang="en-GB" sz="4000" dirty="0">
                <a:solidFill>
                  <a:schemeClr val="accent4">
                    <a:lumMod val="75000"/>
                  </a:schemeClr>
                </a:solidFill>
                <a:latin typeface="Arial" panose="020B0604020202020204" pitchFamily="34" charset="0"/>
                <a:cs typeface="Arial" panose="020B0604020202020204" pitchFamily="34" charset="0"/>
              </a:rPr>
              <a:t>Simulating academic reality</a:t>
            </a:r>
          </a:p>
        </p:txBody>
      </p:sp>
      <p:sp>
        <p:nvSpPr>
          <p:cNvPr id="3" name="Content Placeholder 2"/>
          <p:cNvSpPr>
            <a:spLocks noGrp="1"/>
          </p:cNvSpPr>
          <p:nvPr>
            <p:ph idx="1"/>
          </p:nvPr>
        </p:nvSpPr>
        <p:spPr>
          <a:xfrm>
            <a:off x="686726" y="6084101"/>
            <a:ext cx="10991796" cy="326963"/>
          </a:xfrm>
        </p:spPr>
        <p:txBody>
          <a:bodyPr>
            <a:normAutofit/>
          </a:bodyPr>
          <a:lstStyle/>
          <a:p>
            <a:pPr marL="0" indent="0">
              <a:buNone/>
            </a:pPr>
            <a:r>
              <a:rPr lang="en-GB" sz="1500" dirty="0"/>
              <a:t>Image retrieved 21.8.20 from </a:t>
            </a:r>
            <a:r>
              <a:rPr lang="en-GB" sz="1500" dirty="0">
                <a:hlinkClick r:id="rId3"/>
              </a:rPr>
              <a:t>https://www.redballoon.com.au/product/boeing-737-800-flight-simulator---60-minutes/FLE003-M.html</a:t>
            </a:r>
            <a:endParaRPr lang="en-GB" sz="1500" dirty="0"/>
          </a:p>
          <a:p>
            <a:pPr marL="0" indent="0">
              <a:lnSpc>
                <a:spcPct val="100000"/>
              </a:lnSpc>
              <a:spcBef>
                <a:spcPts val="600"/>
              </a:spcBef>
              <a:spcAft>
                <a:spcPts val="600"/>
              </a:spcAft>
              <a:buNone/>
            </a:pPr>
            <a:endParaRPr lang="en-GB" dirty="0">
              <a:latin typeface="Arial" panose="020B0604020202020204" pitchFamily="34" charset="0"/>
              <a:cs typeface="Arial" panose="020B0604020202020204" pitchFamily="34" charset="0"/>
            </a:endParaRPr>
          </a:p>
        </p:txBody>
      </p:sp>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21636" y="-95003"/>
            <a:ext cx="1870363" cy="1870363"/>
          </a:xfrm>
          <a:prstGeom prst="rect">
            <a:avLst/>
          </a:prstGeom>
        </p:spPr>
      </p:pic>
      <p:cxnSp>
        <p:nvCxnSpPr>
          <p:cNvPr id="26" name="Elbow Connector 4">
            <a:extLst>
              <a:ext uri="{FF2B5EF4-FFF2-40B4-BE49-F238E27FC236}">
                <a16:creationId xmlns:a16="http://schemas.microsoft.com/office/drawing/2014/main" id="{39A1C3E3-D098-4F2D-850C-08F168C1136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27" name="Elbow Connector 4">
            <a:extLst>
              <a:ext uri="{FF2B5EF4-FFF2-40B4-BE49-F238E27FC236}">
                <a16:creationId xmlns:a16="http://schemas.microsoft.com/office/drawing/2014/main" id="{36FEF5F8-938C-4C98-8131-2AB884CFCF06}"/>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
        <p:nvSpPr>
          <p:cNvPr id="32" name="TextBox 31">
            <a:extLst>
              <a:ext uri="{FF2B5EF4-FFF2-40B4-BE49-F238E27FC236}">
                <a16:creationId xmlns:a16="http://schemas.microsoft.com/office/drawing/2014/main" id="{DB6E7433-5D4E-4EA9-825E-FABC85F3F5AF}"/>
              </a:ext>
            </a:extLst>
          </p:cNvPr>
          <p:cNvSpPr txBox="1"/>
          <p:nvPr/>
        </p:nvSpPr>
        <p:spPr>
          <a:xfrm>
            <a:off x="5865223" y="2429887"/>
            <a:ext cx="5851631" cy="3416320"/>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Simulate academic assessments as closely as possible, e.g. annotated bibliography &amp; literature review.</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Mirror academic communication - mostly asynchronous via texts not face-to-face.</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Use asynchronous communication </a:t>
            </a:r>
            <a:r>
              <a:rPr lang="en-GB" sz="2400" dirty="0" err="1">
                <a:latin typeface="Arial" panose="020B0604020202020204" pitchFamily="34" charset="0"/>
                <a:cs typeface="Arial" panose="020B0604020202020204" pitchFamily="34" charset="0"/>
              </a:rPr>
              <a:t>Blackboard</a:t>
            </a:r>
            <a:r>
              <a:rPr lang="en-GB" sz="2400" baseline="30000" dirty="0" err="1">
                <a:latin typeface="Arial" panose="020B0604020202020204" pitchFamily="34" charset="0"/>
                <a:cs typeface="Arial" panose="020B0604020202020204" pitchFamily="34" charset="0"/>
              </a:rPr>
              <a:t>TM</a:t>
            </a:r>
            <a:r>
              <a:rPr lang="en-GB" sz="2400" dirty="0">
                <a:latin typeface="Arial" panose="020B0604020202020204" pitchFamily="34" charset="0"/>
                <a:cs typeface="Arial" panose="020B0604020202020204" pitchFamily="34" charset="0"/>
              </a:rPr>
              <a:t> Discussion Board &amp; Blog for peer interaction.</a:t>
            </a:r>
          </a:p>
        </p:txBody>
      </p:sp>
      <p:pic>
        <p:nvPicPr>
          <p:cNvPr id="33" name="Picture 2" descr="Image result for flight simulator">
            <a:extLst>
              <a:ext uri="{FF2B5EF4-FFF2-40B4-BE49-F238E27FC236}">
                <a16:creationId xmlns:a16="http://schemas.microsoft.com/office/drawing/2014/main" id="{C3379180-42F4-46EF-89C0-8EE276CCC6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6726" y="2436253"/>
            <a:ext cx="5178497" cy="284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24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screenshot&#10;&#10;Description automatically generated">
            <a:extLst>
              <a:ext uri="{FF2B5EF4-FFF2-40B4-BE49-F238E27FC236}">
                <a16:creationId xmlns:a16="http://schemas.microsoft.com/office/drawing/2014/main" id="{AC73BD0A-6BDB-4DED-8EED-00A732DE5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080" y="1817639"/>
            <a:ext cx="8598636" cy="5009532"/>
          </a:xfrm>
          <a:prstGeom prst="rect">
            <a:avLst/>
          </a:prstGeom>
        </p:spPr>
      </p:pic>
      <p:sp>
        <p:nvSpPr>
          <p:cNvPr id="7" name="TextBox 6"/>
          <p:cNvSpPr txBox="1"/>
          <p:nvPr/>
        </p:nvSpPr>
        <p:spPr>
          <a:xfrm>
            <a:off x="1566274" y="6268415"/>
            <a:ext cx="3619680" cy="461665"/>
          </a:xfrm>
          <a:prstGeom prst="rect">
            <a:avLst/>
          </a:prstGeom>
          <a:noFill/>
        </p:spPr>
        <p:txBody>
          <a:bodyPr wrap="square" rtlCol="0">
            <a:spAutoFit/>
          </a:bodyPr>
          <a:lstStyle/>
          <a:p>
            <a:r>
              <a:rPr lang="en-GB" sz="2400" dirty="0">
                <a:solidFill>
                  <a:srgbClr val="7030A0"/>
                </a:solidFill>
                <a:latin typeface="Arial" panose="020B0604020202020204" pitchFamily="34" charset="0"/>
                <a:cs typeface="Arial" panose="020B0604020202020204" pitchFamily="34" charset="0"/>
              </a:rPr>
              <a:t>Bishop &amp; Verleger, 2013</a:t>
            </a:r>
          </a:p>
        </p:txBody>
      </p:sp>
      <p:pic>
        <p:nvPicPr>
          <p:cNvPr id="10" name="Content Placeholder 8">
            <a:extLst>
              <a:ext uri="{FF2B5EF4-FFF2-40B4-BE49-F238E27FC236}">
                <a16:creationId xmlns:a16="http://schemas.microsoft.com/office/drawing/2014/main" id="{ACE5329C-9685-424A-996E-A4F2EFB26B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1636" y="-47502"/>
            <a:ext cx="1870363" cy="1870363"/>
          </a:xfrm>
          <a:prstGeom prst="rect">
            <a:avLst/>
          </a:prstGeom>
        </p:spPr>
      </p:pic>
      <p:sp>
        <p:nvSpPr>
          <p:cNvPr id="11" name="Title 1">
            <a:extLst>
              <a:ext uri="{FF2B5EF4-FFF2-40B4-BE49-F238E27FC236}">
                <a16:creationId xmlns:a16="http://schemas.microsoft.com/office/drawing/2014/main" id="{2F944C1B-16AA-41F0-8AB7-57CAE17A8BAF}"/>
              </a:ext>
            </a:extLst>
          </p:cNvPr>
          <p:cNvSpPr>
            <a:spLocks noGrp="1"/>
          </p:cNvSpPr>
          <p:nvPr>
            <p:ph type="title"/>
          </p:nvPr>
        </p:nvSpPr>
        <p:spPr>
          <a:xfrm>
            <a:off x="422471" y="649128"/>
            <a:ext cx="9922934" cy="1325563"/>
          </a:xfrm>
        </p:spPr>
        <p:txBody>
          <a:bodyPr>
            <a:normAutofit/>
          </a:bodyPr>
          <a:lstStyle/>
          <a:p>
            <a:r>
              <a:rPr lang="en-GB" sz="4000" dirty="0">
                <a:solidFill>
                  <a:schemeClr val="accent4">
                    <a:lumMod val="75000"/>
                  </a:schemeClr>
                </a:solidFill>
                <a:latin typeface="Arial" panose="020B0604020202020204" pitchFamily="34" charset="0"/>
                <a:cs typeface="Arial" panose="020B0604020202020204" pitchFamily="34" charset="0"/>
              </a:rPr>
              <a:t>Defining the flipped classroom</a:t>
            </a:r>
          </a:p>
        </p:txBody>
      </p:sp>
      <p:cxnSp>
        <p:nvCxnSpPr>
          <p:cNvPr id="13" name="Elbow Connector 4">
            <a:extLst>
              <a:ext uri="{FF2B5EF4-FFF2-40B4-BE49-F238E27FC236}">
                <a16:creationId xmlns:a16="http://schemas.microsoft.com/office/drawing/2014/main" id="{47828107-FCAB-4D8F-AEC1-8BAD67EA42B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14" name="Elbow Connector 4">
            <a:extLst>
              <a:ext uri="{FF2B5EF4-FFF2-40B4-BE49-F238E27FC236}">
                <a16:creationId xmlns:a16="http://schemas.microsoft.com/office/drawing/2014/main" id="{C00F7D35-9EAB-4A30-A77F-2683350044EE}"/>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
        <p:nvSpPr>
          <p:cNvPr id="3" name="TextBox 2">
            <a:extLst>
              <a:ext uri="{FF2B5EF4-FFF2-40B4-BE49-F238E27FC236}">
                <a16:creationId xmlns:a16="http://schemas.microsoft.com/office/drawing/2014/main" id="{27912D1D-B939-46D2-9EF5-EB61BFC0BE24}"/>
              </a:ext>
            </a:extLst>
          </p:cNvPr>
          <p:cNvSpPr txBox="1"/>
          <p:nvPr/>
        </p:nvSpPr>
        <p:spPr>
          <a:xfrm>
            <a:off x="764247" y="5291835"/>
            <a:ext cx="10883679"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An educational technique that consists of interactive group learning activities inside the classroom, &amp; direct computer-based individual instruction outside…</a:t>
            </a:r>
          </a:p>
        </p:txBody>
      </p:sp>
    </p:spTree>
    <p:extLst>
      <p:ext uri="{BB962C8B-B14F-4D97-AF65-F5344CB8AC3E}">
        <p14:creationId xmlns:p14="http://schemas.microsoft.com/office/powerpoint/2010/main" val="211968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1" y="649128"/>
            <a:ext cx="10063548" cy="1325563"/>
          </a:xfrm>
        </p:spPr>
        <p:txBody>
          <a:bodyPr>
            <a:normAutofit/>
          </a:bodyPr>
          <a:lstStyle/>
          <a:p>
            <a:r>
              <a:rPr lang="en-GB" sz="3600" dirty="0">
                <a:solidFill>
                  <a:schemeClr val="accent4">
                    <a:lumMod val="75000"/>
                  </a:schemeClr>
                </a:solidFill>
                <a:latin typeface="Arial" panose="020B0604020202020204" pitchFamily="34" charset="0"/>
                <a:cs typeface="Arial" panose="020B0604020202020204" pitchFamily="34" charset="0"/>
              </a:rPr>
              <a:t>Design principles shared at teacher induction</a:t>
            </a:r>
          </a:p>
        </p:txBody>
      </p:sp>
      <p:sp>
        <p:nvSpPr>
          <p:cNvPr id="3" name="Content Placeholder 2"/>
          <p:cNvSpPr>
            <a:spLocks noGrp="1"/>
          </p:cNvSpPr>
          <p:nvPr>
            <p:ph idx="1"/>
          </p:nvPr>
        </p:nvSpPr>
        <p:spPr>
          <a:xfrm>
            <a:off x="838199" y="2112933"/>
            <a:ext cx="10721790" cy="4375771"/>
          </a:xfrm>
        </p:spPr>
        <p:txBody>
          <a:bodyPr>
            <a:noAutofit/>
          </a:bodyPr>
          <a:lstStyle/>
          <a:p>
            <a:pPr marL="0" indent="0">
              <a:buNone/>
            </a:pPr>
            <a:r>
              <a:rPr lang="en-GB" sz="2400" dirty="0">
                <a:latin typeface="Arial" panose="020B0604020202020204" pitchFamily="34" charset="0"/>
                <a:cs typeface="Arial" panose="020B0604020202020204" pitchFamily="34" charset="0"/>
              </a:rPr>
              <a:t>Materials driven flipped learning – bridging coursebook lessons to online synchronous sessions with voiceover </a:t>
            </a:r>
            <a:r>
              <a:rPr lang="en-GB" sz="2400" dirty="0" err="1">
                <a:latin typeface="Arial" panose="020B0604020202020204" pitchFamily="34" charset="0"/>
                <a:cs typeface="Arial" panose="020B0604020202020204" pitchFamily="34" charset="0"/>
              </a:rPr>
              <a:t>PowerPoint</a:t>
            </a:r>
            <a:r>
              <a:rPr lang="en-GB" sz="2400" baseline="30000" dirty="0" err="1">
                <a:latin typeface="Arial" panose="020B0604020202020204" pitchFamily="34" charset="0"/>
                <a:cs typeface="Arial" panose="020B0604020202020204" pitchFamily="34" charset="0"/>
              </a:rPr>
              <a:t>TM</a:t>
            </a:r>
            <a:r>
              <a:rPr lang="en-GB" sz="2400" dirty="0">
                <a:latin typeface="Arial" panose="020B0604020202020204" pitchFamily="34" charset="0"/>
                <a:cs typeface="Arial" panose="020B0604020202020204" pitchFamily="34" charset="0"/>
              </a:rPr>
              <a:t> presentations.</a:t>
            </a:r>
          </a:p>
          <a:p>
            <a:pPr marL="901700" lvl="1" indent="-444500"/>
            <a:r>
              <a:rPr lang="en-GB" dirty="0">
                <a:latin typeface="Arial" panose="020B0604020202020204" pitchFamily="34" charset="0"/>
                <a:cs typeface="Arial" panose="020B0604020202020204" pitchFamily="34" charset="0"/>
              </a:rPr>
              <a:t>Keep it simple – don’t let technology become the focus of your lessons.</a:t>
            </a:r>
          </a:p>
          <a:p>
            <a:pPr marL="901700" lvl="1" indent="-444500"/>
            <a:r>
              <a:rPr lang="en-GB" dirty="0">
                <a:latin typeface="Arial" panose="020B0604020202020204" pitchFamily="34" charset="0"/>
                <a:cs typeface="Arial" panose="020B0604020202020204" pitchFamily="34" charset="0"/>
              </a:rPr>
              <a:t>Don’t waste students’ time – focus on key learning outcomes.</a:t>
            </a:r>
          </a:p>
          <a:p>
            <a:pPr marL="0" indent="0">
              <a:buNone/>
            </a:pPr>
            <a:r>
              <a:rPr lang="en-GB" sz="2400" dirty="0">
                <a:latin typeface="Arial" panose="020B0604020202020204" pitchFamily="34" charset="0"/>
                <a:cs typeface="Arial" panose="020B0604020202020204" pitchFamily="34" charset="0"/>
              </a:rPr>
              <a:t>In 50 mins there is no time to move through typical activities that a teacher controls: set up tasks, discuss in pairs, share with class. Instead:</a:t>
            </a:r>
          </a:p>
          <a:p>
            <a:pPr marL="901700" lvl="1" indent="-444500"/>
            <a:r>
              <a:rPr lang="en-GB" dirty="0">
                <a:latin typeface="Arial" panose="020B0604020202020204" pitchFamily="34" charset="0"/>
                <a:cs typeface="Arial" panose="020B0604020202020204" pitchFamily="34" charset="0"/>
              </a:rPr>
              <a:t>Concept check (to elicit understanding) </a:t>
            </a:r>
            <a:r>
              <a:rPr lang="en-GB">
                <a:latin typeface="Arial" panose="020B0604020202020204" pitchFamily="34" charset="0"/>
                <a:cs typeface="Arial" panose="020B0604020202020204" pitchFamily="34" charset="0"/>
              </a:rPr>
              <a:t>– teach as new </a:t>
            </a:r>
            <a:r>
              <a:rPr lang="en-GB" dirty="0">
                <a:latin typeface="Arial" panose="020B0604020202020204" pitchFamily="34" charset="0"/>
                <a:cs typeface="Arial" panose="020B0604020202020204" pitchFamily="34" charset="0"/>
              </a:rPr>
              <a:t>(only if needed) – provide metacognitive summaries and links to assessment.</a:t>
            </a:r>
          </a:p>
          <a:p>
            <a:pPr marL="901700" lvl="1" indent="-444500"/>
            <a:r>
              <a:rPr lang="en-GB" dirty="0">
                <a:latin typeface="Arial" panose="020B0604020202020204" pitchFamily="34" charset="0"/>
                <a:cs typeface="Arial" panose="020B0604020202020204" pitchFamily="34" charset="0"/>
              </a:rPr>
              <a:t>Show answers &amp; discuss why these are the answers.</a:t>
            </a:r>
          </a:p>
          <a:p>
            <a:pPr marL="901700" lvl="1" indent="-444500"/>
            <a:r>
              <a:rPr lang="en-GB" dirty="0">
                <a:latin typeface="Arial" panose="020B0604020202020204" pitchFamily="34" charset="0"/>
                <a:cs typeface="Arial" panose="020B0604020202020204" pitchFamily="34" charset="0"/>
              </a:rPr>
              <a:t>Focus on metacognitive aspects – to enable transfer of learning to degree studies (Monbec, 2018).</a:t>
            </a:r>
          </a:p>
          <a:p>
            <a:pPr marL="901700" lvl="1" indent="-444500"/>
            <a:endParaRPr lang="en-GB" dirty="0">
              <a:latin typeface="Arial" panose="020B0604020202020204" pitchFamily="34" charset="0"/>
              <a:cs typeface="Arial" panose="020B0604020202020204" pitchFamily="34" charset="0"/>
            </a:endParaRPr>
          </a:p>
        </p:txBody>
      </p:sp>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1636" y="0"/>
            <a:ext cx="1870363" cy="1870363"/>
          </a:xfrm>
          <a:prstGeom prst="rect">
            <a:avLst/>
          </a:prstGeom>
        </p:spPr>
      </p:pic>
      <p:cxnSp>
        <p:nvCxnSpPr>
          <p:cNvPr id="26" name="Elbow Connector 4">
            <a:extLst>
              <a:ext uri="{FF2B5EF4-FFF2-40B4-BE49-F238E27FC236}">
                <a16:creationId xmlns:a16="http://schemas.microsoft.com/office/drawing/2014/main" id="{39A1C3E3-D098-4F2D-850C-08F168C1136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27" name="Elbow Connector 4">
            <a:extLst>
              <a:ext uri="{FF2B5EF4-FFF2-40B4-BE49-F238E27FC236}">
                <a16:creationId xmlns:a16="http://schemas.microsoft.com/office/drawing/2014/main" id="{36FEF5F8-938C-4C98-8131-2AB884CFCF06}"/>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03648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1" y="649128"/>
            <a:ext cx="9922934" cy="1325563"/>
          </a:xfrm>
        </p:spPr>
        <p:txBody>
          <a:bodyPr>
            <a:normAutofit/>
          </a:bodyPr>
          <a:lstStyle/>
          <a:p>
            <a:r>
              <a:rPr lang="en-GB" sz="3600" dirty="0">
                <a:solidFill>
                  <a:schemeClr val="accent4">
                    <a:lumMod val="75000"/>
                  </a:schemeClr>
                </a:solidFill>
                <a:latin typeface="Arial" panose="020B0604020202020204" pitchFamily="34" charset="0"/>
                <a:cs typeface="Arial" panose="020B0604020202020204" pitchFamily="34" charset="0"/>
              </a:rPr>
              <a:t>Some of the issues</a:t>
            </a:r>
          </a:p>
        </p:txBody>
      </p:sp>
      <p:sp>
        <p:nvSpPr>
          <p:cNvPr id="3" name="Content Placeholder 2"/>
          <p:cNvSpPr>
            <a:spLocks noGrp="1"/>
          </p:cNvSpPr>
          <p:nvPr>
            <p:ph idx="1"/>
          </p:nvPr>
        </p:nvSpPr>
        <p:spPr>
          <a:xfrm>
            <a:off x="858969" y="1858389"/>
            <a:ext cx="10515600" cy="4707864"/>
          </a:xfrm>
        </p:spPr>
        <p:txBody>
          <a:bodyPr>
            <a:normAutofit/>
          </a:bodyPr>
          <a:lstStyle/>
          <a:p>
            <a:pPr marL="444500" indent="-444500"/>
            <a:r>
              <a:rPr lang="en-GB" sz="2400" dirty="0">
                <a:latin typeface="Arial" panose="020B0604020202020204" pitchFamily="34" charset="0"/>
                <a:cs typeface="Arial" panose="020B0604020202020204" pitchFamily="34" charset="0"/>
              </a:rPr>
              <a:t>Synchronous sessions were not learning critical</a:t>
            </a:r>
          </a:p>
          <a:p>
            <a:pPr marL="901700" lvl="1" indent="-444500"/>
            <a:r>
              <a:rPr lang="en-GB" dirty="0">
                <a:latin typeface="Arial" panose="020B0604020202020204" pitchFamily="34" charset="0"/>
                <a:cs typeface="Arial" panose="020B0604020202020204" pitchFamily="34" charset="0"/>
              </a:rPr>
              <a:t>Students with tech issues could not access these in real time</a:t>
            </a:r>
          </a:p>
          <a:p>
            <a:pPr marL="901700" lvl="1" indent="-444500"/>
            <a:r>
              <a:rPr lang="en-GB" dirty="0">
                <a:latin typeface="Arial" panose="020B0604020202020204" pitchFamily="34" charset="0"/>
                <a:cs typeface="Arial" panose="020B0604020202020204" pitchFamily="34" charset="0"/>
              </a:rPr>
              <a:t>The main purpose of synchronous sessions was to build a class community of practice to support asynchronous peer-to-peer activities</a:t>
            </a:r>
          </a:p>
          <a:p>
            <a:pPr marL="444500" indent="-444500"/>
            <a:r>
              <a:rPr lang="en-GB" sz="2400" dirty="0">
                <a:latin typeface="Arial" panose="020B0604020202020204" pitchFamily="34" charset="0"/>
                <a:cs typeface="Arial" panose="020B0604020202020204" pitchFamily="34" charset="0"/>
              </a:rPr>
              <a:t>Key issue with teacher identity</a:t>
            </a:r>
          </a:p>
          <a:p>
            <a:pPr marL="901700" lvl="1" indent="-444500"/>
            <a:r>
              <a:rPr lang="en-GB" dirty="0">
                <a:latin typeface="Arial" panose="020B0604020202020204" pitchFamily="34" charset="0"/>
                <a:cs typeface="Arial" panose="020B0604020202020204" pitchFamily="34" charset="0"/>
              </a:rPr>
              <a:t>Many teachers were unhappy with lack of face-to-face teaching.</a:t>
            </a:r>
          </a:p>
          <a:p>
            <a:pPr marL="901700" lvl="1" indent="-444500"/>
            <a:r>
              <a:rPr lang="en-GB" dirty="0">
                <a:latin typeface="Arial" panose="020B0604020202020204" pitchFamily="34" charset="0"/>
                <a:cs typeface="Arial" panose="020B0604020202020204" pitchFamily="34" charset="0"/>
              </a:rPr>
              <a:t>Essential engagement with students was lost in their view</a:t>
            </a:r>
          </a:p>
          <a:p>
            <a:pPr marL="901700" lvl="1" indent="-444500"/>
            <a:r>
              <a:rPr lang="en-GB" dirty="0">
                <a:latin typeface="Arial" panose="020B0604020202020204" pitchFamily="34" charset="0"/>
                <a:cs typeface="Arial" panose="020B0604020202020204" pitchFamily="34" charset="0"/>
              </a:rPr>
              <a:t>Some teachers felt “designed out” of the course &amp; were uncertain of their role</a:t>
            </a:r>
          </a:p>
          <a:p>
            <a:pPr marL="444500" indent="-444500"/>
            <a:r>
              <a:rPr lang="en-GB" sz="2400" dirty="0">
                <a:latin typeface="Arial" panose="020B0604020202020204" pitchFamily="34" charset="0"/>
                <a:cs typeface="Arial" panose="020B0604020202020204" pitchFamily="34" charset="0"/>
              </a:rPr>
              <a:t>Teacher knowledge about language</a:t>
            </a:r>
          </a:p>
          <a:p>
            <a:pPr marL="901700" lvl="1" indent="-444500"/>
            <a:r>
              <a:rPr lang="en-GB" dirty="0">
                <a:latin typeface="Arial" panose="020B0604020202020204" pitchFamily="34" charset="0"/>
                <a:cs typeface="Arial" panose="020B0604020202020204" pitchFamily="34" charset="0"/>
              </a:rPr>
              <a:t>Teachers new to the programme and some more experienced teachers did not fully understand the concepts they were teaching.</a:t>
            </a:r>
          </a:p>
        </p:txBody>
      </p:sp>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1636" y="0"/>
            <a:ext cx="1870363" cy="1870363"/>
          </a:xfrm>
          <a:prstGeom prst="rect">
            <a:avLst/>
          </a:prstGeom>
        </p:spPr>
      </p:pic>
      <p:cxnSp>
        <p:nvCxnSpPr>
          <p:cNvPr id="26" name="Elbow Connector 4">
            <a:extLst>
              <a:ext uri="{FF2B5EF4-FFF2-40B4-BE49-F238E27FC236}">
                <a16:creationId xmlns:a16="http://schemas.microsoft.com/office/drawing/2014/main" id="{39A1C3E3-D098-4F2D-850C-08F168C1136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27" name="Elbow Connector 4">
            <a:extLst>
              <a:ext uri="{FF2B5EF4-FFF2-40B4-BE49-F238E27FC236}">
                <a16:creationId xmlns:a16="http://schemas.microsoft.com/office/drawing/2014/main" id="{36FEF5F8-938C-4C98-8131-2AB884CFCF06}"/>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5216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1" y="649128"/>
            <a:ext cx="9922934" cy="1325563"/>
          </a:xfrm>
        </p:spPr>
        <p:txBody>
          <a:bodyPr>
            <a:normAutofit/>
          </a:bodyPr>
          <a:lstStyle/>
          <a:p>
            <a:r>
              <a:rPr lang="en-GB" sz="3600" dirty="0">
                <a:solidFill>
                  <a:schemeClr val="accent4">
                    <a:lumMod val="75000"/>
                  </a:schemeClr>
                </a:solidFill>
                <a:latin typeface="Arial" panose="020B0604020202020204" pitchFamily="34" charset="0"/>
                <a:cs typeface="Arial" panose="020B0604020202020204" pitchFamily="34" charset="0"/>
              </a:rPr>
              <a:t>Theories of learning informing reflection</a:t>
            </a:r>
          </a:p>
        </p:txBody>
      </p:sp>
      <p:sp>
        <p:nvSpPr>
          <p:cNvPr id="3" name="Content Placeholder 2"/>
          <p:cNvSpPr>
            <a:spLocks noGrp="1"/>
          </p:cNvSpPr>
          <p:nvPr>
            <p:ph idx="1"/>
          </p:nvPr>
        </p:nvSpPr>
        <p:spPr>
          <a:xfrm>
            <a:off x="858969" y="1858389"/>
            <a:ext cx="10515600" cy="4707864"/>
          </a:xfrm>
        </p:spPr>
        <p:txBody>
          <a:bodyPr>
            <a:normAutofit/>
          </a:bodyPr>
          <a:lstStyle/>
          <a:p>
            <a:pPr marL="444500" indent="-444500"/>
            <a:r>
              <a:rPr lang="en-GB" sz="2400" dirty="0" err="1">
                <a:latin typeface="Arial" panose="020B0604020202020204" pitchFamily="34" charset="0"/>
                <a:cs typeface="Arial" panose="020B0604020202020204" pitchFamily="34" charset="0"/>
              </a:rPr>
              <a:t>Laurillard</a:t>
            </a:r>
            <a:r>
              <a:rPr lang="en-GB" sz="2400" dirty="0">
                <a:latin typeface="Arial" panose="020B0604020202020204" pitchFamily="34" charset="0"/>
                <a:cs typeface="Arial" panose="020B0604020202020204" pitchFamily="34" charset="0"/>
              </a:rPr>
              <a:t> (2002 and 2012) informs </a:t>
            </a:r>
            <a:r>
              <a:rPr lang="en-GB" sz="2400" i="1" dirty="0">
                <a:latin typeface="Arial" panose="020B0604020202020204" pitchFamily="34" charset="0"/>
                <a:cs typeface="Arial" panose="020B0604020202020204" pitchFamily="34" charset="0"/>
              </a:rPr>
              <a:t>EAP Essentials </a:t>
            </a:r>
            <a:r>
              <a:rPr lang="en-GB" sz="2400" dirty="0">
                <a:latin typeface="Arial" panose="020B0604020202020204" pitchFamily="34" charset="0"/>
                <a:cs typeface="Arial" panose="020B0604020202020204" pitchFamily="34" charset="0"/>
              </a:rPr>
              <a:t>chapter 3</a:t>
            </a:r>
          </a:p>
          <a:p>
            <a:pPr marL="901700" lvl="1" indent="-444500"/>
            <a:r>
              <a:rPr lang="en-GB" dirty="0">
                <a:latin typeface="Arial" panose="020B0604020202020204" pitchFamily="34" charset="0"/>
                <a:cs typeface="Arial" panose="020B0604020202020204" pitchFamily="34" charset="0"/>
              </a:rPr>
              <a:t>Designs for learning with &amp; through technology</a:t>
            </a:r>
          </a:p>
          <a:p>
            <a:pPr marL="901700" lvl="1" indent="-444500"/>
            <a:r>
              <a:rPr lang="en-GB" dirty="0">
                <a:latin typeface="Arial" panose="020B0604020202020204" pitchFamily="34" charset="0"/>
                <a:cs typeface="Arial" panose="020B0604020202020204" pitchFamily="34" charset="0"/>
              </a:rPr>
              <a:t>Data-driven – informed by empirical studies at the Open University</a:t>
            </a:r>
          </a:p>
          <a:p>
            <a:pPr marL="444500" indent="-444500"/>
            <a:r>
              <a:rPr lang="en-GB" sz="2400" dirty="0" err="1">
                <a:latin typeface="Arial" panose="020B0604020202020204" pitchFamily="34" charset="0"/>
                <a:cs typeface="Arial" panose="020B0604020202020204" pitchFamily="34" charset="0"/>
              </a:rPr>
              <a:t>Sarma</a:t>
            </a:r>
            <a:r>
              <a:rPr lang="en-GB" sz="2400" dirty="0">
                <a:latin typeface="Arial" panose="020B0604020202020204" pitchFamily="34" charset="0"/>
                <a:cs typeface="Arial" panose="020B0604020202020204" pitchFamily="34" charset="0"/>
              </a:rPr>
              <a:t> &amp; </a:t>
            </a:r>
            <a:r>
              <a:rPr lang="en-GB" sz="2400" dirty="0" err="1">
                <a:latin typeface="Arial" panose="020B0604020202020204" pitchFamily="34" charset="0"/>
                <a:cs typeface="Arial" panose="020B0604020202020204" pitchFamily="34" charset="0"/>
              </a:rPr>
              <a:t>Yoquinto</a:t>
            </a:r>
            <a:r>
              <a:rPr lang="en-GB" sz="2400" dirty="0">
                <a:latin typeface="Arial" panose="020B0604020202020204" pitchFamily="34" charset="0"/>
                <a:cs typeface="Arial" panose="020B0604020202020204" pitchFamily="34" charset="0"/>
              </a:rPr>
              <a:t> (2020) the science transforming how we learn</a:t>
            </a:r>
          </a:p>
          <a:p>
            <a:pPr marL="901700" lvl="1" indent="-444500"/>
            <a:r>
              <a:rPr lang="en-GB" dirty="0">
                <a:latin typeface="Arial" panose="020B0604020202020204" pitchFamily="34" charset="0"/>
                <a:cs typeface="Arial" panose="020B0604020202020204" pitchFamily="34" charset="0"/>
              </a:rPr>
              <a:t>Recently published monograph tracing the history of learning theories</a:t>
            </a:r>
          </a:p>
          <a:p>
            <a:pPr marL="901700" lvl="1" indent="-444500"/>
            <a:r>
              <a:rPr lang="en-GB" dirty="0">
                <a:latin typeface="Arial" panose="020B0604020202020204" pitchFamily="34" charset="0"/>
                <a:cs typeface="Arial" panose="020B0604020202020204" pitchFamily="34" charset="0"/>
              </a:rPr>
              <a:t>Main author is the Head of Open Learning at MIT.</a:t>
            </a:r>
          </a:p>
          <a:p>
            <a:pPr marL="444500" indent="-444500"/>
            <a:r>
              <a:rPr lang="en-GB" sz="2400" dirty="0" err="1">
                <a:latin typeface="Arial" panose="020B0604020202020204" pitchFamily="34" charset="0"/>
                <a:cs typeface="Arial" panose="020B0604020202020204" pitchFamily="34" charset="0"/>
              </a:rPr>
              <a:t>Maton</a:t>
            </a:r>
            <a:r>
              <a:rPr lang="en-GB" sz="2400" dirty="0">
                <a:latin typeface="Arial" panose="020B0604020202020204" pitchFamily="34" charset="0"/>
                <a:cs typeface="Arial" panose="020B0604020202020204" pitchFamily="34" charset="0"/>
              </a:rPr>
              <a:t> (2020) Kirk (2018) Monbec (2018)</a:t>
            </a:r>
          </a:p>
          <a:p>
            <a:pPr marL="901700" lvl="1" indent="-444500"/>
            <a:r>
              <a:rPr lang="en-GB" dirty="0">
                <a:latin typeface="Arial" panose="020B0604020202020204" pitchFamily="34" charset="0"/>
                <a:cs typeface="Arial" panose="020B0604020202020204" pitchFamily="34" charset="0"/>
              </a:rPr>
              <a:t>Legitimation Code Theory, a sociological theory of knowledge</a:t>
            </a:r>
          </a:p>
          <a:p>
            <a:pPr marL="901700" lvl="1" indent="-444500"/>
            <a:r>
              <a:rPr lang="en-GB" dirty="0">
                <a:latin typeface="Arial" panose="020B0604020202020204" pitchFamily="34" charset="0"/>
                <a:cs typeface="Arial" panose="020B0604020202020204" pitchFamily="34" charset="0"/>
              </a:rPr>
              <a:t>Aims to explain how people become experts &amp; how they teach others</a:t>
            </a:r>
          </a:p>
          <a:p>
            <a:pPr marL="901700" lvl="1" indent="-444500"/>
            <a:r>
              <a:rPr lang="en-GB" dirty="0">
                <a:latin typeface="Arial" panose="020B0604020202020204" pitchFamily="34" charset="0"/>
                <a:cs typeface="Arial" panose="020B0604020202020204" pitchFamily="34" charset="0"/>
              </a:rPr>
              <a:t>Specific toolkits </a:t>
            </a:r>
            <a:r>
              <a:rPr lang="en-GB" i="1" dirty="0">
                <a:latin typeface="Arial" panose="020B0604020202020204" pitchFamily="34" charset="0"/>
                <a:cs typeface="Arial" panose="020B0604020202020204" pitchFamily="34" charset="0"/>
              </a:rPr>
              <a:t>semantic gravity </a:t>
            </a:r>
            <a:r>
              <a:rPr lang="en-GB" dirty="0">
                <a:latin typeface="Arial" panose="020B0604020202020204" pitchFamily="34" charset="0"/>
                <a:cs typeface="Arial" panose="020B0604020202020204" pitchFamily="34" charset="0"/>
              </a:rPr>
              <a:t>&amp; </a:t>
            </a:r>
            <a:r>
              <a:rPr lang="en-GB" i="1" dirty="0">
                <a:latin typeface="Arial" panose="020B0604020202020204" pitchFamily="34" charset="0"/>
                <a:cs typeface="Arial" panose="020B0604020202020204" pitchFamily="34" charset="0"/>
              </a:rPr>
              <a:t>semantic density </a:t>
            </a:r>
            <a:r>
              <a:rPr lang="en-GB" dirty="0">
                <a:latin typeface="Arial" panose="020B0604020202020204" pitchFamily="34" charset="0"/>
                <a:cs typeface="Arial" panose="020B0604020202020204" pitchFamily="34" charset="0"/>
              </a:rPr>
              <a:t>enable analysis &amp; evaluation of classroom interactions promoting knowledge building</a:t>
            </a:r>
          </a:p>
          <a:p>
            <a:pPr marL="901700" lvl="1" indent="-444500"/>
            <a:endParaRPr lang="en-GB" dirty="0">
              <a:latin typeface="Arial" panose="020B0604020202020204" pitchFamily="34" charset="0"/>
              <a:cs typeface="Arial" panose="020B0604020202020204" pitchFamily="34" charset="0"/>
            </a:endParaRPr>
          </a:p>
        </p:txBody>
      </p:sp>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1636" y="0"/>
            <a:ext cx="1870363" cy="1870363"/>
          </a:xfrm>
          <a:prstGeom prst="rect">
            <a:avLst/>
          </a:prstGeom>
        </p:spPr>
      </p:pic>
      <p:cxnSp>
        <p:nvCxnSpPr>
          <p:cNvPr id="26" name="Elbow Connector 4">
            <a:extLst>
              <a:ext uri="{FF2B5EF4-FFF2-40B4-BE49-F238E27FC236}">
                <a16:creationId xmlns:a16="http://schemas.microsoft.com/office/drawing/2014/main" id="{39A1C3E3-D098-4F2D-850C-08F168C1136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27" name="Elbow Connector 4">
            <a:extLst>
              <a:ext uri="{FF2B5EF4-FFF2-40B4-BE49-F238E27FC236}">
                <a16:creationId xmlns:a16="http://schemas.microsoft.com/office/drawing/2014/main" id="{36FEF5F8-938C-4C98-8131-2AB884CFCF06}"/>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72025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llege Student Thinking Clipart Abeoncliparts Cliparts - College Student  Thinking Png, Transparent Png , Transparent Png Image - PNGitem">
            <a:extLst>
              <a:ext uri="{FF2B5EF4-FFF2-40B4-BE49-F238E27FC236}">
                <a16:creationId xmlns:a16="http://schemas.microsoft.com/office/drawing/2014/main" id="{89881DCA-FF6B-4C1D-AC8B-36D7C28AD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814" y="3311474"/>
            <a:ext cx="1893020" cy="23662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37255" y="6182702"/>
            <a:ext cx="8917490" cy="400110"/>
          </a:xfrm>
          <a:prstGeom prst="rect">
            <a:avLst/>
          </a:prstGeom>
          <a:noFill/>
        </p:spPr>
        <p:txBody>
          <a:bodyPr wrap="square" rtlCol="0">
            <a:spAutoFit/>
          </a:bodyPr>
          <a:lstStyle/>
          <a:p>
            <a:r>
              <a:rPr lang="en-GB" sz="2000" dirty="0" err="1">
                <a:solidFill>
                  <a:srgbClr val="7030A0"/>
                </a:solidFill>
                <a:latin typeface="Arial" panose="020B0604020202020204" pitchFamily="34" charset="0"/>
                <a:cs typeface="Arial" panose="020B0604020202020204" pitchFamily="34" charset="0"/>
              </a:rPr>
              <a:t>Laurillard</a:t>
            </a:r>
            <a:r>
              <a:rPr lang="en-GB" sz="2000" dirty="0">
                <a:solidFill>
                  <a:srgbClr val="7030A0"/>
                </a:solidFill>
                <a:latin typeface="Arial" panose="020B0604020202020204" pitchFamily="34" charset="0"/>
                <a:cs typeface="Arial" panose="020B0604020202020204" pitchFamily="34" charset="0"/>
              </a:rPr>
              <a:t>, 2002 in Alexander </a:t>
            </a:r>
            <a:r>
              <a:rPr lang="en-GB" sz="2000" i="1" dirty="0">
                <a:solidFill>
                  <a:srgbClr val="7030A0"/>
                </a:solidFill>
                <a:latin typeface="Arial" panose="020B0604020202020204" pitchFamily="34" charset="0"/>
                <a:cs typeface="Arial" panose="020B0604020202020204" pitchFamily="34" charset="0"/>
              </a:rPr>
              <a:t>et al. </a:t>
            </a:r>
            <a:r>
              <a:rPr lang="en-GB" sz="2000" dirty="0">
                <a:solidFill>
                  <a:srgbClr val="7030A0"/>
                </a:solidFill>
                <a:latin typeface="Arial" panose="020B0604020202020204" pitchFamily="34" charset="0"/>
                <a:cs typeface="Arial" panose="020B0604020202020204" pitchFamily="34" charset="0"/>
              </a:rPr>
              <a:t>2018 (2</a:t>
            </a:r>
            <a:r>
              <a:rPr lang="en-GB" sz="2000" baseline="30000" dirty="0">
                <a:solidFill>
                  <a:srgbClr val="7030A0"/>
                </a:solidFill>
                <a:latin typeface="Arial" panose="020B0604020202020204" pitchFamily="34" charset="0"/>
                <a:cs typeface="Arial" panose="020B0604020202020204" pitchFamily="34" charset="0"/>
              </a:rPr>
              <a:t>nd</a:t>
            </a:r>
            <a:r>
              <a:rPr lang="en-GB" sz="2000" dirty="0">
                <a:solidFill>
                  <a:srgbClr val="7030A0"/>
                </a:solidFill>
                <a:latin typeface="Arial" panose="020B0604020202020204" pitchFamily="34" charset="0"/>
                <a:cs typeface="Arial" panose="020B0604020202020204" pitchFamily="34" charset="0"/>
              </a:rPr>
              <a:t> ed.) p 121-2</a:t>
            </a:r>
          </a:p>
        </p:txBody>
      </p:sp>
      <p:pic>
        <p:nvPicPr>
          <p:cNvPr id="10" name="Content Placeholder 8">
            <a:extLst>
              <a:ext uri="{FF2B5EF4-FFF2-40B4-BE49-F238E27FC236}">
                <a16:creationId xmlns:a16="http://schemas.microsoft.com/office/drawing/2014/main" id="{ACE5329C-9685-424A-996E-A4F2EFB26B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1636" y="-47502"/>
            <a:ext cx="1870363" cy="1870363"/>
          </a:xfrm>
          <a:prstGeom prst="rect">
            <a:avLst/>
          </a:prstGeom>
        </p:spPr>
      </p:pic>
      <p:sp>
        <p:nvSpPr>
          <p:cNvPr id="11" name="Title 1">
            <a:extLst>
              <a:ext uri="{FF2B5EF4-FFF2-40B4-BE49-F238E27FC236}">
                <a16:creationId xmlns:a16="http://schemas.microsoft.com/office/drawing/2014/main" id="{2F944C1B-16AA-41F0-8AB7-57CAE17A8BAF}"/>
              </a:ext>
            </a:extLst>
          </p:cNvPr>
          <p:cNvSpPr>
            <a:spLocks noGrp="1"/>
          </p:cNvSpPr>
          <p:nvPr>
            <p:ph type="title"/>
          </p:nvPr>
        </p:nvSpPr>
        <p:spPr>
          <a:xfrm>
            <a:off x="422471" y="649128"/>
            <a:ext cx="9922934" cy="1325563"/>
          </a:xfrm>
        </p:spPr>
        <p:txBody>
          <a:bodyPr>
            <a:normAutofit/>
          </a:bodyPr>
          <a:lstStyle/>
          <a:p>
            <a:r>
              <a:rPr lang="en-GB" sz="4000" dirty="0">
                <a:solidFill>
                  <a:schemeClr val="accent4">
                    <a:lumMod val="75000"/>
                  </a:schemeClr>
                </a:solidFill>
                <a:latin typeface="Arial" panose="020B0604020202020204" pitchFamily="34" charset="0"/>
                <a:cs typeface="Arial" panose="020B0604020202020204" pitchFamily="34" charset="0"/>
              </a:rPr>
              <a:t>Teaching as collaborative conversation</a:t>
            </a:r>
          </a:p>
        </p:txBody>
      </p:sp>
      <p:cxnSp>
        <p:nvCxnSpPr>
          <p:cNvPr id="13" name="Elbow Connector 4">
            <a:extLst>
              <a:ext uri="{FF2B5EF4-FFF2-40B4-BE49-F238E27FC236}">
                <a16:creationId xmlns:a16="http://schemas.microsoft.com/office/drawing/2014/main" id="{47828107-FCAB-4D8F-AEC1-8BAD67EA42B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14" name="Elbow Connector 4">
            <a:extLst>
              <a:ext uri="{FF2B5EF4-FFF2-40B4-BE49-F238E27FC236}">
                <a16:creationId xmlns:a16="http://schemas.microsoft.com/office/drawing/2014/main" id="{C00F7D35-9EAB-4A30-A77F-2683350044EE}"/>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
        <p:nvSpPr>
          <p:cNvPr id="3" name="Arrow: Curved Right 2">
            <a:extLst>
              <a:ext uri="{FF2B5EF4-FFF2-40B4-BE49-F238E27FC236}">
                <a16:creationId xmlns:a16="http://schemas.microsoft.com/office/drawing/2014/main" id="{4EE7667D-AD84-4354-B4C8-59EB8BFC6B28}"/>
              </a:ext>
            </a:extLst>
          </p:cNvPr>
          <p:cNvSpPr/>
          <p:nvPr/>
        </p:nvSpPr>
        <p:spPr>
          <a:xfrm rot="10800000">
            <a:off x="6990592" y="4386916"/>
            <a:ext cx="2233749" cy="132892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Arrow: Curved Left 3">
            <a:extLst>
              <a:ext uri="{FF2B5EF4-FFF2-40B4-BE49-F238E27FC236}">
                <a16:creationId xmlns:a16="http://schemas.microsoft.com/office/drawing/2014/main" id="{AE90E2D9-2100-4431-B420-0B6DEE16F59D}"/>
              </a:ext>
            </a:extLst>
          </p:cNvPr>
          <p:cNvSpPr/>
          <p:nvPr/>
        </p:nvSpPr>
        <p:spPr>
          <a:xfrm rot="10800000">
            <a:off x="3555517" y="3782541"/>
            <a:ext cx="2142309" cy="132893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Curved Right 11">
            <a:extLst>
              <a:ext uri="{FF2B5EF4-FFF2-40B4-BE49-F238E27FC236}">
                <a16:creationId xmlns:a16="http://schemas.microsoft.com/office/drawing/2014/main" id="{84152F65-038D-4CFD-A6C1-3B3139B31787}"/>
              </a:ext>
            </a:extLst>
          </p:cNvPr>
          <p:cNvSpPr/>
          <p:nvPr/>
        </p:nvSpPr>
        <p:spPr>
          <a:xfrm rot="10800000">
            <a:off x="6990592" y="2631531"/>
            <a:ext cx="2233749" cy="13289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Curved Left 14">
            <a:extLst>
              <a:ext uri="{FF2B5EF4-FFF2-40B4-BE49-F238E27FC236}">
                <a16:creationId xmlns:a16="http://schemas.microsoft.com/office/drawing/2014/main" id="{43512BA3-77F0-49AE-98D5-95C6CEAEB593}"/>
              </a:ext>
            </a:extLst>
          </p:cNvPr>
          <p:cNvSpPr/>
          <p:nvPr/>
        </p:nvSpPr>
        <p:spPr>
          <a:xfrm rot="10800000">
            <a:off x="3609596" y="2148100"/>
            <a:ext cx="2142309" cy="132893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Arrow: Up 4">
            <a:extLst>
              <a:ext uri="{FF2B5EF4-FFF2-40B4-BE49-F238E27FC236}">
                <a16:creationId xmlns:a16="http://schemas.microsoft.com/office/drawing/2014/main" id="{FEB5A499-291D-4AD7-8909-181D04F2C703}"/>
              </a:ext>
            </a:extLst>
          </p:cNvPr>
          <p:cNvSpPr/>
          <p:nvPr/>
        </p:nvSpPr>
        <p:spPr>
          <a:xfrm>
            <a:off x="5955350" y="1626578"/>
            <a:ext cx="712062" cy="43527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DF7F41F-638C-4C8A-AF7A-A833F68F5318}"/>
              </a:ext>
            </a:extLst>
          </p:cNvPr>
          <p:cNvSpPr txBox="1"/>
          <p:nvPr/>
        </p:nvSpPr>
        <p:spPr>
          <a:xfrm>
            <a:off x="8913035" y="1822861"/>
            <a:ext cx="3174479" cy="1384995"/>
          </a:xfrm>
          <a:prstGeom prst="rect">
            <a:avLst/>
          </a:prstGeom>
          <a:noFill/>
        </p:spPr>
        <p:txBody>
          <a:bodyPr wrap="square" rtlCol="0">
            <a:spAutoFit/>
          </a:bodyPr>
          <a:lstStyle/>
          <a:p>
            <a:r>
              <a:rPr lang="en-GB" sz="2800" dirty="0">
                <a:solidFill>
                  <a:srgbClr val="7030A0"/>
                </a:solidFill>
                <a:latin typeface="Arial" panose="020B0604020202020204" pitchFamily="34" charset="0"/>
                <a:cs typeface="Arial" panose="020B0604020202020204" pitchFamily="34" charset="0"/>
              </a:rPr>
              <a:t>Becoming aware of differences in  understanding</a:t>
            </a:r>
          </a:p>
        </p:txBody>
      </p:sp>
      <p:sp>
        <p:nvSpPr>
          <p:cNvPr id="18" name="TextBox 17">
            <a:extLst>
              <a:ext uri="{FF2B5EF4-FFF2-40B4-BE49-F238E27FC236}">
                <a16:creationId xmlns:a16="http://schemas.microsoft.com/office/drawing/2014/main" id="{7265198E-8B6F-4E5B-B6E6-EBDDCD729A8A}"/>
              </a:ext>
            </a:extLst>
          </p:cNvPr>
          <p:cNvSpPr txBox="1"/>
          <p:nvPr/>
        </p:nvSpPr>
        <p:spPr>
          <a:xfrm>
            <a:off x="536664" y="2180825"/>
            <a:ext cx="2971209" cy="1384995"/>
          </a:xfrm>
          <a:prstGeom prst="rect">
            <a:avLst/>
          </a:prstGeom>
          <a:noFill/>
        </p:spPr>
        <p:txBody>
          <a:bodyPr wrap="square" rtlCol="0">
            <a:spAutoFit/>
          </a:bodyPr>
          <a:lstStyle/>
          <a:p>
            <a:r>
              <a:rPr lang="en-GB" sz="2800" dirty="0">
                <a:solidFill>
                  <a:srgbClr val="7030A0"/>
                </a:solidFill>
                <a:latin typeface="Arial" panose="020B0604020202020204" pitchFamily="34" charset="0"/>
                <a:cs typeface="Arial" panose="020B0604020202020204" pitchFamily="34" charset="0"/>
              </a:rPr>
              <a:t>Working together towards a shared goal</a:t>
            </a:r>
          </a:p>
        </p:txBody>
      </p:sp>
      <p:pic>
        <p:nvPicPr>
          <p:cNvPr id="1026" name="Picture 2" descr="Teacher clipart PNG images free download">
            <a:extLst>
              <a:ext uri="{FF2B5EF4-FFF2-40B4-BE49-F238E27FC236}">
                <a16:creationId xmlns:a16="http://schemas.microsoft.com/office/drawing/2014/main" id="{10A192D1-4863-4750-A04E-B01AD02016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4080" y="3223928"/>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978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llege Student Thinking Clipart Abeoncliparts Cliparts - College Student  Thinking Png, Transparent Png , Transparent Png Image - PNGitem">
            <a:extLst>
              <a:ext uri="{FF2B5EF4-FFF2-40B4-BE49-F238E27FC236}">
                <a16:creationId xmlns:a16="http://schemas.microsoft.com/office/drawing/2014/main" id="{89881DCA-FF6B-4C1D-AC8B-36D7C28AD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02" y="1706895"/>
            <a:ext cx="1416109" cy="17701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37255" y="6182702"/>
            <a:ext cx="8917490" cy="400110"/>
          </a:xfrm>
          <a:prstGeom prst="rect">
            <a:avLst/>
          </a:prstGeom>
          <a:noFill/>
        </p:spPr>
        <p:txBody>
          <a:bodyPr wrap="square" rtlCol="0">
            <a:spAutoFit/>
          </a:bodyPr>
          <a:lstStyle/>
          <a:p>
            <a:r>
              <a:rPr lang="en-GB" sz="2000" dirty="0" err="1">
                <a:solidFill>
                  <a:srgbClr val="7030A0"/>
                </a:solidFill>
                <a:latin typeface="Arial" panose="020B0604020202020204" pitchFamily="34" charset="0"/>
                <a:cs typeface="Arial" panose="020B0604020202020204" pitchFamily="34" charset="0"/>
              </a:rPr>
              <a:t>Laurillard</a:t>
            </a:r>
            <a:r>
              <a:rPr lang="en-GB" sz="2000" dirty="0">
                <a:solidFill>
                  <a:srgbClr val="7030A0"/>
                </a:solidFill>
                <a:latin typeface="Arial" panose="020B0604020202020204" pitchFamily="34" charset="0"/>
                <a:cs typeface="Arial" panose="020B0604020202020204" pitchFamily="34" charset="0"/>
              </a:rPr>
              <a:t>, 2002 in Alexander </a:t>
            </a:r>
            <a:r>
              <a:rPr lang="en-GB" sz="2000" i="1" dirty="0">
                <a:solidFill>
                  <a:srgbClr val="7030A0"/>
                </a:solidFill>
                <a:latin typeface="Arial" panose="020B0604020202020204" pitchFamily="34" charset="0"/>
                <a:cs typeface="Arial" panose="020B0604020202020204" pitchFamily="34" charset="0"/>
              </a:rPr>
              <a:t>et al. </a:t>
            </a:r>
            <a:r>
              <a:rPr lang="en-GB" sz="2000" dirty="0">
                <a:solidFill>
                  <a:srgbClr val="7030A0"/>
                </a:solidFill>
                <a:latin typeface="Arial" panose="020B0604020202020204" pitchFamily="34" charset="0"/>
                <a:cs typeface="Arial" panose="020B0604020202020204" pitchFamily="34" charset="0"/>
              </a:rPr>
              <a:t>2018 (2</a:t>
            </a:r>
            <a:r>
              <a:rPr lang="en-GB" sz="2000" baseline="30000" dirty="0">
                <a:solidFill>
                  <a:srgbClr val="7030A0"/>
                </a:solidFill>
                <a:latin typeface="Arial" panose="020B0604020202020204" pitchFamily="34" charset="0"/>
                <a:cs typeface="Arial" panose="020B0604020202020204" pitchFamily="34" charset="0"/>
              </a:rPr>
              <a:t>nd</a:t>
            </a:r>
            <a:r>
              <a:rPr lang="en-GB" sz="2000" dirty="0">
                <a:solidFill>
                  <a:srgbClr val="7030A0"/>
                </a:solidFill>
                <a:latin typeface="Arial" panose="020B0604020202020204" pitchFamily="34" charset="0"/>
                <a:cs typeface="Arial" panose="020B0604020202020204" pitchFamily="34" charset="0"/>
              </a:rPr>
              <a:t> ed.) p 121-2</a:t>
            </a:r>
          </a:p>
        </p:txBody>
      </p:sp>
      <p:pic>
        <p:nvPicPr>
          <p:cNvPr id="10" name="Content Placeholder 8">
            <a:extLst>
              <a:ext uri="{FF2B5EF4-FFF2-40B4-BE49-F238E27FC236}">
                <a16:creationId xmlns:a16="http://schemas.microsoft.com/office/drawing/2014/main" id="{ACE5329C-9685-424A-996E-A4F2EFB26B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1636" y="-47502"/>
            <a:ext cx="1870363" cy="1870363"/>
          </a:xfrm>
          <a:prstGeom prst="rect">
            <a:avLst/>
          </a:prstGeom>
        </p:spPr>
      </p:pic>
      <p:sp>
        <p:nvSpPr>
          <p:cNvPr id="11" name="Title 1">
            <a:extLst>
              <a:ext uri="{FF2B5EF4-FFF2-40B4-BE49-F238E27FC236}">
                <a16:creationId xmlns:a16="http://schemas.microsoft.com/office/drawing/2014/main" id="{2F944C1B-16AA-41F0-8AB7-57CAE17A8BAF}"/>
              </a:ext>
            </a:extLst>
          </p:cNvPr>
          <p:cNvSpPr>
            <a:spLocks noGrp="1"/>
          </p:cNvSpPr>
          <p:nvPr>
            <p:ph type="title"/>
          </p:nvPr>
        </p:nvSpPr>
        <p:spPr>
          <a:xfrm>
            <a:off x="231057" y="228851"/>
            <a:ext cx="9922934" cy="1325563"/>
          </a:xfrm>
        </p:spPr>
        <p:txBody>
          <a:bodyPr>
            <a:normAutofit/>
          </a:bodyPr>
          <a:lstStyle/>
          <a:p>
            <a:r>
              <a:rPr lang="en-GB" sz="4000" dirty="0">
                <a:solidFill>
                  <a:schemeClr val="accent4">
                    <a:lumMod val="75000"/>
                  </a:schemeClr>
                </a:solidFill>
                <a:latin typeface="Arial" panose="020B0604020202020204" pitchFamily="34" charset="0"/>
                <a:cs typeface="Arial" panose="020B0604020202020204" pitchFamily="34" charset="0"/>
              </a:rPr>
              <a:t>Collaborative conversation – talk is crucial</a:t>
            </a:r>
          </a:p>
        </p:txBody>
      </p:sp>
      <p:cxnSp>
        <p:nvCxnSpPr>
          <p:cNvPr id="13" name="Elbow Connector 4">
            <a:extLst>
              <a:ext uri="{FF2B5EF4-FFF2-40B4-BE49-F238E27FC236}">
                <a16:creationId xmlns:a16="http://schemas.microsoft.com/office/drawing/2014/main" id="{47828107-FCAB-4D8F-AEC1-8BAD67EA42B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14" name="Elbow Connector 4">
            <a:extLst>
              <a:ext uri="{FF2B5EF4-FFF2-40B4-BE49-F238E27FC236}">
                <a16:creationId xmlns:a16="http://schemas.microsoft.com/office/drawing/2014/main" id="{C00F7D35-9EAB-4A30-A77F-2683350044EE}"/>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
        <p:nvSpPr>
          <p:cNvPr id="3" name="Arrow: Curved Right 2">
            <a:extLst>
              <a:ext uri="{FF2B5EF4-FFF2-40B4-BE49-F238E27FC236}">
                <a16:creationId xmlns:a16="http://schemas.microsoft.com/office/drawing/2014/main" id="{4EE7667D-AD84-4354-B4C8-59EB8BFC6B28}"/>
              </a:ext>
            </a:extLst>
          </p:cNvPr>
          <p:cNvSpPr/>
          <p:nvPr/>
        </p:nvSpPr>
        <p:spPr>
          <a:xfrm rot="10800000">
            <a:off x="6990592" y="4386916"/>
            <a:ext cx="2233749" cy="132892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Arrow: Curved Left 3">
            <a:extLst>
              <a:ext uri="{FF2B5EF4-FFF2-40B4-BE49-F238E27FC236}">
                <a16:creationId xmlns:a16="http://schemas.microsoft.com/office/drawing/2014/main" id="{AE90E2D9-2100-4431-B420-0B6DEE16F59D}"/>
              </a:ext>
            </a:extLst>
          </p:cNvPr>
          <p:cNvSpPr/>
          <p:nvPr/>
        </p:nvSpPr>
        <p:spPr>
          <a:xfrm rot="10800000">
            <a:off x="3555517" y="3782541"/>
            <a:ext cx="2142309" cy="132893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Curved Right 11">
            <a:extLst>
              <a:ext uri="{FF2B5EF4-FFF2-40B4-BE49-F238E27FC236}">
                <a16:creationId xmlns:a16="http://schemas.microsoft.com/office/drawing/2014/main" id="{84152F65-038D-4CFD-A6C1-3B3139B31787}"/>
              </a:ext>
            </a:extLst>
          </p:cNvPr>
          <p:cNvSpPr/>
          <p:nvPr/>
        </p:nvSpPr>
        <p:spPr>
          <a:xfrm rot="10800000">
            <a:off x="6990592" y="2631531"/>
            <a:ext cx="2233749" cy="13289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Curved Left 14">
            <a:extLst>
              <a:ext uri="{FF2B5EF4-FFF2-40B4-BE49-F238E27FC236}">
                <a16:creationId xmlns:a16="http://schemas.microsoft.com/office/drawing/2014/main" id="{43512BA3-77F0-49AE-98D5-95C6CEAEB593}"/>
              </a:ext>
            </a:extLst>
          </p:cNvPr>
          <p:cNvSpPr/>
          <p:nvPr/>
        </p:nvSpPr>
        <p:spPr>
          <a:xfrm rot="10800000">
            <a:off x="3609596" y="2148100"/>
            <a:ext cx="2142309" cy="132893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Arrow: Up 4">
            <a:extLst>
              <a:ext uri="{FF2B5EF4-FFF2-40B4-BE49-F238E27FC236}">
                <a16:creationId xmlns:a16="http://schemas.microsoft.com/office/drawing/2014/main" id="{FEB5A499-291D-4AD7-8909-181D04F2C703}"/>
              </a:ext>
            </a:extLst>
          </p:cNvPr>
          <p:cNvSpPr/>
          <p:nvPr/>
        </p:nvSpPr>
        <p:spPr>
          <a:xfrm>
            <a:off x="5955350" y="1626578"/>
            <a:ext cx="712062" cy="43527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DF7F41F-638C-4C8A-AF7A-A833F68F5318}"/>
              </a:ext>
            </a:extLst>
          </p:cNvPr>
          <p:cNvSpPr txBox="1"/>
          <p:nvPr/>
        </p:nvSpPr>
        <p:spPr>
          <a:xfrm>
            <a:off x="9224273" y="5250803"/>
            <a:ext cx="2984125" cy="1200329"/>
          </a:xfrm>
          <a:prstGeom prst="rect">
            <a:avLst/>
          </a:prstGeom>
          <a:noFill/>
        </p:spPr>
        <p:txBody>
          <a:bodyPr wrap="square" rtlCol="0">
            <a:spAutoFit/>
          </a:bodyPr>
          <a:lstStyle/>
          <a:p>
            <a:r>
              <a:rPr lang="en-GB" sz="2400" dirty="0">
                <a:solidFill>
                  <a:srgbClr val="7030A0"/>
                </a:solidFill>
                <a:latin typeface="Arial" panose="020B0604020202020204" pitchFamily="34" charset="0"/>
                <a:cs typeface="Arial" panose="020B0604020202020204" pitchFamily="34" charset="0"/>
              </a:rPr>
              <a:t>Explains a new concept &amp; illustrates with real world task</a:t>
            </a:r>
          </a:p>
        </p:txBody>
      </p:sp>
      <p:sp>
        <p:nvSpPr>
          <p:cNvPr id="18" name="TextBox 17">
            <a:extLst>
              <a:ext uri="{FF2B5EF4-FFF2-40B4-BE49-F238E27FC236}">
                <a16:creationId xmlns:a16="http://schemas.microsoft.com/office/drawing/2014/main" id="{7265198E-8B6F-4E5B-B6E6-EBDDCD729A8A}"/>
              </a:ext>
            </a:extLst>
          </p:cNvPr>
          <p:cNvSpPr txBox="1"/>
          <p:nvPr/>
        </p:nvSpPr>
        <p:spPr>
          <a:xfrm>
            <a:off x="591124" y="4794351"/>
            <a:ext cx="3207789" cy="1200329"/>
          </a:xfrm>
          <a:prstGeom prst="rect">
            <a:avLst/>
          </a:prstGeom>
          <a:noFill/>
        </p:spPr>
        <p:txBody>
          <a:bodyPr wrap="square" rtlCol="0">
            <a:spAutoFit/>
          </a:bodyPr>
          <a:lstStyle/>
          <a:p>
            <a:r>
              <a:rPr lang="en-GB" sz="2400" dirty="0">
                <a:solidFill>
                  <a:srgbClr val="7030A0"/>
                </a:solidFill>
                <a:latin typeface="Arial" panose="020B0604020202020204" pitchFamily="34" charset="0"/>
                <a:cs typeface="Arial" panose="020B0604020202020204" pitchFamily="34" charset="0"/>
              </a:rPr>
              <a:t>Shows understanding, by doing a task with metacognitive talk</a:t>
            </a:r>
          </a:p>
        </p:txBody>
      </p:sp>
      <p:pic>
        <p:nvPicPr>
          <p:cNvPr id="1026" name="Picture 2" descr="Teacher clipart PNG images free download">
            <a:extLst>
              <a:ext uri="{FF2B5EF4-FFF2-40B4-BE49-F238E27FC236}">
                <a16:creationId xmlns:a16="http://schemas.microsoft.com/office/drawing/2014/main" id="{10A192D1-4863-4750-A04E-B01AD02016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4757" y="1250387"/>
            <a:ext cx="1870363" cy="18703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D36C928-B2FD-47B4-B165-F6F109C24FF4}"/>
              </a:ext>
            </a:extLst>
          </p:cNvPr>
          <p:cNvSpPr txBox="1"/>
          <p:nvPr/>
        </p:nvSpPr>
        <p:spPr>
          <a:xfrm>
            <a:off x="9224341" y="3099858"/>
            <a:ext cx="2767362" cy="1569660"/>
          </a:xfrm>
          <a:prstGeom prst="rect">
            <a:avLst/>
          </a:prstGeom>
          <a:noFill/>
        </p:spPr>
        <p:txBody>
          <a:bodyPr wrap="square" rtlCol="0">
            <a:spAutoFit/>
          </a:bodyPr>
          <a:lstStyle/>
          <a:p>
            <a:r>
              <a:rPr lang="en-GB" sz="2400" dirty="0">
                <a:solidFill>
                  <a:srgbClr val="7030A0"/>
                </a:solidFill>
                <a:latin typeface="Arial" panose="020B0604020202020204" pitchFamily="34" charset="0"/>
                <a:cs typeface="Arial" panose="020B0604020202020204" pitchFamily="34" charset="0"/>
              </a:rPr>
              <a:t>Provides feedback on task outcome with metacognitive explanation</a:t>
            </a:r>
          </a:p>
        </p:txBody>
      </p:sp>
      <p:sp>
        <p:nvSpPr>
          <p:cNvPr id="19" name="TextBox 18">
            <a:extLst>
              <a:ext uri="{FF2B5EF4-FFF2-40B4-BE49-F238E27FC236}">
                <a16:creationId xmlns:a16="http://schemas.microsoft.com/office/drawing/2014/main" id="{A0812078-FDDB-4B59-A4F3-B9334E1B3B0D}"/>
              </a:ext>
            </a:extLst>
          </p:cNvPr>
          <p:cNvSpPr txBox="1"/>
          <p:nvPr/>
        </p:nvSpPr>
        <p:spPr>
          <a:xfrm>
            <a:off x="1431379" y="2507181"/>
            <a:ext cx="2529090" cy="1569660"/>
          </a:xfrm>
          <a:prstGeom prst="rect">
            <a:avLst/>
          </a:prstGeom>
          <a:noFill/>
        </p:spPr>
        <p:txBody>
          <a:bodyPr wrap="square" rtlCol="0">
            <a:spAutoFit/>
          </a:bodyPr>
          <a:lstStyle/>
          <a:p>
            <a:r>
              <a:rPr lang="en-GB" sz="2400" dirty="0">
                <a:solidFill>
                  <a:srgbClr val="7030A0"/>
                </a:solidFill>
                <a:latin typeface="Arial" panose="020B0604020202020204" pitchFamily="34" charset="0"/>
                <a:cs typeface="Arial" panose="020B0604020202020204" pitchFamily="34" charset="0"/>
              </a:rPr>
              <a:t>Uses feedback </a:t>
            </a:r>
            <a:br>
              <a:rPr lang="en-GB" sz="2400" dirty="0">
                <a:solidFill>
                  <a:srgbClr val="7030A0"/>
                </a:solidFill>
                <a:latin typeface="Arial" panose="020B0604020202020204" pitchFamily="34" charset="0"/>
                <a:cs typeface="Arial" panose="020B0604020202020204" pitchFamily="34" charset="0"/>
              </a:rPr>
            </a:br>
            <a:r>
              <a:rPr lang="en-GB" sz="2400" dirty="0">
                <a:solidFill>
                  <a:srgbClr val="7030A0"/>
                </a:solidFill>
                <a:latin typeface="Arial" panose="020B0604020202020204" pitchFamily="34" charset="0"/>
                <a:cs typeface="Arial" panose="020B0604020202020204" pitchFamily="34" charset="0"/>
              </a:rPr>
              <a:t>to change metacognitive understanding</a:t>
            </a:r>
          </a:p>
        </p:txBody>
      </p:sp>
    </p:spTree>
    <p:extLst>
      <p:ext uri="{BB962C8B-B14F-4D97-AF65-F5344CB8AC3E}">
        <p14:creationId xmlns:p14="http://schemas.microsoft.com/office/powerpoint/2010/main" val="2146542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6" descr="Computer Clipart Computer System - Healthy Computer, HD Png Download ,  Transparent Png Image - PNGitem">
            <a:extLst>
              <a:ext uri="{FF2B5EF4-FFF2-40B4-BE49-F238E27FC236}">
                <a16:creationId xmlns:a16="http://schemas.microsoft.com/office/drawing/2014/main" id="{B3FB1225-8EAB-4DAB-8553-6BB42D42C9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3118" y="815797"/>
            <a:ext cx="1882926" cy="16750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llege Student Thinking Clipart Abeoncliparts Cliparts - College Student  Thinking Png, Transparent Png , Transparent Png Image - PNGitem">
            <a:extLst>
              <a:ext uri="{FF2B5EF4-FFF2-40B4-BE49-F238E27FC236}">
                <a16:creationId xmlns:a16="http://schemas.microsoft.com/office/drawing/2014/main" id="{89881DCA-FF6B-4C1D-AC8B-36D7C28AD9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102" y="1706895"/>
            <a:ext cx="1416109" cy="17701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37255" y="6182702"/>
            <a:ext cx="8917490" cy="400110"/>
          </a:xfrm>
          <a:prstGeom prst="rect">
            <a:avLst/>
          </a:prstGeom>
          <a:noFill/>
        </p:spPr>
        <p:txBody>
          <a:bodyPr wrap="square" rtlCol="0">
            <a:spAutoFit/>
          </a:bodyPr>
          <a:lstStyle/>
          <a:p>
            <a:r>
              <a:rPr lang="en-GB" sz="2000" dirty="0" err="1">
                <a:solidFill>
                  <a:srgbClr val="7030A0"/>
                </a:solidFill>
                <a:latin typeface="Arial" panose="020B0604020202020204" pitchFamily="34" charset="0"/>
                <a:cs typeface="Arial" panose="020B0604020202020204" pitchFamily="34" charset="0"/>
              </a:rPr>
              <a:t>Laurillard</a:t>
            </a:r>
            <a:r>
              <a:rPr lang="en-GB" sz="2000" dirty="0">
                <a:solidFill>
                  <a:srgbClr val="7030A0"/>
                </a:solidFill>
                <a:latin typeface="Arial" panose="020B0604020202020204" pitchFamily="34" charset="0"/>
                <a:cs typeface="Arial" panose="020B0604020202020204" pitchFamily="34" charset="0"/>
              </a:rPr>
              <a:t>, 2002 in Alexander </a:t>
            </a:r>
            <a:r>
              <a:rPr lang="en-GB" sz="2000" i="1" dirty="0">
                <a:solidFill>
                  <a:srgbClr val="7030A0"/>
                </a:solidFill>
                <a:latin typeface="Arial" panose="020B0604020202020204" pitchFamily="34" charset="0"/>
                <a:cs typeface="Arial" panose="020B0604020202020204" pitchFamily="34" charset="0"/>
              </a:rPr>
              <a:t>et al. </a:t>
            </a:r>
            <a:r>
              <a:rPr lang="en-GB" sz="2000" dirty="0">
                <a:solidFill>
                  <a:srgbClr val="7030A0"/>
                </a:solidFill>
                <a:latin typeface="Arial" panose="020B0604020202020204" pitchFamily="34" charset="0"/>
                <a:cs typeface="Arial" panose="020B0604020202020204" pitchFamily="34" charset="0"/>
              </a:rPr>
              <a:t>2018 (2</a:t>
            </a:r>
            <a:r>
              <a:rPr lang="en-GB" sz="2000" baseline="30000" dirty="0">
                <a:solidFill>
                  <a:srgbClr val="7030A0"/>
                </a:solidFill>
                <a:latin typeface="Arial" panose="020B0604020202020204" pitchFamily="34" charset="0"/>
                <a:cs typeface="Arial" panose="020B0604020202020204" pitchFamily="34" charset="0"/>
              </a:rPr>
              <a:t>nd</a:t>
            </a:r>
            <a:r>
              <a:rPr lang="en-GB" sz="2000" dirty="0">
                <a:solidFill>
                  <a:srgbClr val="7030A0"/>
                </a:solidFill>
                <a:latin typeface="Arial" panose="020B0604020202020204" pitchFamily="34" charset="0"/>
                <a:cs typeface="Arial" panose="020B0604020202020204" pitchFamily="34" charset="0"/>
              </a:rPr>
              <a:t> ed.) p 121-2</a:t>
            </a:r>
          </a:p>
        </p:txBody>
      </p:sp>
      <p:pic>
        <p:nvPicPr>
          <p:cNvPr id="10" name="Content Placeholder 8">
            <a:extLst>
              <a:ext uri="{FF2B5EF4-FFF2-40B4-BE49-F238E27FC236}">
                <a16:creationId xmlns:a16="http://schemas.microsoft.com/office/drawing/2014/main" id="{ACE5329C-9685-424A-996E-A4F2EFB26B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1636" y="-47502"/>
            <a:ext cx="1870363" cy="1870363"/>
          </a:xfrm>
          <a:prstGeom prst="rect">
            <a:avLst/>
          </a:prstGeom>
        </p:spPr>
      </p:pic>
      <p:sp>
        <p:nvSpPr>
          <p:cNvPr id="11" name="Title 1">
            <a:extLst>
              <a:ext uri="{FF2B5EF4-FFF2-40B4-BE49-F238E27FC236}">
                <a16:creationId xmlns:a16="http://schemas.microsoft.com/office/drawing/2014/main" id="{2F944C1B-16AA-41F0-8AB7-57CAE17A8BAF}"/>
              </a:ext>
            </a:extLst>
          </p:cNvPr>
          <p:cNvSpPr>
            <a:spLocks noGrp="1"/>
          </p:cNvSpPr>
          <p:nvPr>
            <p:ph type="title"/>
          </p:nvPr>
        </p:nvSpPr>
        <p:spPr>
          <a:xfrm>
            <a:off x="422471" y="649128"/>
            <a:ext cx="9922934" cy="1325563"/>
          </a:xfrm>
        </p:spPr>
        <p:txBody>
          <a:bodyPr>
            <a:normAutofit/>
          </a:bodyPr>
          <a:lstStyle/>
          <a:p>
            <a:r>
              <a:rPr lang="en-GB" sz="4000" dirty="0">
                <a:solidFill>
                  <a:schemeClr val="accent4">
                    <a:lumMod val="75000"/>
                  </a:schemeClr>
                </a:solidFill>
                <a:latin typeface="Arial" panose="020B0604020202020204" pitchFamily="34" charset="0"/>
                <a:cs typeface="Arial" panose="020B0604020202020204" pitchFamily="34" charset="0"/>
              </a:rPr>
              <a:t>Other collaborative conversations</a:t>
            </a:r>
          </a:p>
        </p:txBody>
      </p:sp>
      <p:cxnSp>
        <p:nvCxnSpPr>
          <p:cNvPr id="13" name="Elbow Connector 4">
            <a:extLst>
              <a:ext uri="{FF2B5EF4-FFF2-40B4-BE49-F238E27FC236}">
                <a16:creationId xmlns:a16="http://schemas.microsoft.com/office/drawing/2014/main" id="{47828107-FCAB-4D8F-AEC1-8BAD67EA42B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14" name="Elbow Connector 4">
            <a:extLst>
              <a:ext uri="{FF2B5EF4-FFF2-40B4-BE49-F238E27FC236}">
                <a16:creationId xmlns:a16="http://schemas.microsoft.com/office/drawing/2014/main" id="{C00F7D35-9EAB-4A30-A77F-2683350044EE}"/>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
        <p:nvSpPr>
          <p:cNvPr id="3" name="Arrow: Curved Right 2">
            <a:extLst>
              <a:ext uri="{FF2B5EF4-FFF2-40B4-BE49-F238E27FC236}">
                <a16:creationId xmlns:a16="http://schemas.microsoft.com/office/drawing/2014/main" id="{4EE7667D-AD84-4354-B4C8-59EB8BFC6B28}"/>
              </a:ext>
            </a:extLst>
          </p:cNvPr>
          <p:cNvSpPr/>
          <p:nvPr/>
        </p:nvSpPr>
        <p:spPr>
          <a:xfrm rot="10800000">
            <a:off x="6990592" y="4386916"/>
            <a:ext cx="2233749" cy="132892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Arrow: Curved Left 3">
            <a:extLst>
              <a:ext uri="{FF2B5EF4-FFF2-40B4-BE49-F238E27FC236}">
                <a16:creationId xmlns:a16="http://schemas.microsoft.com/office/drawing/2014/main" id="{AE90E2D9-2100-4431-B420-0B6DEE16F59D}"/>
              </a:ext>
            </a:extLst>
          </p:cNvPr>
          <p:cNvSpPr/>
          <p:nvPr/>
        </p:nvSpPr>
        <p:spPr>
          <a:xfrm rot="10800000">
            <a:off x="3555517" y="3782541"/>
            <a:ext cx="2142309" cy="132893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Curved Right 11">
            <a:extLst>
              <a:ext uri="{FF2B5EF4-FFF2-40B4-BE49-F238E27FC236}">
                <a16:creationId xmlns:a16="http://schemas.microsoft.com/office/drawing/2014/main" id="{84152F65-038D-4CFD-A6C1-3B3139B31787}"/>
              </a:ext>
            </a:extLst>
          </p:cNvPr>
          <p:cNvSpPr/>
          <p:nvPr/>
        </p:nvSpPr>
        <p:spPr>
          <a:xfrm rot="10800000">
            <a:off x="6990592" y="2631531"/>
            <a:ext cx="2233749" cy="13289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Curved Left 14">
            <a:extLst>
              <a:ext uri="{FF2B5EF4-FFF2-40B4-BE49-F238E27FC236}">
                <a16:creationId xmlns:a16="http://schemas.microsoft.com/office/drawing/2014/main" id="{43512BA3-77F0-49AE-98D5-95C6CEAEB593}"/>
              </a:ext>
            </a:extLst>
          </p:cNvPr>
          <p:cNvSpPr/>
          <p:nvPr/>
        </p:nvSpPr>
        <p:spPr>
          <a:xfrm rot="10800000">
            <a:off x="3609596" y="2148100"/>
            <a:ext cx="2142309" cy="132893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Arrow: Up 4">
            <a:extLst>
              <a:ext uri="{FF2B5EF4-FFF2-40B4-BE49-F238E27FC236}">
                <a16:creationId xmlns:a16="http://schemas.microsoft.com/office/drawing/2014/main" id="{FEB5A499-291D-4AD7-8909-181D04F2C703}"/>
              </a:ext>
            </a:extLst>
          </p:cNvPr>
          <p:cNvSpPr/>
          <p:nvPr/>
        </p:nvSpPr>
        <p:spPr>
          <a:xfrm>
            <a:off x="5955350" y="1626578"/>
            <a:ext cx="712062" cy="43527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DF7F41F-638C-4C8A-AF7A-A833F68F5318}"/>
              </a:ext>
            </a:extLst>
          </p:cNvPr>
          <p:cNvSpPr txBox="1"/>
          <p:nvPr/>
        </p:nvSpPr>
        <p:spPr>
          <a:xfrm>
            <a:off x="9240496" y="5399930"/>
            <a:ext cx="2780117" cy="1200329"/>
          </a:xfrm>
          <a:prstGeom prst="rect">
            <a:avLst/>
          </a:prstGeom>
          <a:noFill/>
        </p:spPr>
        <p:txBody>
          <a:bodyPr wrap="square" rtlCol="0">
            <a:spAutoFit/>
          </a:bodyPr>
          <a:lstStyle/>
          <a:p>
            <a:r>
              <a:rPr lang="en-GB" sz="2400" dirty="0">
                <a:solidFill>
                  <a:srgbClr val="7030A0"/>
                </a:solidFill>
                <a:latin typeface="Arial" panose="020B0604020202020204" pitchFamily="34" charset="0"/>
                <a:cs typeface="Arial" panose="020B0604020202020204" pitchFamily="34" charset="0"/>
              </a:rPr>
              <a:t>Peers can share understanding &amp; give feedback</a:t>
            </a:r>
          </a:p>
        </p:txBody>
      </p:sp>
      <p:sp>
        <p:nvSpPr>
          <p:cNvPr id="18" name="TextBox 17">
            <a:extLst>
              <a:ext uri="{FF2B5EF4-FFF2-40B4-BE49-F238E27FC236}">
                <a16:creationId xmlns:a16="http://schemas.microsoft.com/office/drawing/2014/main" id="{7265198E-8B6F-4E5B-B6E6-EBDDCD729A8A}"/>
              </a:ext>
            </a:extLst>
          </p:cNvPr>
          <p:cNvSpPr txBox="1"/>
          <p:nvPr/>
        </p:nvSpPr>
        <p:spPr>
          <a:xfrm>
            <a:off x="878546" y="4140462"/>
            <a:ext cx="2945501" cy="1938992"/>
          </a:xfrm>
          <a:prstGeom prst="rect">
            <a:avLst/>
          </a:prstGeom>
          <a:noFill/>
        </p:spPr>
        <p:txBody>
          <a:bodyPr wrap="square" rtlCol="0">
            <a:spAutoFit/>
          </a:bodyPr>
          <a:lstStyle/>
          <a:p>
            <a:r>
              <a:rPr lang="en-GB" sz="2400" dirty="0">
                <a:solidFill>
                  <a:srgbClr val="7030A0"/>
                </a:solidFill>
                <a:latin typeface="Arial" panose="020B0604020202020204" pitchFamily="34" charset="0"/>
                <a:cs typeface="Arial" panose="020B0604020202020204" pitchFamily="34" charset="0"/>
              </a:rPr>
              <a:t>Collaborate in completing tasks &amp; understanding metacognitive aspects &amp; feedback</a:t>
            </a:r>
          </a:p>
        </p:txBody>
      </p:sp>
      <p:sp>
        <p:nvSpPr>
          <p:cNvPr id="17" name="TextBox 16">
            <a:extLst>
              <a:ext uri="{FF2B5EF4-FFF2-40B4-BE49-F238E27FC236}">
                <a16:creationId xmlns:a16="http://schemas.microsoft.com/office/drawing/2014/main" id="{5D36C928-B2FD-47B4-B165-F6F109C24FF4}"/>
              </a:ext>
            </a:extLst>
          </p:cNvPr>
          <p:cNvSpPr txBox="1"/>
          <p:nvPr/>
        </p:nvSpPr>
        <p:spPr>
          <a:xfrm>
            <a:off x="9547521" y="2120643"/>
            <a:ext cx="2402869" cy="1200329"/>
          </a:xfrm>
          <a:prstGeom prst="rect">
            <a:avLst/>
          </a:prstGeom>
          <a:noFill/>
        </p:spPr>
        <p:txBody>
          <a:bodyPr wrap="square" rtlCol="0">
            <a:spAutoFit/>
          </a:bodyPr>
          <a:lstStyle/>
          <a:p>
            <a:r>
              <a:rPr lang="en-GB" sz="2400" dirty="0">
                <a:solidFill>
                  <a:srgbClr val="7030A0"/>
                </a:solidFill>
                <a:latin typeface="Arial" panose="020B0604020202020204" pitchFamily="34" charset="0"/>
                <a:cs typeface="Arial" panose="020B0604020202020204" pitchFamily="34" charset="0"/>
              </a:rPr>
              <a:t>Feedback on some tasks can be automated</a:t>
            </a:r>
          </a:p>
        </p:txBody>
      </p:sp>
      <p:sp>
        <p:nvSpPr>
          <p:cNvPr id="19" name="TextBox 18">
            <a:extLst>
              <a:ext uri="{FF2B5EF4-FFF2-40B4-BE49-F238E27FC236}">
                <a16:creationId xmlns:a16="http://schemas.microsoft.com/office/drawing/2014/main" id="{A0812078-FDDB-4B59-A4F3-B9334E1B3B0D}"/>
              </a:ext>
            </a:extLst>
          </p:cNvPr>
          <p:cNvSpPr txBox="1"/>
          <p:nvPr/>
        </p:nvSpPr>
        <p:spPr>
          <a:xfrm>
            <a:off x="1424822" y="2542786"/>
            <a:ext cx="2328458" cy="1200329"/>
          </a:xfrm>
          <a:prstGeom prst="rect">
            <a:avLst/>
          </a:prstGeom>
          <a:noFill/>
        </p:spPr>
        <p:txBody>
          <a:bodyPr wrap="square" rtlCol="0">
            <a:spAutoFit/>
          </a:bodyPr>
          <a:lstStyle/>
          <a:p>
            <a:r>
              <a:rPr lang="en-GB" sz="2400" dirty="0">
                <a:solidFill>
                  <a:srgbClr val="7030A0"/>
                </a:solidFill>
                <a:latin typeface="Arial" panose="020B0604020202020204" pitchFamily="34" charset="0"/>
                <a:cs typeface="Arial" panose="020B0604020202020204" pitchFamily="34" charset="0"/>
              </a:rPr>
              <a:t>Use feedback to repeat tasks or try new ones</a:t>
            </a:r>
          </a:p>
        </p:txBody>
      </p:sp>
      <p:pic>
        <p:nvPicPr>
          <p:cNvPr id="2052" name="Picture 4" descr="Peer Clipart Clip Art Images - Good Job Clipart – Stunning free transparent  png clipart images free download">
            <a:extLst>
              <a:ext uri="{FF2B5EF4-FFF2-40B4-BE49-F238E27FC236}">
                <a16:creationId xmlns:a16="http://schemas.microsoft.com/office/drawing/2014/main" id="{F04547FD-8CAE-4D5E-8278-EB05810732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75959" y="3618755"/>
            <a:ext cx="2562225"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12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1" y="637252"/>
            <a:ext cx="9922934" cy="1325563"/>
          </a:xfrm>
        </p:spPr>
        <p:txBody>
          <a:bodyPr>
            <a:normAutofit/>
          </a:bodyPr>
          <a:lstStyle/>
          <a:p>
            <a:r>
              <a:rPr lang="en-GB" sz="4000" dirty="0">
                <a:solidFill>
                  <a:schemeClr val="accent4">
                    <a:lumMod val="75000"/>
                  </a:schemeClr>
                </a:solidFill>
                <a:latin typeface="Arial" panose="020B0604020202020204" pitchFamily="34" charset="0"/>
                <a:cs typeface="Arial" panose="020B0604020202020204" pitchFamily="34" charset="0"/>
              </a:rPr>
              <a:t>The science of learning</a:t>
            </a:r>
          </a:p>
        </p:txBody>
      </p:sp>
      <p:sp>
        <p:nvSpPr>
          <p:cNvPr id="3" name="Content Placeholder 2"/>
          <p:cNvSpPr>
            <a:spLocks noGrp="1"/>
          </p:cNvSpPr>
          <p:nvPr>
            <p:ph idx="1"/>
          </p:nvPr>
        </p:nvSpPr>
        <p:spPr>
          <a:xfrm>
            <a:off x="686726" y="6084101"/>
            <a:ext cx="10991796" cy="326963"/>
          </a:xfrm>
        </p:spPr>
        <p:txBody>
          <a:bodyPr>
            <a:noAutofit/>
          </a:bodyPr>
          <a:lstStyle/>
          <a:p>
            <a:pPr marL="0" indent="0">
              <a:buNone/>
            </a:pPr>
            <a:r>
              <a:rPr lang="en-GB" sz="2000" dirty="0" err="1">
                <a:effectLst/>
                <a:latin typeface="Calibri" panose="020F0502020204030204" pitchFamily="34" charset="0"/>
                <a:ea typeface="Calibri" panose="020F0502020204030204" pitchFamily="34" charset="0"/>
                <a:cs typeface="Arial" panose="020B0604020202020204" pitchFamily="34" charset="0"/>
              </a:rPr>
              <a:t>Sarma</a:t>
            </a:r>
            <a:r>
              <a:rPr lang="en-GB" sz="2000" dirty="0">
                <a:effectLst/>
                <a:latin typeface="Calibri" panose="020F0502020204030204" pitchFamily="34" charset="0"/>
                <a:ea typeface="Calibri" panose="020F0502020204030204" pitchFamily="34" charset="0"/>
                <a:cs typeface="Arial" panose="020B0604020202020204" pitchFamily="34" charset="0"/>
              </a:rPr>
              <a:t>, S. with </a:t>
            </a:r>
            <a:r>
              <a:rPr lang="en-GB" sz="2000" dirty="0" err="1">
                <a:effectLst/>
                <a:latin typeface="Calibri" panose="020F0502020204030204" pitchFamily="34" charset="0"/>
                <a:ea typeface="Calibri" panose="020F0502020204030204" pitchFamily="34" charset="0"/>
                <a:cs typeface="Arial" panose="020B0604020202020204" pitchFamily="34" charset="0"/>
              </a:rPr>
              <a:t>Yoquinto</a:t>
            </a:r>
            <a:r>
              <a:rPr lang="en-GB" sz="2000" dirty="0">
                <a:effectLst/>
                <a:latin typeface="Calibri" panose="020F0502020204030204" pitchFamily="34" charset="0"/>
                <a:ea typeface="Calibri" panose="020F0502020204030204" pitchFamily="34" charset="0"/>
                <a:cs typeface="Arial" panose="020B0604020202020204" pitchFamily="34" charset="0"/>
              </a:rPr>
              <a:t>, L. (2020). </a:t>
            </a:r>
            <a:r>
              <a:rPr lang="en-GB" sz="2000" i="1" dirty="0">
                <a:effectLst/>
                <a:latin typeface="Calibri" panose="020F0502020204030204" pitchFamily="34" charset="0"/>
                <a:ea typeface="Calibri" panose="020F0502020204030204" pitchFamily="34" charset="0"/>
                <a:cs typeface="Arial" panose="020B0604020202020204" pitchFamily="34" charset="0"/>
              </a:rPr>
              <a:t>Grasp: the science transforming how we learn</a:t>
            </a:r>
            <a:r>
              <a:rPr lang="en-GB" sz="2000" dirty="0">
                <a:effectLst/>
                <a:latin typeface="Calibri" panose="020F0502020204030204" pitchFamily="34" charset="0"/>
                <a:ea typeface="Calibri" panose="020F0502020204030204" pitchFamily="34" charset="0"/>
                <a:cs typeface="Arial" panose="020B0604020202020204" pitchFamily="34" charset="0"/>
              </a:rPr>
              <a:t>. London: Robinson.</a:t>
            </a:r>
            <a:endParaRPr lang="en-GB" sz="2400" dirty="0">
              <a:latin typeface="Arial" panose="020B0604020202020204" pitchFamily="34" charset="0"/>
              <a:cs typeface="Arial" panose="020B0604020202020204" pitchFamily="34" charset="0"/>
            </a:endParaRPr>
          </a:p>
        </p:txBody>
      </p:sp>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1636" y="-95003"/>
            <a:ext cx="1870363" cy="1870363"/>
          </a:xfrm>
          <a:prstGeom prst="rect">
            <a:avLst/>
          </a:prstGeom>
        </p:spPr>
      </p:pic>
      <p:cxnSp>
        <p:nvCxnSpPr>
          <p:cNvPr id="26" name="Elbow Connector 4">
            <a:extLst>
              <a:ext uri="{FF2B5EF4-FFF2-40B4-BE49-F238E27FC236}">
                <a16:creationId xmlns:a16="http://schemas.microsoft.com/office/drawing/2014/main" id="{39A1C3E3-D098-4F2D-850C-08F168C1136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27" name="Elbow Connector 4">
            <a:extLst>
              <a:ext uri="{FF2B5EF4-FFF2-40B4-BE49-F238E27FC236}">
                <a16:creationId xmlns:a16="http://schemas.microsoft.com/office/drawing/2014/main" id="{36FEF5F8-938C-4C98-8131-2AB884CFCF06}"/>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
        <p:nvSpPr>
          <p:cNvPr id="32" name="TextBox 31">
            <a:extLst>
              <a:ext uri="{FF2B5EF4-FFF2-40B4-BE49-F238E27FC236}">
                <a16:creationId xmlns:a16="http://schemas.microsoft.com/office/drawing/2014/main" id="{DB6E7433-5D4E-4EA9-825E-FABC85F3F5AF}"/>
              </a:ext>
            </a:extLst>
          </p:cNvPr>
          <p:cNvSpPr txBox="1"/>
          <p:nvPr/>
        </p:nvSpPr>
        <p:spPr>
          <a:xfrm>
            <a:off x="715294" y="1811608"/>
            <a:ext cx="8386119" cy="4154984"/>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Human to human education is best but technology can support this (p. xxvi)</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Theoretical concepts need to be contextualised in real situations (embodied cognition) to be understood (p. 49)</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Experiential learning in communities of mentors or peers develops embodied cognition (p. 145-6)</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Effortful retrieval – having to work hard to recall concepts – helps to fix them in long term memory (p. 128)</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Effortful retrieval can be promoted through spacing recall, interleaving recall of different subjects, </a:t>
            </a:r>
            <a:r>
              <a:rPr lang="en-GB" sz="2400" b="1" dirty="0">
                <a:solidFill>
                  <a:srgbClr val="C00000"/>
                </a:solidFill>
                <a:latin typeface="Arial" panose="020B0604020202020204" pitchFamily="34" charset="0"/>
                <a:cs typeface="Arial" panose="020B0604020202020204" pitchFamily="34" charset="0"/>
              </a:rPr>
              <a:t>metacognition</a:t>
            </a:r>
            <a:r>
              <a:rPr lang="en-GB" sz="2400" dirty="0">
                <a:latin typeface="Arial" panose="020B0604020202020204" pitchFamily="34" charset="0"/>
                <a:cs typeface="Arial" panose="020B0604020202020204" pitchFamily="34" charset="0"/>
              </a:rPr>
              <a:t> and </a:t>
            </a:r>
            <a:r>
              <a:rPr lang="en-GB" sz="2400" b="1" dirty="0">
                <a:solidFill>
                  <a:srgbClr val="C00000"/>
                </a:solidFill>
                <a:latin typeface="Arial" panose="020B0604020202020204" pitchFamily="34" charset="0"/>
                <a:cs typeface="Arial" panose="020B0604020202020204" pitchFamily="34" charset="0"/>
              </a:rPr>
              <a:t>regular testing </a:t>
            </a:r>
            <a:r>
              <a:rPr lang="en-GB" sz="2400" dirty="0">
                <a:latin typeface="Arial" panose="020B0604020202020204" pitchFamily="34" charset="0"/>
                <a:cs typeface="Arial" panose="020B0604020202020204" pitchFamily="34" charset="0"/>
              </a:rPr>
              <a:t>(p.136)</a:t>
            </a:r>
          </a:p>
        </p:txBody>
      </p:sp>
      <p:pic>
        <p:nvPicPr>
          <p:cNvPr id="31" name="Picture 30" descr="Diagram&#10;&#10;Description automatically generated">
            <a:extLst>
              <a:ext uri="{FF2B5EF4-FFF2-40B4-BE49-F238E27FC236}">
                <a16:creationId xmlns:a16="http://schemas.microsoft.com/office/drawing/2014/main" id="{A99CA71F-3681-42AD-BBB4-D3AE5FB6770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92828" y="1895375"/>
            <a:ext cx="2597105" cy="3971109"/>
          </a:xfrm>
          <a:prstGeom prst="rect">
            <a:avLst/>
          </a:prstGeom>
        </p:spPr>
      </p:pic>
    </p:spTree>
    <p:extLst>
      <p:ext uri="{BB962C8B-B14F-4D97-AF65-F5344CB8AC3E}">
        <p14:creationId xmlns:p14="http://schemas.microsoft.com/office/powerpoint/2010/main" val="2645735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1" y="649128"/>
            <a:ext cx="9922934" cy="1325563"/>
          </a:xfrm>
        </p:spPr>
        <p:txBody>
          <a:bodyPr>
            <a:normAutofit/>
          </a:bodyPr>
          <a:lstStyle/>
          <a:p>
            <a:r>
              <a:rPr lang="en-GB" sz="4000" dirty="0">
                <a:solidFill>
                  <a:schemeClr val="accent4">
                    <a:lumMod val="75000"/>
                  </a:schemeClr>
                </a:solidFill>
                <a:latin typeface="Arial" panose="020B0604020202020204" pitchFamily="34" charset="0"/>
                <a:cs typeface="Arial" panose="020B0604020202020204" pitchFamily="34" charset="0"/>
              </a:rPr>
              <a:t>Issues for flipped learning</a:t>
            </a:r>
          </a:p>
        </p:txBody>
      </p:sp>
      <p:sp>
        <p:nvSpPr>
          <p:cNvPr id="3" name="Content Placeholder 2"/>
          <p:cNvSpPr>
            <a:spLocks noGrp="1"/>
          </p:cNvSpPr>
          <p:nvPr>
            <p:ph idx="1"/>
          </p:nvPr>
        </p:nvSpPr>
        <p:spPr>
          <a:xfrm>
            <a:off x="951256" y="2178779"/>
            <a:ext cx="10515600" cy="4130575"/>
          </a:xfrm>
        </p:spPr>
        <p:txBody>
          <a:bodyPr>
            <a:normAutofit fontScale="85000" lnSpcReduction="20000"/>
          </a:bodyPr>
          <a:lstStyle/>
          <a:p>
            <a:pPr marL="444500" indent="-444500">
              <a:lnSpc>
                <a:spcPct val="100000"/>
              </a:lnSpc>
              <a:spcBef>
                <a:spcPts val="600"/>
              </a:spcBef>
              <a:spcAft>
                <a:spcPts val="600"/>
              </a:spcAft>
            </a:pPr>
            <a:r>
              <a:rPr lang="en-GB" dirty="0">
                <a:latin typeface="Arial" panose="020B0604020202020204" pitchFamily="34" charset="0"/>
                <a:cs typeface="Arial" panose="020B0604020202020204" pitchFamily="34" charset="0"/>
              </a:rPr>
              <a:t>A human teacher is essential for discussion of &amp; feedback on divergent tasks with no single correct answer, e.g. formative writing tasks.</a:t>
            </a:r>
          </a:p>
          <a:p>
            <a:pPr marL="444500" indent="-444500">
              <a:lnSpc>
                <a:spcPct val="100000"/>
              </a:lnSpc>
              <a:spcBef>
                <a:spcPts val="600"/>
              </a:spcBef>
              <a:spcAft>
                <a:spcPts val="600"/>
              </a:spcAft>
            </a:pPr>
            <a:r>
              <a:rPr lang="en-GB" dirty="0">
                <a:latin typeface="Arial" panose="020B0604020202020204" pitchFamily="34" charset="0"/>
                <a:cs typeface="Arial" panose="020B0604020202020204" pitchFamily="34" charset="0"/>
              </a:rPr>
              <a:t>A human teacher is essential to develop metacognitive understanding.</a:t>
            </a:r>
          </a:p>
          <a:p>
            <a:pPr marL="444500" indent="-444500">
              <a:lnSpc>
                <a:spcPct val="100000"/>
              </a:lnSpc>
              <a:spcBef>
                <a:spcPts val="600"/>
              </a:spcBef>
              <a:spcAft>
                <a:spcPts val="600"/>
              </a:spcAft>
            </a:pPr>
            <a:r>
              <a:rPr lang="en-GB" dirty="0">
                <a:latin typeface="Arial" panose="020B0604020202020204" pitchFamily="34" charset="0"/>
                <a:cs typeface="Arial" panose="020B0604020202020204" pitchFamily="34" charset="0"/>
              </a:rPr>
              <a:t>A computer can provide correct answers to convergent tasks, e.g. grammar practice activities.</a:t>
            </a:r>
          </a:p>
          <a:p>
            <a:pPr marL="444500" indent="-444500">
              <a:lnSpc>
                <a:spcPct val="100000"/>
              </a:lnSpc>
              <a:spcBef>
                <a:spcPts val="600"/>
              </a:spcBef>
              <a:spcAft>
                <a:spcPts val="600"/>
              </a:spcAft>
            </a:pPr>
            <a:r>
              <a:rPr lang="en-GB" dirty="0">
                <a:latin typeface="Arial" panose="020B0604020202020204" pitchFamily="34" charset="0"/>
                <a:cs typeface="Arial" panose="020B0604020202020204" pitchFamily="34" charset="0"/>
              </a:rPr>
              <a:t>Peers can provide learning communities to develop embodied cognition</a:t>
            </a:r>
          </a:p>
          <a:p>
            <a:pPr marL="444500" indent="-444500">
              <a:lnSpc>
                <a:spcPct val="100000"/>
              </a:lnSpc>
              <a:spcBef>
                <a:spcPts val="600"/>
              </a:spcBef>
              <a:spcAft>
                <a:spcPts val="600"/>
              </a:spcAft>
            </a:pPr>
            <a:r>
              <a:rPr lang="en-GB" dirty="0">
                <a:latin typeface="Arial" panose="020B0604020202020204" pitchFamily="34" charset="0"/>
                <a:cs typeface="Arial" panose="020B0604020202020204" pitchFamily="34" charset="0"/>
              </a:rPr>
              <a:t>Teachers have to be prepared to cede control of learning to computer-based materials and to students.</a:t>
            </a:r>
          </a:p>
          <a:p>
            <a:pPr marL="444500" indent="-444500">
              <a:lnSpc>
                <a:spcPct val="100000"/>
              </a:lnSpc>
              <a:spcBef>
                <a:spcPts val="600"/>
              </a:spcBef>
              <a:spcAft>
                <a:spcPts val="600"/>
              </a:spcAft>
            </a:pPr>
            <a:r>
              <a:rPr lang="en-GB" sz="2800" dirty="0">
                <a:latin typeface="Arial" panose="020B0604020202020204" pitchFamily="34" charset="0"/>
                <a:cs typeface="Arial" panose="020B0604020202020204" pitchFamily="34" charset="0"/>
              </a:rPr>
              <a:t>Many teachers prefer being face-to-face in a classroom where they feel they have more control and the interactions are ‘real’.</a:t>
            </a:r>
          </a:p>
        </p:txBody>
      </p:sp>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1636" y="-95003"/>
            <a:ext cx="1870363" cy="1870363"/>
          </a:xfrm>
          <a:prstGeom prst="rect">
            <a:avLst/>
          </a:prstGeom>
        </p:spPr>
      </p:pic>
      <p:cxnSp>
        <p:nvCxnSpPr>
          <p:cNvPr id="26" name="Elbow Connector 4">
            <a:extLst>
              <a:ext uri="{FF2B5EF4-FFF2-40B4-BE49-F238E27FC236}">
                <a16:creationId xmlns:a16="http://schemas.microsoft.com/office/drawing/2014/main" id="{39A1C3E3-D098-4F2D-850C-08F168C1136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27" name="Elbow Connector 4">
            <a:extLst>
              <a:ext uri="{FF2B5EF4-FFF2-40B4-BE49-F238E27FC236}">
                <a16:creationId xmlns:a16="http://schemas.microsoft.com/office/drawing/2014/main" id="{36FEF5F8-938C-4C98-8131-2AB884CFCF06}"/>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37190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1" y="649128"/>
            <a:ext cx="9922934" cy="1325563"/>
          </a:xfrm>
        </p:spPr>
        <p:txBody>
          <a:bodyPr>
            <a:normAutofit/>
          </a:bodyPr>
          <a:lstStyle/>
          <a:p>
            <a:r>
              <a:rPr lang="en-GB" sz="4000" dirty="0">
                <a:solidFill>
                  <a:schemeClr val="accent4">
                    <a:lumMod val="75000"/>
                  </a:schemeClr>
                </a:solidFill>
                <a:latin typeface="Arial" panose="020B0604020202020204" pitchFamily="34" charset="0"/>
                <a:cs typeface="Arial" panose="020B0604020202020204" pitchFamily="34" charset="0"/>
              </a:rPr>
              <a:t>The challenge</a:t>
            </a:r>
          </a:p>
        </p:txBody>
      </p:sp>
      <p:sp>
        <p:nvSpPr>
          <p:cNvPr id="3" name="Content Placeholder 2"/>
          <p:cNvSpPr>
            <a:spLocks noGrp="1"/>
          </p:cNvSpPr>
          <p:nvPr>
            <p:ph idx="1"/>
          </p:nvPr>
        </p:nvSpPr>
        <p:spPr>
          <a:xfrm>
            <a:off x="686726" y="2133673"/>
            <a:ext cx="6222823" cy="4075197"/>
          </a:xfrm>
        </p:spPr>
        <p:txBody>
          <a:bodyPr>
            <a:normAutofit lnSpcReduction="10000"/>
          </a:bodyPr>
          <a:lstStyle/>
          <a:p>
            <a:pPr marL="352425" indent="-352425">
              <a:lnSpc>
                <a:spcPct val="100000"/>
              </a:lnSpc>
              <a:spcBef>
                <a:spcPts val="600"/>
              </a:spcBef>
              <a:spcAft>
                <a:spcPts val="600"/>
              </a:spcAft>
            </a:pPr>
            <a:r>
              <a:rPr lang="en-GB" sz="2600" dirty="0">
                <a:latin typeface="Arial" panose="020B0604020202020204" pitchFamily="34" charset="0"/>
                <a:cs typeface="Arial" panose="020B0604020202020204" pitchFamily="34" charset="0"/>
              </a:rPr>
              <a:t>Sudden seismic shift in the way we were expected to deliver PSE</a:t>
            </a:r>
          </a:p>
          <a:p>
            <a:pPr marL="352425" indent="-352425">
              <a:lnSpc>
                <a:spcPct val="100000"/>
              </a:lnSpc>
              <a:spcBef>
                <a:spcPts val="600"/>
              </a:spcBef>
              <a:spcAft>
                <a:spcPts val="600"/>
              </a:spcAft>
            </a:pPr>
            <a:r>
              <a:rPr lang="en-GB" sz="2600" dirty="0">
                <a:latin typeface="Arial" panose="020B0604020202020204" pitchFamily="34" charset="0"/>
                <a:cs typeface="Arial" panose="020B0604020202020204" pitchFamily="34" charset="0"/>
              </a:rPr>
              <a:t>IELTS Centres in China closed in March</a:t>
            </a:r>
          </a:p>
          <a:p>
            <a:pPr marL="352425" indent="-352425">
              <a:lnSpc>
                <a:spcPct val="100000"/>
              </a:lnSpc>
              <a:spcBef>
                <a:spcPts val="600"/>
              </a:spcBef>
              <a:spcAft>
                <a:spcPts val="600"/>
              </a:spcAft>
            </a:pPr>
            <a:r>
              <a:rPr lang="en-GB" sz="2600" dirty="0">
                <a:latin typeface="Arial" panose="020B0604020202020204" pitchFamily="34" charset="0"/>
                <a:cs typeface="Arial" panose="020B0604020202020204" pitchFamily="34" charset="0"/>
              </a:rPr>
              <a:t>Institutions looked to their English units to help students meet their English condition</a:t>
            </a:r>
          </a:p>
          <a:p>
            <a:pPr marL="352425" indent="-352425">
              <a:lnSpc>
                <a:spcPct val="100000"/>
              </a:lnSpc>
              <a:spcBef>
                <a:spcPts val="600"/>
              </a:spcBef>
              <a:spcAft>
                <a:spcPts val="600"/>
              </a:spcAft>
            </a:pPr>
            <a:r>
              <a:rPr lang="en-GB" sz="2600" dirty="0">
                <a:latin typeface="Arial" panose="020B0604020202020204" pitchFamily="34" charset="0"/>
                <a:cs typeface="Arial" panose="020B0604020202020204" pitchFamily="34" charset="0"/>
              </a:rPr>
              <a:t>An opportunity in my case to raise the internal profile of PSE at my institution</a:t>
            </a:r>
            <a:endParaRPr lang="en-GB" dirty="0">
              <a:latin typeface="Arial" panose="020B0604020202020204" pitchFamily="34" charset="0"/>
              <a:cs typeface="Arial" panose="020B0604020202020204" pitchFamily="34" charset="0"/>
            </a:endParaRPr>
          </a:p>
          <a:p>
            <a:pPr marL="534988" indent="-534988">
              <a:lnSpc>
                <a:spcPct val="100000"/>
              </a:lnSpc>
              <a:spcBef>
                <a:spcPts val="600"/>
              </a:spcBef>
              <a:spcAft>
                <a:spcPts val="600"/>
              </a:spcAft>
            </a:pPr>
            <a:endParaRPr lang="en-GB" dirty="0">
              <a:latin typeface="Arial" panose="020B0604020202020204" pitchFamily="34" charset="0"/>
              <a:cs typeface="Arial" panose="020B0604020202020204" pitchFamily="34" charset="0"/>
            </a:endParaRPr>
          </a:p>
        </p:txBody>
      </p:sp>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1636" y="-95003"/>
            <a:ext cx="1870363" cy="1870363"/>
          </a:xfrm>
          <a:prstGeom prst="rect">
            <a:avLst/>
          </a:prstGeom>
        </p:spPr>
      </p:pic>
      <p:cxnSp>
        <p:nvCxnSpPr>
          <p:cNvPr id="26" name="Elbow Connector 4">
            <a:extLst>
              <a:ext uri="{FF2B5EF4-FFF2-40B4-BE49-F238E27FC236}">
                <a16:creationId xmlns:a16="http://schemas.microsoft.com/office/drawing/2014/main" id="{39A1C3E3-D098-4F2D-850C-08F168C1136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27" name="Elbow Connector 4">
            <a:extLst>
              <a:ext uri="{FF2B5EF4-FFF2-40B4-BE49-F238E27FC236}">
                <a16:creationId xmlns:a16="http://schemas.microsoft.com/office/drawing/2014/main" id="{36FEF5F8-938C-4C98-8131-2AB884CFCF06}"/>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pic>
        <p:nvPicPr>
          <p:cNvPr id="29" name="Picture 28" descr="A sign on the grass&#10;&#10;Description automatically generated">
            <a:extLst>
              <a:ext uri="{FF2B5EF4-FFF2-40B4-BE49-F238E27FC236}">
                <a16:creationId xmlns:a16="http://schemas.microsoft.com/office/drawing/2014/main" id="{F632FBE1-2FCD-4580-8E6B-089D3F2757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9381" y="1928234"/>
            <a:ext cx="4857855" cy="3772465"/>
          </a:xfrm>
          <a:prstGeom prst="rect">
            <a:avLst/>
          </a:prstGeom>
        </p:spPr>
      </p:pic>
      <p:sp>
        <p:nvSpPr>
          <p:cNvPr id="30" name="TextBox 29">
            <a:extLst>
              <a:ext uri="{FF2B5EF4-FFF2-40B4-BE49-F238E27FC236}">
                <a16:creationId xmlns:a16="http://schemas.microsoft.com/office/drawing/2014/main" id="{5731BDB6-0082-4FD0-AFBC-7EEB3D37471E}"/>
              </a:ext>
            </a:extLst>
          </p:cNvPr>
          <p:cNvSpPr txBox="1"/>
          <p:nvPr/>
        </p:nvSpPr>
        <p:spPr>
          <a:xfrm>
            <a:off x="6919381" y="5868044"/>
            <a:ext cx="4516171" cy="461665"/>
          </a:xfrm>
          <a:prstGeom prst="rect">
            <a:avLst/>
          </a:prstGeom>
          <a:noFill/>
        </p:spPr>
        <p:txBody>
          <a:bodyPr wrap="square" rtlCol="0">
            <a:spAutoFit/>
          </a:bodyPr>
          <a:lstStyle/>
          <a:p>
            <a:r>
              <a:rPr lang="en-GB" sz="2400" dirty="0"/>
              <a:t>Ian Jukes on Twitter @</a:t>
            </a:r>
            <a:r>
              <a:rPr lang="en-GB" sz="2400" dirty="0" err="1"/>
              <a:t>ijukes</a:t>
            </a:r>
            <a:r>
              <a:rPr lang="en-GB" sz="2400" dirty="0"/>
              <a:t> Oct 7 </a:t>
            </a:r>
          </a:p>
        </p:txBody>
      </p:sp>
    </p:spTree>
    <p:extLst>
      <p:ext uri="{BB962C8B-B14F-4D97-AF65-F5344CB8AC3E}">
        <p14:creationId xmlns:p14="http://schemas.microsoft.com/office/powerpoint/2010/main" val="594429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1" y="649128"/>
            <a:ext cx="9922934" cy="1325563"/>
          </a:xfrm>
        </p:spPr>
        <p:txBody>
          <a:bodyPr>
            <a:normAutofit/>
          </a:bodyPr>
          <a:lstStyle/>
          <a:p>
            <a:r>
              <a:rPr lang="en-GB" sz="4000" dirty="0">
                <a:solidFill>
                  <a:schemeClr val="accent4">
                    <a:lumMod val="75000"/>
                  </a:schemeClr>
                </a:solidFill>
                <a:latin typeface="Arial" panose="020B0604020202020204" pitchFamily="34" charset="0"/>
                <a:cs typeface="Arial" panose="020B0604020202020204" pitchFamily="34" charset="0"/>
              </a:rPr>
              <a:t>Legitimation Code Theory</a:t>
            </a:r>
          </a:p>
        </p:txBody>
      </p:sp>
      <p:sp>
        <p:nvSpPr>
          <p:cNvPr id="3" name="Content Placeholder 2"/>
          <p:cNvSpPr>
            <a:spLocks noGrp="1"/>
          </p:cNvSpPr>
          <p:nvPr>
            <p:ph idx="1"/>
          </p:nvPr>
        </p:nvSpPr>
        <p:spPr>
          <a:xfrm>
            <a:off x="592269" y="1988726"/>
            <a:ext cx="10874587" cy="3639968"/>
          </a:xfrm>
        </p:spPr>
        <p:txBody>
          <a:bodyPr>
            <a:normAutofit/>
          </a:bodyPr>
          <a:lstStyle/>
          <a:p>
            <a:pPr marL="444500" indent="-444500">
              <a:lnSpc>
                <a:spcPct val="100000"/>
              </a:lnSpc>
              <a:spcBef>
                <a:spcPts val="600"/>
              </a:spcBef>
              <a:spcAft>
                <a:spcPts val="600"/>
              </a:spcAft>
            </a:pPr>
            <a:r>
              <a:rPr lang="en-GB" dirty="0">
                <a:latin typeface="Arial" panose="020B0604020202020204" pitchFamily="34" charset="0"/>
                <a:cs typeface="Arial" panose="020B0604020202020204" pitchFamily="34" charset="0"/>
              </a:rPr>
              <a:t>With apologies to those who already know and use this theory to inform their practice.</a:t>
            </a:r>
          </a:p>
          <a:p>
            <a:pPr marL="457200" lvl="1" indent="0">
              <a:lnSpc>
                <a:spcPct val="125000"/>
              </a:lnSpc>
              <a:spcBef>
                <a:spcPts val="1200"/>
              </a:spcBef>
              <a:spcAft>
                <a:spcPts val="1200"/>
              </a:spcAft>
              <a:buNone/>
            </a:pPr>
            <a:r>
              <a:rPr lang="en-GB" sz="2800" i="1" dirty="0">
                <a:latin typeface="Arial" panose="020B0604020202020204" pitchFamily="34" charset="0"/>
                <a:cs typeface="Arial" panose="020B0604020202020204" pitchFamily="34" charset="0"/>
              </a:rPr>
              <a:t>To be successful, students </a:t>
            </a:r>
            <a:r>
              <a:rPr lang="en-US" sz="2800" i="1" dirty="0">
                <a:latin typeface="Arial" panose="020B0604020202020204" pitchFamily="34" charset="0"/>
                <a:cs typeface="Arial" panose="020B0604020202020204" pitchFamily="34" charset="0"/>
              </a:rPr>
              <a:t>have to be able to use </a:t>
            </a:r>
            <a:r>
              <a:rPr lang="en-US" sz="2800" b="1" i="1" dirty="0">
                <a:solidFill>
                  <a:srgbClr val="C00000"/>
                </a:solidFill>
                <a:latin typeface="Arial" panose="020B0604020202020204" pitchFamily="34" charset="0"/>
                <a:cs typeface="Arial" panose="020B0604020202020204" pitchFamily="34" charset="0"/>
              </a:rPr>
              <a:t>meaning-packed</a:t>
            </a:r>
            <a:r>
              <a:rPr lang="en-US" sz="2800" i="1" dirty="0">
                <a:latin typeface="Arial" panose="020B0604020202020204" pitchFamily="34" charset="0"/>
                <a:cs typeface="Arial" panose="020B0604020202020204" pitchFamily="34" charset="0"/>
              </a:rPr>
              <a:t>, </a:t>
            </a:r>
            <a:r>
              <a:rPr lang="en-GB" sz="2800" b="1" i="1" dirty="0">
                <a:solidFill>
                  <a:srgbClr val="C00000"/>
                </a:solidFill>
                <a:latin typeface="Arial" panose="020B0604020202020204" pitchFamily="34" charset="0"/>
                <a:cs typeface="Arial" panose="020B0604020202020204" pitchFamily="34" charset="0"/>
              </a:rPr>
              <a:t>non-context-dependent language</a:t>
            </a:r>
            <a:r>
              <a:rPr lang="en-GB" sz="2800" i="1"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and prove that they understand it by unpacking it and grounding it in the real world.</a:t>
            </a:r>
          </a:p>
          <a:p>
            <a:pPr marL="444500" indent="-444500">
              <a:lnSpc>
                <a:spcPct val="100000"/>
              </a:lnSpc>
              <a:spcBef>
                <a:spcPts val="600"/>
              </a:spcBef>
              <a:spcAft>
                <a:spcPts val="600"/>
              </a:spcAft>
            </a:pPr>
            <a:r>
              <a:rPr lang="en-GB" dirty="0">
                <a:latin typeface="Arial" panose="020B0604020202020204" pitchFamily="34" charset="0"/>
                <a:cs typeface="Arial" panose="020B0604020202020204" pitchFamily="34" charset="0"/>
              </a:rPr>
              <a:t>i.e. general (conceptual) &gt;&gt; specific (real world case or example)</a:t>
            </a:r>
            <a:r>
              <a:rPr lang="en-US"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1636" y="-95003"/>
            <a:ext cx="1870363" cy="1870363"/>
          </a:xfrm>
          <a:prstGeom prst="rect">
            <a:avLst/>
          </a:prstGeom>
        </p:spPr>
      </p:pic>
      <p:cxnSp>
        <p:nvCxnSpPr>
          <p:cNvPr id="26" name="Elbow Connector 4">
            <a:extLst>
              <a:ext uri="{FF2B5EF4-FFF2-40B4-BE49-F238E27FC236}">
                <a16:creationId xmlns:a16="http://schemas.microsoft.com/office/drawing/2014/main" id="{39A1C3E3-D098-4F2D-850C-08F168C1136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27" name="Elbow Connector 4">
            <a:extLst>
              <a:ext uri="{FF2B5EF4-FFF2-40B4-BE49-F238E27FC236}">
                <a16:creationId xmlns:a16="http://schemas.microsoft.com/office/drawing/2014/main" id="{36FEF5F8-938C-4C98-8131-2AB884CFCF06}"/>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B1B25EA1-4796-426C-AE77-5144938EF013}"/>
              </a:ext>
            </a:extLst>
          </p:cNvPr>
          <p:cNvSpPr txBox="1"/>
          <p:nvPr/>
        </p:nvSpPr>
        <p:spPr>
          <a:xfrm>
            <a:off x="962247" y="5760511"/>
            <a:ext cx="10029629" cy="830997"/>
          </a:xfrm>
          <a:prstGeom prst="rect">
            <a:avLst/>
          </a:prstGeom>
          <a:noFill/>
        </p:spPr>
        <p:txBody>
          <a:bodyPr wrap="square" rtlCol="0">
            <a:spAutoFit/>
          </a:bodyPr>
          <a:lstStyle/>
          <a:p>
            <a:r>
              <a:rPr lang="en-GB" sz="2400" dirty="0" err="1">
                <a:latin typeface="Arial" panose="020B0604020202020204" pitchFamily="34" charset="0"/>
                <a:cs typeface="Arial" panose="020B0604020202020204" pitchFamily="34" charset="0"/>
              </a:rPr>
              <a:t>Ingold</a:t>
            </a:r>
            <a:r>
              <a:rPr lang="en-GB" sz="2400" dirty="0">
                <a:latin typeface="Arial" panose="020B0604020202020204" pitchFamily="34" charset="0"/>
                <a:cs typeface="Arial" panose="020B0604020202020204" pitchFamily="34" charset="0"/>
              </a:rPr>
              <a:t>, R. and O’Sullivan, D. (2012) Riding the waves to success. </a:t>
            </a:r>
            <a:r>
              <a:rPr lang="en-GB" sz="2400" i="1" dirty="0">
                <a:latin typeface="Arial" panose="020B0604020202020204" pitchFamily="34" charset="0"/>
                <a:cs typeface="Arial" panose="020B0604020202020204" pitchFamily="34" charset="0"/>
              </a:rPr>
              <a:t>Modern English Teacher </a:t>
            </a:r>
            <a:r>
              <a:rPr lang="en-GB" sz="2400" dirty="0">
                <a:latin typeface="Arial" panose="020B0604020202020204" pitchFamily="34" charset="0"/>
                <a:cs typeface="Arial" panose="020B0604020202020204" pitchFamily="34" charset="0"/>
              </a:rPr>
              <a:t>Volume 26 Issue 2.</a:t>
            </a:r>
          </a:p>
        </p:txBody>
      </p:sp>
    </p:spTree>
    <p:extLst>
      <p:ext uri="{BB962C8B-B14F-4D97-AF65-F5344CB8AC3E}">
        <p14:creationId xmlns:p14="http://schemas.microsoft.com/office/powerpoint/2010/main" val="1629565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1" y="649128"/>
            <a:ext cx="9922934" cy="1325563"/>
          </a:xfrm>
        </p:spPr>
        <p:txBody>
          <a:bodyPr>
            <a:normAutofit/>
          </a:bodyPr>
          <a:lstStyle/>
          <a:p>
            <a:r>
              <a:rPr lang="en-GB" sz="4000" dirty="0">
                <a:solidFill>
                  <a:schemeClr val="accent4">
                    <a:lumMod val="75000"/>
                  </a:schemeClr>
                </a:solidFill>
                <a:latin typeface="Arial" panose="020B0604020202020204" pitchFamily="34" charset="0"/>
                <a:cs typeface="Arial" panose="020B0604020202020204" pitchFamily="34" charset="0"/>
              </a:rPr>
              <a:t>Legitimation Code Theory</a:t>
            </a:r>
          </a:p>
        </p:txBody>
      </p:sp>
      <p:sp>
        <p:nvSpPr>
          <p:cNvPr id="3" name="Content Placeholder 2"/>
          <p:cNvSpPr>
            <a:spLocks noGrp="1"/>
          </p:cNvSpPr>
          <p:nvPr>
            <p:ph idx="1"/>
          </p:nvPr>
        </p:nvSpPr>
        <p:spPr>
          <a:xfrm>
            <a:off x="951256" y="1884339"/>
            <a:ext cx="10515600" cy="3969237"/>
          </a:xfrm>
        </p:spPr>
        <p:txBody>
          <a:bodyPr>
            <a:normAutofit fontScale="77500" lnSpcReduction="20000"/>
          </a:bodyPr>
          <a:lstStyle/>
          <a:p>
            <a:pPr marL="444500" indent="-444500">
              <a:lnSpc>
                <a:spcPct val="100000"/>
              </a:lnSpc>
              <a:spcBef>
                <a:spcPts val="600"/>
              </a:spcBef>
              <a:spcAft>
                <a:spcPts val="600"/>
              </a:spcAft>
            </a:pPr>
            <a:r>
              <a:rPr lang="en-GB" sz="3600" dirty="0">
                <a:latin typeface="Arial" panose="020B0604020202020204" pitchFamily="34" charset="0"/>
                <a:cs typeface="Arial" panose="020B0604020202020204" pitchFamily="34" charset="0"/>
              </a:rPr>
              <a:t>How much </a:t>
            </a:r>
            <a:r>
              <a:rPr lang="en-US" sz="3600" dirty="0">
                <a:latin typeface="Arial" panose="020B0604020202020204" pitchFamily="34" charset="0"/>
                <a:cs typeface="Arial" panose="020B0604020202020204" pitchFamily="34" charset="0"/>
              </a:rPr>
              <a:t>meaning does something contain?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Semantic density, SD</a:t>
            </a:r>
            <a:r>
              <a:rPr lang="en-US" sz="3600" u="sng"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e.g. </a:t>
            </a:r>
          </a:p>
          <a:p>
            <a:pPr marL="901700" lvl="1" indent="-444500">
              <a:lnSpc>
                <a:spcPct val="100000"/>
              </a:lnSpc>
              <a:spcBef>
                <a:spcPts val="600"/>
              </a:spcBef>
              <a:spcAft>
                <a:spcPts val="600"/>
              </a:spcAft>
            </a:pPr>
            <a:r>
              <a:rPr lang="en-US" sz="3600" i="1" dirty="0">
                <a:latin typeface="Arial" panose="020B0604020202020204" pitchFamily="34" charset="0"/>
                <a:cs typeface="Arial" panose="020B0604020202020204" pitchFamily="34" charset="0"/>
              </a:rPr>
              <a:t>Plagiarism, Scholarship</a:t>
            </a:r>
            <a:r>
              <a:rPr lang="en-US" sz="3600" dirty="0">
                <a:latin typeface="Arial" panose="020B0604020202020204" pitchFamily="34" charset="0"/>
                <a:cs typeface="Arial" panose="020B0604020202020204" pitchFamily="34" charset="0"/>
              </a:rPr>
              <a:t> SD+</a:t>
            </a:r>
          </a:p>
          <a:p>
            <a:pPr marL="901700" lvl="1" indent="-444500">
              <a:lnSpc>
                <a:spcPct val="100000"/>
              </a:lnSpc>
              <a:spcBef>
                <a:spcPts val="600"/>
              </a:spcBef>
              <a:spcAft>
                <a:spcPts val="600"/>
              </a:spcAft>
            </a:pPr>
            <a:r>
              <a:rPr lang="en-US" sz="3600" i="1" dirty="0">
                <a:latin typeface="Arial" panose="020B0604020202020204" pitchFamily="34" charset="0"/>
                <a:cs typeface="Arial" panose="020B0604020202020204" pitchFamily="34" charset="0"/>
              </a:rPr>
              <a:t>Copying the work of others or using your own voice </a:t>
            </a:r>
            <a:r>
              <a:rPr lang="en-US" sz="3600" dirty="0">
                <a:latin typeface="Arial" panose="020B0604020202020204" pitchFamily="34" charset="0"/>
                <a:cs typeface="Arial" panose="020B0604020202020204" pitchFamily="34" charset="0"/>
              </a:rPr>
              <a:t>SD-</a:t>
            </a:r>
          </a:p>
          <a:p>
            <a:pPr marL="444500" indent="-444500">
              <a:lnSpc>
                <a:spcPct val="100000"/>
              </a:lnSpc>
              <a:spcBef>
                <a:spcPts val="600"/>
              </a:spcBef>
              <a:spcAft>
                <a:spcPts val="600"/>
              </a:spcAft>
            </a:pPr>
            <a:r>
              <a:rPr lang="en-US" sz="3600" dirty="0">
                <a:latin typeface="Arial" panose="020B0604020202020204" pitchFamily="34" charset="0"/>
                <a:cs typeface="Arial" panose="020B0604020202020204" pitchFamily="34" charset="0"/>
              </a:rPr>
              <a:t>How close to a specific context do you have to be to understand something? Semantic gravity SG</a:t>
            </a:r>
            <a:r>
              <a:rPr lang="en-US" sz="3600" u="sng"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e.g.</a:t>
            </a:r>
          </a:p>
          <a:p>
            <a:pPr marL="901700" lvl="1" indent="-444500">
              <a:lnSpc>
                <a:spcPct val="100000"/>
              </a:lnSpc>
              <a:spcBef>
                <a:spcPts val="600"/>
              </a:spcBef>
              <a:spcAft>
                <a:spcPts val="600"/>
              </a:spcAft>
            </a:pPr>
            <a:r>
              <a:rPr lang="en-US" sz="3600" dirty="0">
                <a:latin typeface="Arial" panose="020B0604020202020204" pitchFamily="34" charset="0"/>
                <a:cs typeface="Arial" panose="020B0604020202020204" pitchFamily="34" charset="0"/>
              </a:rPr>
              <a:t>Specific task on your PSE in your institution SG+</a:t>
            </a:r>
          </a:p>
          <a:p>
            <a:pPr marL="901700" lvl="1" indent="-444500">
              <a:lnSpc>
                <a:spcPct val="100000"/>
              </a:lnSpc>
              <a:spcBef>
                <a:spcPts val="600"/>
              </a:spcBef>
              <a:spcAft>
                <a:spcPts val="600"/>
              </a:spcAft>
            </a:pPr>
            <a:r>
              <a:rPr lang="en-US" sz="3600" dirty="0">
                <a:latin typeface="Arial" panose="020B0604020202020204" pitchFamily="34" charset="0"/>
                <a:cs typeface="Arial" panose="020B0604020202020204" pitchFamily="34" charset="0"/>
              </a:rPr>
              <a:t>Metacognitive understanding of task outcome to enable transfer to degree studies SG-</a:t>
            </a:r>
          </a:p>
        </p:txBody>
      </p:sp>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1636" y="-95003"/>
            <a:ext cx="1870363" cy="1870363"/>
          </a:xfrm>
          <a:prstGeom prst="rect">
            <a:avLst/>
          </a:prstGeom>
        </p:spPr>
      </p:pic>
      <p:cxnSp>
        <p:nvCxnSpPr>
          <p:cNvPr id="26" name="Elbow Connector 4">
            <a:extLst>
              <a:ext uri="{FF2B5EF4-FFF2-40B4-BE49-F238E27FC236}">
                <a16:creationId xmlns:a16="http://schemas.microsoft.com/office/drawing/2014/main" id="{39A1C3E3-D098-4F2D-850C-08F168C1136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27" name="Elbow Connector 4">
            <a:extLst>
              <a:ext uri="{FF2B5EF4-FFF2-40B4-BE49-F238E27FC236}">
                <a16:creationId xmlns:a16="http://schemas.microsoft.com/office/drawing/2014/main" id="{36FEF5F8-938C-4C98-8131-2AB884CFCF06}"/>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B1B25EA1-4796-426C-AE77-5144938EF013}"/>
              </a:ext>
            </a:extLst>
          </p:cNvPr>
          <p:cNvSpPr txBox="1"/>
          <p:nvPr/>
        </p:nvSpPr>
        <p:spPr>
          <a:xfrm>
            <a:off x="962247" y="5979934"/>
            <a:ext cx="10029629" cy="707886"/>
          </a:xfrm>
          <a:prstGeom prst="rect">
            <a:avLst/>
          </a:prstGeom>
          <a:noFill/>
        </p:spPr>
        <p:txBody>
          <a:bodyPr wrap="square" rtlCol="0">
            <a:spAutoFit/>
          </a:bodyPr>
          <a:lstStyle/>
          <a:p>
            <a:r>
              <a:rPr lang="en-GB" sz="2000" dirty="0" err="1">
                <a:latin typeface="Arial" panose="020B0604020202020204" pitchFamily="34" charset="0"/>
                <a:cs typeface="Arial" panose="020B0604020202020204" pitchFamily="34" charset="0"/>
              </a:rPr>
              <a:t>Ingold</a:t>
            </a:r>
            <a:r>
              <a:rPr lang="en-GB" sz="2000" dirty="0">
                <a:latin typeface="Arial" panose="020B0604020202020204" pitchFamily="34" charset="0"/>
                <a:cs typeface="Arial" panose="020B0604020202020204" pitchFamily="34" charset="0"/>
              </a:rPr>
              <a:t>, R. and O’Sullivan, D. (2012) Riding the waves to success. </a:t>
            </a:r>
            <a:r>
              <a:rPr lang="en-GB" sz="2000" i="1" dirty="0">
                <a:latin typeface="Arial" panose="020B0604020202020204" pitchFamily="34" charset="0"/>
                <a:cs typeface="Arial" panose="020B0604020202020204" pitchFamily="34" charset="0"/>
              </a:rPr>
              <a:t>Modern English Teacher </a:t>
            </a:r>
            <a:r>
              <a:rPr lang="en-GB" sz="2000" dirty="0">
                <a:latin typeface="Arial" panose="020B0604020202020204" pitchFamily="34" charset="0"/>
                <a:cs typeface="Arial" panose="020B0604020202020204" pitchFamily="34" charset="0"/>
              </a:rPr>
              <a:t>Volume 26 Issue 2.</a:t>
            </a:r>
          </a:p>
        </p:txBody>
      </p:sp>
    </p:spTree>
    <p:extLst>
      <p:ext uri="{BB962C8B-B14F-4D97-AF65-F5344CB8AC3E}">
        <p14:creationId xmlns:p14="http://schemas.microsoft.com/office/powerpoint/2010/main" val="1117363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622176" y="742231"/>
            <a:ext cx="8887584" cy="1325563"/>
          </a:xfrm>
        </p:spPr>
        <p:txBody>
          <a:bodyPr>
            <a:normAutofit/>
          </a:bodyPr>
          <a:lstStyle/>
          <a:p>
            <a:r>
              <a:rPr lang="en-GB" sz="4000" dirty="0">
                <a:solidFill>
                  <a:schemeClr val="accent4">
                    <a:lumMod val="75000"/>
                  </a:schemeClr>
                </a:solidFill>
                <a:latin typeface="Arial" panose="020B0604020202020204" pitchFamily="34" charset="0"/>
                <a:cs typeface="Arial" panose="020B0604020202020204" pitchFamily="34" charset="0"/>
              </a:rPr>
              <a:t>Semantic density +SD / gravity +SG</a:t>
            </a:r>
          </a:p>
        </p:txBody>
      </p:sp>
      <p:cxnSp>
        <p:nvCxnSpPr>
          <p:cNvPr id="4" name="Straight Arrow Connector 3"/>
          <p:cNvCxnSpPr/>
          <p:nvPr/>
        </p:nvCxnSpPr>
        <p:spPr>
          <a:xfrm>
            <a:off x="5879976" y="2852936"/>
            <a:ext cx="0" cy="32403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863752" y="4490155"/>
            <a:ext cx="432048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255295" y="1924677"/>
            <a:ext cx="3465385"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SG- context reduced</a:t>
            </a:r>
          </a:p>
        </p:txBody>
      </p:sp>
      <p:sp>
        <p:nvSpPr>
          <p:cNvPr id="11" name="TextBox 10"/>
          <p:cNvSpPr txBox="1"/>
          <p:nvPr/>
        </p:nvSpPr>
        <p:spPr>
          <a:xfrm>
            <a:off x="8804365" y="3978569"/>
            <a:ext cx="2724527"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SD+ cognitively demanding</a:t>
            </a:r>
          </a:p>
        </p:txBody>
      </p:sp>
      <p:sp>
        <p:nvSpPr>
          <p:cNvPr id="12" name="TextBox 11"/>
          <p:cNvSpPr txBox="1"/>
          <p:nvPr/>
        </p:nvSpPr>
        <p:spPr>
          <a:xfrm>
            <a:off x="928386" y="3978570"/>
            <a:ext cx="3151390" cy="954107"/>
          </a:xfrm>
          <a:prstGeom prst="rect">
            <a:avLst/>
          </a:prstGeom>
          <a:noFill/>
        </p:spPr>
        <p:txBody>
          <a:bodyPr wrap="square" rtlCol="0">
            <a:spAutoFit/>
          </a:bodyPr>
          <a:lstStyle/>
          <a:p>
            <a:r>
              <a:rPr lang="en-GB" sz="2400" dirty="0"/>
              <a:t> </a:t>
            </a:r>
            <a:r>
              <a:rPr lang="en-GB" sz="2800" dirty="0">
                <a:latin typeface="Arial" panose="020B0604020202020204" pitchFamily="34" charset="0"/>
                <a:cs typeface="Arial" panose="020B0604020202020204" pitchFamily="34" charset="0"/>
              </a:rPr>
              <a:t>SD- cognitively undemanding</a:t>
            </a:r>
            <a:endParaRPr lang="en-GB" sz="2400" dirty="0">
              <a:latin typeface="Arial" panose="020B0604020202020204" pitchFamily="34" charset="0"/>
              <a:cs typeface="Arial" panose="020B0604020202020204" pitchFamily="34" charset="0"/>
            </a:endParaRPr>
          </a:p>
        </p:txBody>
      </p:sp>
      <p:sp>
        <p:nvSpPr>
          <p:cNvPr id="13" name="TextBox 12"/>
          <p:cNvSpPr txBox="1"/>
          <p:nvPr/>
        </p:nvSpPr>
        <p:spPr>
          <a:xfrm>
            <a:off x="4039270" y="6275601"/>
            <a:ext cx="4033573"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SG+ context embedded</a:t>
            </a:r>
          </a:p>
        </p:txBody>
      </p:sp>
      <p:sp>
        <p:nvSpPr>
          <p:cNvPr id="10" name="TextBox 9"/>
          <p:cNvSpPr txBox="1"/>
          <p:nvPr/>
        </p:nvSpPr>
        <p:spPr>
          <a:xfrm>
            <a:off x="928385" y="5100106"/>
            <a:ext cx="3831237" cy="1015663"/>
          </a:xfrm>
          <a:prstGeom prst="rect">
            <a:avLst/>
          </a:prstGeom>
          <a:noFill/>
          <a:ln>
            <a:solidFill>
              <a:srgbClr val="5E6A71"/>
            </a:solidFill>
          </a:ln>
        </p:spPr>
        <p:txBody>
          <a:bodyPr wrap="square" rtlCol="0">
            <a:spAutoFit/>
          </a:bodyPr>
          <a:lstStyle/>
          <a:p>
            <a:r>
              <a:rPr lang="en-GB" sz="2000" dirty="0">
                <a:latin typeface="Arial" panose="020B0604020202020204" pitchFamily="34" charset="0"/>
                <a:cs typeface="Arial" panose="020B0604020202020204" pitchFamily="34" charset="0"/>
              </a:rPr>
              <a:t>Interpersonal interactions. Tells personal stories. Describes situations and actions.</a:t>
            </a:r>
          </a:p>
        </p:txBody>
      </p:sp>
      <p:sp>
        <p:nvSpPr>
          <p:cNvPr id="15" name="TextBox 14"/>
          <p:cNvSpPr txBox="1"/>
          <p:nvPr/>
        </p:nvSpPr>
        <p:spPr>
          <a:xfrm>
            <a:off x="841534" y="2498241"/>
            <a:ext cx="3918092" cy="1323439"/>
          </a:xfrm>
          <a:prstGeom prst="rect">
            <a:avLst/>
          </a:prstGeom>
          <a:noFill/>
          <a:ln>
            <a:solidFill>
              <a:srgbClr val="5E6A71"/>
            </a:solidFill>
          </a:ln>
        </p:spPr>
        <p:txBody>
          <a:bodyPr wrap="square" rtlCol="0">
            <a:spAutoFit/>
          </a:bodyPr>
          <a:lstStyle/>
          <a:p>
            <a:r>
              <a:rPr lang="en-GB" sz="2000" dirty="0">
                <a:latin typeface="Arial" panose="020B0604020202020204" pitchFamily="34" charset="0"/>
                <a:cs typeface="Arial" panose="020B0604020202020204" pitchFamily="34" charset="0"/>
              </a:rPr>
              <a:t>Recalls and reviews information</a:t>
            </a:r>
          </a:p>
          <a:p>
            <a:r>
              <a:rPr lang="en-GB" sz="2000" dirty="0">
                <a:latin typeface="Arial" panose="020B0604020202020204" pitchFamily="34" charset="0"/>
                <a:cs typeface="Arial" panose="020B0604020202020204" pitchFamily="34" charset="0"/>
              </a:rPr>
              <a:t>Relates ideas, e.g. compares</a:t>
            </a:r>
          </a:p>
          <a:p>
            <a:r>
              <a:rPr lang="en-GB" sz="2000" dirty="0">
                <a:latin typeface="Arial" panose="020B0604020202020204" pitchFamily="34" charset="0"/>
                <a:cs typeface="Arial" panose="020B0604020202020204" pitchFamily="34" charset="0"/>
              </a:rPr>
              <a:t>Generalises / summarises</a:t>
            </a:r>
          </a:p>
          <a:p>
            <a:r>
              <a:rPr lang="en-GB" sz="2000" dirty="0">
                <a:latin typeface="Arial" panose="020B0604020202020204" pitchFamily="34" charset="0"/>
                <a:cs typeface="Arial" panose="020B0604020202020204" pitchFamily="34" charset="0"/>
              </a:rPr>
              <a:t>Transforms and personalises</a:t>
            </a:r>
          </a:p>
        </p:txBody>
      </p:sp>
      <p:sp>
        <p:nvSpPr>
          <p:cNvPr id="16" name="TextBox 15"/>
          <p:cNvSpPr txBox="1"/>
          <p:nvPr/>
        </p:nvSpPr>
        <p:spPr>
          <a:xfrm>
            <a:off x="7338724" y="2488444"/>
            <a:ext cx="4104336" cy="1323439"/>
          </a:xfrm>
          <a:prstGeom prst="rect">
            <a:avLst/>
          </a:prstGeom>
          <a:noFill/>
          <a:ln>
            <a:solidFill>
              <a:srgbClr val="5E6A71"/>
            </a:solidFill>
          </a:ln>
        </p:spPr>
        <p:txBody>
          <a:bodyPr wrap="square" rtlCol="0">
            <a:spAutoFit/>
          </a:bodyPr>
          <a:lstStyle/>
          <a:p>
            <a:r>
              <a:rPr lang="en-GB" sz="2000" dirty="0">
                <a:latin typeface="Arial" panose="020B0604020202020204" pitchFamily="34" charset="0"/>
                <a:cs typeface="Arial" panose="020B0604020202020204" pitchFamily="34" charset="0"/>
              </a:rPr>
              <a:t>Selects &amp; integrates information</a:t>
            </a:r>
          </a:p>
          <a:p>
            <a:r>
              <a:rPr lang="en-GB" sz="2000" dirty="0">
                <a:latin typeface="Arial" panose="020B0604020202020204" pitchFamily="34" charset="0"/>
                <a:cs typeface="Arial" panose="020B0604020202020204" pitchFamily="34" charset="0"/>
              </a:rPr>
              <a:t>Develops and sustains ideas</a:t>
            </a:r>
          </a:p>
          <a:p>
            <a:r>
              <a:rPr lang="en-GB" sz="2000" dirty="0">
                <a:latin typeface="Arial" panose="020B0604020202020204" pitchFamily="34" charset="0"/>
                <a:cs typeface="Arial" panose="020B0604020202020204" pitchFamily="34" charset="0"/>
              </a:rPr>
              <a:t>Argues, evaluates, justifies</a:t>
            </a:r>
          </a:p>
          <a:p>
            <a:r>
              <a:rPr lang="en-GB" sz="2000" dirty="0">
                <a:latin typeface="Arial" panose="020B0604020202020204" pitchFamily="34" charset="0"/>
                <a:cs typeface="Arial" panose="020B0604020202020204" pitchFamily="34" charset="0"/>
              </a:rPr>
              <a:t>Applies principles to new situation</a:t>
            </a:r>
          </a:p>
        </p:txBody>
      </p:sp>
      <p:sp>
        <p:nvSpPr>
          <p:cNvPr id="17" name="TextBox 16"/>
          <p:cNvSpPr txBox="1"/>
          <p:nvPr/>
        </p:nvSpPr>
        <p:spPr>
          <a:xfrm>
            <a:off x="7360350" y="5104275"/>
            <a:ext cx="4168543" cy="1015663"/>
          </a:xfrm>
          <a:prstGeom prst="rect">
            <a:avLst/>
          </a:prstGeom>
          <a:noFill/>
          <a:ln>
            <a:solidFill>
              <a:srgbClr val="5E6A71"/>
            </a:solidFill>
          </a:ln>
        </p:spPr>
        <p:txBody>
          <a:bodyPr wrap="square" rtlCol="0">
            <a:spAutoFit/>
          </a:bodyPr>
          <a:lstStyle/>
          <a:p>
            <a:r>
              <a:rPr lang="en-GB" sz="2000" dirty="0">
                <a:latin typeface="Arial" panose="020B0604020202020204" pitchFamily="34" charset="0"/>
                <a:cs typeface="Arial" panose="020B0604020202020204" pitchFamily="34" charset="0"/>
              </a:rPr>
              <a:t>Discipline-specific epistemology – ways of knowing and performing.</a:t>
            </a:r>
          </a:p>
          <a:p>
            <a:r>
              <a:rPr lang="en-GB" sz="2000" dirty="0">
                <a:latin typeface="Arial" panose="020B0604020202020204" pitchFamily="34" charset="0"/>
                <a:cs typeface="Arial" panose="020B0604020202020204" pitchFamily="34" charset="0"/>
              </a:rPr>
              <a:t>Applies frameworks to cases</a:t>
            </a:r>
          </a:p>
        </p:txBody>
      </p:sp>
      <p:pic>
        <p:nvPicPr>
          <p:cNvPr id="14" name="Content Placeholder 8">
            <a:extLst>
              <a:ext uri="{FF2B5EF4-FFF2-40B4-BE49-F238E27FC236}">
                <a16:creationId xmlns:a16="http://schemas.microsoft.com/office/drawing/2014/main" id="{4760F295-E65D-46BF-B09F-81BCD8A4E4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1636" y="-95003"/>
            <a:ext cx="1870363" cy="1870363"/>
          </a:xfrm>
          <a:prstGeom prst="rect">
            <a:avLst/>
          </a:prstGeom>
        </p:spPr>
      </p:pic>
      <p:cxnSp>
        <p:nvCxnSpPr>
          <p:cNvPr id="18" name="Elbow Connector 4">
            <a:extLst>
              <a:ext uri="{FF2B5EF4-FFF2-40B4-BE49-F238E27FC236}">
                <a16:creationId xmlns:a16="http://schemas.microsoft.com/office/drawing/2014/main" id="{F315E838-2701-4B50-B1B3-4FB0472EAC92}"/>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19" name="Elbow Connector 4">
            <a:extLst>
              <a:ext uri="{FF2B5EF4-FFF2-40B4-BE49-F238E27FC236}">
                <a16:creationId xmlns:a16="http://schemas.microsoft.com/office/drawing/2014/main" id="{CF538592-A39C-4A04-9674-AE3EF566C541}"/>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37254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769550"/>
            <a:ext cx="7416824" cy="1325563"/>
          </a:xfrm>
        </p:spPr>
        <p:txBody>
          <a:bodyPr/>
          <a:lstStyle/>
          <a:p>
            <a:r>
              <a:rPr lang="en-GB" sz="4000" dirty="0">
                <a:solidFill>
                  <a:schemeClr val="accent4">
                    <a:lumMod val="75000"/>
                  </a:schemeClr>
                </a:solidFill>
                <a:latin typeface="Arial" panose="020B0604020202020204" pitchFamily="34" charset="0"/>
                <a:cs typeface="Arial" panose="020B0604020202020204" pitchFamily="34" charset="0"/>
              </a:rPr>
              <a:t>Making semantic waves</a:t>
            </a:r>
          </a:p>
        </p:txBody>
      </p:sp>
      <p:sp>
        <p:nvSpPr>
          <p:cNvPr id="4" name="TextBox 3"/>
          <p:cNvSpPr txBox="1"/>
          <p:nvPr/>
        </p:nvSpPr>
        <p:spPr>
          <a:xfrm>
            <a:off x="2464768" y="5877273"/>
            <a:ext cx="7416824" cy="707886"/>
          </a:xfrm>
          <a:prstGeom prst="rect">
            <a:avLst/>
          </a:prstGeom>
          <a:noFill/>
        </p:spPr>
        <p:txBody>
          <a:bodyPr wrap="square" rtlCol="0">
            <a:spAutoFit/>
          </a:bodyPr>
          <a:lstStyle/>
          <a:p>
            <a:r>
              <a:rPr lang="en-GB" sz="2000" dirty="0"/>
              <a:t>Retrieved from Making semantic waves 2013 </a:t>
            </a:r>
            <a:r>
              <a:rPr lang="en-GB" sz="2000" dirty="0">
                <a:hlinkClick r:id="rId2" tooltip="Persistent link using digital object identifier"/>
              </a:rPr>
              <a:t>https://doi.org/10.1016/j.linged.2012.11.005</a:t>
            </a:r>
            <a:endParaRPr lang="en-GB" sz="2000" dirty="0"/>
          </a:p>
        </p:txBody>
      </p:sp>
      <p:pic>
        <p:nvPicPr>
          <p:cNvPr id="1026" name="Picture 2" descr="Image result for semantic wa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38" y="2095113"/>
            <a:ext cx="6714309" cy="35562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889263" y="2542819"/>
            <a:ext cx="3671365" cy="3108543"/>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Generalises concepts</a:t>
            </a:r>
          </a:p>
          <a:p>
            <a:r>
              <a:rPr lang="en-GB" sz="2800" dirty="0">
                <a:latin typeface="Arial" panose="020B0604020202020204" pitchFamily="34" charset="0"/>
                <a:cs typeface="Arial" panose="020B0604020202020204" pitchFamily="34" charset="0"/>
              </a:rPr>
              <a:t>Builds metacognition</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Contextualises – describes examples and cases, enables embodied cognition</a:t>
            </a:r>
          </a:p>
        </p:txBody>
      </p:sp>
      <p:pic>
        <p:nvPicPr>
          <p:cNvPr id="6" name="Content Placeholder 8">
            <a:extLst>
              <a:ext uri="{FF2B5EF4-FFF2-40B4-BE49-F238E27FC236}">
                <a16:creationId xmlns:a16="http://schemas.microsoft.com/office/drawing/2014/main" id="{8A61572E-AAE4-4E71-BD66-FA4D6788FA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1636" y="-95003"/>
            <a:ext cx="1870363" cy="1870363"/>
          </a:xfrm>
          <a:prstGeom prst="rect">
            <a:avLst/>
          </a:prstGeom>
        </p:spPr>
      </p:pic>
      <p:cxnSp>
        <p:nvCxnSpPr>
          <p:cNvPr id="7" name="Elbow Connector 4">
            <a:extLst>
              <a:ext uri="{FF2B5EF4-FFF2-40B4-BE49-F238E27FC236}">
                <a16:creationId xmlns:a16="http://schemas.microsoft.com/office/drawing/2014/main" id="{3CB8E983-0D8A-41C1-B938-6D19A7DC9B44}"/>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8" name="Elbow Connector 4">
            <a:extLst>
              <a:ext uri="{FF2B5EF4-FFF2-40B4-BE49-F238E27FC236}">
                <a16:creationId xmlns:a16="http://schemas.microsoft.com/office/drawing/2014/main" id="{801CE0AC-3AAB-45B9-879F-E2798F3B7601}"/>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05514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1" y="649128"/>
            <a:ext cx="9922934" cy="1325563"/>
          </a:xfrm>
        </p:spPr>
        <p:txBody>
          <a:bodyPr>
            <a:normAutofit/>
          </a:bodyPr>
          <a:lstStyle/>
          <a:p>
            <a:r>
              <a:rPr lang="en-GB" sz="4000" dirty="0">
                <a:solidFill>
                  <a:schemeClr val="accent4">
                    <a:lumMod val="75000"/>
                  </a:schemeClr>
                </a:solidFill>
                <a:latin typeface="Arial" panose="020B0604020202020204" pitchFamily="34" charset="0"/>
                <a:cs typeface="Arial" panose="020B0604020202020204" pitchFamily="34" charset="0"/>
              </a:rPr>
              <a:t>Semantic wave analysis of a lesson</a:t>
            </a:r>
          </a:p>
        </p:txBody>
      </p:sp>
      <p:sp>
        <p:nvSpPr>
          <p:cNvPr id="3" name="Content Placeholder 2"/>
          <p:cNvSpPr>
            <a:spLocks noGrp="1"/>
          </p:cNvSpPr>
          <p:nvPr>
            <p:ph idx="1"/>
          </p:nvPr>
        </p:nvSpPr>
        <p:spPr>
          <a:xfrm>
            <a:off x="951256" y="2097404"/>
            <a:ext cx="10515600" cy="4225017"/>
          </a:xfrm>
        </p:spPr>
        <p:txBody>
          <a:bodyPr>
            <a:normAutofit/>
          </a:bodyPr>
          <a:lstStyle/>
          <a:p>
            <a:pPr marL="444500" indent="-444500">
              <a:lnSpc>
                <a:spcPct val="100000"/>
              </a:lnSpc>
              <a:spcBef>
                <a:spcPts val="600"/>
              </a:spcBef>
              <a:spcAft>
                <a:spcPts val="600"/>
              </a:spcAft>
            </a:pPr>
            <a:r>
              <a:rPr lang="en-GB" sz="2400" dirty="0">
                <a:latin typeface="Arial" panose="020B0604020202020204" pitchFamily="34" charset="0"/>
                <a:cs typeface="Arial" panose="020B0604020202020204" pitchFamily="34" charset="0"/>
              </a:rPr>
              <a:t>Materials for this lesson can be found here </a:t>
            </a:r>
            <a:r>
              <a:rPr lang="en-GB" sz="2400" dirty="0">
                <a:solidFill>
                  <a:srgbClr val="0073AA"/>
                </a:solidFill>
                <a:latin typeface="Arial" panose="020B0604020202020204" pitchFamily="34" charset="0"/>
                <a:cs typeface="Arial" panose="020B0604020202020204" pitchFamily="34" charset="0"/>
                <a:hlinkClick r:id="rId3"/>
              </a:rPr>
              <a:t>https://eap-essentials.com/arguing-from-sources-with-writers-voice/</a:t>
            </a:r>
            <a:endParaRPr lang="en-GB" sz="2400" dirty="0">
              <a:solidFill>
                <a:srgbClr val="0073AA"/>
              </a:solidFill>
              <a:latin typeface="Arial" panose="020B0604020202020204" pitchFamily="34" charset="0"/>
              <a:cs typeface="Arial" panose="020B0604020202020204" pitchFamily="34" charset="0"/>
            </a:endParaRPr>
          </a:p>
          <a:p>
            <a:pPr marL="444500" indent="-444500">
              <a:lnSpc>
                <a:spcPct val="100000"/>
              </a:lnSpc>
              <a:spcBef>
                <a:spcPts val="600"/>
              </a:spcBef>
              <a:spcAft>
                <a:spcPts val="600"/>
              </a:spcAft>
            </a:pPr>
            <a:r>
              <a:rPr lang="en-GB" sz="2400" dirty="0">
                <a:latin typeface="Arial" panose="020B0604020202020204" pitchFamily="34" charset="0"/>
                <a:cs typeface="Arial" panose="020B0604020202020204" pitchFamily="34" charset="0"/>
              </a:rPr>
              <a:t>The most powerful and sustainable form of immunization against plagiarism is the development of an academic writer’s voice (Argent, 2012). </a:t>
            </a:r>
          </a:p>
          <a:p>
            <a:pPr marL="444500" indent="-444500">
              <a:lnSpc>
                <a:spcPct val="100000"/>
              </a:lnSpc>
              <a:spcBef>
                <a:spcPts val="600"/>
              </a:spcBef>
              <a:spcAft>
                <a:spcPts val="600"/>
              </a:spcAft>
            </a:pPr>
            <a:r>
              <a:rPr lang="en-GB" sz="2400" dirty="0">
                <a:latin typeface="Arial" panose="020B0604020202020204" pitchFamily="34" charset="0"/>
                <a:cs typeface="Arial" panose="020B0604020202020204" pitchFamily="34" charset="0"/>
              </a:rPr>
              <a:t>Rather than dwelling on the term </a:t>
            </a:r>
            <a:r>
              <a:rPr lang="en-GB" sz="2400" i="1" dirty="0">
                <a:latin typeface="Arial" panose="020B0604020202020204" pitchFamily="34" charset="0"/>
                <a:cs typeface="Arial" panose="020B0604020202020204" pitchFamily="34" charset="0"/>
              </a:rPr>
              <a:t>plagiarism</a:t>
            </a:r>
            <a:r>
              <a:rPr lang="en-GB" sz="2400" dirty="0">
                <a:latin typeface="Arial" panose="020B0604020202020204" pitchFamily="34" charset="0"/>
                <a:cs typeface="Arial" panose="020B0604020202020204" pitchFamily="34" charset="0"/>
              </a:rPr>
              <a:t>, it is more fruitful to consider the opposite side of the coin, </a:t>
            </a:r>
            <a:r>
              <a:rPr lang="en-GB" sz="2400" i="1" dirty="0">
                <a:latin typeface="Arial" panose="020B0604020202020204" pitchFamily="34" charset="0"/>
                <a:cs typeface="Arial" panose="020B0604020202020204" pitchFamily="34" charset="0"/>
              </a:rPr>
              <a:t>scholarship</a:t>
            </a:r>
            <a:r>
              <a:rPr lang="en-GB" sz="2400" dirty="0">
                <a:latin typeface="Arial" panose="020B0604020202020204" pitchFamily="34" charset="0"/>
                <a:cs typeface="Arial" panose="020B0604020202020204" pitchFamily="34" charset="0"/>
              </a:rPr>
              <a:t>.</a:t>
            </a:r>
          </a:p>
          <a:p>
            <a:pPr marL="444500" indent="-444500">
              <a:lnSpc>
                <a:spcPct val="100000"/>
              </a:lnSpc>
              <a:spcBef>
                <a:spcPts val="600"/>
              </a:spcBef>
              <a:spcAft>
                <a:spcPts val="600"/>
              </a:spcAft>
            </a:pPr>
            <a:r>
              <a:rPr lang="en-GB" sz="2400" i="1" dirty="0">
                <a:latin typeface="Arial" panose="020B0604020202020204" pitchFamily="34" charset="0"/>
                <a:cs typeface="Arial" panose="020B0604020202020204" pitchFamily="34" charset="0"/>
              </a:rPr>
              <a:t>Access EAP: Frameworks</a:t>
            </a:r>
            <a:r>
              <a:rPr lang="en-GB" sz="2400" dirty="0">
                <a:latin typeface="Arial" panose="020B0604020202020204" pitchFamily="34" charset="0"/>
                <a:cs typeface="Arial" panose="020B0604020202020204" pitchFamily="34" charset="0"/>
              </a:rPr>
              <a:t>, Unit 8 Section 4, focuses specifically on activating writer's voice &amp; identifying components of writer's voice in two (constructed) student texts.</a:t>
            </a:r>
          </a:p>
        </p:txBody>
      </p:sp>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21636" y="-95003"/>
            <a:ext cx="1870363" cy="1870363"/>
          </a:xfrm>
          <a:prstGeom prst="rect">
            <a:avLst/>
          </a:prstGeom>
        </p:spPr>
      </p:pic>
      <p:cxnSp>
        <p:nvCxnSpPr>
          <p:cNvPr id="26" name="Elbow Connector 4">
            <a:extLst>
              <a:ext uri="{FF2B5EF4-FFF2-40B4-BE49-F238E27FC236}">
                <a16:creationId xmlns:a16="http://schemas.microsoft.com/office/drawing/2014/main" id="{39A1C3E3-D098-4F2D-850C-08F168C1136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27" name="Elbow Connector 4">
            <a:extLst>
              <a:ext uri="{FF2B5EF4-FFF2-40B4-BE49-F238E27FC236}">
                <a16:creationId xmlns:a16="http://schemas.microsoft.com/office/drawing/2014/main" id="{36FEF5F8-938C-4C98-8131-2AB884CFCF06}"/>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5385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80B0BA39-01B9-42C8-AD80-6C279285FC0E}"/>
              </a:ext>
            </a:extLst>
          </p:cNvPr>
          <p:cNvCxnSpPr/>
          <p:nvPr/>
        </p:nvCxnSpPr>
        <p:spPr>
          <a:xfrm flipV="1">
            <a:off x="904240" y="873760"/>
            <a:ext cx="0" cy="52222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a:extLst>
              <a:ext uri="{FF2B5EF4-FFF2-40B4-BE49-F238E27FC236}">
                <a16:creationId xmlns:a16="http://schemas.microsoft.com/office/drawing/2014/main" id="{968CBFE3-831F-446D-BC4F-66403B66F1C1}"/>
              </a:ext>
            </a:extLst>
          </p:cNvPr>
          <p:cNvCxnSpPr/>
          <p:nvPr/>
        </p:nvCxnSpPr>
        <p:spPr>
          <a:xfrm>
            <a:off x="894080" y="6055360"/>
            <a:ext cx="1008888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F114159C-2CE2-420E-A8F0-EA8425D1CBF3}"/>
              </a:ext>
            </a:extLst>
          </p:cNvPr>
          <p:cNvSpPr txBox="1"/>
          <p:nvPr/>
        </p:nvSpPr>
        <p:spPr>
          <a:xfrm>
            <a:off x="116841" y="6207760"/>
            <a:ext cx="1026159" cy="461665"/>
          </a:xfrm>
          <a:prstGeom prst="rect">
            <a:avLst/>
          </a:prstGeom>
          <a:noFill/>
        </p:spPr>
        <p:txBody>
          <a:bodyPr wrap="square" rtlCol="0">
            <a:spAutoFit/>
          </a:bodyPr>
          <a:lstStyle/>
          <a:p>
            <a:r>
              <a:rPr lang="en-GB" sz="2400" dirty="0"/>
              <a:t>Time</a:t>
            </a:r>
          </a:p>
        </p:txBody>
      </p:sp>
      <p:sp>
        <p:nvSpPr>
          <p:cNvPr id="7" name="TextBox 6">
            <a:extLst>
              <a:ext uri="{FF2B5EF4-FFF2-40B4-BE49-F238E27FC236}">
                <a16:creationId xmlns:a16="http://schemas.microsoft.com/office/drawing/2014/main" id="{89DBC67C-1BE3-49E6-8C73-9D361FD60881}"/>
              </a:ext>
            </a:extLst>
          </p:cNvPr>
          <p:cNvSpPr txBox="1"/>
          <p:nvPr/>
        </p:nvSpPr>
        <p:spPr>
          <a:xfrm>
            <a:off x="10558210" y="6207760"/>
            <a:ext cx="1784090" cy="461665"/>
          </a:xfrm>
          <a:prstGeom prst="rect">
            <a:avLst/>
          </a:prstGeom>
          <a:noFill/>
        </p:spPr>
        <p:txBody>
          <a:bodyPr wrap="square" rtlCol="0">
            <a:spAutoFit/>
          </a:bodyPr>
          <a:lstStyle/>
          <a:p>
            <a:r>
              <a:rPr lang="en-GB" sz="2400" dirty="0"/>
              <a:t>180 minutes</a:t>
            </a:r>
          </a:p>
        </p:txBody>
      </p:sp>
      <p:sp>
        <p:nvSpPr>
          <p:cNvPr id="8" name="TextBox 7">
            <a:extLst>
              <a:ext uri="{FF2B5EF4-FFF2-40B4-BE49-F238E27FC236}">
                <a16:creationId xmlns:a16="http://schemas.microsoft.com/office/drawing/2014/main" id="{9A5E187F-3259-4907-B983-5E128BF466F0}"/>
              </a:ext>
            </a:extLst>
          </p:cNvPr>
          <p:cNvSpPr txBox="1"/>
          <p:nvPr/>
        </p:nvSpPr>
        <p:spPr>
          <a:xfrm>
            <a:off x="116841" y="782320"/>
            <a:ext cx="843280" cy="461665"/>
          </a:xfrm>
          <a:prstGeom prst="rect">
            <a:avLst/>
          </a:prstGeom>
          <a:noFill/>
        </p:spPr>
        <p:txBody>
          <a:bodyPr wrap="square" rtlCol="0">
            <a:spAutoFit/>
          </a:bodyPr>
          <a:lstStyle/>
          <a:p>
            <a:r>
              <a:rPr lang="en-GB" sz="2400" dirty="0"/>
              <a:t> --SG</a:t>
            </a:r>
            <a:endParaRPr lang="en-GB" sz="2400" u="sng" dirty="0"/>
          </a:p>
        </p:txBody>
      </p:sp>
      <p:sp>
        <p:nvSpPr>
          <p:cNvPr id="9" name="TextBox 8">
            <a:extLst>
              <a:ext uri="{FF2B5EF4-FFF2-40B4-BE49-F238E27FC236}">
                <a16:creationId xmlns:a16="http://schemas.microsoft.com/office/drawing/2014/main" id="{1790229F-9822-4AD1-9846-CE79A1BC9317}"/>
              </a:ext>
            </a:extLst>
          </p:cNvPr>
          <p:cNvSpPr txBox="1"/>
          <p:nvPr/>
        </p:nvSpPr>
        <p:spPr>
          <a:xfrm>
            <a:off x="116841" y="2230736"/>
            <a:ext cx="843280" cy="461665"/>
          </a:xfrm>
          <a:prstGeom prst="rect">
            <a:avLst/>
          </a:prstGeom>
          <a:noFill/>
        </p:spPr>
        <p:txBody>
          <a:bodyPr wrap="square" rtlCol="0">
            <a:spAutoFit/>
          </a:bodyPr>
          <a:lstStyle/>
          <a:p>
            <a:r>
              <a:rPr lang="en-GB" sz="2400" dirty="0"/>
              <a:t> -SG</a:t>
            </a:r>
            <a:endParaRPr lang="en-GB" sz="2400" u="sng" dirty="0"/>
          </a:p>
        </p:txBody>
      </p:sp>
      <p:sp>
        <p:nvSpPr>
          <p:cNvPr id="10" name="TextBox 9">
            <a:extLst>
              <a:ext uri="{FF2B5EF4-FFF2-40B4-BE49-F238E27FC236}">
                <a16:creationId xmlns:a16="http://schemas.microsoft.com/office/drawing/2014/main" id="{9E5E047C-DCB8-485B-A56A-D3FF4A4F4BBC}"/>
              </a:ext>
            </a:extLst>
          </p:cNvPr>
          <p:cNvSpPr txBox="1"/>
          <p:nvPr/>
        </p:nvSpPr>
        <p:spPr>
          <a:xfrm>
            <a:off x="116841" y="3894126"/>
            <a:ext cx="843280" cy="461665"/>
          </a:xfrm>
          <a:prstGeom prst="rect">
            <a:avLst/>
          </a:prstGeom>
          <a:noFill/>
        </p:spPr>
        <p:txBody>
          <a:bodyPr wrap="square" rtlCol="0">
            <a:spAutoFit/>
          </a:bodyPr>
          <a:lstStyle/>
          <a:p>
            <a:r>
              <a:rPr lang="en-GB" sz="2400" dirty="0"/>
              <a:t> +SG</a:t>
            </a:r>
            <a:endParaRPr lang="en-GB" sz="2400" u="sng" dirty="0"/>
          </a:p>
        </p:txBody>
      </p:sp>
      <p:sp>
        <p:nvSpPr>
          <p:cNvPr id="11" name="TextBox 10">
            <a:extLst>
              <a:ext uri="{FF2B5EF4-FFF2-40B4-BE49-F238E27FC236}">
                <a16:creationId xmlns:a16="http://schemas.microsoft.com/office/drawing/2014/main" id="{E336AC93-261B-46FE-BDAA-DFFBB6C4B99B}"/>
              </a:ext>
            </a:extLst>
          </p:cNvPr>
          <p:cNvSpPr txBox="1"/>
          <p:nvPr/>
        </p:nvSpPr>
        <p:spPr>
          <a:xfrm>
            <a:off x="116841" y="5573375"/>
            <a:ext cx="843280" cy="461665"/>
          </a:xfrm>
          <a:prstGeom prst="rect">
            <a:avLst/>
          </a:prstGeom>
          <a:noFill/>
        </p:spPr>
        <p:txBody>
          <a:bodyPr wrap="square" rtlCol="0">
            <a:spAutoFit/>
          </a:bodyPr>
          <a:lstStyle/>
          <a:p>
            <a:r>
              <a:rPr lang="en-GB" sz="2400" dirty="0"/>
              <a:t>++SG</a:t>
            </a:r>
            <a:endParaRPr lang="en-GB" sz="2400" u="sng" dirty="0"/>
          </a:p>
        </p:txBody>
      </p:sp>
      <p:sp>
        <p:nvSpPr>
          <p:cNvPr id="12" name="TextBox 11">
            <a:extLst>
              <a:ext uri="{FF2B5EF4-FFF2-40B4-BE49-F238E27FC236}">
                <a16:creationId xmlns:a16="http://schemas.microsoft.com/office/drawing/2014/main" id="{18A78419-C4E5-4DC8-ACBE-08E19FC50C3C}"/>
              </a:ext>
            </a:extLst>
          </p:cNvPr>
          <p:cNvSpPr txBox="1"/>
          <p:nvPr/>
        </p:nvSpPr>
        <p:spPr>
          <a:xfrm>
            <a:off x="1633790" y="6192511"/>
            <a:ext cx="1181137" cy="461665"/>
          </a:xfrm>
          <a:prstGeom prst="rect">
            <a:avLst/>
          </a:prstGeom>
          <a:noFill/>
        </p:spPr>
        <p:txBody>
          <a:bodyPr wrap="square" rtlCol="0">
            <a:spAutoFit/>
          </a:bodyPr>
          <a:lstStyle/>
          <a:p>
            <a:r>
              <a:rPr lang="en-GB" sz="2400" dirty="0"/>
              <a:t> 30 min</a:t>
            </a:r>
            <a:endParaRPr lang="en-GB" sz="2400" u="sng" dirty="0"/>
          </a:p>
        </p:txBody>
      </p:sp>
      <p:sp>
        <p:nvSpPr>
          <p:cNvPr id="13" name="TextBox 12">
            <a:extLst>
              <a:ext uri="{FF2B5EF4-FFF2-40B4-BE49-F238E27FC236}">
                <a16:creationId xmlns:a16="http://schemas.microsoft.com/office/drawing/2014/main" id="{FFE862C0-8BC6-4754-AFA4-688C83CF3B67}"/>
              </a:ext>
            </a:extLst>
          </p:cNvPr>
          <p:cNvSpPr txBox="1"/>
          <p:nvPr/>
        </p:nvSpPr>
        <p:spPr>
          <a:xfrm>
            <a:off x="3364781" y="6192510"/>
            <a:ext cx="1181137" cy="461665"/>
          </a:xfrm>
          <a:prstGeom prst="rect">
            <a:avLst/>
          </a:prstGeom>
          <a:noFill/>
        </p:spPr>
        <p:txBody>
          <a:bodyPr wrap="square" rtlCol="0">
            <a:spAutoFit/>
          </a:bodyPr>
          <a:lstStyle/>
          <a:p>
            <a:r>
              <a:rPr lang="en-GB" sz="2400" dirty="0"/>
              <a:t> 60 min</a:t>
            </a:r>
            <a:endParaRPr lang="en-GB" sz="2400" u="sng" dirty="0"/>
          </a:p>
        </p:txBody>
      </p:sp>
      <p:sp>
        <p:nvSpPr>
          <p:cNvPr id="14" name="TextBox 13">
            <a:extLst>
              <a:ext uri="{FF2B5EF4-FFF2-40B4-BE49-F238E27FC236}">
                <a16:creationId xmlns:a16="http://schemas.microsoft.com/office/drawing/2014/main" id="{984FABB6-FC6E-45F4-9C07-DE2939B8E320}"/>
              </a:ext>
            </a:extLst>
          </p:cNvPr>
          <p:cNvSpPr txBox="1"/>
          <p:nvPr/>
        </p:nvSpPr>
        <p:spPr>
          <a:xfrm>
            <a:off x="5328757" y="6229880"/>
            <a:ext cx="1181137" cy="461665"/>
          </a:xfrm>
          <a:prstGeom prst="rect">
            <a:avLst/>
          </a:prstGeom>
          <a:noFill/>
        </p:spPr>
        <p:txBody>
          <a:bodyPr wrap="square" rtlCol="0">
            <a:spAutoFit/>
          </a:bodyPr>
          <a:lstStyle/>
          <a:p>
            <a:r>
              <a:rPr lang="en-GB" sz="2400" dirty="0"/>
              <a:t> 90 min</a:t>
            </a:r>
            <a:endParaRPr lang="en-GB" sz="2400" u="sng" dirty="0"/>
          </a:p>
        </p:txBody>
      </p:sp>
      <p:sp>
        <p:nvSpPr>
          <p:cNvPr id="15" name="TextBox 14">
            <a:extLst>
              <a:ext uri="{FF2B5EF4-FFF2-40B4-BE49-F238E27FC236}">
                <a16:creationId xmlns:a16="http://schemas.microsoft.com/office/drawing/2014/main" id="{ABB3463E-193A-4BDE-8FB9-1675A8C26B7F}"/>
              </a:ext>
            </a:extLst>
          </p:cNvPr>
          <p:cNvSpPr txBox="1"/>
          <p:nvPr/>
        </p:nvSpPr>
        <p:spPr>
          <a:xfrm>
            <a:off x="7134898" y="6188936"/>
            <a:ext cx="1306932" cy="461665"/>
          </a:xfrm>
          <a:prstGeom prst="rect">
            <a:avLst/>
          </a:prstGeom>
          <a:noFill/>
        </p:spPr>
        <p:txBody>
          <a:bodyPr wrap="square" rtlCol="0">
            <a:spAutoFit/>
          </a:bodyPr>
          <a:lstStyle/>
          <a:p>
            <a:r>
              <a:rPr lang="en-GB" sz="2400" dirty="0"/>
              <a:t> 120 min</a:t>
            </a:r>
            <a:endParaRPr lang="en-GB" sz="2400" u="sng" dirty="0"/>
          </a:p>
        </p:txBody>
      </p:sp>
      <p:sp>
        <p:nvSpPr>
          <p:cNvPr id="16" name="TextBox 15">
            <a:extLst>
              <a:ext uri="{FF2B5EF4-FFF2-40B4-BE49-F238E27FC236}">
                <a16:creationId xmlns:a16="http://schemas.microsoft.com/office/drawing/2014/main" id="{54197E3E-F2D2-4E2C-802A-996E2C9B9CC3}"/>
              </a:ext>
            </a:extLst>
          </p:cNvPr>
          <p:cNvSpPr txBox="1"/>
          <p:nvPr/>
        </p:nvSpPr>
        <p:spPr>
          <a:xfrm>
            <a:off x="8941039" y="6229880"/>
            <a:ext cx="1306932" cy="461665"/>
          </a:xfrm>
          <a:prstGeom prst="rect">
            <a:avLst/>
          </a:prstGeom>
          <a:noFill/>
        </p:spPr>
        <p:txBody>
          <a:bodyPr wrap="square" rtlCol="0">
            <a:spAutoFit/>
          </a:bodyPr>
          <a:lstStyle/>
          <a:p>
            <a:r>
              <a:rPr lang="en-GB" sz="2400" dirty="0"/>
              <a:t> 150 min</a:t>
            </a:r>
            <a:endParaRPr lang="en-GB" sz="2400" u="sng" dirty="0"/>
          </a:p>
        </p:txBody>
      </p:sp>
      <p:sp>
        <p:nvSpPr>
          <p:cNvPr id="19" name="Freeform: Shape 18">
            <a:extLst>
              <a:ext uri="{FF2B5EF4-FFF2-40B4-BE49-F238E27FC236}">
                <a16:creationId xmlns:a16="http://schemas.microsoft.com/office/drawing/2014/main" id="{73AD704C-29CE-4514-88F5-8DA0983A36F6}"/>
              </a:ext>
            </a:extLst>
          </p:cNvPr>
          <p:cNvSpPr/>
          <p:nvPr/>
        </p:nvSpPr>
        <p:spPr>
          <a:xfrm>
            <a:off x="1146412" y="900752"/>
            <a:ext cx="1528549" cy="5031468"/>
          </a:xfrm>
          <a:custGeom>
            <a:avLst/>
            <a:gdLst>
              <a:gd name="connsiteX0" fmla="*/ 0 w 1528549"/>
              <a:gd name="connsiteY0" fmla="*/ 0 h 5031468"/>
              <a:gd name="connsiteX1" fmla="*/ 545910 w 1528549"/>
              <a:gd name="connsiteY1" fmla="*/ 4612944 h 5031468"/>
              <a:gd name="connsiteX2" fmla="*/ 1078173 w 1528549"/>
              <a:gd name="connsiteY2" fmla="*/ 4462818 h 5031468"/>
              <a:gd name="connsiteX3" fmla="*/ 1282889 w 1528549"/>
              <a:gd name="connsiteY3" fmla="*/ 1487606 h 5031468"/>
              <a:gd name="connsiteX4" fmla="*/ 1528549 w 1528549"/>
              <a:gd name="connsiteY4" fmla="*/ 2620370 h 5031468"/>
              <a:gd name="connsiteX5" fmla="*/ 1528549 w 1528549"/>
              <a:gd name="connsiteY5" fmla="*/ 2620370 h 503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8549" h="5031468">
                <a:moveTo>
                  <a:pt x="0" y="0"/>
                </a:moveTo>
                <a:cubicBezTo>
                  <a:pt x="183107" y="1934570"/>
                  <a:pt x="366215" y="3869141"/>
                  <a:pt x="545910" y="4612944"/>
                </a:cubicBezTo>
                <a:cubicBezTo>
                  <a:pt x="725605" y="5356747"/>
                  <a:pt x="955343" y="4983708"/>
                  <a:pt x="1078173" y="4462818"/>
                </a:cubicBezTo>
                <a:cubicBezTo>
                  <a:pt x="1201003" y="3941928"/>
                  <a:pt x="1207826" y="1794681"/>
                  <a:pt x="1282889" y="1487606"/>
                </a:cubicBezTo>
                <a:cubicBezTo>
                  <a:pt x="1357952" y="1180531"/>
                  <a:pt x="1528549" y="2620370"/>
                  <a:pt x="1528549" y="2620370"/>
                </a:cubicBezTo>
                <a:lnTo>
                  <a:pt x="1528549" y="262037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BED4AE1F-D8DE-4FAA-B6DE-E8548091FF5C}"/>
              </a:ext>
            </a:extLst>
          </p:cNvPr>
          <p:cNvSpPr/>
          <p:nvPr/>
        </p:nvSpPr>
        <p:spPr>
          <a:xfrm>
            <a:off x="2861252" y="2270046"/>
            <a:ext cx="1819930" cy="3711446"/>
          </a:xfrm>
          <a:custGeom>
            <a:avLst/>
            <a:gdLst>
              <a:gd name="connsiteX0" fmla="*/ 0 w 1714519"/>
              <a:gd name="connsiteY0" fmla="*/ 2957047 h 3711446"/>
              <a:gd name="connsiteX1" fmla="*/ 491319 w 1714519"/>
              <a:gd name="connsiteY1" fmla="*/ 3694026 h 3711446"/>
              <a:gd name="connsiteX2" fmla="*/ 696035 w 1714519"/>
              <a:gd name="connsiteY2" fmla="*/ 2301954 h 3711446"/>
              <a:gd name="connsiteX3" fmla="*/ 1091820 w 1714519"/>
              <a:gd name="connsiteY3" fmla="*/ 3653082 h 3711446"/>
              <a:gd name="connsiteX4" fmla="*/ 1255594 w 1714519"/>
              <a:gd name="connsiteY4" fmla="*/ 9130 h 3711446"/>
              <a:gd name="connsiteX5" fmla="*/ 1665026 w 1714519"/>
              <a:gd name="connsiteY5" fmla="*/ 2615853 h 3711446"/>
              <a:gd name="connsiteX6" fmla="*/ 1692322 w 1714519"/>
              <a:gd name="connsiteY6" fmla="*/ 2684091 h 371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19" h="3711446">
                <a:moveTo>
                  <a:pt x="0" y="2957047"/>
                </a:moveTo>
                <a:cubicBezTo>
                  <a:pt x="187656" y="3380127"/>
                  <a:pt x="375313" y="3803208"/>
                  <a:pt x="491319" y="3694026"/>
                </a:cubicBezTo>
                <a:cubicBezTo>
                  <a:pt x="607325" y="3584844"/>
                  <a:pt x="595952" y="2308778"/>
                  <a:pt x="696035" y="2301954"/>
                </a:cubicBezTo>
                <a:cubicBezTo>
                  <a:pt x="796118" y="2295130"/>
                  <a:pt x="998560" y="4035219"/>
                  <a:pt x="1091820" y="3653082"/>
                </a:cubicBezTo>
                <a:cubicBezTo>
                  <a:pt x="1185080" y="3270945"/>
                  <a:pt x="1160060" y="182001"/>
                  <a:pt x="1255594" y="9130"/>
                </a:cubicBezTo>
                <a:cubicBezTo>
                  <a:pt x="1351128" y="-163742"/>
                  <a:pt x="1592238" y="2170026"/>
                  <a:pt x="1665026" y="2615853"/>
                </a:cubicBezTo>
                <a:cubicBezTo>
                  <a:pt x="1737814" y="3061680"/>
                  <a:pt x="1715068" y="2872885"/>
                  <a:pt x="1692322" y="26840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11451465-8875-4660-9F33-D13A81D50713}"/>
              </a:ext>
            </a:extLst>
          </p:cNvPr>
          <p:cNvSpPr/>
          <p:nvPr/>
        </p:nvSpPr>
        <p:spPr>
          <a:xfrm>
            <a:off x="4804012" y="2264086"/>
            <a:ext cx="1050878" cy="3668133"/>
          </a:xfrm>
          <a:custGeom>
            <a:avLst/>
            <a:gdLst>
              <a:gd name="connsiteX0" fmla="*/ 0 w 1214651"/>
              <a:gd name="connsiteY0" fmla="*/ 3304201 h 3894368"/>
              <a:gd name="connsiteX1" fmla="*/ 627797 w 1214651"/>
              <a:gd name="connsiteY1" fmla="*/ 3645395 h 3894368"/>
              <a:gd name="connsiteX2" fmla="*/ 900752 w 1214651"/>
              <a:gd name="connsiteY2" fmla="*/ 69681 h 3894368"/>
              <a:gd name="connsiteX3" fmla="*/ 1214651 w 1214651"/>
              <a:gd name="connsiteY3" fmla="*/ 1188798 h 3894368"/>
              <a:gd name="connsiteX4" fmla="*/ 1214651 w 1214651"/>
              <a:gd name="connsiteY4" fmla="*/ 1188798 h 389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51" h="3894368">
                <a:moveTo>
                  <a:pt x="0" y="3304201"/>
                </a:moveTo>
                <a:cubicBezTo>
                  <a:pt x="238836" y="3744341"/>
                  <a:pt x="477672" y="4184482"/>
                  <a:pt x="627797" y="3645395"/>
                </a:cubicBezTo>
                <a:cubicBezTo>
                  <a:pt x="777922" y="3106308"/>
                  <a:pt x="802943" y="479114"/>
                  <a:pt x="900752" y="69681"/>
                </a:cubicBezTo>
                <a:cubicBezTo>
                  <a:pt x="998561" y="-339752"/>
                  <a:pt x="1214651" y="1188798"/>
                  <a:pt x="1214651" y="1188798"/>
                </a:cubicBezTo>
                <a:lnTo>
                  <a:pt x="1214651" y="118879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C205B6F6-3B73-475D-BA6A-FDD889AE1748}"/>
              </a:ext>
            </a:extLst>
          </p:cNvPr>
          <p:cNvSpPr/>
          <p:nvPr/>
        </p:nvSpPr>
        <p:spPr>
          <a:xfrm>
            <a:off x="7697337" y="2262787"/>
            <a:ext cx="1724167" cy="3718705"/>
          </a:xfrm>
          <a:custGeom>
            <a:avLst/>
            <a:gdLst>
              <a:gd name="connsiteX0" fmla="*/ 0 w 2292824"/>
              <a:gd name="connsiteY0" fmla="*/ 890196 h 3718705"/>
              <a:gd name="connsiteX1" fmla="*/ 163773 w 2292824"/>
              <a:gd name="connsiteY1" fmla="*/ 30387 h 3718705"/>
              <a:gd name="connsiteX2" fmla="*/ 491320 w 2292824"/>
              <a:gd name="connsiteY2" fmla="*/ 1859187 h 3718705"/>
              <a:gd name="connsiteX3" fmla="*/ 900752 w 2292824"/>
              <a:gd name="connsiteY3" fmla="*/ 3592452 h 3718705"/>
              <a:gd name="connsiteX4" fmla="*/ 1282890 w 2292824"/>
              <a:gd name="connsiteY4" fmla="*/ 2828178 h 3718705"/>
              <a:gd name="connsiteX5" fmla="*/ 1433015 w 2292824"/>
              <a:gd name="connsiteY5" fmla="*/ 3305849 h 3718705"/>
              <a:gd name="connsiteX6" fmla="*/ 1514902 w 2292824"/>
              <a:gd name="connsiteY6" fmla="*/ 3701634 h 3718705"/>
              <a:gd name="connsiteX7" fmla="*/ 1856096 w 2292824"/>
              <a:gd name="connsiteY7" fmla="*/ 2718996 h 3718705"/>
              <a:gd name="connsiteX8" fmla="*/ 2292824 w 2292824"/>
              <a:gd name="connsiteY8" fmla="*/ 2582518 h 3718705"/>
              <a:gd name="connsiteX9" fmla="*/ 2292824 w 2292824"/>
              <a:gd name="connsiteY9" fmla="*/ 2582518 h 3718705"/>
              <a:gd name="connsiteX10" fmla="*/ 2292824 w 2292824"/>
              <a:gd name="connsiteY10" fmla="*/ 2582518 h 371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2824" h="3718705">
                <a:moveTo>
                  <a:pt x="0" y="890196"/>
                </a:moveTo>
                <a:cubicBezTo>
                  <a:pt x="40943" y="379542"/>
                  <a:pt x="81886" y="-131112"/>
                  <a:pt x="163773" y="30387"/>
                </a:cubicBezTo>
                <a:cubicBezTo>
                  <a:pt x="245660" y="191885"/>
                  <a:pt x="368490" y="1265510"/>
                  <a:pt x="491320" y="1859187"/>
                </a:cubicBezTo>
                <a:cubicBezTo>
                  <a:pt x="614150" y="2452864"/>
                  <a:pt x="768824" y="3430954"/>
                  <a:pt x="900752" y="3592452"/>
                </a:cubicBezTo>
                <a:cubicBezTo>
                  <a:pt x="1032680" y="3753950"/>
                  <a:pt x="1194180" y="2875945"/>
                  <a:pt x="1282890" y="2828178"/>
                </a:cubicBezTo>
                <a:cubicBezTo>
                  <a:pt x="1371600" y="2780411"/>
                  <a:pt x="1394346" y="3160273"/>
                  <a:pt x="1433015" y="3305849"/>
                </a:cubicBezTo>
                <a:cubicBezTo>
                  <a:pt x="1471684" y="3451425"/>
                  <a:pt x="1444389" y="3799443"/>
                  <a:pt x="1514902" y="3701634"/>
                </a:cubicBezTo>
                <a:cubicBezTo>
                  <a:pt x="1585415" y="3603825"/>
                  <a:pt x="1726442" y="2905515"/>
                  <a:pt x="1856096" y="2718996"/>
                </a:cubicBezTo>
                <a:cubicBezTo>
                  <a:pt x="1985750" y="2532477"/>
                  <a:pt x="2292824" y="2582518"/>
                  <a:pt x="2292824" y="2582518"/>
                </a:cubicBezTo>
                <a:lnTo>
                  <a:pt x="2292824" y="2582518"/>
                </a:lnTo>
                <a:lnTo>
                  <a:pt x="2292824" y="258251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52A37E12-4541-40B9-9222-38614FA4A51A}"/>
              </a:ext>
            </a:extLst>
          </p:cNvPr>
          <p:cNvSpPr/>
          <p:nvPr/>
        </p:nvSpPr>
        <p:spPr>
          <a:xfrm>
            <a:off x="6209731" y="4626591"/>
            <a:ext cx="1173708" cy="1312558"/>
          </a:xfrm>
          <a:custGeom>
            <a:avLst/>
            <a:gdLst>
              <a:gd name="connsiteX0" fmla="*/ 0 w 955344"/>
              <a:gd name="connsiteY0" fmla="*/ 627797 h 1312558"/>
              <a:gd name="connsiteX1" fmla="*/ 245660 w 955344"/>
              <a:gd name="connsiteY1" fmla="*/ 1241946 h 1312558"/>
              <a:gd name="connsiteX2" fmla="*/ 723332 w 955344"/>
              <a:gd name="connsiteY2" fmla="*/ 1160060 h 1312558"/>
              <a:gd name="connsiteX3" fmla="*/ 955344 w 955344"/>
              <a:gd name="connsiteY3" fmla="*/ 0 h 1312558"/>
              <a:gd name="connsiteX4" fmla="*/ 955344 w 955344"/>
              <a:gd name="connsiteY4" fmla="*/ 0 h 131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44" h="1312558">
                <a:moveTo>
                  <a:pt x="0" y="627797"/>
                </a:moveTo>
                <a:cubicBezTo>
                  <a:pt x="62552" y="890516"/>
                  <a:pt x="125105" y="1153236"/>
                  <a:pt x="245660" y="1241946"/>
                </a:cubicBezTo>
                <a:cubicBezTo>
                  <a:pt x="366215" y="1330656"/>
                  <a:pt x="605051" y="1367051"/>
                  <a:pt x="723332" y="1160060"/>
                </a:cubicBezTo>
                <a:cubicBezTo>
                  <a:pt x="841613" y="953069"/>
                  <a:pt x="955344" y="0"/>
                  <a:pt x="955344" y="0"/>
                </a:cubicBezTo>
                <a:lnTo>
                  <a:pt x="955344"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a:extLst>
              <a:ext uri="{FF2B5EF4-FFF2-40B4-BE49-F238E27FC236}">
                <a16:creationId xmlns:a16="http://schemas.microsoft.com/office/drawing/2014/main" id="{4E6A1387-9DB6-4BD1-836C-1453270200B8}"/>
              </a:ext>
            </a:extLst>
          </p:cNvPr>
          <p:cNvCxnSpPr>
            <a:cxnSpLocks/>
            <a:endCxn id="20" idx="0"/>
          </p:cNvCxnSpPr>
          <p:nvPr/>
        </p:nvCxnSpPr>
        <p:spPr>
          <a:xfrm>
            <a:off x="2674961" y="3548191"/>
            <a:ext cx="186291" cy="1678902"/>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988F58CC-0FB4-4090-95EB-1E05574472FB}"/>
              </a:ext>
            </a:extLst>
          </p:cNvPr>
          <p:cNvCxnSpPr/>
          <p:nvPr/>
        </p:nvCxnSpPr>
        <p:spPr>
          <a:xfrm>
            <a:off x="5854890" y="3429000"/>
            <a:ext cx="354841" cy="1798093"/>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9A9943F5-F060-4502-94A4-C701C26560BF}"/>
              </a:ext>
            </a:extLst>
          </p:cNvPr>
          <p:cNvCxnSpPr>
            <a:cxnSpLocks/>
            <a:stCxn id="26" idx="3"/>
            <a:endCxn id="23" idx="0"/>
          </p:cNvCxnSpPr>
          <p:nvPr/>
        </p:nvCxnSpPr>
        <p:spPr>
          <a:xfrm flipV="1">
            <a:off x="7383439" y="3152983"/>
            <a:ext cx="313898" cy="1473608"/>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extBox 1">
            <a:extLst>
              <a:ext uri="{FF2B5EF4-FFF2-40B4-BE49-F238E27FC236}">
                <a16:creationId xmlns:a16="http://schemas.microsoft.com/office/drawing/2014/main" id="{D810FC4B-6B88-480F-A4EC-5E18910B935C}"/>
              </a:ext>
            </a:extLst>
          </p:cNvPr>
          <p:cNvSpPr txBox="1"/>
          <p:nvPr/>
        </p:nvSpPr>
        <p:spPr>
          <a:xfrm>
            <a:off x="904239" y="418068"/>
            <a:ext cx="2126341" cy="707886"/>
          </a:xfrm>
          <a:prstGeom prst="rect">
            <a:avLst/>
          </a:prstGeom>
          <a:noFill/>
        </p:spPr>
        <p:txBody>
          <a:bodyPr wrap="square" rtlCol="0">
            <a:spAutoFit/>
          </a:bodyPr>
          <a:lstStyle/>
          <a:p>
            <a:r>
              <a:rPr lang="en-GB" sz="2000" dirty="0"/>
              <a:t>Writer’s voice Graduate attribute</a:t>
            </a:r>
          </a:p>
        </p:txBody>
      </p:sp>
      <p:sp>
        <p:nvSpPr>
          <p:cNvPr id="25" name="TextBox 24">
            <a:extLst>
              <a:ext uri="{FF2B5EF4-FFF2-40B4-BE49-F238E27FC236}">
                <a16:creationId xmlns:a16="http://schemas.microsoft.com/office/drawing/2014/main" id="{5C699B93-E6B1-45F8-A604-774B0BEA21CE}"/>
              </a:ext>
            </a:extLst>
          </p:cNvPr>
          <p:cNvSpPr txBox="1"/>
          <p:nvPr/>
        </p:nvSpPr>
        <p:spPr>
          <a:xfrm>
            <a:off x="1658587" y="1689724"/>
            <a:ext cx="1507463" cy="646331"/>
          </a:xfrm>
          <a:prstGeom prst="rect">
            <a:avLst/>
          </a:prstGeom>
          <a:noFill/>
        </p:spPr>
        <p:txBody>
          <a:bodyPr wrap="square" rtlCol="0">
            <a:spAutoFit/>
          </a:bodyPr>
          <a:lstStyle/>
          <a:p>
            <a:r>
              <a:rPr lang="en-GB" dirty="0"/>
              <a:t>SS Activating Writer’s voice</a:t>
            </a:r>
          </a:p>
        </p:txBody>
      </p:sp>
      <p:sp>
        <p:nvSpPr>
          <p:cNvPr id="27" name="TextBox 26">
            <a:extLst>
              <a:ext uri="{FF2B5EF4-FFF2-40B4-BE49-F238E27FC236}">
                <a16:creationId xmlns:a16="http://schemas.microsoft.com/office/drawing/2014/main" id="{B0D2A217-FBA0-4A9A-BCA6-985774554455}"/>
              </a:ext>
            </a:extLst>
          </p:cNvPr>
          <p:cNvSpPr txBox="1"/>
          <p:nvPr/>
        </p:nvSpPr>
        <p:spPr>
          <a:xfrm>
            <a:off x="3364781" y="1715233"/>
            <a:ext cx="1439231" cy="646331"/>
          </a:xfrm>
          <a:prstGeom prst="rect">
            <a:avLst/>
          </a:prstGeom>
          <a:noFill/>
        </p:spPr>
        <p:txBody>
          <a:bodyPr wrap="square" rtlCol="0">
            <a:spAutoFit/>
          </a:bodyPr>
          <a:lstStyle/>
          <a:p>
            <a:r>
              <a:rPr lang="en-GB" dirty="0"/>
              <a:t>SS Analysing essay titles</a:t>
            </a:r>
          </a:p>
        </p:txBody>
      </p:sp>
      <p:sp>
        <p:nvSpPr>
          <p:cNvPr id="28" name="TextBox 27">
            <a:extLst>
              <a:ext uri="{FF2B5EF4-FFF2-40B4-BE49-F238E27FC236}">
                <a16:creationId xmlns:a16="http://schemas.microsoft.com/office/drawing/2014/main" id="{C478F3B1-3F26-47B4-B3B7-9BAAB42C16AA}"/>
              </a:ext>
            </a:extLst>
          </p:cNvPr>
          <p:cNvSpPr txBox="1"/>
          <p:nvPr/>
        </p:nvSpPr>
        <p:spPr>
          <a:xfrm>
            <a:off x="5139971" y="1715233"/>
            <a:ext cx="1274331" cy="646331"/>
          </a:xfrm>
          <a:prstGeom prst="rect">
            <a:avLst/>
          </a:prstGeom>
          <a:noFill/>
        </p:spPr>
        <p:txBody>
          <a:bodyPr wrap="square" rtlCol="0">
            <a:spAutoFit/>
          </a:bodyPr>
          <a:lstStyle/>
          <a:p>
            <a:r>
              <a:rPr lang="en-GB" dirty="0"/>
              <a:t>SS Writer’s voice</a:t>
            </a:r>
          </a:p>
        </p:txBody>
      </p:sp>
      <p:sp>
        <p:nvSpPr>
          <p:cNvPr id="29" name="TextBox 28">
            <a:extLst>
              <a:ext uri="{FF2B5EF4-FFF2-40B4-BE49-F238E27FC236}">
                <a16:creationId xmlns:a16="http://schemas.microsoft.com/office/drawing/2014/main" id="{E3C0D9C0-578B-4CC2-AFC0-BE5925D08070}"/>
              </a:ext>
            </a:extLst>
          </p:cNvPr>
          <p:cNvSpPr txBox="1"/>
          <p:nvPr/>
        </p:nvSpPr>
        <p:spPr>
          <a:xfrm>
            <a:off x="6845798" y="1764658"/>
            <a:ext cx="2180154" cy="369332"/>
          </a:xfrm>
          <a:prstGeom prst="rect">
            <a:avLst/>
          </a:prstGeom>
          <a:noFill/>
        </p:spPr>
        <p:txBody>
          <a:bodyPr wrap="square" rtlCol="0">
            <a:spAutoFit/>
          </a:bodyPr>
          <a:lstStyle/>
          <a:p>
            <a:r>
              <a:rPr lang="en-GB" dirty="0"/>
              <a:t>SS operationalisation</a:t>
            </a:r>
          </a:p>
        </p:txBody>
      </p:sp>
      <p:sp>
        <p:nvSpPr>
          <p:cNvPr id="31" name="TextBox 30">
            <a:extLst>
              <a:ext uri="{FF2B5EF4-FFF2-40B4-BE49-F238E27FC236}">
                <a16:creationId xmlns:a16="http://schemas.microsoft.com/office/drawing/2014/main" id="{F3C6C89C-57C2-4AC6-865E-31818A3473DF}"/>
              </a:ext>
            </a:extLst>
          </p:cNvPr>
          <p:cNvSpPr txBox="1"/>
          <p:nvPr/>
        </p:nvSpPr>
        <p:spPr>
          <a:xfrm>
            <a:off x="1328003" y="5374740"/>
            <a:ext cx="1224051" cy="369332"/>
          </a:xfrm>
          <a:prstGeom prst="rect">
            <a:avLst/>
          </a:prstGeom>
          <a:noFill/>
        </p:spPr>
        <p:txBody>
          <a:bodyPr wrap="square" rtlCol="0">
            <a:spAutoFit/>
          </a:bodyPr>
          <a:lstStyle/>
          <a:p>
            <a:r>
              <a:rPr lang="en-GB" dirty="0"/>
              <a:t>Metaphors</a:t>
            </a:r>
          </a:p>
        </p:txBody>
      </p:sp>
      <p:sp>
        <p:nvSpPr>
          <p:cNvPr id="32" name="TextBox 31">
            <a:extLst>
              <a:ext uri="{FF2B5EF4-FFF2-40B4-BE49-F238E27FC236}">
                <a16:creationId xmlns:a16="http://schemas.microsoft.com/office/drawing/2014/main" id="{6554A855-4EB6-4FC9-8E3E-B97617A4C00C}"/>
              </a:ext>
            </a:extLst>
          </p:cNvPr>
          <p:cNvSpPr txBox="1"/>
          <p:nvPr/>
        </p:nvSpPr>
        <p:spPr>
          <a:xfrm>
            <a:off x="920243" y="2744529"/>
            <a:ext cx="1071118" cy="369332"/>
          </a:xfrm>
          <a:prstGeom prst="rect">
            <a:avLst/>
          </a:prstGeom>
          <a:noFill/>
        </p:spPr>
        <p:txBody>
          <a:bodyPr wrap="square" rtlCol="0">
            <a:spAutoFit/>
          </a:bodyPr>
          <a:lstStyle/>
          <a:p>
            <a:r>
              <a:rPr lang="en-GB" dirty="0"/>
              <a:t>Contexts</a:t>
            </a:r>
          </a:p>
        </p:txBody>
      </p:sp>
      <p:sp>
        <p:nvSpPr>
          <p:cNvPr id="33" name="TextBox 32">
            <a:extLst>
              <a:ext uri="{FF2B5EF4-FFF2-40B4-BE49-F238E27FC236}">
                <a16:creationId xmlns:a16="http://schemas.microsoft.com/office/drawing/2014/main" id="{AA76A236-15CE-4970-AC67-E95E366E90D3}"/>
              </a:ext>
            </a:extLst>
          </p:cNvPr>
          <p:cNvSpPr txBox="1"/>
          <p:nvPr/>
        </p:nvSpPr>
        <p:spPr>
          <a:xfrm>
            <a:off x="1148496" y="3944673"/>
            <a:ext cx="665709" cy="369332"/>
          </a:xfrm>
          <a:prstGeom prst="rect">
            <a:avLst/>
          </a:prstGeom>
          <a:noFill/>
        </p:spPr>
        <p:txBody>
          <a:bodyPr wrap="square" rtlCol="0">
            <a:spAutoFit/>
          </a:bodyPr>
          <a:lstStyle/>
          <a:p>
            <a:r>
              <a:rPr lang="en-GB" dirty="0"/>
              <a:t>Aims</a:t>
            </a:r>
          </a:p>
        </p:txBody>
      </p:sp>
      <p:sp>
        <p:nvSpPr>
          <p:cNvPr id="35" name="TextBox 34">
            <a:extLst>
              <a:ext uri="{FF2B5EF4-FFF2-40B4-BE49-F238E27FC236}">
                <a16:creationId xmlns:a16="http://schemas.microsoft.com/office/drawing/2014/main" id="{68C3D89F-3069-4C36-8E97-9788A22ABACF}"/>
              </a:ext>
            </a:extLst>
          </p:cNvPr>
          <p:cNvSpPr txBox="1"/>
          <p:nvPr/>
        </p:nvSpPr>
        <p:spPr>
          <a:xfrm>
            <a:off x="2938030" y="3968200"/>
            <a:ext cx="1175749" cy="646331"/>
          </a:xfrm>
          <a:prstGeom prst="rect">
            <a:avLst/>
          </a:prstGeom>
          <a:noFill/>
        </p:spPr>
        <p:txBody>
          <a:bodyPr wrap="square" rtlCol="0">
            <a:spAutoFit/>
          </a:bodyPr>
          <a:lstStyle/>
          <a:p>
            <a:r>
              <a:rPr lang="en-GB" dirty="0"/>
              <a:t>Purpose of sources</a:t>
            </a:r>
          </a:p>
        </p:txBody>
      </p:sp>
      <p:sp>
        <p:nvSpPr>
          <p:cNvPr id="36" name="TextBox 35">
            <a:extLst>
              <a:ext uri="{FF2B5EF4-FFF2-40B4-BE49-F238E27FC236}">
                <a16:creationId xmlns:a16="http://schemas.microsoft.com/office/drawing/2014/main" id="{ABD963A9-D81D-42F9-BE55-785D760E8989}"/>
              </a:ext>
            </a:extLst>
          </p:cNvPr>
          <p:cNvSpPr txBox="1"/>
          <p:nvPr/>
        </p:nvSpPr>
        <p:spPr>
          <a:xfrm>
            <a:off x="2658737" y="5374740"/>
            <a:ext cx="1009023" cy="369331"/>
          </a:xfrm>
          <a:prstGeom prst="rect">
            <a:avLst/>
          </a:prstGeom>
          <a:noFill/>
        </p:spPr>
        <p:txBody>
          <a:bodyPr wrap="square" rtlCol="0">
            <a:spAutoFit/>
          </a:bodyPr>
          <a:lstStyle/>
          <a:p>
            <a:r>
              <a:rPr lang="en-GB" dirty="0"/>
              <a:t>Planning</a:t>
            </a:r>
          </a:p>
        </p:txBody>
      </p:sp>
      <p:sp>
        <p:nvSpPr>
          <p:cNvPr id="38" name="TextBox 37">
            <a:extLst>
              <a:ext uri="{FF2B5EF4-FFF2-40B4-BE49-F238E27FC236}">
                <a16:creationId xmlns:a16="http://schemas.microsoft.com/office/drawing/2014/main" id="{23ECB645-9A8A-4F14-B73B-F106ACFB8730}"/>
              </a:ext>
            </a:extLst>
          </p:cNvPr>
          <p:cNvSpPr txBox="1"/>
          <p:nvPr/>
        </p:nvSpPr>
        <p:spPr>
          <a:xfrm>
            <a:off x="4310027" y="5103079"/>
            <a:ext cx="2019800" cy="923330"/>
          </a:xfrm>
          <a:prstGeom prst="rect">
            <a:avLst/>
          </a:prstGeom>
          <a:noFill/>
        </p:spPr>
        <p:txBody>
          <a:bodyPr wrap="square" rtlCol="0">
            <a:spAutoFit/>
          </a:bodyPr>
          <a:lstStyle/>
          <a:p>
            <a:r>
              <a:rPr lang="en-GB" dirty="0"/>
              <a:t>Brainstorming surveying/selecting sources</a:t>
            </a:r>
          </a:p>
        </p:txBody>
      </p:sp>
      <p:sp>
        <p:nvSpPr>
          <p:cNvPr id="39" name="TextBox 38">
            <a:extLst>
              <a:ext uri="{FF2B5EF4-FFF2-40B4-BE49-F238E27FC236}">
                <a16:creationId xmlns:a16="http://schemas.microsoft.com/office/drawing/2014/main" id="{918B0A1E-B928-4962-A4E9-FF0ADA1E7AB2}"/>
              </a:ext>
            </a:extLst>
          </p:cNvPr>
          <p:cNvSpPr txBox="1"/>
          <p:nvPr/>
        </p:nvSpPr>
        <p:spPr>
          <a:xfrm>
            <a:off x="6287795" y="5222969"/>
            <a:ext cx="1425469" cy="646331"/>
          </a:xfrm>
          <a:prstGeom prst="rect">
            <a:avLst/>
          </a:prstGeom>
          <a:noFill/>
        </p:spPr>
        <p:txBody>
          <a:bodyPr wrap="square" rtlCol="0">
            <a:spAutoFit/>
          </a:bodyPr>
          <a:lstStyle/>
          <a:p>
            <a:r>
              <a:rPr lang="en-GB" dirty="0"/>
              <a:t>Case study student texts</a:t>
            </a:r>
          </a:p>
        </p:txBody>
      </p:sp>
      <p:sp>
        <p:nvSpPr>
          <p:cNvPr id="40" name="TextBox 39">
            <a:extLst>
              <a:ext uri="{FF2B5EF4-FFF2-40B4-BE49-F238E27FC236}">
                <a16:creationId xmlns:a16="http://schemas.microsoft.com/office/drawing/2014/main" id="{CCD9F438-CECF-4FFD-AECB-7685FFA9ADCF}"/>
              </a:ext>
            </a:extLst>
          </p:cNvPr>
          <p:cNvSpPr txBox="1"/>
          <p:nvPr/>
        </p:nvSpPr>
        <p:spPr>
          <a:xfrm>
            <a:off x="6406947" y="4579613"/>
            <a:ext cx="1224051" cy="369332"/>
          </a:xfrm>
          <a:prstGeom prst="rect">
            <a:avLst/>
          </a:prstGeom>
          <a:noFill/>
        </p:spPr>
        <p:txBody>
          <a:bodyPr wrap="square" rtlCol="0">
            <a:spAutoFit/>
          </a:bodyPr>
          <a:lstStyle/>
          <a:p>
            <a:r>
              <a:rPr lang="en-GB" dirty="0"/>
              <a:t>Plagiarism</a:t>
            </a:r>
          </a:p>
        </p:txBody>
      </p:sp>
      <p:sp>
        <p:nvSpPr>
          <p:cNvPr id="41" name="TextBox 40">
            <a:extLst>
              <a:ext uri="{FF2B5EF4-FFF2-40B4-BE49-F238E27FC236}">
                <a16:creationId xmlns:a16="http://schemas.microsoft.com/office/drawing/2014/main" id="{4FC5D912-7DB7-400A-AC26-91E9C344076D}"/>
              </a:ext>
            </a:extLst>
          </p:cNvPr>
          <p:cNvSpPr txBox="1"/>
          <p:nvPr/>
        </p:nvSpPr>
        <p:spPr>
          <a:xfrm>
            <a:off x="7581299" y="5189574"/>
            <a:ext cx="1040941" cy="369332"/>
          </a:xfrm>
          <a:prstGeom prst="rect">
            <a:avLst/>
          </a:prstGeom>
          <a:noFill/>
        </p:spPr>
        <p:txBody>
          <a:bodyPr wrap="square" rtlCol="0">
            <a:spAutoFit/>
          </a:bodyPr>
          <a:lstStyle/>
          <a:p>
            <a:r>
              <a:rPr lang="en-GB" dirty="0"/>
              <a:t>Example</a:t>
            </a:r>
          </a:p>
        </p:txBody>
      </p:sp>
      <p:sp>
        <p:nvSpPr>
          <p:cNvPr id="42" name="TextBox 41">
            <a:extLst>
              <a:ext uri="{FF2B5EF4-FFF2-40B4-BE49-F238E27FC236}">
                <a16:creationId xmlns:a16="http://schemas.microsoft.com/office/drawing/2014/main" id="{7E31F546-C097-4B53-8907-31E20E040908}"/>
              </a:ext>
            </a:extLst>
          </p:cNvPr>
          <p:cNvSpPr txBox="1"/>
          <p:nvPr/>
        </p:nvSpPr>
        <p:spPr>
          <a:xfrm>
            <a:off x="8007967" y="4429158"/>
            <a:ext cx="1317014" cy="646331"/>
          </a:xfrm>
          <a:prstGeom prst="rect">
            <a:avLst/>
          </a:prstGeom>
          <a:noFill/>
        </p:spPr>
        <p:txBody>
          <a:bodyPr wrap="square" rtlCol="0">
            <a:spAutoFit/>
          </a:bodyPr>
          <a:lstStyle/>
          <a:p>
            <a:r>
              <a:rPr lang="en-GB" dirty="0"/>
              <a:t>Apply to assessment</a:t>
            </a:r>
          </a:p>
        </p:txBody>
      </p:sp>
      <p:sp>
        <p:nvSpPr>
          <p:cNvPr id="43" name="TextBox 42">
            <a:extLst>
              <a:ext uri="{FF2B5EF4-FFF2-40B4-BE49-F238E27FC236}">
                <a16:creationId xmlns:a16="http://schemas.microsoft.com/office/drawing/2014/main" id="{CBC88ED6-94E8-4BBB-8406-CE19087D9665}"/>
              </a:ext>
            </a:extLst>
          </p:cNvPr>
          <p:cNvSpPr txBox="1"/>
          <p:nvPr/>
        </p:nvSpPr>
        <p:spPr>
          <a:xfrm>
            <a:off x="8490274" y="5392791"/>
            <a:ext cx="1092491" cy="646331"/>
          </a:xfrm>
          <a:prstGeom prst="rect">
            <a:avLst/>
          </a:prstGeom>
          <a:noFill/>
        </p:spPr>
        <p:txBody>
          <a:bodyPr wrap="square" rtlCol="0">
            <a:spAutoFit/>
          </a:bodyPr>
          <a:lstStyle/>
          <a:p>
            <a:r>
              <a:rPr lang="en-GB" dirty="0"/>
              <a:t>Language analysis</a:t>
            </a:r>
          </a:p>
        </p:txBody>
      </p:sp>
      <p:sp>
        <p:nvSpPr>
          <p:cNvPr id="44" name="TextBox 43">
            <a:extLst>
              <a:ext uri="{FF2B5EF4-FFF2-40B4-BE49-F238E27FC236}">
                <a16:creationId xmlns:a16="http://schemas.microsoft.com/office/drawing/2014/main" id="{FBEE36A6-F149-471B-B373-3F474450D400}"/>
              </a:ext>
            </a:extLst>
          </p:cNvPr>
          <p:cNvSpPr txBox="1"/>
          <p:nvPr/>
        </p:nvSpPr>
        <p:spPr>
          <a:xfrm>
            <a:off x="9582765" y="4429865"/>
            <a:ext cx="1902991" cy="923330"/>
          </a:xfrm>
          <a:prstGeom prst="rect">
            <a:avLst/>
          </a:prstGeom>
          <a:noFill/>
        </p:spPr>
        <p:txBody>
          <a:bodyPr wrap="square" rtlCol="0">
            <a:spAutoFit/>
          </a:bodyPr>
          <a:lstStyle/>
          <a:p>
            <a:r>
              <a:rPr lang="en-GB" dirty="0"/>
              <a:t>Follow up analyse assessment for writer’s voice</a:t>
            </a:r>
          </a:p>
        </p:txBody>
      </p:sp>
      <p:sp>
        <p:nvSpPr>
          <p:cNvPr id="45" name="TextBox 44">
            <a:extLst>
              <a:ext uri="{FF2B5EF4-FFF2-40B4-BE49-F238E27FC236}">
                <a16:creationId xmlns:a16="http://schemas.microsoft.com/office/drawing/2014/main" id="{0EF01F21-B7A0-4AF6-B8FC-C46319CD947A}"/>
              </a:ext>
            </a:extLst>
          </p:cNvPr>
          <p:cNvSpPr txBox="1"/>
          <p:nvPr/>
        </p:nvSpPr>
        <p:spPr>
          <a:xfrm>
            <a:off x="4275040" y="3990839"/>
            <a:ext cx="1314661" cy="646331"/>
          </a:xfrm>
          <a:prstGeom prst="rect">
            <a:avLst/>
          </a:prstGeom>
          <a:noFill/>
        </p:spPr>
        <p:txBody>
          <a:bodyPr wrap="square" rtlCol="0">
            <a:spAutoFit/>
          </a:bodyPr>
          <a:lstStyle/>
          <a:p>
            <a:r>
              <a:rPr lang="en-GB" dirty="0"/>
              <a:t>Analyse specific title</a:t>
            </a:r>
          </a:p>
        </p:txBody>
      </p:sp>
      <p:sp>
        <p:nvSpPr>
          <p:cNvPr id="47" name="TextBox 46">
            <a:extLst>
              <a:ext uri="{FF2B5EF4-FFF2-40B4-BE49-F238E27FC236}">
                <a16:creationId xmlns:a16="http://schemas.microsoft.com/office/drawing/2014/main" id="{5D264CA6-B9DC-4BDD-A349-2409DAF1FDF3}"/>
              </a:ext>
            </a:extLst>
          </p:cNvPr>
          <p:cNvSpPr txBox="1"/>
          <p:nvPr/>
        </p:nvSpPr>
        <p:spPr>
          <a:xfrm>
            <a:off x="2328244" y="3195159"/>
            <a:ext cx="1105011" cy="646331"/>
          </a:xfrm>
          <a:prstGeom prst="rect">
            <a:avLst/>
          </a:prstGeom>
          <a:noFill/>
        </p:spPr>
        <p:txBody>
          <a:bodyPr wrap="square" rtlCol="0">
            <a:spAutoFit/>
          </a:bodyPr>
          <a:lstStyle/>
          <a:p>
            <a:r>
              <a:rPr lang="en-GB" i="1" dirty="0">
                <a:highlight>
                  <a:srgbClr val="00FFFF"/>
                </a:highlight>
              </a:rPr>
              <a:t>Transition implicit</a:t>
            </a:r>
          </a:p>
        </p:txBody>
      </p:sp>
      <p:sp>
        <p:nvSpPr>
          <p:cNvPr id="48" name="TextBox 47">
            <a:extLst>
              <a:ext uri="{FF2B5EF4-FFF2-40B4-BE49-F238E27FC236}">
                <a16:creationId xmlns:a16="http://schemas.microsoft.com/office/drawing/2014/main" id="{2E33AE49-30D9-4636-9060-439BC8A43482}"/>
              </a:ext>
            </a:extLst>
          </p:cNvPr>
          <p:cNvSpPr txBox="1"/>
          <p:nvPr/>
        </p:nvSpPr>
        <p:spPr>
          <a:xfrm>
            <a:off x="5882872" y="3309420"/>
            <a:ext cx="1105011" cy="646331"/>
          </a:xfrm>
          <a:prstGeom prst="rect">
            <a:avLst/>
          </a:prstGeom>
          <a:noFill/>
        </p:spPr>
        <p:txBody>
          <a:bodyPr wrap="square" rtlCol="0">
            <a:spAutoFit/>
          </a:bodyPr>
          <a:lstStyle/>
          <a:p>
            <a:r>
              <a:rPr lang="en-GB" i="1" dirty="0">
                <a:highlight>
                  <a:srgbClr val="00FFFF"/>
                </a:highlight>
              </a:rPr>
              <a:t>Transition implicit</a:t>
            </a:r>
          </a:p>
        </p:txBody>
      </p:sp>
      <p:sp>
        <p:nvSpPr>
          <p:cNvPr id="49" name="TextBox 48">
            <a:extLst>
              <a:ext uri="{FF2B5EF4-FFF2-40B4-BE49-F238E27FC236}">
                <a16:creationId xmlns:a16="http://schemas.microsoft.com/office/drawing/2014/main" id="{4F1FE166-A579-49F6-AA39-5277EA940CD5}"/>
              </a:ext>
            </a:extLst>
          </p:cNvPr>
          <p:cNvSpPr txBox="1"/>
          <p:nvPr/>
        </p:nvSpPr>
        <p:spPr>
          <a:xfrm>
            <a:off x="7630998" y="3301407"/>
            <a:ext cx="1105011" cy="646331"/>
          </a:xfrm>
          <a:prstGeom prst="rect">
            <a:avLst/>
          </a:prstGeom>
          <a:noFill/>
        </p:spPr>
        <p:txBody>
          <a:bodyPr wrap="square" rtlCol="0">
            <a:spAutoFit/>
          </a:bodyPr>
          <a:lstStyle/>
          <a:p>
            <a:r>
              <a:rPr lang="en-GB" i="1" dirty="0">
                <a:highlight>
                  <a:srgbClr val="00FFFF"/>
                </a:highlight>
              </a:rPr>
              <a:t>Transition implicit</a:t>
            </a:r>
          </a:p>
        </p:txBody>
      </p:sp>
      <p:pic>
        <p:nvPicPr>
          <p:cNvPr id="46" name="Content Placeholder 8">
            <a:extLst>
              <a:ext uri="{FF2B5EF4-FFF2-40B4-BE49-F238E27FC236}">
                <a16:creationId xmlns:a16="http://schemas.microsoft.com/office/drawing/2014/main" id="{2858C5EF-85D4-4014-8FFE-53A981CE3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1636" y="-95003"/>
            <a:ext cx="1870363" cy="1870363"/>
          </a:xfrm>
          <a:prstGeom prst="rect">
            <a:avLst/>
          </a:prstGeom>
        </p:spPr>
      </p:pic>
      <p:sp>
        <p:nvSpPr>
          <p:cNvPr id="50" name="Title 1">
            <a:extLst>
              <a:ext uri="{FF2B5EF4-FFF2-40B4-BE49-F238E27FC236}">
                <a16:creationId xmlns:a16="http://schemas.microsoft.com/office/drawing/2014/main" id="{E07570FD-39BF-4092-8F33-9816874EE2DE}"/>
              </a:ext>
            </a:extLst>
          </p:cNvPr>
          <p:cNvSpPr txBox="1">
            <a:spLocks/>
          </p:cNvSpPr>
          <p:nvPr/>
        </p:nvSpPr>
        <p:spPr>
          <a:xfrm>
            <a:off x="3834423" y="455874"/>
            <a:ext cx="6306919" cy="788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accent4">
                    <a:lumMod val="75000"/>
                  </a:schemeClr>
                </a:solidFill>
                <a:latin typeface="Arial" panose="020B0604020202020204" pitchFamily="34" charset="0"/>
                <a:cs typeface="Arial" panose="020B0604020202020204" pitchFamily="34" charset="0"/>
              </a:rPr>
              <a:t>Preparation </a:t>
            </a:r>
            <a:r>
              <a:rPr lang="en-GB" sz="4000" dirty="0" err="1">
                <a:solidFill>
                  <a:schemeClr val="accent4">
                    <a:lumMod val="75000"/>
                  </a:schemeClr>
                </a:solidFill>
                <a:latin typeface="Arial" panose="020B0604020202020204" pitchFamily="34" charset="0"/>
                <a:cs typeface="Arial" panose="020B0604020202020204" pitchFamily="34" charset="0"/>
              </a:rPr>
              <a:t>PowerPoint</a:t>
            </a:r>
            <a:r>
              <a:rPr lang="en-GB" sz="4000" baseline="30000" dirty="0" err="1">
                <a:solidFill>
                  <a:schemeClr val="accent4">
                    <a:lumMod val="75000"/>
                  </a:schemeClr>
                </a:solidFill>
                <a:latin typeface="Arial" panose="020B0604020202020204" pitchFamily="34" charset="0"/>
                <a:cs typeface="Arial" panose="020B0604020202020204" pitchFamily="34" charset="0"/>
              </a:rPr>
              <a:t>TM</a:t>
            </a:r>
            <a:endParaRPr lang="en-GB" sz="4000" baseline="30000" dirty="0">
              <a:solidFill>
                <a:schemeClr val="accent4">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3C6294F-6857-45B9-9085-ECDA769AD237}"/>
              </a:ext>
            </a:extLst>
          </p:cNvPr>
          <p:cNvSpPr txBox="1"/>
          <p:nvPr/>
        </p:nvSpPr>
        <p:spPr>
          <a:xfrm>
            <a:off x="9757954" y="2461568"/>
            <a:ext cx="2011680" cy="1015663"/>
          </a:xfrm>
          <a:prstGeom prst="rect">
            <a:avLst/>
          </a:prstGeom>
          <a:noFill/>
        </p:spPr>
        <p:txBody>
          <a:bodyPr wrap="square" rtlCol="0">
            <a:spAutoFit/>
          </a:bodyPr>
          <a:lstStyle/>
          <a:p>
            <a:r>
              <a:rPr lang="en-GB" sz="2000" dirty="0"/>
              <a:t>SS = Study Smart metacognitive summary</a:t>
            </a:r>
          </a:p>
        </p:txBody>
      </p:sp>
    </p:spTree>
    <p:extLst>
      <p:ext uri="{BB962C8B-B14F-4D97-AF65-F5344CB8AC3E}">
        <p14:creationId xmlns:p14="http://schemas.microsoft.com/office/powerpoint/2010/main" val="3584249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80B0BA39-01B9-42C8-AD80-6C279285FC0E}"/>
              </a:ext>
            </a:extLst>
          </p:cNvPr>
          <p:cNvCxnSpPr/>
          <p:nvPr/>
        </p:nvCxnSpPr>
        <p:spPr>
          <a:xfrm flipV="1">
            <a:off x="904240" y="873760"/>
            <a:ext cx="0" cy="52222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a:extLst>
              <a:ext uri="{FF2B5EF4-FFF2-40B4-BE49-F238E27FC236}">
                <a16:creationId xmlns:a16="http://schemas.microsoft.com/office/drawing/2014/main" id="{968CBFE3-831F-446D-BC4F-66403B66F1C1}"/>
              </a:ext>
            </a:extLst>
          </p:cNvPr>
          <p:cNvCxnSpPr/>
          <p:nvPr/>
        </p:nvCxnSpPr>
        <p:spPr>
          <a:xfrm>
            <a:off x="894080" y="6055360"/>
            <a:ext cx="1008888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F114159C-2CE2-420E-A8F0-EA8425D1CBF3}"/>
              </a:ext>
            </a:extLst>
          </p:cNvPr>
          <p:cNvSpPr txBox="1"/>
          <p:nvPr/>
        </p:nvSpPr>
        <p:spPr>
          <a:xfrm>
            <a:off x="116841" y="6207760"/>
            <a:ext cx="1026159" cy="461665"/>
          </a:xfrm>
          <a:prstGeom prst="rect">
            <a:avLst/>
          </a:prstGeom>
          <a:noFill/>
        </p:spPr>
        <p:txBody>
          <a:bodyPr wrap="square" rtlCol="0">
            <a:spAutoFit/>
          </a:bodyPr>
          <a:lstStyle/>
          <a:p>
            <a:r>
              <a:rPr lang="en-GB" sz="2400" dirty="0"/>
              <a:t>Time</a:t>
            </a:r>
          </a:p>
        </p:txBody>
      </p:sp>
      <p:sp>
        <p:nvSpPr>
          <p:cNvPr id="7" name="TextBox 6">
            <a:extLst>
              <a:ext uri="{FF2B5EF4-FFF2-40B4-BE49-F238E27FC236}">
                <a16:creationId xmlns:a16="http://schemas.microsoft.com/office/drawing/2014/main" id="{89DBC67C-1BE3-49E6-8C73-9D361FD60881}"/>
              </a:ext>
            </a:extLst>
          </p:cNvPr>
          <p:cNvSpPr txBox="1"/>
          <p:nvPr/>
        </p:nvSpPr>
        <p:spPr>
          <a:xfrm>
            <a:off x="10747180" y="6207760"/>
            <a:ext cx="1595120" cy="461665"/>
          </a:xfrm>
          <a:prstGeom prst="rect">
            <a:avLst/>
          </a:prstGeom>
          <a:noFill/>
        </p:spPr>
        <p:txBody>
          <a:bodyPr wrap="square" rtlCol="0">
            <a:spAutoFit/>
          </a:bodyPr>
          <a:lstStyle/>
          <a:p>
            <a:r>
              <a:rPr lang="en-GB" sz="2400" dirty="0"/>
              <a:t>60 minutes</a:t>
            </a:r>
          </a:p>
        </p:txBody>
      </p:sp>
      <p:sp>
        <p:nvSpPr>
          <p:cNvPr id="8" name="TextBox 7">
            <a:extLst>
              <a:ext uri="{FF2B5EF4-FFF2-40B4-BE49-F238E27FC236}">
                <a16:creationId xmlns:a16="http://schemas.microsoft.com/office/drawing/2014/main" id="{9A5E187F-3259-4907-B983-5E128BF466F0}"/>
              </a:ext>
            </a:extLst>
          </p:cNvPr>
          <p:cNvSpPr txBox="1"/>
          <p:nvPr/>
        </p:nvSpPr>
        <p:spPr>
          <a:xfrm>
            <a:off x="116841" y="782320"/>
            <a:ext cx="843280" cy="461665"/>
          </a:xfrm>
          <a:prstGeom prst="rect">
            <a:avLst/>
          </a:prstGeom>
          <a:noFill/>
        </p:spPr>
        <p:txBody>
          <a:bodyPr wrap="square" rtlCol="0">
            <a:spAutoFit/>
          </a:bodyPr>
          <a:lstStyle/>
          <a:p>
            <a:r>
              <a:rPr lang="en-GB" sz="2400" dirty="0"/>
              <a:t> --SG</a:t>
            </a:r>
            <a:endParaRPr lang="en-GB" sz="2400" u="sng" dirty="0"/>
          </a:p>
        </p:txBody>
      </p:sp>
      <p:sp>
        <p:nvSpPr>
          <p:cNvPr id="9" name="TextBox 8">
            <a:extLst>
              <a:ext uri="{FF2B5EF4-FFF2-40B4-BE49-F238E27FC236}">
                <a16:creationId xmlns:a16="http://schemas.microsoft.com/office/drawing/2014/main" id="{1790229F-9822-4AD1-9846-CE79A1BC9317}"/>
              </a:ext>
            </a:extLst>
          </p:cNvPr>
          <p:cNvSpPr txBox="1"/>
          <p:nvPr/>
        </p:nvSpPr>
        <p:spPr>
          <a:xfrm>
            <a:off x="116841" y="2230736"/>
            <a:ext cx="843280" cy="461665"/>
          </a:xfrm>
          <a:prstGeom prst="rect">
            <a:avLst/>
          </a:prstGeom>
          <a:noFill/>
        </p:spPr>
        <p:txBody>
          <a:bodyPr wrap="square" rtlCol="0">
            <a:spAutoFit/>
          </a:bodyPr>
          <a:lstStyle/>
          <a:p>
            <a:r>
              <a:rPr lang="en-GB" sz="2400" dirty="0"/>
              <a:t> -SG</a:t>
            </a:r>
            <a:endParaRPr lang="en-GB" sz="2400" u="sng" dirty="0"/>
          </a:p>
        </p:txBody>
      </p:sp>
      <p:sp>
        <p:nvSpPr>
          <p:cNvPr id="10" name="TextBox 9">
            <a:extLst>
              <a:ext uri="{FF2B5EF4-FFF2-40B4-BE49-F238E27FC236}">
                <a16:creationId xmlns:a16="http://schemas.microsoft.com/office/drawing/2014/main" id="{9E5E047C-DCB8-485B-A56A-D3FF4A4F4BBC}"/>
              </a:ext>
            </a:extLst>
          </p:cNvPr>
          <p:cNvSpPr txBox="1"/>
          <p:nvPr/>
        </p:nvSpPr>
        <p:spPr>
          <a:xfrm>
            <a:off x="116841" y="3894126"/>
            <a:ext cx="843280" cy="461665"/>
          </a:xfrm>
          <a:prstGeom prst="rect">
            <a:avLst/>
          </a:prstGeom>
          <a:noFill/>
        </p:spPr>
        <p:txBody>
          <a:bodyPr wrap="square" rtlCol="0">
            <a:spAutoFit/>
          </a:bodyPr>
          <a:lstStyle/>
          <a:p>
            <a:r>
              <a:rPr lang="en-GB" sz="2400" dirty="0"/>
              <a:t> +SG</a:t>
            </a:r>
            <a:endParaRPr lang="en-GB" sz="2400" u="sng" dirty="0"/>
          </a:p>
        </p:txBody>
      </p:sp>
      <p:sp>
        <p:nvSpPr>
          <p:cNvPr id="11" name="TextBox 10">
            <a:extLst>
              <a:ext uri="{FF2B5EF4-FFF2-40B4-BE49-F238E27FC236}">
                <a16:creationId xmlns:a16="http://schemas.microsoft.com/office/drawing/2014/main" id="{E336AC93-261B-46FE-BDAA-DFFBB6C4B99B}"/>
              </a:ext>
            </a:extLst>
          </p:cNvPr>
          <p:cNvSpPr txBox="1"/>
          <p:nvPr/>
        </p:nvSpPr>
        <p:spPr>
          <a:xfrm>
            <a:off x="116841" y="5573375"/>
            <a:ext cx="843280" cy="461665"/>
          </a:xfrm>
          <a:prstGeom prst="rect">
            <a:avLst/>
          </a:prstGeom>
          <a:noFill/>
        </p:spPr>
        <p:txBody>
          <a:bodyPr wrap="square" rtlCol="0">
            <a:spAutoFit/>
          </a:bodyPr>
          <a:lstStyle/>
          <a:p>
            <a:r>
              <a:rPr lang="en-GB" sz="2400" dirty="0"/>
              <a:t>++SG</a:t>
            </a:r>
            <a:endParaRPr lang="en-GB" sz="2400" u="sng" dirty="0"/>
          </a:p>
        </p:txBody>
      </p:sp>
      <p:sp>
        <p:nvSpPr>
          <p:cNvPr id="12" name="TextBox 11">
            <a:extLst>
              <a:ext uri="{FF2B5EF4-FFF2-40B4-BE49-F238E27FC236}">
                <a16:creationId xmlns:a16="http://schemas.microsoft.com/office/drawing/2014/main" id="{18A78419-C4E5-4DC8-ACBE-08E19FC50C3C}"/>
              </a:ext>
            </a:extLst>
          </p:cNvPr>
          <p:cNvSpPr txBox="1"/>
          <p:nvPr/>
        </p:nvSpPr>
        <p:spPr>
          <a:xfrm>
            <a:off x="1633790" y="6192511"/>
            <a:ext cx="1181137" cy="461665"/>
          </a:xfrm>
          <a:prstGeom prst="rect">
            <a:avLst/>
          </a:prstGeom>
          <a:noFill/>
        </p:spPr>
        <p:txBody>
          <a:bodyPr wrap="square" rtlCol="0">
            <a:spAutoFit/>
          </a:bodyPr>
          <a:lstStyle/>
          <a:p>
            <a:r>
              <a:rPr lang="en-GB" sz="2400" dirty="0"/>
              <a:t> 10 min</a:t>
            </a:r>
            <a:endParaRPr lang="en-GB" sz="2400" u="sng" dirty="0"/>
          </a:p>
        </p:txBody>
      </p:sp>
      <p:sp>
        <p:nvSpPr>
          <p:cNvPr id="13" name="TextBox 12">
            <a:extLst>
              <a:ext uri="{FF2B5EF4-FFF2-40B4-BE49-F238E27FC236}">
                <a16:creationId xmlns:a16="http://schemas.microsoft.com/office/drawing/2014/main" id="{FFE862C0-8BC6-4754-AFA4-688C83CF3B67}"/>
              </a:ext>
            </a:extLst>
          </p:cNvPr>
          <p:cNvSpPr txBox="1"/>
          <p:nvPr/>
        </p:nvSpPr>
        <p:spPr>
          <a:xfrm>
            <a:off x="3364781" y="6192510"/>
            <a:ext cx="1181137" cy="461665"/>
          </a:xfrm>
          <a:prstGeom prst="rect">
            <a:avLst/>
          </a:prstGeom>
          <a:noFill/>
        </p:spPr>
        <p:txBody>
          <a:bodyPr wrap="square" rtlCol="0">
            <a:spAutoFit/>
          </a:bodyPr>
          <a:lstStyle/>
          <a:p>
            <a:r>
              <a:rPr lang="en-GB" sz="2400" dirty="0"/>
              <a:t> 20 min</a:t>
            </a:r>
            <a:endParaRPr lang="en-GB" sz="2400" u="sng" dirty="0"/>
          </a:p>
        </p:txBody>
      </p:sp>
      <p:sp>
        <p:nvSpPr>
          <p:cNvPr id="14" name="TextBox 13">
            <a:extLst>
              <a:ext uri="{FF2B5EF4-FFF2-40B4-BE49-F238E27FC236}">
                <a16:creationId xmlns:a16="http://schemas.microsoft.com/office/drawing/2014/main" id="{984FABB6-FC6E-45F4-9C07-DE2939B8E320}"/>
              </a:ext>
            </a:extLst>
          </p:cNvPr>
          <p:cNvSpPr txBox="1"/>
          <p:nvPr/>
        </p:nvSpPr>
        <p:spPr>
          <a:xfrm>
            <a:off x="5328757" y="6229880"/>
            <a:ext cx="1181137" cy="461665"/>
          </a:xfrm>
          <a:prstGeom prst="rect">
            <a:avLst/>
          </a:prstGeom>
          <a:noFill/>
        </p:spPr>
        <p:txBody>
          <a:bodyPr wrap="square" rtlCol="0">
            <a:spAutoFit/>
          </a:bodyPr>
          <a:lstStyle/>
          <a:p>
            <a:r>
              <a:rPr lang="en-GB" sz="2400" dirty="0"/>
              <a:t> 30 min</a:t>
            </a:r>
            <a:endParaRPr lang="en-GB" sz="2400" u="sng" dirty="0"/>
          </a:p>
        </p:txBody>
      </p:sp>
      <p:sp>
        <p:nvSpPr>
          <p:cNvPr id="15" name="TextBox 14">
            <a:extLst>
              <a:ext uri="{FF2B5EF4-FFF2-40B4-BE49-F238E27FC236}">
                <a16:creationId xmlns:a16="http://schemas.microsoft.com/office/drawing/2014/main" id="{ABB3463E-193A-4BDE-8FB9-1675A8C26B7F}"/>
              </a:ext>
            </a:extLst>
          </p:cNvPr>
          <p:cNvSpPr txBox="1"/>
          <p:nvPr/>
        </p:nvSpPr>
        <p:spPr>
          <a:xfrm>
            <a:off x="7134898" y="6188936"/>
            <a:ext cx="1181137" cy="461665"/>
          </a:xfrm>
          <a:prstGeom prst="rect">
            <a:avLst/>
          </a:prstGeom>
          <a:noFill/>
        </p:spPr>
        <p:txBody>
          <a:bodyPr wrap="square" rtlCol="0">
            <a:spAutoFit/>
          </a:bodyPr>
          <a:lstStyle/>
          <a:p>
            <a:r>
              <a:rPr lang="en-GB" sz="2400" dirty="0"/>
              <a:t> 40 min</a:t>
            </a:r>
            <a:endParaRPr lang="en-GB" sz="2400" u="sng" dirty="0"/>
          </a:p>
        </p:txBody>
      </p:sp>
      <p:sp>
        <p:nvSpPr>
          <p:cNvPr id="16" name="TextBox 15">
            <a:extLst>
              <a:ext uri="{FF2B5EF4-FFF2-40B4-BE49-F238E27FC236}">
                <a16:creationId xmlns:a16="http://schemas.microsoft.com/office/drawing/2014/main" id="{54197E3E-F2D2-4E2C-802A-996E2C9B9CC3}"/>
              </a:ext>
            </a:extLst>
          </p:cNvPr>
          <p:cNvSpPr txBox="1"/>
          <p:nvPr/>
        </p:nvSpPr>
        <p:spPr>
          <a:xfrm>
            <a:off x="8941039" y="6229880"/>
            <a:ext cx="1181137" cy="461665"/>
          </a:xfrm>
          <a:prstGeom prst="rect">
            <a:avLst/>
          </a:prstGeom>
          <a:noFill/>
        </p:spPr>
        <p:txBody>
          <a:bodyPr wrap="square" rtlCol="0">
            <a:spAutoFit/>
          </a:bodyPr>
          <a:lstStyle/>
          <a:p>
            <a:r>
              <a:rPr lang="en-GB" sz="2400" dirty="0"/>
              <a:t> 50 min</a:t>
            </a:r>
            <a:endParaRPr lang="en-GB" sz="2400" u="sng" dirty="0"/>
          </a:p>
        </p:txBody>
      </p:sp>
      <p:sp>
        <p:nvSpPr>
          <p:cNvPr id="19" name="Freeform: Shape 18">
            <a:extLst>
              <a:ext uri="{FF2B5EF4-FFF2-40B4-BE49-F238E27FC236}">
                <a16:creationId xmlns:a16="http://schemas.microsoft.com/office/drawing/2014/main" id="{73AD704C-29CE-4514-88F5-8DA0983A36F6}"/>
              </a:ext>
            </a:extLst>
          </p:cNvPr>
          <p:cNvSpPr/>
          <p:nvPr/>
        </p:nvSpPr>
        <p:spPr>
          <a:xfrm>
            <a:off x="1146412" y="900752"/>
            <a:ext cx="1528549" cy="5031468"/>
          </a:xfrm>
          <a:custGeom>
            <a:avLst/>
            <a:gdLst>
              <a:gd name="connsiteX0" fmla="*/ 0 w 1528549"/>
              <a:gd name="connsiteY0" fmla="*/ 0 h 5031468"/>
              <a:gd name="connsiteX1" fmla="*/ 545910 w 1528549"/>
              <a:gd name="connsiteY1" fmla="*/ 4612944 h 5031468"/>
              <a:gd name="connsiteX2" fmla="*/ 1078173 w 1528549"/>
              <a:gd name="connsiteY2" fmla="*/ 4462818 h 5031468"/>
              <a:gd name="connsiteX3" fmla="*/ 1282889 w 1528549"/>
              <a:gd name="connsiteY3" fmla="*/ 1487606 h 5031468"/>
              <a:gd name="connsiteX4" fmla="*/ 1528549 w 1528549"/>
              <a:gd name="connsiteY4" fmla="*/ 2620370 h 5031468"/>
              <a:gd name="connsiteX5" fmla="*/ 1528549 w 1528549"/>
              <a:gd name="connsiteY5" fmla="*/ 2620370 h 503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8549" h="5031468">
                <a:moveTo>
                  <a:pt x="0" y="0"/>
                </a:moveTo>
                <a:cubicBezTo>
                  <a:pt x="183107" y="1934570"/>
                  <a:pt x="366215" y="3869141"/>
                  <a:pt x="545910" y="4612944"/>
                </a:cubicBezTo>
                <a:cubicBezTo>
                  <a:pt x="725605" y="5356747"/>
                  <a:pt x="955343" y="4983708"/>
                  <a:pt x="1078173" y="4462818"/>
                </a:cubicBezTo>
                <a:cubicBezTo>
                  <a:pt x="1201003" y="3941928"/>
                  <a:pt x="1207826" y="1794681"/>
                  <a:pt x="1282889" y="1487606"/>
                </a:cubicBezTo>
                <a:cubicBezTo>
                  <a:pt x="1357952" y="1180531"/>
                  <a:pt x="1528549" y="2620370"/>
                  <a:pt x="1528549" y="2620370"/>
                </a:cubicBezTo>
                <a:lnTo>
                  <a:pt x="1528549" y="262037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C205B6F6-3B73-475D-BA6A-FDD889AE1748}"/>
              </a:ext>
            </a:extLst>
          </p:cNvPr>
          <p:cNvSpPr/>
          <p:nvPr/>
        </p:nvSpPr>
        <p:spPr>
          <a:xfrm>
            <a:off x="7697337" y="2262787"/>
            <a:ext cx="1724167" cy="3718705"/>
          </a:xfrm>
          <a:custGeom>
            <a:avLst/>
            <a:gdLst>
              <a:gd name="connsiteX0" fmla="*/ 0 w 2292824"/>
              <a:gd name="connsiteY0" fmla="*/ 890196 h 3718705"/>
              <a:gd name="connsiteX1" fmla="*/ 163773 w 2292824"/>
              <a:gd name="connsiteY1" fmla="*/ 30387 h 3718705"/>
              <a:gd name="connsiteX2" fmla="*/ 491320 w 2292824"/>
              <a:gd name="connsiteY2" fmla="*/ 1859187 h 3718705"/>
              <a:gd name="connsiteX3" fmla="*/ 900752 w 2292824"/>
              <a:gd name="connsiteY3" fmla="*/ 3592452 h 3718705"/>
              <a:gd name="connsiteX4" fmla="*/ 1282890 w 2292824"/>
              <a:gd name="connsiteY4" fmla="*/ 2828178 h 3718705"/>
              <a:gd name="connsiteX5" fmla="*/ 1433015 w 2292824"/>
              <a:gd name="connsiteY5" fmla="*/ 3305849 h 3718705"/>
              <a:gd name="connsiteX6" fmla="*/ 1514902 w 2292824"/>
              <a:gd name="connsiteY6" fmla="*/ 3701634 h 3718705"/>
              <a:gd name="connsiteX7" fmla="*/ 1856096 w 2292824"/>
              <a:gd name="connsiteY7" fmla="*/ 2718996 h 3718705"/>
              <a:gd name="connsiteX8" fmla="*/ 2292824 w 2292824"/>
              <a:gd name="connsiteY8" fmla="*/ 2582518 h 3718705"/>
              <a:gd name="connsiteX9" fmla="*/ 2292824 w 2292824"/>
              <a:gd name="connsiteY9" fmla="*/ 2582518 h 3718705"/>
              <a:gd name="connsiteX10" fmla="*/ 2292824 w 2292824"/>
              <a:gd name="connsiteY10" fmla="*/ 2582518 h 371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2824" h="3718705">
                <a:moveTo>
                  <a:pt x="0" y="890196"/>
                </a:moveTo>
                <a:cubicBezTo>
                  <a:pt x="40943" y="379542"/>
                  <a:pt x="81886" y="-131112"/>
                  <a:pt x="163773" y="30387"/>
                </a:cubicBezTo>
                <a:cubicBezTo>
                  <a:pt x="245660" y="191885"/>
                  <a:pt x="368490" y="1265510"/>
                  <a:pt x="491320" y="1859187"/>
                </a:cubicBezTo>
                <a:cubicBezTo>
                  <a:pt x="614150" y="2452864"/>
                  <a:pt x="768824" y="3430954"/>
                  <a:pt x="900752" y="3592452"/>
                </a:cubicBezTo>
                <a:cubicBezTo>
                  <a:pt x="1032680" y="3753950"/>
                  <a:pt x="1194180" y="2875945"/>
                  <a:pt x="1282890" y="2828178"/>
                </a:cubicBezTo>
                <a:cubicBezTo>
                  <a:pt x="1371600" y="2780411"/>
                  <a:pt x="1394346" y="3160273"/>
                  <a:pt x="1433015" y="3305849"/>
                </a:cubicBezTo>
                <a:cubicBezTo>
                  <a:pt x="1471684" y="3451425"/>
                  <a:pt x="1444389" y="3799443"/>
                  <a:pt x="1514902" y="3701634"/>
                </a:cubicBezTo>
                <a:cubicBezTo>
                  <a:pt x="1585415" y="3603825"/>
                  <a:pt x="1726442" y="2905515"/>
                  <a:pt x="1856096" y="2718996"/>
                </a:cubicBezTo>
                <a:cubicBezTo>
                  <a:pt x="1985750" y="2532477"/>
                  <a:pt x="2292824" y="2582518"/>
                  <a:pt x="2292824" y="2582518"/>
                </a:cubicBezTo>
                <a:lnTo>
                  <a:pt x="2292824" y="2582518"/>
                </a:lnTo>
                <a:lnTo>
                  <a:pt x="2292824" y="258251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a:extLst>
              <a:ext uri="{FF2B5EF4-FFF2-40B4-BE49-F238E27FC236}">
                <a16:creationId xmlns:a16="http://schemas.microsoft.com/office/drawing/2014/main" id="{4E6A1387-9DB6-4BD1-836C-1453270200B8}"/>
              </a:ext>
            </a:extLst>
          </p:cNvPr>
          <p:cNvCxnSpPr>
            <a:cxnSpLocks/>
          </p:cNvCxnSpPr>
          <p:nvPr/>
        </p:nvCxnSpPr>
        <p:spPr>
          <a:xfrm>
            <a:off x="2674961" y="3548191"/>
            <a:ext cx="186291" cy="1678902"/>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9A9943F5-F060-4502-94A4-C701C26560BF}"/>
              </a:ext>
            </a:extLst>
          </p:cNvPr>
          <p:cNvCxnSpPr>
            <a:cxnSpLocks/>
            <a:endCxn id="23" idx="0"/>
          </p:cNvCxnSpPr>
          <p:nvPr/>
        </p:nvCxnSpPr>
        <p:spPr>
          <a:xfrm flipV="1">
            <a:off x="7383440" y="3152983"/>
            <a:ext cx="313897" cy="1473608"/>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extBox 1">
            <a:extLst>
              <a:ext uri="{FF2B5EF4-FFF2-40B4-BE49-F238E27FC236}">
                <a16:creationId xmlns:a16="http://schemas.microsoft.com/office/drawing/2014/main" id="{D810FC4B-6B88-480F-A4EC-5E18910B935C}"/>
              </a:ext>
            </a:extLst>
          </p:cNvPr>
          <p:cNvSpPr txBox="1"/>
          <p:nvPr/>
        </p:nvSpPr>
        <p:spPr>
          <a:xfrm>
            <a:off x="904240" y="418068"/>
            <a:ext cx="1910679" cy="369332"/>
          </a:xfrm>
          <a:prstGeom prst="rect">
            <a:avLst/>
          </a:prstGeom>
          <a:noFill/>
        </p:spPr>
        <p:txBody>
          <a:bodyPr wrap="square" rtlCol="0">
            <a:spAutoFit/>
          </a:bodyPr>
          <a:lstStyle/>
          <a:p>
            <a:r>
              <a:rPr lang="en-GB" dirty="0"/>
              <a:t>Writer’s voice GA</a:t>
            </a:r>
          </a:p>
        </p:txBody>
      </p:sp>
      <p:sp>
        <p:nvSpPr>
          <p:cNvPr id="25" name="TextBox 24">
            <a:extLst>
              <a:ext uri="{FF2B5EF4-FFF2-40B4-BE49-F238E27FC236}">
                <a16:creationId xmlns:a16="http://schemas.microsoft.com/office/drawing/2014/main" id="{5C699B93-E6B1-45F8-A604-774B0BEA21CE}"/>
              </a:ext>
            </a:extLst>
          </p:cNvPr>
          <p:cNvSpPr txBox="1"/>
          <p:nvPr/>
        </p:nvSpPr>
        <p:spPr>
          <a:xfrm>
            <a:off x="1658587" y="1689724"/>
            <a:ext cx="1507463" cy="646331"/>
          </a:xfrm>
          <a:prstGeom prst="rect">
            <a:avLst/>
          </a:prstGeom>
          <a:noFill/>
        </p:spPr>
        <p:txBody>
          <a:bodyPr wrap="square" rtlCol="0">
            <a:spAutoFit/>
          </a:bodyPr>
          <a:lstStyle/>
          <a:p>
            <a:r>
              <a:rPr lang="en-GB" dirty="0"/>
              <a:t>SS Activating Writer’s voice</a:t>
            </a:r>
          </a:p>
        </p:txBody>
      </p:sp>
      <p:sp>
        <p:nvSpPr>
          <p:cNvPr id="29" name="TextBox 28">
            <a:extLst>
              <a:ext uri="{FF2B5EF4-FFF2-40B4-BE49-F238E27FC236}">
                <a16:creationId xmlns:a16="http://schemas.microsoft.com/office/drawing/2014/main" id="{E3C0D9C0-578B-4CC2-AFC0-BE5925D08070}"/>
              </a:ext>
            </a:extLst>
          </p:cNvPr>
          <p:cNvSpPr txBox="1"/>
          <p:nvPr/>
        </p:nvSpPr>
        <p:spPr>
          <a:xfrm>
            <a:off x="7576397" y="1719548"/>
            <a:ext cx="2180154" cy="369332"/>
          </a:xfrm>
          <a:prstGeom prst="rect">
            <a:avLst/>
          </a:prstGeom>
          <a:noFill/>
        </p:spPr>
        <p:txBody>
          <a:bodyPr wrap="square" rtlCol="0">
            <a:spAutoFit/>
          </a:bodyPr>
          <a:lstStyle/>
          <a:p>
            <a:r>
              <a:rPr lang="en-GB" dirty="0"/>
              <a:t>SS operationalisation</a:t>
            </a:r>
          </a:p>
        </p:txBody>
      </p:sp>
      <p:sp>
        <p:nvSpPr>
          <p:cNvPr id="31" name="TextBox 30">
            <a:extLst>
              <a:ext uri="{FF2B5EF4-FFF2-40B4-BE49-F238E27FC236}">
                <a16:creationId xmlns:a16="http://schemas.microsoft.com/office/drawing/2014/main" id="{F3C6C89C-57C2-4AC6-865E-31818A3473DF}"/>
              </a:ext>
            </a:extLst>
          </p:cNvPr>
          <p:cNvSpPr txBox="1"/>
          <p:nvPr/>
        </p:nvSpPr>
        <p:spPr>
          <a:xfrm>
            <a:off x="1116008" y="5541114"/>
            <a:ext cx="1224051" cy="369332"/>
          </a:xfrm>
          <a:prstGeom prst="rect">
            <a:avLst/>
          </a:prstGeom>
          <a:noFill/>
        </p:spPr>
        <p:txBody>
          <a:bodyPr wrap="square" rtlCol="0">
            <a:spAutoFit/>
          </a:bodyPr>
          <a:lstStyle/>
          <a:p>
            <a:r>
              <a:rPr lang="en-GB" dirty="0"/>
              <a:t>Metaphors</a:t>
            </a:r>
          </a:p>
        </p:txBody>
      </p:sp>
      <p:sp>
        <p:nvSpPr>
          <p:cNvPr id="32" name="TextBox 31">
            <a:extLst>
              <a:ext uri="{FF2B5EF4-FFF2-40B4-BE49-F238E27FC236}">
                <a16:creationId xmlns:a16="http://schemas.microsoft.com/office/drawing/2014/main" id="{6554A855-4EB6-4FC9-8E3E-B97617A4C00C}"/>
              </a:ext>
            </a:extLst>
          </p:cNvPr>
          <p:cNvSpPr txBox="1"/>
          <p:nvPr/>
        </p:nvSpPr>
        <p:spPr>
          <a:xfrm>
            <a:off x="920243" y="2744529"/>
            <a:ext cx="1071118" cy="369332"/>
          </a:xfrm>
          <a:prstGeom prst="rect">
            <a:avLst/>
          </a:prstGeom>
          <a:noFill/>
        </p:spPr>
        <p:txBody>
          <a:bodyPr wrap="square" rtlCol="0">
            <a:spAutoFit/>
          </a:bodyPr>
          <a:lstStyle/>
          <a:p>
            <a:r>
              <a:rPr lang="en-GB" dirty="0"/>
              <a:t>Contexts</a:t>
            </a:r>
          </a:p>
        </p:txBody>
      </p:sp>
      <p:sp>
        <p:nvSpPr>
          <p:cNvPr id="33" name="TextBox 32">
            <a:extLst>
              <a:ext uri="{FF2B5EF4-FFF2-40B4-BE49-F238E27FC236}">
                <a16:creationId xmlns:a16="http://schemas.microsoft.com/office/drawing/2014/main" id="{AA76A236-15CE-4970-AC67-E95E366E90D3}"/>
              </a:ext>
            </a:extLst>
          </p:cNvPr>
          <p:cNvSpPr txBox="1"/>
          <p:nvPr/>
        </p:nvSpPr>
        <p:spPr>
          <a:xfrm>
            <a:off x="1148496" y="3944673"/>
            <a:ext cx="665709" cy="369332"/>
          </a:xfrm>
          <a:prstGeom prst="rect">
            <a:avLst/>
          </a:prstGeom>
          <a:noFill/>
        </p:spPr>
        <p:txBody>
          <a:bodyPr wrap="square" rtlCol="0">
            <a:spAutoFit/>
          </a:bodyPr>
          <a:lstStyle/>
          <a:p>
            <a:r>
              <a:rPr lang="en-GB" dirty="0"/>
              <a:t>Aims</a:t>
            </a:r>
          </a:p>
        </p:txBody>
      </p:sp>
      <p:sp>
        <p:nvSpPr>
          <p:cNvPr id="35" name="TextBox 34">
            <a:extLst>
              <a:ext uri="{FF2B5EF4-FFF2-40B4-BE49-F238E27FC236}">
                <a16:creationId xmlns:a16="http://schemas.microsoft.com/office/drawing/2014/main" id="{68C3D89F-3069-4C36-8E97-9788A22ABACF}"/>
              </a:ext>
            </a:extLst>
          </p:cNvPr>
          <p:cNvSpPr txBox="1"/>
          <p:nvPr/>
        </p:nvSpPr>
        <p:spPr>
          <a:xfrm>
            <a:off x="2299105" y="4054263"/>
            <a:ext cx="1412813" cy="646331"/>
          </a:xfrm>
          <a:prstGeom prst="rect">
            <a:avLst/>
          </a:prstGeom>
          <a:noFill/>
        </p:spPr>
        <p:txBody>
          <a:bodyPr wrap="square" rtlCol="0">
            <a:spAutoFit/>
          </a:bodyPr>
          <a:lstStyle/>
          <a:p>
            <a:r>
              <a:rPr lang="en-GB" dirty="0">
                <a:highlight>
                  <a:srgbClr val="00FF00"/>
                </a:highlight>
              </a:rPr>
              <a:t>Key Purpose of sources</a:t>
            </a:r>
          </a:p>
        </p:txBody>
      </p:sp>
      <p:sp>
        <p:nvSpPr>
          <p:cNvPr id="36" name="TextBox 35">
            <a:extLst>
              <a:ext uri="{FF2B5EF4-FFF2-40B4-BE49-F238E27FC236}">
                <a16:creationId xmlns:a16="http://schemas.microsoft.com/office/drawing/2014/main" id="{ABD963A9-D81D-42F9-BE55-785D760E8989}"/>
              </a:ext>
            </a:extLst>
          </p:cNvPr>
          <p:cNvSpPr txBox="1"/>
          <p:nvPr/>
        </p:nvSpPr>
        <p:spPr>
          <a:xfrm>
            <a:off x="2658737" y="5374740"/>
            <a:ext cx="1009023" cy="369331"/>
          </a:xfrm>
          <a:prstGeom prst="rect">
            <a:avLst/>
          </a:prstGeom>
          <a:noFill/>
        </p:spPr>
        <p:txBody>
          <a:bodyPr wrap="square" rtlCol="0">
            <a:spAutoFit/>
          </a:bodyPr>
          <a:lstStyle/>
          <a:p>
            <a:r>
              <a:rPr lang="en-GB" dirty="0"/>
              <a:t>Planning</a:t>
            </a:r>
          </a:p>
        </p:txBody>
      </p:sp>
      <p:sp>
        <p:nvSpPr>
          <p:cNvPr id="38" name="TextBox 37">
            <a:extLst>
              <a:ext uri="{FF2B5EF4-FFF2-40B4-BE49-F238E27FC236}">
                <a16:creationId xmlns:a16="http://schemas.microsoft.com/office/drawing/2014/main" id="{23ECB645-9A8A-4F14-B73B-F106ACFB8730}"/>
              </a:ext>
            </a:extLst>
          </p:cNvPr>
          <p:cNvSpPr txBox="1"/>
          <p:nvPr/>
        </p:nvSpPr>
        <p:spPr>
          <a:xfrm>
            <a:off x="4152554" y="5393478"/>
            <a:ext cx="1445123" cy="646331"/>
          </a:xfrm>
          <a:prstGeom prst="rect">
            <a:avLst/>
          </a:prstGeom>
          <a:noFill/>
        </p:spPr>
        <p:txBody>
          <a:bodyPr wrap="square" rtlCol="0">
            <a:spAutoFit/>
          </a:bodyPr>
          <a:lstStyle/>
          <a:p>
            <a:r>
              <a:rPr lang="en-GB" dirty="0">
                <a:highlight>
                  <a:srgbClr val="FFFF00"/>
                </a:highlight>
              </a:rPr>
              <a:t>St discussion notes/outline</a:t>
            </a:r>
          </a:p>
        </p:txBody>
      </p:sp>
      <p:sp>
        <p:nvSpPr>
          <p:cNvPr id="39" name="TextBox 38">
            <a:extLst>
              <a:ext uri="{FF2B5EF4-FFF2-40B4-BE49-F238E27FC236}">
                <a16:creationId xmlns:a16="http://schemas.microsoft.com/office/drawing/2014/main" id="{918B0A1E-B928-4962-A4E9-FF0ADA1E7AB2}"/>
              </a:ext>
            </a:extLst>
          </p:cNvPr>
          <p:cNvSpPr txBox="1"/>
          <p:nvPr/>
        </p:nvSpPr>
        <p:spPr>
          <a:xfrm>
            <a:off x="5667285" y="5392669"/>
            <a:ext cx="1712649" cy="646331"/>
          </a:xfrm>
          <a:prstGeom prst="rect">
            <a:avLst/>
          </a:prstGeom>
          <a:noFill/>
        </p:spPr>
        <p:txBody>
          <a:bodyPr wrap="square" rtlCol="0">
            <a:spAutoFit/>
          </a:bodyPr>
          <a:lstStyle/>
          <a:p>
            <a:r>
              <a:rPr lang="en-GB" dirty="0">
                <a:highlight>
                  <a:srgbClr val="FFFF00"/>
                </a:highlight>
              </a:rPr>
              <a:t>St discussion Case study texts</a:t>
            </a:r>
          </a:p>
        </p:txBody>
      </p:sp>
      <p:sp>
        <p:nvSpPr>
          <p:cNvPr id="40" name="TextBox 39">
            <a:extLst>
              <a:ext uri="{FF2B5EF4-FFF2-40B4-BE49-F238E27FC236}">
                <a16:creationId xmlns:a16="http://schemas.microsoft.com/office/drawing/2014/main" id="{CCD9F438-CECF-4FFD-AECB-7685FFA9ADCF}"/>
              </a:ext>
            </a:extLst>
          </p:cNvPr>
          <p:cNvSpPr txBox="1"/>
          <p:nvPr/>
        </p:nvSpPr>
        <p:spPr>
          <a:xfrm>
            <a:off x="6784890" y="4421725"/>
            <a:ext cx="1224051" cy="369332"/>
          </a:xfrm>
          <a:prstGeom prst="rect">
            <a:avLst/>
          </a:prstGeom>
          <a:noFill/>
        </p:spPr>
        <p:txBody>
          <a:bodyPr wrap="square" rtlCol="0">
            <a:spAutoFit/>
          </a:bodyPr>
          <a:lstStyle/>
          <a:p>
            <a:r>
              <a:rPr lang="en-GB" dirty="0"/>
              <a:t>Plagiarism</a:t>
            </a:r>
          </a:p>
        </p:txBody>
      </p:sp>
      <p:sp>
        <p:nvSpPr>
          <p:cNvPr id="41" name="TextBox 40">
            <a:extLst>
              <a:ext uri="{FF2B5EF4-FFF2-40B4-BE49-F238E27FC236}">
                <a16:creationId xmlns:a16="http://schemas.microsoft.com/office/drawing/2014/main" id="{4FC5D912-7DB7-400A-AC26-91E9C344076D}"/>
              </a:ext>
            </a:extLst>
          </p:cNvPr>
          <p:cNvSpPr txBox="1"/>
          <p:nvPr/>
        </p:nvSpPr>
        <p:spPr>
          <a:xfrm>
            <a:off x="7581299" y="5189574"/>
            <a:ext cx="1040941" cy="369332"/>
          </a:xfrm>
          <a:prstGeom prst="rect">
            <a:avLst/>
          </a:prstGeom>
          <a:noFill/>
        </p:spPr>
        <p:txBody>
          <a:bodyPr wrap="square" rtlCol="0">
            <a:spAutoFit/>
          </a:bodyPr>
          <a:lstStyle/>
          <a:p>
            <a:r>
              <a:rPr lang="en-GB" dirty="0"/>
              <a:t>Example</a:t>
            </a:r>
          </a:p>
        </p:txBody>
      </p:sp>
      <p:sp>
        <p:nvSpPr>
          <p:cNvPr id="42" name="TextBox 41">
            <a:extLst>
              <a:ext uri="{FF2B5EF4-FFF2-40B4-BE49-F238E27FC236}">
                <a16:creationId xmlns:a16="http://schemas.microsoft.com/office/drawing/2014/main" id="{7E31F546-C097-4B53-8907-31E20E040908}"/>
              </a:ext>
            </a:extLst>
          </p:cNvPr>
          <p:cNvSpPr txBox="1"/>
          <p:nvPr/>
        </p:nvSpPr>
        <p:spPr>
          <a:xfrm>
            <a:off x="8007967" y="4429158"/>
            <a:ext cx="1317014" cy="646331"/>
          </a:xfrm>
          <a:prstGeom prst="rect">
            <a:avLst/>
          </a:prstGeom>
          <a:noFill/>
        </p:spPr>
        <p:txBody>
          <a:bodyPr wrap="square" rtlCol="0">
            <a:spAutoFit/>
          </a:bodyPr>
          <a:lstStyle/>
          <a:p>
            <a:r>
              <a:rPr lang="en-GB" dirty="0"/>
              <a:t>Apply to assessment</a:t>
            </a:r>
          </a:p>
        </p:txBody>
      </p:sp>
      <p:sp>
        <p:nvSpPr>
          <p:cNvPr id="43" name="TextBox 42">
            <a:extLst>
              <a:ext uri="{FF2B5EF4-FFF2-40B4-BE49-F238E27FC236}">
                <a16:creationId xmlns:a16="http://schemas.microsoft.com/office/drawing/2014/main" id="{CBC88ED6-94E8-4BBB-8406-CE19087D9665}"/>
              </a:ext>
            </a:extLst>
          </p:cNvPr>
          <p:cNvSpPr txBox="1"/>
          <p:nvPr/>
        </p:nvSpPr>
        <p:spPr>
          <a:xfrm>
            <a:off x="8490274" y="5392791"/>
            <a:ext cx="1092491" cy="646331"/>
          </a:xfrm>
          <a:prstGeom prst="rect">
            <a:avLst/>
          </a:prstGeom>
          <a:noFill/>
        </p:spPr>
        <p:txBody>
          <a:bodyPr wrap="square" rtlCol="0">
            <a:spAutoFit/>
          </a:bodyPr>
          <a:lstStyle/>
          <a:p>
            <a:r>
              <a:rPr lang="en-GB" dirty="0"/>
              <a:t>Language analysis</a:t>
            </a:r>
          </a:p>
        </p:txBody>
      </p:sp>
      <p:sp>
        <p:nvSpPr>
          <p:cNvPr id="44" name="TextBox 43">
            <a:extLst>
              <a:ext uri="{FF2B5EF4-FFF2-40B4-BE49-F238E27FC236}">
                <a16:creationId xmlns:a16="http://schemas.microsoft.com/office/drawing/2014/main" id="{FBEE36A6-F149-471B-B373-3F474450D400}"/>
              </a:ext>
            </a:extLst>
          </p:cNvPr>
          <p:cNvSpPr txBox="1"/>
          <p:nvPr/>
        </p:nvSpPr>
        <p:spPr>
          <a:xfrm>
            <a:off x="9582765" y="4429865"/>
            <a:ext cx="2318504" cy="1477328"/>
          </a:xfrm>
          <a:prstGeom prst="rect">
            <a:avLst/>
          </a:prstGeom>
          <a:noFill/>
        </p:spPr>
        <p:txBody>
          <a:bodyPr wrap="square" rtlCol="0">
            <a:spAutoFit/>
          </a:bodyPr>
          <a:lstStyle/>
          <a:p>
            <a:r>
              <a:rPr lang="en-GB" dirty="0"/>
              <a:t>Follow up analyse own assignment for writer’s voice. </a:t>
            </a:r>
            <a:r>
              <a:rPr lang="en-GB" i="1" dirty="0">
                <a:highlight>
                  <a:srgbClr val="00FFFF"/>
                </a:highlight>
              </a:rPr>
              <a:t>This acts as a summary of the learning outcomes</a:t>
            </a:r>
          </a:p>
        </p:txBody>
      </p:sp>
      <p:sp>
        <p:nvSpPr>
          <p:cNvPr id="47" name="TextBox 46">
            <a:extLst>
              <a:ext uri="{FF2B5EF4-FFF2-40B4-BE49-F238E27FC236}">
                <a16:creationId xmlns:a16="http://schemas.microsoft.com/office/drawing/2014/main" id="{FF26D16F-6A9B-4539-B665-50DD4B2EF7FA}"/>
              </a:ext>
            </a:extLst>
          </p:cNvPr>
          <p:cNvSpPr txBox="1"/>
          <p:nvPr/>
        </p:nvSpPr>
        <p:spPr>
          <a:xfrm>
            <a:off x="3608843" y="4965566"/>
            <a:ext cx="1561915" cy="369332"/>
          </a:xfrm>
          <a:prstGeom prst="rect">
            <a:avLst/>
          </a:prstGeom>
          <a:noFill/>
        </p:spPr>
        <p:txBody>
          <a:bodyPr wrap="square" rtlCol="0">
            <a:spAutoFit/>
          </a:bodyPr>
          <a:lstStyle/>
          <a:p>
            <a:r>
              <a:rPr lang="en-GB" dirty="0"/>
              <a:t>Brainstorming</a:t>
            </a:r>
          </a:p>
        </p:txBody>
      </p:sp>
      <p:sp>
        <p:nvSpPr>
          <p:cNvPr id="49" name="TextBox 48">
            <a:extLst>
              <a:ext uri="{FF2B5EF4-FFF2-40B4-BE49-F238E27FC236}">
                <a16:creationId xmlns:a16="http://schemas.microsoft.com/office/drawing/2014/main" id="{3B4DC235-929C-4DF5-9E16-11149E14C945}"/>
              </a:ext>
            </a:extLst>
          </p:cNvPr>
          <p:cNvSpPr txBox="1"/>
          <p:nvPr/>
        </p:nvSpPr>
        <p:spPr>
          <a:xfrm>
            <a:off x="6587904" y="3494700"/>
            <a:ext cx="1224051" cy="923330"/>
          </a:xfrm>
          <a:prstGeom prst="rect">
            <a:avLst/>
          </a:prstGeom>
          <a:noFill/>
        </p:spPr>
        <p:txBody>
          <a:bodyPr wrap="square" rtlCol="0">
            <a:spAutoFit/>
          </a:bodyPr>
          <a:lstStyle/>
          <a:p>
            <a:r>
              <a:rPr lang="en-GB" i="1" dirty="0">
                <a:highlight>
                  <a:srgbClr val="00FFFF"/>
                </a:highlight>
              </a:rPr>
              <a:t>Expected summary transition</a:t>
            </a:r>
          </a:p>
        </p:txBody>
      </p:sp>
      <p:sp>
        <p:nvSpPr>
          <p:cNvPr id="50" name="TextBox 49">
            <a:extLst>
              <a:ext uri="{FF2B5EF4-FFF2-40B4-BE49-F238E27FC236}">
                <a16:creationId xmlns:a16="http://schemas.microsoft.com/office/drawing/2014/main" id="{6B7A6E18-56B6-421D-A0DA-B7B541412BE8}"/>
              </a:ext>
            </a:extLst>
          </p:cNvPr>
          <p:cNvSpPr txBox="1"/>
          <p:nvPr/>
        </p:nvSpPr>
        <p:spPr>
          <a:xfrm>
            <a:off x="2328244" y="3195159"/>
            <a:ext cx="1105011" cy="646331"/>
          </a:xfrm>
          <a:prstGeom prst="rect">
            <a:avLst/>
          </a:prstGeom>
          <a:noFill/>
        </p:spPr>
        <p:txBody>
          <a:bodyPr wrap="square" rtlCol="0">
            <a:spAutoFit/>
          </a:bodyPr>
          <a:lstStyle/>
          <a:p>
            <a:r>
              <a:rPr lang="en-GB" i="1" dirty="0">
                <a:highlight>
                  <a:srgbClr val="00FFFF"/>
                </a:highlight>
              </a:rPr>
              <a:t>Expected transition</a:t>
            </a:r>
          </a:p>
        </p:txBody>
      </p:sp>
      <p:sp>
        <p:nvSpPr>
          <p:cNvPr id="51" name="TextBox 50">
            <a:extLst>
              <a:ext uri="{FF2B5EF4-FFF2-40B4-BE49-F238E27FC236}">
                <a16:creationId xmlns:a16="http://schemas.microsoft.com/office/drawing/2014/main" id="{3A3B55BC-7683-4919-80EF-3D6D4CE82621}"/>
              </a:ext>
            </a:extLst>
          </p:cNvPr>
          <p:cNvSpPr txBox="1"/>
          <p:nvPr/>
        </p:nvSpPr>
        <p:spPr>
          <a:xfrm>
            <a:off x="3669742" y="3987439"/>
            <a:ext cx="1314661" cy="646331"/>
          </a:xfrm>
          <a:prstGeom prst="rect">
            <a:avLst/>
          </a:prstGeom>
          <a:noFill/>
        </p:spPr>
        <p:txBody>
          <a:bodyPr wrap="square" rtlCol="0">
            <a:spAutoFit/>
          </a:bodyPr>
          <a:lstStyle/>
          <a:p>
            <a:r>
              <a:rPr lang="en-GB" dirty="0">
                <a:highlight>
                  <a:srgbClr val="00FF00"/>
                </a:highlight>
              </a:rPr>
              <a:t>Key Analyse specific title</a:t>
            </a:r>
          </a:p>
        </p:txBody>
      </p:sp>
      <p:sp>
        <p:nvSpPr>
          <p:cNvPr id="18" name="Freeform: Shape 17">
            <a:extLst>
              <a:ext uri="{FF2B5EF4-FFF2-40B4-BE49-F238E27FC236}">
                <a16:creationId xmlns:a16="http://schemas.microsoft.com/office/drawing/2014/main" id="{F435EDBD-E86E-4D6F-977E-DDAF4D33ED30}"/>
              </a:ext>
            </a:extLst>
          </p:cNvPr>
          <p:cNvSpPr/>
          <p:nvPr/>
        </p:nvSpPr>
        <p:spPr>
          <a:xfrm>
            <a:off x="3968668" y="4739268"/>
            <a:ext cx="3379986" cy="1077580"/>
          </a:xfrm>
          <a:custGeom>
            <a:avLst/>
            <a:gdLst>
              <a:gd name="connsiteX0" fmla="*/ 45771 w 3379986"/>
              <a:gd name="connsiteY0" fmla="*/ 591015 h 1077580"/>
              <a:gd name="connsiteX1" fmla="*/ 302249 w 3379986"/>
              <a:gd name="connsiteY1" fmla="*/ 959005 h 1077580"/>
              <a:gd name="connsiteX2" fmla="*/ 2320620 w 3379986"/>
              <a:gd name="connsiteY2" fmla="*/ 1003610 h 1077580"/>
              <a:gd name="connsiteX3" fmla="*/ 2800122 w 3379986"/>
              <a:gd name="connsiteY3" fmla="*/ 11152 h 1077580"/>
              <a:gd name="connsiteX4" fmla="*/ 3112356 w 3379986"/>
              <a:gd name="connsiteY4" fmla="*/ 925552 h 1077580"/>
              <a:gd name="connsiteX5" fmla="*/ 3379986 w 3379986"/>
              <a:gd name="connsiteY5" fmla="*/ 0 h 1077580"/>
              <a:gd name="connsiteX6" fmla="*/ 3379986 w 3379986"/>
              <a:gd name="connsiteY6" fmla="*/ 0 h 107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9986" h="1077580">
                <a:moveTo>
                  <a:pt x="45771" y="591015"/>
                </a:moveTo>
                <a:cubicBezTo>
                  <a:pt x="-15561" y="740627"/>
                  <a:pt x="-76892" y="890239"/>
                  <a:pt x="302249" y="959005"/>
                </a:cubicBezTo>
                <a:cubicBezTo>
                  <a:pt x="681390" y="1027771"/>
                  <a:pt x="1904308" y="1161586"/>
                  <a:pt x="2320620" y="1003610"/>
                </a:cubicBezTo>
                <a:cubicBezTo>
                  <a:pt x="2736932" y="845635"/>
                  <a:pt x="2668166" y="24162"/>
                  <a:pt x="2800122" y="11152"/>
                </a:cubicBezTo>
                <a:cubicBezTo>
                  <a:pt x="2932078" y="-1858"/>
                  <a:pt x="3015712" y="927411"/>
                  <a:pt x="3112356" y="925552"/>
                </a:cubicBezTo>
                <a:cubicBezTo>
                  <a:pt x="3209000" y="923693"/>
                  <a:pt x="3379986" y="0"/>
                  <a:pt x="3379986" y="0"/>
                </a:cubicBezTo>
                <a:lnTo>
                  <a:pt x="3379986"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2CF1DB79-FF8C-4D16-A065-68825F59AF33}"/>
              </a:ext>
            </a:extLst>
          </p:cNvPr>
          <p:cNvSpPr txBox="1"/>
          <p:nvPr/>
        </p:nvSpPr>
        <p:spPr>
          <a:xfrm>
            <a:off x="5330526" y="4627643"/>
            <a:ext cx="1492731" cy="369332"/>
          </a:xfrm>
          <a:prstGeom prst="rect">
            <a:avLst/>
          </a:prstGeom>
          <a:noFill/>
        </p:spPr>
        <p:txBody>
          <a:bodyPr wrap="square" rtlCol="0">
            <a:spAutoFit/>
          </a:bodyPr>
          <a:lstStyle/>
          <a:p>
            <a:r>
              <a:rPr lang="en-GB" dirty="0"/>
              <a:t>Writer’s voice</a:t>
            </a:r>
          </a:p>
        </p:txBody>
      </p:sp>
      <p:sp>
        <p:nvSpPr>
          <p:cNvPr id="4" name="Freeform: Shape 3">
            <a:extLst>
              <a:ext uri="{FF2B5EF4-FFF2-40B4-BE49-F238E27FC236}">
                <a16:creationId xmlns:a16="http://schemas.microsoft.com/office/drawing/2014/main" id="{2C6A43F7-6C02-40CC-BB82-B629C21934FC}"/>
              </a:ext>
            </a:extLst>
          </p:cNvPr>
          <p:cNvSpPr/>
          <p:nvPr/>
        </p:nvSpPr>
        <p:spPr>
          <a:xfrm>
            <a:off x="2865863" y="4604525"/>
            <a:ext cx="1112527" cy="1311342"/>
          </a:xfrm>
          <a:custGeom>
            <a:avLst/>
            <a:gdLst>
              <a:gd name="connsiteX0" fmla="*/ 0 w 1048215"/>
              <a:gd name="connsiteY0" fmla="*/ 725758 h 1311342"/>
              <a:gd name="connsiteX1" fmla="*/ 122664 w 1048215"/>
              <a:gd name="connsiteY1" fmla="*/ 1216412 h 1311342"/>
              <a:gd name="connsiteX2" fmla="*/ 267630 w 1048215"/>
              <a:gd name="connsiteY2" fmla="*/ 993387 h 1311342"/>
              <a:gd name="connsiteX3" fmla="*/ 401444 w 1048215"/>
              <a:gd name="connsiteY3" fmla="*/ 34382 h 1311342"/>
              <a:gd name="connsiteX4" fmla="*/ 602166 w 1048215"/>
              <a:gd name="connsiteY4" fmla="*/ 1238714 h 1311342"/>
              <a:gd name="connsiteX5" fmla="*/ 735981 w 1048215"/>
              <a:gd name="connsiteY5" fmla="*/ 1049143 h 1311342"/>
              <a:gd name="connsiteX6" fmla="*/ 791737 w 1048215"/>
              <a:gd name="connsiteY6" fmla="*/ 929 h 1311342"/>
              <a:gd name="connsiteX7" fmla="*/ 1048215 w 1048215"/>
              <a:gd name="connsiteY7" fmla="*/ 848421 h 1311342"/>
              <a:gd name="connsiteX8" fmla="*/ 1048215 w 1048215"/>
              <a:gd name="connsiteY8" fmla="*/ 848421 h 131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215" h="1311342">
                <a:moveTo>
                  <a:pt x="0" y="725758"/>
                </a:moveTo>
                <a:cubicBezTo>
                  <a:pt x="39029" y="948782"/>
                  <a:pt x="78059" y="1171807"/>
                  <a:pt x="122664" y="1216412"/>
                </a:cubicBezTo>
                <a:cubicBezTo>
                  <a:pt x="167269" y="1261017"/>
                  <a:pt x="221167" y="1190392"/>
                  <a:pt x="267630" y="993387"/>
                </a:cubicBezTo>
                <a:cubicBezTo>
                  <a:pt x="314093" y="796382"/>
                  <a:pt x="345688" y="-6506"/>
                  <a:pt x="401444" y="34382"/>
                </a:cubicBezTo>
                <a:cubicBezTo>
                  <a:pt x="457200" y="75270"/>
                  <a:pt x="546410" y="1069587"/>
                  <a:pt x="602166" y="1238714"/>
                </a:cubicBezTo>
                <a:cubicBezTo>
                  <a:pt x="657922" y="1407841"/>
                  <a:pt x="704386" y="1255440"/>
                  <a:pt x="735981" y="1049143"/>
                </a:cubicBezTo>
                <a:cubicBezTo>
                  <a:pt x="767576" y="842846"/>
                  <a:pt x="739698" y="34383"/>
                  <a:pt x="791737" y="929"/>
                </a:cubicBezTo>
                <a:cubicBezTo>
                  <a:pt x="843776" y="-32525"/>
                  <a:pt x="1048215" y="848421"/>
                  <a:pt x="1048215" y="848421"/>
                </a:cubicBezTo>
                <a:lnTo>
                  <a:pt x="1048215" y="84842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34986125-8488-478E-9AB1-359A480A1A71}"/>
              </a:ext>
            </a:extLst>
          </p:cNvPr>
          <p:cNvSpPr txBox="1"/>
          <p:nvPr/>
        </p:nvSpPr>
        <p:spPr>
          <a:xfrm>
            <a:off x="9757954" y="2461568"/>
            <a:ext cx="2011680" cy="1015663"/>
          </a:xfrm>
          <a:prstGeom prst="rect">
            <a:avLst/>
          </a:prstGeom>
          <a:noFill/>
        </p:spPr>
        <p:txBody>
          <a:bodyPr wrap="square" rtlCol="0">
            <a:spAutoFit/>
          </a:bodyPr>
          <a:lstStyle/>
          <a:p>
            <a:r>
              <a:rPr lang="en-GB" sz="2000" dirty="0"/>
              <a:t>SS = Study Smart metacognitive summary</a:t>
            </a:r>
          </a:p>
        </p:txBody>
      </p:sp>
      <p:sp>
        <p:nvSpPr>
          <p:cNvPr id="52" name="Title 1">
            <a:extLst>
              <a:ext uri="{FF2B5EF4-FFF2-40B4-BE49-F238E27FC236}">
                <a16:creationId xmlns:a16="http://schemas.microsoft.com/office/drawing/2014/main" id="{B14A53CB-D867-4389-BD25-F82EA03984D8}"/>
              </a:ext>
            </a:extLst>
          </p:cNvPr>
          <p:cNvSpPr txBox="1">
            <a:spLocks/>
          </p:cNvSpPr>
          <p:nvPr/>
        </p:nvSpPr>
        <p:spPr>
          <a:xfrm>
            <a:off x="3711919" y="455874"/>
            <a:ext cx="6429424" cy="788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accent4">
                    <a:lumMod val="75000"/>
                  </a:schemeClr>
                </a:solidFill>
                <a:latin typeface="Arial" panose="020B0604020202020204" pitchFamily="34" charset="0"/>
                <a:cs typeface="Arial" panose="020B0604020202020204" pitchFamily="34" charset="0"/>
              </a:rPr>
              <a:t>Collaboration </a:t>
            </a:r>
            <a:r>
              <a:rPr lang="en-GB" sz="4000" dirty="0" err="1">
                <a:solidFill>
                  <a:schemeClr val="accent4">
                    <a:lumMod val="75000"/>
                  </a:schemeClr>
                </a:solidFill>
                <a:latin typeface="Arial" panose="020B0604020202020204" pitchFamily="34" charset="0"/>
                <a:cs typeface="Arial" panose="020B0604020202020204" pitchFamily="34" charset="0"/>
              </a:rPr>
              <a:t>PowerPoint</a:t>
            </a:r>
            <a:r>
              <a:rPr lang="en-GB" sz="4000" baseline="30000" dirty="0" err="1">
                <a:solidFill>
                  <a:schemeClr val="accent4">
                    <a:lumMod val="75000"/>
                  </a:schemeClr>
                </a:solidFill>
                <a:latin typeface="Arial" panose="020B0604020202020204" pitchFamily="34" charset="0"/>
                <a:cs typeface="Arial" panose="020B0604020202020204" pitchFamily="34" charset="0"/>
              </a:rPr>
              <a:t>TM</a:t>
            </a:r>
            <a:endParaRPr lang="en-GB" sz="4000" baseline="30000" dirty="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7701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1" y="649128"/>
            <a:ext cx="9922934" cy="1325563"/>
          </a:xfrm>
        </p:spPr>
        <p:txBody>
          <a:bodyPr>
            <a:normAutofit/>
          </a:bodyPr>
          <a:lstStyle/>
          <a:p>
            <a:r>
              <a:rPr lang="en-GB" sz="4000" dirty="0">
                <a:solidFill>
                  <a:schemeClr val="accent4">
                    <a:lumMod val="75000"/>
                  </a:schemeClr>
                </a:solidFill>
                <a:latin typeface="Arial" panose="020B0604020202020204" pitchFamily="34" charset="0"/>
                <a:cs typeface="Arial" panose="020B0604020202020204" pitchFamily="34" charset="0"/>
              </a:rPr>
              <a:t>Results of LCT analysis</a:t>
            </a:r>
          </a:p>
        </p:txBody>
      </p:sp>
      <p:sp>
        <p:nvSpPr>
          <p:cNvPr id="3" name="Content Placeholder 2"/>
          <p:cNvSpPr>
            <a:spLocks noGrp="1"/>
          </p:cNvSpPr>
          <p:nvPr>
            <p:ph idx="1"/>
          </p:nvPr>
        </p:nvSpPr>
        <p:spPr>
          <a:xfrm>
            <a:off x="692331" y="2067760"/>
            <a:ext cx="10986191" cy="4376899"/>
          </a:xfrm>
        </p:spPr>
        <p:txBody>
          <a:bodyPr>
            <a:noAutofit/>
          </a:bodyPr>
          <a:lstStyle/>
          <a:p>
            <a:pPr marL="444500" indent="-444500">
              <a:lnSpc>
                <a:spcPct val="100000"/>
              </a:lnSpc>
              <a:spcBef>
                <a:spcPts val="0"/>
              </a:spcBef>
              <a:spcAft>
                <a:spcPts val="600"/>
              </a:spcAft>
            </a:pPr>
            <a:r>
              <a:rPr lang="en-GB" sz="2400" dirty="0">
                <a:latin typeface="Arial" panose="020B0604020202020204" pitchFamily="34" charset="0"/>
                <a:cs typeface="Arial" panose="020B0604020202020204" pitchFamily="34" charset="0"/>
              </a:rPr>
              <a:t>Preparation </a:t>
            </a:r>
            <a:r>
              <a:rPr lang="en-GB" sz="2400" dirty="0" err="1">
                <a:latin typeface="Arial" panose="020B0604020202020204" pitchFamily="34" charset="0"/>
                <a:cs typeface="Arial" panose="020B0604020202020204" pitchFamily="34" charset="0"/>
              </a:rPr>
              <a:t>PowerPoint</a:t>
            </a:r>
            <a:r>
              <a:rPr lang="en-GB" sz="2400" baseline="30000" dirty="0" err="1">
                <a:latin typeface="Arial" panose="020B0604020202020204" pitchFamily="34" charset="0"/>
                <a:cs typeface="Arial" panose="020B0604020202020204" pitchFamily="34" charset="0"/>
              </a:rPr>
              <a:t>TM</a:t>
            </a:r>
            <a:r>
              <a:rPr lang="en-GB" sz="2400" baseline="300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profile has </a:t>
            </a:r>
            <a:r>
              <a:rPr lang="en-GB" sz="2400" dirty="0">
                <a:highlight>
                  <a:srgbClr val="00FFFF"/>
                </a:highlight>
                <a:latin typeface="Arial" panose="020B0604020202020204" pitchFamily="34" charset="0"/>
                <a:cs typeface="Arial" panose="020B0604020202020204" pitchFamily="34" charset="0"/>
              </a:rPr>
              <a:t>missing transitions </a:t>
            </a:r>
            <a:r>
              <a:rPr lang="en-GB" sz="2400" dirty="0">
                <a:latin typeface="Arial" panose="020B0604020202020204" pitchFamily="34" charset="0"/>
                <a:cs typeface="Arial" panose="020B0604020202020204" pitchFamily="34" charset="0"/>
              </a:rPr>
              <a:t>to make links between stages of the lesson explicit for students.</a:t>
            </a:r>
          </a:p>
          <a:p>
            <a:pPr marL="444500" indent="-444500">
              <a:lnSpc>
                <a:spcPct val="100000"/>
              </a:lnSpc>
              <a:spcBef>
                <a:spcPts val="0"/>
              </a:spcBef>
              <a:spcAft>
                <a:spcPts val="600"/>
              </a:spcAft>
            </a:pPr>
            <a:r>
              <a:rPr lang="en-GB" sz="2400" dirty="0">
                <a:latin typeface="Arial" panose="020B0604020202020204" pitchFamily="34" charset="0"/>
                <a:cs typeface="Arial" panose="020B0604020202020204" pitchFamily="34" charset="0"/>
              </a:rPr>
              <a:t>Collaboration </a:t>
            </a:r>
            <a:r>
              <a:rPr lang="en-GB" sz="2400" dirty="0" err="1">
                <a:latin typeface="Arial" panose="020B0604020202020204" pitchFamily="34" charset="0"/>
                <a:cs typeface="Arial" panose="020B0604020202020204" pitchFamily="34" charset="0"/>
              </a:rPr>
              <a:t>PowerPoint</a:t>
            </a:r>
            <a:r>
              <a:rPr lang="en-GB" sz="2400" baseline="30000" dirty="0" err="1">
                <a:latin typeface="Arial" panose="020B0604020202020204" pitchFamily="34" charset="0"/>
                <a:cs typeface="Arial" panose="020B0604020202020204" pitchFamily="34" charset="0"/>
              </a:rPr>
              <a:t>TM</a:t>
            </a:r>
            <a:r>
              <a:rPr lang="en-GB" sz="2400" dirty="0">
                <a:latin typeface="Arial" panose="020B0604020202020204" pitchFamily="34" charset="0"/>
                <a:cs typeface="Arial" panose="020B0604020202020204" pitchFamily="34" charset="0"/>
              </a:rPr>
              <a:t> provides </a:t>
            </a:r>
            <a:r>
              <a:rPr lang="en-GB" sz="2400" dirty="0">
                <a:highlight>
                  <a:srgbClr val="00FF00"/>
                </a:highlight>
                <a:latin typeface="Arial" panose="020B0604020202020204" pitchFamily="34" charset="0"/>
                <a:cs typeface="Arial" panose="020B0604020202020204" pitchFamily="34" charset="0"/>
              </a:rPr>
              <a:t>answer keys </a:t>
            </a:r>
            <a:r>
              <a:rPr lang="en-GB" sz="2400" dirty="0">
                <a:latin typeface="Arial" panose="020B0604020202020204" pitchFamily="34" charset="0"/>
                <a:cs typeface="Arial" panose="020B0604020202020204" pitchFamily="34" charset="0"/>
              </a:rPr>
              <a:t>for tasks and creates </a:t>
            </a:r>
            <a:r>
              <a:rPr lang="en-GB" sz="2400" dirty="0">
                <a:highlight>
                  <a:srgbClr val="FFFF00"/>
                </a:highlight>
                <a:latin typeface="Arial" panose="020B0604020202020204" pitchFamily="34" charset="0"/>
                <a:cs typeface="Arial" panose="020B0604020202020204" pitchFamily="34" charset="0"/>
              </a:rPr>
              <a:t>a space for student interaction</a:t>
            </a:r>
            <a:r>
              <a:rPr lang="en-GB" sz="2400" dirty="0">
                <a:latin typeface="Arial" panose="020B0604020202020204" pitchFamily="34" charset="0"/>
                <a:cs typeface="Arial" panose="020B0604020202020204" pitchFamily="34" charset="0"/>
              </a:rPr>
              <a:t> in the lesson.</a:t>
            </a:r>
          </a:p>
          <a:p>
            <a:pPr marL="444500" indent="-444500">
              <a:lnSpc>
                <a:spcPct val="100000"/>
              </a:lnSpc>
              <a:spcBef>
                <a:spcPts val="0"/>
              </a:spcBef>
              <a:spcAft>
                <a:spcPts val="600"/>
              </a:spcAft>
            </a:pPr>
            <a:r>
              <a:rPr lang="en-GB" sz="2400" dirty="0">
                <a:latin typeface="Arial" panose="020B0604020202020204" pitchFamily="34" charset="0"/>
                <a:cs typeface="Arial" panose="020B0604020202020204" pitchFamily="34" charset="0"/>
              </a:rPr>
              <a:t>Teachers in the recorded lesson did not often make explicit transitions between stages or provide metacognitive summaries of learning points.</a:t>
            </a:r>
          </a:p>
          <a:p>
            <a:pPr marL="444500" indent="-444500">
              <a:lnSpc>
                <a:spcPct val="100000"/>
              </a:lnSpc>
              <a:spcBef>
                <a:spcPts val="0"/>
              </a:spcBef>
              <a:spcAft>
                <a:spcPts val="600"/>
              </a:spcAft>
            </a:pPr>
            <a:r>
              <a:rPr lang="en-GB" sz="2400" dirty="0">
                <a:latin typeface="Arial" panose="020B0604020202020204" pitchFamily="34" charset="0"/>
                <a:cs typeface="Arial" panose="020B0604020202020204" pitchFamily="34" charset="0"/>
              </a:rPr>
              <a:t>There was some good use of the interactive affordances of the Collaborate classroom, chat, emojis and polls</a:t>
            </a:r>
          </a:p>
          <a:p>
            <a:pPr marL="444500" indent="-444500">
              <a:lnSpc>
                <a:spcPct val="100000"/>
              </a:lnSpc>
              <a:spcBef>
                <a:spcPts val="0"/>
              </a:spcBef>
              <a:spcAft>
                <a:spcPts val="600"/>
              </a:spcAft>
            </a:pPr>
            <a:r>
              <a:rPr lang="en-GB" sz="2400" dirty="0">
                <a:latin typeface="Arial" panose="020B0604020202020204" pitchFamily="34" charset="0"/>
                <a:cs typeface="Arial" panose="020B0604020202020204" pitchFamily="34" charset="0"/>
              </a:rPr>
              <a:t>Many teachers read through the PPT with little interaction with students</a:t>
            </a:r>
          </a:p>
          <a:p>
            <a:pPr marL="444500" indent="-444500">
              <a:lnSpc>
                <a:spcPct val="100000"/>
              </a:lnSpc>
              <a:spcBef>
                <a:spcPts val="0"/>
              </a:spcBef>
              <a:spcAft>
                <a:spcPts val="600"/>
              </a:spcAft>
            </a:pPr>
            <a:r>
              <a:rPr lang="en-GB" sz="2400" dirty="0">
                <a:latin typeface="Arial" panose="020B0604020202020204" pitchFamily="34" charset="0"/>
                <a:cs typeface="Arial" panose="020B0604020202020204" pitchFamily="34" charset="0"/>
              </a:rPr>
              <a:t>Did they feel constrained by having PPT provided for the online class?</a:t>
            </a:r>
          </a:p>
        </p:txBody>
      </p:sp>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1636" y="-95003"/>
            <a:ext cx="1870363" cy="1870363"/>
          </a:xfrm>
          <a:prstGeom prst="rect">
            <a:avLst/>
          </a:prstGeom>
        </p:spPr>
      </p:pic>
      <p:cxnSp>
        <p:nvCxnSpPr>
          <p:cNvPr id="26" name="Elbow Connector 4">
            <a:extLst>
              <a:ext uri="{FF2B5EF4-FFF2-40B4-BE49-F238E27FC236}">
                <a16:creationId xmlns:a16="http://schemas.microsoft.com/office/drawing/2014/main" id="{39A1C3E3-D098-4F2D-850C-08F168C1136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27" name="Elbow Connector 4">
            <a:extLst>
              <a:ext uri="{FF2B5EF4-FFF2-40B4-BE49-F238E27FC236}">
                <a16:creationId xmlns:a16="http://schemas.microsoft.com/office/drawing/2014/main" id="{36FEF5F8-938C-4C98-8131-2AB884CFCF06}"/>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24352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1" y="649128"/>
            <a:ext cx="9922934" cy="1325563"/>
          </a:xfrm>
        </p:spPr>
        <p:txBody>
          <a:bodyPr>
            <a:normAutofit/>
          </a:bodyPr>
          <a:lstStyle/>
          <a:p>
            <a:r>
              <a:rPr lang="en-GB" sz="4000" dirty="0">
                <a:solidFill>
                  <a:schemeClr val="accent4">
                    <a:lumMod val="75000"/>
                  </a:schemeClr>
                </a:solidFill>
                <a:latin typeface="Arial" panose="020B0604020202020204" pitchFamily="34" charset="0"/>
                <a:cs typeface="Arial" panose="020B0604020202020204" pitchFamily="34" charset="0"/>
              </a:rPr>
              <a:t>Student evaluation</a:t>
            </a:r>
          </a:p>
        </p:txBody>
      </p:sp>
      <p:sp>
        <p:nvSpPr>
          <p:cNvPr id="3" name="Content Placeholder 2"/>
          <p:cNvSpPr>
            <a:spLocks noGrp="1"/>
          </p:cNvSpPr>
          <p:nvPr>
            <p:ph idx="1"/>
          </p:nvPr>
        </p:nvSpPr>
        <p:spPr>
          <a:xfrm>
            <a:off x="464148" y="1928406"/>
            <a:ext cx="11383708" cy="4516257"/>
          </a:xfrm>
        </p:spPr>
        <p:txBody>
          <a:bodyPr>
            <a:noAutofit/>
          </a:bodyPr>
          <a:lstStyle/>
          <a:p>
            <a:pPr marL="444500" indent="-444500">
              <a:lnSpc>
                <a:spcPct val="100000"/>
              </a:lnSpc>
              <a:spcBef>
                <a:spcPts val="600"/>
              </a:spcBef>
              <a:spcAft>
                <a:spcPts val="600"/>
              </a:spcAft>
            </a:pPr>
            <a:r>
              <a:rPr lang="en-GB" sz="2400" i="1" dirty="0">
                <a:effectLst/>
                <a:latin typeface="Arial" panose="020B0604020202020204" pitchFamily="34" charset="0"/>
                <a:ea typeface="Calibri" panose="020F0502020204030204" pitchFamily="34" charset="0"/>
                <a:cs typeface="Arial" panose="020B0604020202020204" pitchFamily="34" charset="0"/>
              </a:rPr>
              <a:t>Learning in advance, reviewing in time and learning to summarize is the most effective self-learning for anything.</a:t>
            </a:r>
            <a:r>
              <a:rPr lang="en-GB" sz="2400" dirty="0">
                <a:effectLst/>
                <a:latin typeface="Arial" panose="020B0604020202020204" pitchFamily="34" charset="0"/>
                <a:ea typeface="Calibri" panose="020F0502020204030204" pitchFamily="34" charset="0"/>
                <a:cs typeface="Arial" panose="020B0604020202020204" pitchFamily="34" charset="0"/>
              </a:rPr>
              <a:t> </a:t>
            </a:r>
          </a:p>
          <a:p>
            <a:pPr marL="444500" indent="-444500">
              <a:lnSpc>
                <a:spcPct val="100000"/>
              </a:lnSpc>
              <a:spcBef>
                <a:spcPts val="600"/>
              </a:spcBef>
              <a:spcAft>
                <a:spcPts val="600"/>
              </a:spcAft>
            </a:pPr>
            <a:r>
              <a:rPr lang="en-GB" sz="2400" i="1" dirty="0">
                <a:effectLst/>
                <a:latin typeface="Arial" panose="020B0604020202020204" pitchFamily="34" charset="0"/>
                <a:ea typeface="Calibri" panose="020F0502020204030204" pitchFamily="34" charset="0"/>
                <a:cs typeface="Arial" panose="020B0604020202020204" pitchFamily="34" charset="0"/>
              </a:rPr>
              <a:t>What impressed me most about the online language class was to preview the homework in advance, </a:t>
            </a:r>
            <a:r>
              <a:rPr lang="en-GB" sz="2400" dirty="0">
                <a:effectLst/>
                <a:latin typeface="Arial" panose="020B0604020202020204" pitchFamily="34" charset="0"/>
                <a:ea typeface="Calibri" panose="020F0502020204030204" pitchFamily="34" charset="0"/>
                <a:cs typeface="Arial" panose="020B0604020202020204" pitchFamily="34" charset="0"/>
              </a:rPr>
              <a:t>[…] </a:t>
            </a:r>
            <a:r>
              <a:rPr lang="en-GB" sz="2400" i="1" dirty="0">
                <a:effectLst/>
                <a:latin typeface="Arial" panose="020B0604020202020204" pitchFamily="34" charset="0"/>
                <a:ea typeface="Calibri" panose="020F0502020204030204" pitchFamily="34" charset="0"/>
                <a:cs typeface="Arial" panose="020B0604020202020204" pitchFamily="34" charset="0"/>
              </a:rPr>
              <a:t>very different from the Chinese way of teaching.</a:t>
            </a:r>
          </a:p>
          <a:p>
            <a:pPr marL="444500" indent="-444500">
              <a:lnSpc>
                <a:spcPct val="100000"/>
              </a:lnSpc>
              <a:spcBef>
                <a:spcPts val="600"/>
              </a:spcBef>
              <a:spcAft>
                <a:spcPts val="600"/>
              </a:spcAft>
            </a:pPr>
            <a:r>
              <a:rPr lang="en-GB" sz="2400" i="1" dirty="0">
                <a:latin typeface="Arial" panose="020B0604020202020204" pitchFamily="34" charset="0"/>
                <a:ea typeface="Calibri" panose="020F0502020204030204" pitchFamily="34" charset="0"/>
                <a:cs typeface="Arial" panose="020B0604020202020204" pitchFamily="34" charset="0"/>
              </a:rPr>
              <a:t>Assessed </a:t>
            </a:r>
            <a:r>
              <a:rPr lang="en-GB" sz="2400" i="1" dirty="0" err="1">
                <a:latin typeface="Arial" panose="020B0604020202020204" pitchFamily="34" charset="0"/>
                <a:ea typeface="Calibri" panose="020F0502020204030204" pitchFamily="34" charset="0"/>
                <a:cs typeface="Arial" panose="020B0604020202020204" pitchFamily="34" charset="0"/>
              </a:rPr>
              <a:t>courseworks</a:t>
            </a:r>
            <a:r>
              <a:rPr lang="en-GB" sz="2400" i="1" dirty="0">
                <a:latin typeface="Arial" panose="020B0604020202020204" pitchFamily="34" charset="0"/>
                <a:ea typeface="Calibri" panose="020F0502020204030204" pitchFamily="34" charset="0"/>
                <a:cs typeface="Arial" panose="020B0604020202020204" pitchFamily="34" charset="0"/>
              </a:rPr>
              <a:t> are linked to the real coursework in university.</a:t>
            </a:r>
          </a:p>
          <a:p>
            <a:pPr marL="444500" indent="-444500">
              <a:lnSpc>
                <a:spcPct val="100000"/>
              </a:lnSpc>
              <a:spcBef>
                <a:spcPts val="600"/>
              </a:spcBef>
              <a:spcAft>
                <a:spcPts val="600"/>
              </a:spcAft>
            </a:pPr>
            <a:r>
              <a:rPr lang="en-GB" sz="2400" i="1" dirty="0">
                <a:effectLst/>
                <a:latin typeface="Arial" panose="020B0604020202020204" pitchFamily="34" charset="0"/>
                <a:ea typeface="Calibri" panose="020F0502020204030204" pitchFamily="34" charset="0"/>
                <a:cs typeface="Arial" panose="020B0604020202020204" pitchFamily="34" charset="0"/>
              </a:rPr>
              <a:t>The best thing that I will remember is team-work and teacher's patience.</a:t>
            </a:r>
          </a:p>
          <a:p>
            <a:pPr marL="444500" indent="-444500">
              <a:lnSpc>
                <a:spcPct val="100000"/>
              </a:lnSpc>
              <a:spcBef>
                <a:spcPts val="600"/>
              </a:spcBef>
              <a:spcAft>
                <a:spcPts val="600"/>
              </a:spcAft>
            </a:pPr>
            <a:r>
              <a:rPr lang="en-GB" sz="2400" i="1" dirty="0">
                <a:effectLst/>
                <a:latin typeface="Arial" panose="020B0604020202020204" pitchFamily="34" charset="0"/>
                <a:ea typeface="Calibri" panose="020F0502020204030204" pitchFamily="34" charset="0"/>
                <a:cs typeface="Arial" panose="020B0604020202020204" pitchFamily="34" charset="0"/>
              </a:rPr>
              <a:t>This course can attract lazy student like me to feel attraction, funny, very useful to future study, very good course design which several activity, especially very continue and logic lesson help me improve step by step, easy to difficult, familiar to new.</a:t>
            </a:r>
          </a:p>
        </p:txBody>
      </p:sp>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1636" y="-95003"/>
            <a:ext cx="1870363" cy="1870363"/>
          </a:xfrm>
          <a:prstGeom prst="rect">
            <a:avLst/>
          </a:prstGeom>
        </p:spPr>
      </p:pic>
      <p:cxnSp>
        <p:nvCxnSpPr>
          <p:cNvPr id="26" name="Elbow Connector 4">
            <a:extLst>
              <a:ext uri="{FF2B5EF4-FFF2-40B4-BE49-F238E27FC236}">
                <a16:creationId xmlns:a16="http://schemas.microsoft.com/office/drawing/2014/main" id="{39A1C3E3-D098-4F2D-850C-08F168C1136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27" name="Elbow Connector 4">
            <a:extLst>
              <a:ext uri="{FF2B5EF4-FFF2-40B4-BE49-F238E27FC236}">
                <a16:creationId xmlns:a16="http://schemas.microsoft.com/office/drawing/2014/main" id="{36FEF5F8-938C-4C98-8131-2AB884CFCF06}"/>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55701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1" y="649128"/>
            <a:ext cx="9922934" cy="1325563"/>
          </a:xfrm>
        </p:spPr>
        <p:txBody>
          <a:bodyPr>
            <a:normAutofit/>
          </a:bodyPr>
          <a:lstStyle/>
          <a:p>
            <a:r>
              <a:rPr lang="en-GB" sz="4000" dirty="0">
                <a:solidFill>
                  <a:schemeClr val="accent4">
                    <a:lumMod val="75000"/>
                  </a:schemeClr>
                </a:solidFill>
                <a:latin typeface="Arial" panose="020B0604020202020204" pitchFamily="34" charset="0"/>
                <a:cs typeface="Arial" panose="020B0604020202020204" pitchFamily="34" charset="0"/>
              </a:rPr>
              <a:t>Teacher evaluation</a:t>
            </a:r>
          </a:p>
        </p:txBody>
      </p:sp>
      <p:sp>
        <p:nvSpPr>
          <p:cNvPr id="3" name="Content Placeholder 2"/>
          <p:cNvSpPr>
            <a:spLocks noGrp="1"/>
          </p:cNvSpPr>
          <p:nvPr>
            <p:ph idx="1"/>
          </p:nvPr>
        </p:nvSpPr>
        <p:spPr>
          <a:xfrm>
            <a:off x="951256" y="2097404"/>
            <a:ext cx="10515600" cy="4225017"/>
          </a:xfrm>
        </p:spPr>
        <p:txBody>
          <a:bodyPr>
            <a:normAutofit/>
          </a:bodyPr>
          <a:lstStyle/>
          <a:p>
            <a:pPr marL="444500" indent="-444500">
              <a:lnSpc>
                <a:spcPct val="100000"/>
              </a:lnSpc>
              <a:spcBef>
                <a:spcPts val="600"/>
              </a:spcBef>
              <a:spcAft>
                <a:spcPts val="600"/>
              </a:spcAft>
            </a:pPr>
            <a:r>
              <a:rPr lang="en-GB" sz="2400" i="1" dirty="0">
                <a:latin typeface="Arial" panose="020B0604020202020204" pitchFamily="34" charset="0"/>
                <a:cs typeface="Arial" panose="020B0604020202020204" pitchFamily="34" charset="0"/>
              </a:rPr>
              <a:t>I have the feeling that because </a:t>
            </a:r>
            <a:r>
              <a:rPr lang="en-GB" sz="2400" dirty="0">
                <a:latin typeface="Arial" panose="020B0604020202020204" pitchFamily="34" charset="0"/>
                <a:cs typeface="Arial" panose="020B0604020202020204" pitchFamily="34" charset="0"/>
              </a:rPr>
              <a:t>[students] </a:t>
            </a:r>
            <a:r>
              <a:rPr lang="en-GB" sz="2400" i="1" dirty="0">
                <a:latin typeface="Arial" panose="020B0604020202020204" pitchFamily="34" charset="0"/>
                <a:cs typeface="Arial" panose="020B0604020202020204" pitchFamily="34" charset="0"/>
              </a:rPr>
              <a:t>have less class time, they have both the energy to do more self-study and the desire to engage more (synchronously and asynchronously) in order to get their 'community' fix.  I think this approach to the programme has great potential.</a:t>
            </a:r>
          </a:p>
          <a:p>
            <a:pPr marL="444500" indent="-444500">
              <a:lnSpc>
                <a:spcPct val="100000"/>
              </a:lnSpc>
              <a:spcBef>
                <a:spcPts val="600"/>
              </a:spcBef>
              <a:spcAft>
                <a:spcPts val="600"/>
              </a:spcAft>
            </a:pPr>
            <a:r>
              <a:rPr lang="en-GB" sz="2400" i="1" dirty="0">
                <a:latin typeface="Arial" panose="020B0604020202020204" pitchFamily="34" charset="0"/>
                <a:cs typeface="Arial" panose="020B0604020202020204" pitchFamily="34" charset="0"/>
              </a:rPr>
              <a:t>I've rather resigned myself to the horrible imbalance of TTT to STT.  I don't think it has to be this way, but I've struggled not to slip into me monologuing</a:t>
            </a:r>
            <a:r>
              <a:rPr lang="en-GB" sz="2400" dirty="0">
                <a:latin typeface="Arial" panose="020B0604020202020204" pitchFamily="34" charset="0"/>
                <a:cs typeface="Arial" panose="020B0604020202020204" pitchFamily="34" charset="0"/>
              </a:rPr>
              <a:t> [..] </a:t>
            </a:r>
            <a:r>
              <a:rPr lang="en-GB" sz="2400" i="1" dirty="0">
                <a:latin typeface="Arial" panose="020B0604020202020204" pitchFamily="34" charset="0"/>
                <a:cs typeface="Arial" panose="020B0604020202020204" pitchFamily="34" charset="0"/>
              </a:rPr>
              <a:t>My feeling is that, apart from the very strongest students, most of the obvious moments of learning come when I really insist on responses/input and then spend time really pushing them to reflect on what they've said in chat and why. </a:t>
            </a:r>
          </a:p>
        </p:txBody>
      </p:sp>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1636" y="-95003"/>
            <a:ext cx="1870363" cy="1870363"/>
          </a:xfrm>
          <a:prstGeom prst="rect">
            <a:avLst/>
          </a:prstGeom>
        </p:spPr>
      </p:pic>
      <p:cxnSp>
        <p:nvCxnSpPr>
          <p:cNvPr id="26" name="Elbow Connector 4">
            <a:extLst>
              <a:ext uri="{FF2B5EF4-FFF2-40B4-BE49-F238E27FC236}">
                <a16:creationId xmlns:a16="http://schemas.microsoft.com/office/drawing/2014/main" id="{39A1C3E3-D098-4F2D-850C-08F168C1136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27" name="Elbow Connector 4">
            <a:extLst>
              <a:ext uri="{FF2B5EF4-FFF2-40B4-BE49-F238E27FC236}">
                <a16:creationId xmlns:a16="http://schemas.microsoft.com/office/drawing/2014/main" id="{36FEF5F8-938C-4C98-8131-2AB884CFCF06}"/>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2745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1" y="637252"/>
            <a:ext cx="9922934" cy="1325563"/>
          </a:xfrm>
        </p:spPr>
        <p:txBody>
          <a:bodyPr>
            <a:normAutofit/>
          </a:bodyPr>
          <a:lstStyle/>
          <a:p>
            <a:r>
              <a:rPr lang="en-GB" sz="4000" dirty="0">
                <a:solidFill>
                  <a:schemeClr val="accent4">
                    <a:lumMod val="75000"/>
                  </a:schemeClr>
                </a:solidFill>
                <a:latin typeface="Arial" panose="020B0604020202020204" pitchFamily="34" charset="0"/>
                <a:cs typeface="Arial" panose="020B0604020202020204" pitchFamily="34" charset="0"/>
              </a:rPr>
              <a:t>Shifting paradigm for course design</a:t>
            </a:r>
          </a:p>
        </p:txBody>
      </p:sp>
      <p:sp>
        <p:nvSpPr>
          <p:cNvPr id="3" name="Content Placeholder 2"/>
          <p:cNvSpPr>
            <a:spLocks noGrp="1"/>
          </p:cNvSpPr>
          <p:nvPr>
            <p:ph idx="1"/>
          </p:nvPr>
        </p:nvSpPr>
        <p:spPr>
          <a:xfrm>
            <a:off x="627459" y="6101596"/>
            <a:ext cx="10991796" cy="463447"/>
          </a:xfrm>
        </p:spPr>
        <p:txBody>
          <a:bodyPr>
            <a:normAutofit fontScale="55000" lnSpcReduction="20000"/>
          </a:bodyPr>
          <a:lstStyle/>
          <a:p>
            <a:pPr marL="0" indent="0">
              <a:lnSpc>
                <a:spcPct val="100000"/>
              </a:lnSpc>
              <a:spcBef>
                <a:spcPts val="600"/>
              </a:spcBef>
              <a:spcAft>
                <a:spcPts val="600"/>
              </a:spcAft>
              <a:buNone/>
            </a:pPr>
            <a:r>
              <a:rPr lang="en-GB" sz="2800" dirty="0"/>
              <a:t>Images retrieved 21.8.20 from </a:t>
            </a:r>
            <a:r>
              <a:rPr lang="en-GB" sz="2800" dirty="0">
                <a:hlinkClick r:id="rId3"/>
              </a:rPr>
              <a:t>https://medium.com/@donets.aleksey/online-communication-vs-offline-interaction-what-option-to-choose-883baf6c28be</a:t>
            </a:r>
            <a:r>
              <a:rPr lang="en-GB" sz="2800" dirty="0"/>
              <a:t> and </a:t>
            </a:r>
            <a:r>
              <a:rPr lang="en-GB" sz="2800" dirty="0">
                <a:hlinkClick r:id="rId4"/>
              </a:rPr>
              <a:t>https://www.facultyfocus.com/articles/effective-classroom-management/influencing-how-students-discuss-content/</a:t>
            </a:r>
            <a:endParaRPr lang="en-GB" sz="2800" dirty="0"/>
          </a:p>
        </p:txBody>
      </p:sp>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21636" y="-95003"/>
            <a:ext cx="1870363" cy="1870363"/>
          </a:xfrm>
          <a:prstGeom prst="rect">
            <a:avLst/>
          </a:prstGeom>
        </p:spPr>
      </p:pic>
      <p:cxnSp>
        <p:nvCxnSpPr>
          <p:cNvPr id="26" name="Elbow Connector 4">
            <a:extLst>
              <a:ext uri="{FF2B5EF4-FFF2-40B4-BE49-F238E27FC236}">
                <a16:creationId xmlns:a16="http://schemas.microsoft.com/office/drawing/2014/main" id="{39A1C3E3-D098-4F2D-850C-08F168C1136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27" name="Elbow Connector 4">
            <a:extLst>
              <a:ext uri="{FF2B5EF4-FFF2-40B4-BE49-F238E27FC236}">
                <a16:creationId xmlns:a16="http://schemas.microsoft.com/office/drawing/2014/main" id="{36FEF5F8-938C-4C98-8131-2AB884CFCF06}"/>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pic>
        <p:nvPicPr>
          <p:cNvPr id="28" name="Picture 27" descr="A group of people sitting at a desk&#10;&#10;Description automatically generated">
            <a:extLst>
              <a:ext uri="{FF2B5EF4-FFF2-40B4-BE49-F238E27FC236}">
                <a16:creationId xmlns:a16="http://schemas.microsoft.com/office/drawing/2014/main" id="{73E225D3-FCC6-455B-9CB2-9B39C5B9D6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69060" y="1974691"/>
            <a:ext cx="4073912" cy="2164266"/>
          </a:xfrm>
          <a:prstGeom prst="rect">
            <a:avLst/>
          </a:prstGeom>
        </p:spPr>
      </p:pic>
      <p:pic>
        <p:nvPicPr>
          <p:cNvPr id="29" name="Content Placeholder 2" descr="A hand holding up a computer&#10;&#10;Description automatically generated">
            <a:extLst>
              <a:ext uri="{FF2B5EF4-FFF2-40B4-BE49-F238E27FC236}">
                <a16:creationId xmlns:a16="http://schemas.microsoft.com/office/drawing/2014/main" id="{599A603B-16A5-419F-B094-2F88628D606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49029" y="2519491"/>
            <a:ext cx="3596376" cy="2407003"/>
          </a:xfrm>
          <a:prstGeom prst="rect">
            <a:avLst/>
          </a:prstGeom>
        </p:spPr>
      </p:pic>
      <p:sp>
        <p:nvSpPr>
          <p:cNvPr id="30" name="Arrow: Right 29">
            <a:extLst>
              <a:ext uri="{FF2B5EF4-FFF2-40B4-BE49-F238E27FC236}">
                <a16:creationId xmlns:a16="http://schemas.microsoft.com/office/drawing/2014/main" id="{D4EB5CC5-8F18-4C6C-AF66-29F74F6628C9}"/>
              </a:ext>
            </a:extLst>
          </p:cNvPr>
          <p:cNvSpPr/>
          <p:nvPr/>
        </p:nvSpPr>
        <p:spPr>
          <a:xfrm>
            <a:off x="5383938" y="4187830"/>
            <a:ext cx="1305340" cy="738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16D5EBE5-39C9-4735-82AC-C6F60F6D2160}"/>
              </a:ext>
            </a:extLst>
          </p:cNvPr>
          <p:cNvSpPr txBox="1"/>
          <p:nvPr/>
        </p:nvSpPr>
        <p:spPr>
          <a:xfrm>
            <a:off x="1846595" y="4295552"/>
            <a:ext cx="2669468" cy="523220"/>
          </a:xfrm>
          <a:prstGeom prst="rect">
            <a:avLst/>
          </a:prstGeom>
          <a:noFill/>
        </p:spPr>
        <p:txBody>
          <a:bodyPr wrap="square" rtlCol="0">
            <a:spAutoFit/>
          </a:bodyPr>
          <a:lstStyle/>
          <a:p>
            <a:r>
              <a:rPr lang="en-GB" sz="2800" dirty="0"/>
              <a:t>Moving from this</a:t>
            </a:r>
          </a:p>
        </p:txBody>
      </p:sp>
      <p:sp>
        <p:nvSpPr>
          <p:cNvPr id="32" name="TextBox 31">
            <a:extLst>
              <a:ext uri="{FF2B5EF4-FFF2-40B4-BE49-F238E27FC236}">
                <a16:creationId xmlns:a16="http://schemas.microsoft.com/office/drawing/2014/main" id="{DB6E7433-5D4E-4EA9-825E-FABC85F3F5AF}"/>
              </a:ext>
            </a:extLst>
          </p:cNvPr>
          <p:cNvSpPr txBox="1"/>
          <p:nvPr/>
        </p:nvSpPr>
        <p:spPr>
          <a:xfrm>
            <a:off x="7878844" y="1896562"/>
            <a:ext cx="1336746" cy="523220"/>
          </a:xfrm>
          <a:prstGeom prst="rect">
            <a:avLst/>
          </a:prstGeom>
          <a:noFill/>
        </p:spPr>
        <p:txBody>
          <a:bodyPr wrap="square" rtlCol="0">
            <a:spAutoFit/>
          </a:bodyPr>
          <a:lstStyle/>
          <a:p>
            <a:r>
              <a:rPr lang="en-GB" sz="2800" dirty="0"/>
              <a:t>To this</a:t>
            </a:r>
          </a:p>
        </p:txBody>
      </p:sp>
      <p:sp>
        <p:nvSpPr>
          <p:cNvPr id="33" name="TextBox 32">
            <a:extLst>
              <a:ext uri="{FF2B5EF4-FFF2-40B4-BE49-F238E27FC236}">
                <a16:creationId xmlns:a16="http://schemas.microsoft.com/office/drawing/2014/main" id="{5C32C7E5-AE49-4AF4-B6AB-7EE1357AA141}"/>
              </a:ext>
            </a:extLst>
          </p:cNvPr>
          <p:cNvSpPr txBox="1"/>
          <p:nvPr/>
        </p:nvSpPr>
        <p:spPr>
          <a:xfrm>
            <a:off x="794173" y="5060056"/>
            <a:ext cx="10433076" cy="954107"/>
          </a:xfrm>
          <a:prstGeom prst="rect">
            <a:avLst/>
          </a:prstGeom>
          <a:noFill/>
        </p:spPr>
        <p:txBody>
          <a:bodyPr wrap="square" rtlCol="0">
            <a:spAutoFit/>
          </a:bodyPr>
          <a:lstStyle/>
          <a:p>
            <a:r>
              <a:rPr lang="en-GB" sz="2800" dirty="0"/>
              <a:t>We all use technology for teaching but it is a big leap to use </a:t>
            </a:r>
            <a:r>
              <a:rPr lang="en-GB" sz="2800" b="1" dirty="0">
                <a:solidFill>
                  <a:srgbClr val="C00000"/>
                </a:solidFill>
              </a:rPr>
              <a:t>ONLY</a:t>
            </a:r>
            <a:r>
              <a:rPr lang="en-GB" sz="2800" dirty="0"/>
              <a:t> technology for teaching.</a:t>
            </a:r>
          </a:p>
        </p:txBody>
      </p:sp>
    </p:spTree>
    <p:extLst>
      <p:ext uri="{BB962C8B-B14F-4D97-AF65-F5344CB8AC3E}">
        <p14:creationId xmlns:p14="http://schemas.microsoft.com/office/powerpoint/2010/main" val="2818433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1" y="649128"/>
            <a:ext cx="9922934" cy="1325563"/>
          </a:xfrm>
        </p:spPr>
        <p:txBody>
          <a:bodyPr>
            <a:normAutofit/>
          </a:bodyPr>
          <a:lstStyle/>
          <a:p>
            <a:r>
              <a:rPr lang="en-GB" sz="3600" dirty="0">
                <a:solidFill>
                  <a:schemeClr val="accent4">
                    <a:lumMod val="75000"/>
                  </a:schemeClr>
                </a:solidFill>
                <a:latin typeface="Arial" panose="020B0604020202020204" pitchFamily="34" charset="0"/>
                <a:cs typeface="Arial" panose="020B0604020202020204" pitchFamily="34" charset="0"/>
              </a:rPr>
              <a:t>Questions for reflection</a:t>
            </a:r>
          </a:p>
        </p:txBody>
      </p:sp>
      <p:sp>
        <p:nvSpPr>
          <p:cNvPr id="3" name="Content Placeholder 2"/>
          <p:cNvSpPr>
            <a:spLocks noGrp="1"/>
          </p:cNvSpPr>
          <p:nvPr>
            <p:ph idx="1"/>
          </p:nvPr>
        </p:nvSpPr>
        <p:spPr>
          <a:xfrm>
            <a:off x="838200" y="2069470"/>
            <a:ext cx="10515600" cy="3911738"/>
          </a:xfrm>
        </p:spPr>
        <p:txBody>
          <a:bodyPr>
            <a:normAutofit lnSpcReduction="10000"/>
          </a:bodyPr>
          <a:lstStyle/>
          <a:p>
            <a:pPr marL="0" indent="0">
              <a:lnSpc>
                <a:spcPct val="100000"/>
              </a:lnSpc>
              <a:spcBef>
                <a:spcPts val="600"/>
              </a:spcBef>
              <a:spcAft>
                <a:spcPts val="600"/>
              </a:spcAft>
              <a:buNone/>
            </a:pPr>
            <a:r>
              <a:rPr lang="en-GB" sz="2400" dirty="0">
                <a:latin typeface="Arial" panose="020B0604020202020204" pitchFamily="34" charset="0"/>
                <a:cs typeface="Arial" panose="020B0604020202020204" pitchFamily="34" charset="0"/>
              </a:rPr>
              <a:t>How well does your course design support learning?</a:t>
            </a:r>
          </a:p>
          <a:p>
            <a:pPr marL="992188" lvl="1" indent="-534988">
              <a:lnSpc>
                <a:spcPct val="100000"/>
              </a:lnSpc>
              <a:spcBef>
                <a:spcPts val="600"/>
              </a:spcBef>
              <a:spcAft>
                <a:spcPts val="600"/>
              </a:spcAft>
            </a:pPr>
            <a:r>
              <a:rPr lang="en-GB" dirty="0">
                <a:latin typeface="Arial" panose="020B0604020202020204" pitchFamily="34" charset="0"/>
                <a:cs typeface="Arial" panose="020B0604020202020204" pitchFamily="34" charset="0"/>
              </a:rPr>
              <a:t>Pass rate &gt; 98% &amp; generally positive student evaluation</a:t>
            </a:r>
          </a:p>
          <a:p>
            <a:pPr marL="0" indent="0">
              <a:lnSpc>
                <a:spcPct val="100000"/>
              </a:lnSpc>
              <a:spcBef>
                <a:spcPts val="600"/>
              </a:spcBef>
              <a:spcAft>
                <a:spcPts val="600"/>
              </a:spcAft>
              <a:buNone/>
            </a:pPr>
            <a:r>
              <a:rPr lang="en-GB" sz="2400" dirty="0">
                <a:latin typeface="Arial" panose="020B0604020202020204" pitchFamily="34" charset="0"/>
                <a:cs typeface="Arial" panose="020B0604020202020204" pitchFamily="34" charset="0"/>
              </a:rPr>
              <a:t>How well does your course design support transfer to degree studies?</a:t>
            </a:r>
          </a:p>
          <a:p>
            <a:pPr marL="992188" lvl="1" indent="-534988">
              <a:lnSpc>
                <a:spcPct val="100000"/>
              </a:lnSpc>
              <a:spcBef>
                <a:spcPts val="600"/>
              </a:spcBef>
              <a:spcAft>
                <a:spcPts val="600"/>
              </a:spcAft>
            </a:pPr>
            <a:r>
              <a:rPr lang="en-GB" dirty="0">
                <a:latin typeface="Arial" panose="020B0604020202020204" pitchFamily="34" charset="0"/>
                <a:cs typeface="Arial" panose="020B0604020202020204" pitchFamily="34" charset="0"/>
              </a:rPr>
              <a:t>Supports embodied cognition through peer learning &amp; assessment</a:t>
            </a:r>
          </a:p>
          <a:p>
            <a:pPr marL="992188" lvl="1" indent="-534988">
              <a:lnSpc>
                <a:spcPct val="100000"/>
              </a:lnSpc>
              <a:spcBef>
                <a:spcPts val="600"/>
              </a:spcBef>
              <a:spcAft>
                <a:spcPts val="600"/>
              </a:spcAft>
            </a:pPr>
            <a:r>
              <a:rPr lang="en-GB" dirty="0">
                <a:latin typeface="Arial" panose="020B0604020202020204" pitchFamily="34" charset="0"/>
                <a:cs typeface="Arial" panose="020B0604020202020204" pitchFamily="34" charset="0"/>
              </a:rPr>
              <a:t>Metacognitive aspects need to be improved.</a:t>
            </a:r>
          </a:p>
          <a:p>
            <a:pPr marL="0" indent="0">
              <a:lnSpc>
                <a:spcPct val="100000"/>
              </a:lnSpc>
              <a:spcBef>
                <a:spcPts val="600"/>
              </a:spcBef>
              <a:spcAft>
                <a:spcPts val="600"/>
              </a:spcAft>
              <a:buNone/>
            </a:pPr>
            <a:r>
              <a:rPr lang="en-GB" sz="2400" dirty="0">
                <a:latin typeface="Arial" panose="020B0604020202020204" pitchFamily="34" charset="0"/>
                <a:cs typeface="Arial" panose="020B0604020202020204" pitchFamily="34" charset="0"/>
              </a:rPr>
              <a:t>How well do your teachers understand your course design principles?</a:t>
            </a:r>
            <a:endParaRPr lang="en-GB" sz="9600" dirty="0">
              <a:latin typeface="Arial" panose="020B0604020202020204" pitchFamily="34" charset="0"/>
              <a:cs typeface="Arial" panose="020B0604020202020204" pitchFamily="34" charset="0"/>
            </a:endParaRPr>
          </a:p>
          <a:p>
            <a:pPr marL="992188" lvl="1" indent="-534988">
              <a:lnSpc>
                <a:spcPct val="100000"/>
              </a:lnSpc>
              <a:spcBef>
                <a:spcPts val="600"/>
              </a:spcBef>
              <a:spcAft>
                <a:spcPts val="600"/>
              </a:spcAft>
            </a:pPr>
            <a:r>
              <a:rPr lang="en-GB" dirty="0">
                <a:latin typeface="Arial" panose="020B0604020202020204" pitchFamily="34" charset="0"/>
                <a:cs typeface="Arial" panose="020B0604020202020204" pitchFamily="34" charset="0"/>
              </a:rPr>
              <a:t>Not so well in some cases: can use example recordings and LCT analysis at induction to explain requirements.</a:t>
            </a:r>
          </a:p>
          <a:p>
            <a:pPr marL="0" indent="0">
              <a:lnSpc>
                <a:spcPct val="100000"/>
              </a:lnSpc>
              <a:spcBef>
                <a:spcPts val="600"/>
              </a:spcBef>
              <a:spcAft>
                <a:spcPts val="600"/>
              </a:spcAft>
              <a:buNone/>
            </a:pPr>
            <a:endParaRPr lang="en-GB" sz="2400" dirty="0">
              <a:latin typeface="Arial" panose="020B0604020202020204" pitchFamily="34" charset="0"/>
              <a:cs typeface="Arial" panose="020B0604020202020204" pitchFamily="34" charset="0"/>
            </a:endParaRPr>
          </a:p>
        </p:txBody>
      </p:sp>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1636" y="0"/>
            <a:ext cx="1870363" cy="1870363"/>
          </a:xfrm>
          <a:prstGeom prst="rect">
            <a:avLst/>
          </a:prstGeom>
        </p:spPr>
      </p:pic>
      <p:cxnSp>
        <p:nvCxnSpPr>
          <p:cNvPr id="26" name="Elbow Connector 4">
            <a:extLst>
              <a:ext uri="{FF2B5EF4-FFF2-40B4-BE49-F238E27FC236}">
                <a16:creationId xmlns:a16="http://schemas.microsoft.com/office/drawing/2014/main" id="{39A1C3E3-D098-4F2D-850C-08F168C1136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27" name="Elbow Connector 4">
            <a:extLst>
              <a:ext uri="{FF2B5EF4-FFF2-40B4-BE49-F238E27FC236}">
                <a16:creationId xmlns:a16="http://schemas.microsoft.com/office/drawing/2014/main" id="{36FEF5F8-938C-4C98-8131-2AB884CFCF06}"/>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34440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1" y="649128"/>
            <a:ext cx="9922934" cy="1325563"/>
          </a:xfrm>
        </p:spPr>
        <p:txBody>
          <a:bodyPr>
            <a:normAutofit/>
          </a:bodyPr>
          <a:lstStyle/>
          <a:p>
            <a:r>
              <a:rPr lang="en-GB" sz="3600" dirty="0">
                <a:solidFill>
                  <a:schemeClr val="accent4">
                    <a:lumMod val="75000"/>
                  </a:schemeClr>
                </a:solidFill>
                <a:latin typeface="Arial" panose="020B0604020202020204" pitchFamily="34" charset="0"/>
                <a:cs typeface="Arial" panose="020B0604020202020204" pitchFamily="34" charset="0"/>
              </a:rPr>
              <a:t>Final thoughts</a:t>
            </a:r>
          </a:p>
        </p:txBody>
      </p:sp>
      <p:sp>
        <p:nvSpPr>
          <p:cNvPr id="3" name="Content Placeholder 2"/>
          <p:cNvSpPr>
            <a:spLocks noGrp="1"/>
          </p:cNvSpPr>
          <p:nvPr>
            <p:ph idx="1"/>
          </p:nvPr>
        </p:nvSpPr>
        <p:spPr>
          <a:xfrm>
            <a:off x="838200" y="2069470"/>
            <a:ext cx="10515600" cy="3911738"/>
          </a:xfrm>
        </p:spPr>
        <p:txBody>
          <a:bodyPr>
            <a:normAutofit fontScale="25000" lnSpcReduction="20000"/>
          </a:bodyPr>
          <a:lstStyle/>
          <a:p>
            <a:pPr marL="0" indent="0">
              <a:lnSpc>
                <a:spcPct val="120000"/>
              </a:lnSpc>
              <a:spcBef>
                <a:spcPts val="0"/>
              </a:spcBef>
              <a:spcAft>
                <a:spcPts val="600"/>
              </a:spcAft>
              <a:buNone/>
            </a:pPr>
            <a:r>
              <a:rPr lang="en-GB" sz="9600" dirty="0">
                <a:latin typeface="Arial" panose="020B0604020202020204" pitchFamily="34" charset="0"/>
                <a:cs typeface="Arial" panose="020B0604020202020204" pitchFamily="34" charset="0"/>
              </a:rPr>
              <a:t>LSCS 2020 </a:t>
            </a:r>
            <a:r>
              <a:rPr lang="en-GB" sz="9600" i="1" dirty="0">
                <a:latin typeface="Arial" panose="020B0604020202020204" pitchFamily="34" charset="0"/>
                <a:cs typeface="Arial" panose="020B0604020202020204" pitchFamily="34" charset="0"/>
              </a:rPr>
              <a:t>Integration, Internationalisation &amp; the Individual </a:t>
            </a:r>
            <a:r>
              <a:rPr lang="en-GB" sz="9600" dirty="0">
                <a:latin typeface="Arial" panose="020B0604020202020204" pitchFamily="34" charset="0"/>
                <a:cs typeface="Arial" panose="020B0604020202020204" pitchFamily="34" charset="0"/>
              </a:rPr>
              <a:t>July – August. </a:t>
            </a:r>
            <a:br>
              <a:rPr lang="en-GB" sz="9600" dirty="0">
                <a:latin typeface="Arial" panose="020B0604020202020204" pitchFamily="34" charset="0"/>
                <a:cs typeface="Arial" panose="020B0604020202020204" pitchFamily="34" charset="0"/>
              </a:rPr>
            </a:br>
            <a:r>
              <a:rPr lang="en-GB" sz="9600" dirty="0">
                <a:latin typeface="Arial" panose="020B0604020202020204" pitchFamily="34" charset="0"/>
                <a:cs typeface="Arial" panose="020B0604020202020204" pitchFamily="34" charset="0"/>
              </a:rPr>
              <a:t>A slow conference “adapting to the needs of circumstances &amp; </a:t>
            </a:r>
            <a:r>
              <a:rPr lang="en-GB" sz="9600" i="1" dirty="0">
                <a:latin typeface="Arial" panose="020B0604020202020204" pitchFamily="34" charset="0"/>
                <a:cs typeface="Arial" panose="020B0604020202020204" pitchFamily="34" charset="0"/>
              </a:rPr>
              <a:t>audience” *</a:t>
            </a:r>
          </a:p>
          <a:p>
            <a:pPr marL="0" indent="0">
              <a:lnSpc>
                <a:spcPct val="120000"/>
              </a:lnSpc>
              <a:spcBef>
                <a:spcPts val="0"/>
              </a:spcBef>
              <a:spcAft>
                <a:spcPts val="600"/>
              </a:spcAft>
              <a:buNone/>
            </a:pPr>
            <a:r>
              <a:rPr lang="en-GB" sz="9600" dirty="0">
                <a:latin typeface="Arial" panose="020B0604020202020204" pitchFamily="34" charset="0"/>
                <a:cs typeface="Arial" panose="020B0604020202020204" pitchFamily="34" charset="0"/>
              </a:rPr>
              <a:t>Key take outs from the conference</a:t>
            </a:r>
          </a:p>
          <a:p>
            <a:pPr>
              <a:lnSpc>
                <a:spcPct val="120000"/>
              </a:lnSpc>
              <a:spcBef>
                <a:spcPts val="0"/>
              </a:spcBef>
              <a:spcAft>
                <a:spcPts val="600"/>
              </a:spcAft>
            </a:pPr>
            <a:r>
              <a:rPr lang="en-GB" sz="9600" dirty="0">
                <a:latin typeface="Arial" panose="020B0604020202020204" pitchFamily="34" charset="0"/>
                <a:cs typeface="Arial" panose="020B0604020202020204" pitchFamily="34" charset="0"/>
              </a:rPr>
              <a:t>Reflecting on evolving identities of teachers &amp; students in moving online.</a:t>
            </a:r>
          </a:p>
          <a:p>
            <a:pPr>
              <a:lnSpc>
                <a:spcPct val="120000"/>
              </a:lnSpc>
              <a:spcBef>
                <a:spcPts val="0"/>
              </a:spcBef>
              <a:spcAft>
                <a:spcPts val="600"/>
              </a:spcAft>
            </a:pPr>
            <a:r>
              <a:rPr lang="en-GB" sz="9600" dirty="0">
                <a:latin typeface="Arial" panose="020B0604020202020204" pitchFamily="34" charset="0"/>
                <a:cs typeface="Arial" panose="020B0604020202020204" pitchFamily="34" charset="0"/>
              </a:rPr>
              <a:t>Challenging assumptions about communication face-to-face &amp; online.</a:t>
            </a:r>
          </a:p>
          <a:p>
            <a:pPr>
              <a:lnSpc>
                <a:spcPct val="120000"/>
              </a:lnSpc>
              <a:spcBef>
                <a:spcPts val="0"/>
              </a:spcBef>
              <a:spcAft>
                <a:spcPts val="600"/>
              </a:spcAft>
            </a:pPr>
            <a:r>
              <a:rPr lang="en-GB" sz="9600" dirty="0">
                <a:latin typeface="Arial" panose="020B0604020202020204" pitchFamily="34" charset="0"/>
                <a:cs typeface="Arial" panose="020B0604020202020204" pitchFamily="34" charset="0"/>
              </a:rPr>
              <a:t>Creating communities of practice so students feel confident &amp; safe to contribute</a:t>
            </a:r>
          </a:p>
          <a:p>
            <a:pPr>
              <a:lnSpc>
                <a:spcPct val="120000"/>
              </a:lnSpc>
              <a:spcBef>
                <a:spcPts val="0"/>
              </a:spcBef>
              <a:spcAft>
                <a:spcPts val="600"/>
              </a:spcAft>
            </a:pPr>
            <a:r>
              <a:rPr lang="en-GB" sz="9600" dirty="0">
                <a:latin typeface="Arial" panose="020B0604020202020204" pitchFamily="34" charset="0"/>
                <a:cs typeface="Arial" panose="020B0604020202020204" pitchFamily="34" charset="0"/>
              </a:rPr>
              <a:t>Valuing what students bring to their new education context, e.g. a knowledge of their field.</a:t>
            </a:r>
          </a:p>
        </p:txBody>
      </p:sp>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1636" y="0"/>
            <a:ext cx="1870363" cy="1870363"/>
          </a:xfrm>
          <a:prstGeom prst="rect">
            <a:avLst/>
          </a:prstGeom>
        </p:spPr>
      </p:pic>
      <p:cxnSp>
        <p:nvCxnSpPr>
          <p:cNvPr id="26" name="Elbow Connector 4">
            <a:extLst>
              <a:ext uri="{FF2B5EF4-FFF2-40B4-BE49-F238E27FC236}">
                <a16:creationId xmlns:a16="http://schemas.microsoft.com/office/drawing/2014/main" id="{39A1C3E3-D098-4F2D-850C-08F168C1136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27" name="Elbow Connector 4">
            <a:extLst>
              <a:ext uri="{FF2B5EF4-FFF2-40B4-BE49-F238E27FC236}">
                <a16:creationId xmlns:a16="http://schemas.microsoft.com/office/drawing/2014/main" id="{36FEF5F8-938C-4C98-8131-2AB884CFCF06}"/>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4D20D85A-F6D4-4B24-A207-DA0D003BC533}"/>
              </a:ext>
            </a:extLst>
          </p:cNvPr>
          <p:cNvSpPr txBox="1"/>
          <p:nvPr/>
        </p:nvSpPr>
        <p:spPr>
          <a:xfrm>
            <a:off x="838200" y="6133196"/>
            <a:ext cx="9262619"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 Professor Tom Ward, Deputy Vice-Chancellor: Student Education</a:t>
            </a:r>
            <a:endParaRPr lang="en-GB" dirty="0"/>
          </a:p>
        </p:txBody>
      </p:sp>
    </p:spTree>
    <p:extLst>
      <p:ext uri="{BB962C8B-B14F-4D97-AF65-F5344CB8AC3E}">
        <p14:creationId xmlns:p14="http://schemas.microsoft.com/office/powerpoint/2010/main" val="282078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1636" y="0"/>
            <a:ext cx="1870363" cy="1870363"/>
          </a:xfrm>
          <a:prstGeom prst="rect">
            <a:avLst/>
          </a:prstGeom>
        </p:spPr>
      </p:pic>
      <p:sp>
        <p:nvSpPr>
          <p:cNvPr id="28" name="Title 1">
            <a:extLst>
              <a:ext uri="{FF2B5EF4-FFF2-40B4-BE49-F238E27FC236}">
                <a16:creationId xmlns:a16="http://schemas.microsoft.com/office/drawing/2014/main" id="{611FA364-6132-4CEC-A23B-D18B519892D1}"/>
              </a:ext>
            </a:extLst>
          </p:cNvPr>
          <p:cNvSpPr>
            <a:spLocks noGrp="1"/>
          </p:cNvSpPr>
          <p:nvPr>
            <p:ph type="title"/>
          </p:nvPr>
        </p:nvSpPr>
        <p:spPr>
          <a:xfrm>
            <a:off x="950992" y="365248"/>
            <a:ext cx="7848624" cy="1325563"/>
          </a:xfrm>
        </p:spPr>
        <p:txBody>
          <a:bodyPr>
            <a:normAutofit/>
          </a:bodyPr>
          <a:lstStyle/>
          <a:p>
            <a:r>
              <a:rPr lang="en-GB" sz="4000" dirty="0">
                <a:solidFill>
                  <a:schemeClr val="accent4">
                    <a:lumMod val="75000"/>
                  </a:schemeClr>
                </a:solidFill>
                <a:latin typeface="Arial" panose="020B0604020202020204" pitchFamily="34" charset="0"/>
                <a:cs typeface="Arial" panose="020B0604020202020204" pitchFamily="34" charset="0"/>
              </a:rPr>
              <a:t>Any questions</a:t>
            </a:r>
          </a:p>
        </p:txBody>
      </p:sp>
      <p:cxnSp>
        <p:nvCxnSpPr>
          <p:cNvPr id="29" name="Elbow Connector 4">
            <a:extLst>
              <a:ext uri="{FF2B5EF4-FFF2-40B4-BE49-F238E27FC236}">
                <a16:creationId xmlns:a16="http://schemas.microsoft.com/office/drawing/2014/main" id="{C0C33CDC-FACD-41C4-9A1D-4705503B28C9}"/>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30" name="Elbow Connector 4">
            <a:extLst>
              <a:ext uri="{FF2B5EF4-FFF2-40B4-BE49-F238E27FC236}">
                <a16:creationId xmlns:a16="http://schemas.microsoft.com/office/drawing/2014/main" id="{EC993E9F-5E77-4A09-BC6E-E0CFAF223285}"/>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pic>
        <p:nvPicPr>
          <p:cNvPr id="2050" name="Picture 2" descr="Question mark icon green - Yakima Family YMCA">
            <a:extLst>
              <a:ext uri="{FF2B5EF4-FFF2-40B4-BE49-F238E27FC236}">
                <a16:creationId xmlns:a16="http://schemas.microsoft.com/office/drawing/2014/main" id="{91335E20-1B88-417F-8709-38B5CAD40132}"/>
              </a:ext>
            </a:extLst>
          </p:cNvPr>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4568825" y="2039938"/>
            <a:ext cx="3016250" cy="301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640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1636" y="0"/>
            <a:ext cx="1870363" cy="1870363"/>
          </a:xfrm>
          <a:prstGeom prst="rect">
            <a:avLst/>
          </a:prstGeom>
        </p:spPr>
      </p:pic>
      <p:sp>
        <p:nvSpPr>
          <p:cNvPr id="28" name="Title 1">
            <a:extLst>
              <a:ext uri="{FF2B5EF4-FFF2-40B4-BE49-F238E27FC236}">
                <a16:creationId xmlns:a16="http://schemas.microsoft.com/office/drawing/2014/main" id="{611FA364-6132-4CEC-A23B-D18B519892D1}"/>
              </a:ext>
            </a:extLst>
          </p:cNvPr>
          <p:cNvSpPr>
            <a:spLocks noGrp="1"/>
          </p:cNvSpPr>
          <p:nvPr>
            <p:ph type="title"/>
          </p:nvPr>
        </p:nvSpPr>
        <p:spPr>
          <a:xfrm>
            <a:off x="950992" y="365248"/>
            <a:ext cx="7848624" cy="1325563"/>
          </a:xfrm>
        </p:spPr>
        <p:txBody>
          <a:bodyPr>
            <a:normAutofit/>
          </a:bodyPr>
          <a:lstStyle/>
          <a:p>
            <a:r>
              <a:rPr lang="en-GB" sz="4000" dirty="0">
                <a:solidFill>
                  <a:schemeClr val="accent4">
                    <a:lumMod val="75000"/>
                  </a:schemeClr>
                </a:solidFill>
                <a:latin typeface="Arial" panose="020B0604020202020204" pitchFamily="34" charset="0"/>
                <a:cs typeface="Arial" panose="020B0604020202020204" pitchFamily="34" charset="0"/>
              </a:rPr>
              <a:t>References</a:t>
            </a:r>
          </a:p>
        </p:txBody>
      </p:sp>
      <p:cxnSp>
        <p:nvCxnSpPr>
          <p:cNvPr id="29" name="Elbow Connector 4">
            <a:extLst>
              <a:ext uri="{FF2B5EF4-FFF2-40B4-BE49-F238E27FC236}">
                <a16:creationId xmlns:a16="http://schemas.microsoft.com/office/drawing/2014/main" id="{C0C33CDC-FACD-41C4-9A1D-4705503B28C9}"/>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30" name="Elbow Connector 4">
            <a:extLst>
              <a:ext uri="{FF2B5EF4-FFF2-40B4-BE49-F238E27FC236}">
                <a16:creationId xmlns:a16="http://schemas.microsoft.com/office/drawing/2014/main" id="{EC993E9F-5E77-4A09-BC6E-E0CFAF223285}"/>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
        <p:nvSpPr>
          <p:cNvPr id="2" name="Content Placeholder 1">
            <a:extLst>
              <a:ext uri="{FF2B5EF4-FFF2-40B4-BE49-F238E27FC236}">
                <a16:creationId xmlns:a16="http://schemas.microsoft.com/office/drawing/2014/main" id="{F3887323-CC02-41B8-925C-6190D96F4795}"/>
              </a:ext>
            </a:extLst>
          </p:cNvPr>
          <p:cNvSpPr>
            <a:spLocks noGrp="1"/>
          </p:cNvSpPr>
          <p:nvPr>
            <p:ph idx="1"/>
          </p:nvPr>
        </p:nvSpPr>
        <p:spPr>
          <a:xfrm>
            <a:off x="838200" y="1825624"/>
            <a:ext cx="10515600" cy="4619625"/>
          </a:xfrm>
        </p:spPr>
        <p:txBody>
          <a:bodyPr>
            <a:normAutofit fontScale="62500" lnSpcReduction="20000"/>
          </a:bodyPr>
          <a:lstStyle/>
          <a:p>
            <a:pPr marL="730250" indent="-1187450">
              <a:buNone/>
            </a:pPr>
            <a:r>
              <a:rPr lang="en-GB" dirty="0"/>
              <a:t>Argent, S (2012)  </a:t>
            </a:r>
            <a:r>
              <a:rPr lang="en-GB" i="1" dirty="0"/>
              <a:t>Making the transition from General English to EAP</a:t>
            </a:r>
            <a:r>
              <a:rPr lang="en-GB" dirty="0"/>
              <a:t>. New College Nottingham: EAP in the East Midlands (May 2012).</a:t>
            </a:r>
          </a:p>
          <a:p>
            <a:pPr marL="730250" indent="-1187450">
              <a:buNone/>
            </a:pPr>
            <a:r>
              <a:rPr lang="en-GB" dirty="0"/>
              <a:t>Bishop, J.L. &amp; Verleger, M.A (2013) </a:t>
            </a:r>
            <a:r>
              <a:rPr lang="en-GB" i="1" dirty="0"/>
              <a:t>The flipped classroom: a survey of the research</a:t>
            </a:r>
            <a:r>
              <a:rPr lang="en-GB" dirty="0"/>
              <a:t>. Paper presented to 120th Annual Conference of the American Society for Education in Engineering. Atlanta.</a:t>
            </a:r>
          </a:p>
          <a:p>
            <a:pPr marL="730250" indent="-1187450">
              <a:buNone/>
            </a:pPr>
            <a:r>
              <a:rPr lang="en-GB" sz="2800" dirty="0"/>
              <a:t>Ingold, R. and O’Sullivan, D. (2012) Riding the waves to success. </a:t>
            </a:r>
            <a:r>
              <a:rPr lang="en-GB" sz="2800" i="1" dirty="0"/>
              <a:t>Modern English Teacher </a:t>
            </a:r>
            <a:r>
              <a:rPr lang="en-GB" sz="2800" dirty="0"/>
              <a:t>Volume 26 Issue 2.</a:t>
            </a:r>
          </a:p>
          <a:p>
            <a:pPr marL="730250" indent="-1187450">
              <a:buNone/>
            </a:pPr>
            <a:r>
              <a:rPr lang="en-GB" sz="2900" dirty="0">
                <a:effectLst/>
                <a:latin typeface="Calibri" panose="020F0502020204030204" pitchFamily="34" charset="0"/>
                <a:ea typeface="Calibri" panose="020F0502020204030204" pitchFamily="34" charset="0"/>
                <a:cs typeface="Times New Roman" panose="02020603050405020304" pitchFamily="18" charset="0"/>
              </a:rPr>
              <a:t>Kirk, S.E. (2018). </a:t>
            </a:r>
            <a:r>
              <a:rPr lang="en-GB" sz="2900" i="1" dirty="0">
                <a:effectLst/>
                <a:latin typeface="Calibri" panose="020F0502020204030204" pitchFamily="34" charset="0"/>
                <a:ea typeface="Calibri" panose="020F0502020204030204" pitchFamily="34" charset="0"/>
                <a:cs typeface="Times New Roman" panose="02020603050405020304" pitchFamily="18" charset="0"/>
              </a:rPr>
              <a:t>Enacting the Curriculum in English for Academic Purposes: A Legitimation Code Theory Analysis</a:t>
            </a:r>
            <a:r>
              <a:rPr lang="en-GB" sz="2900" dirty="0">
                <a:effectLst/>
                <a:latin typeface="Calibri" panose="020F0502020204030204" pitchFamily="34" charset="0"/>
                <a:ea typeface="Calibri" panose="020F0502020204030204" pitchFamily="34" charset="0"/>
                <a:cs typeface="Times New Roman" panose="02020603050405020304" pitchFamily="18" charset="0"/>
              </a:rPr>
              <a:t>. Durham theses, Durham University. Available at Durham E-Theses Online: http://etheses.dur.ac.uk/12942/.</a:t>
            </a:r>
            <a:endParaRPr lang="en-GB" sz="2900" dirty="0"/>
          </a:p>
          <a:p>
            <a:pPr marL="730250" indent="-1187450">
              <a:buNone/>
            </a:pPr>
            <a:r>
              <a:rPr lang="en-GB" dirty="0" err="1"/>
              <a:t>Laurillard</a:t>
            </a:r>
            <a:r>
              <a:rPr lang="en-GB" dirty="0"/>
              <a:t>, D (2002) </a:t>
            </a:r>
            <a:r>
              <a:rPr lang="en-GB" i="1" dirty="0"/>
              <a:t>Rethinking University Teaching: a framework for the effective use of learning technologies</a:t>
            </a:r>
            <a:r>
              <a:rPr lang="en-GB" dirty="0"/>
              <a:t>. London: Routledge Falmer.</a:t>
            </a:r>
          </a:p>
          <a:p>
            <a:pPr marL="730250" indent="-1187450">
              <a:buNone/>
            </a:pPr>
            <a:r>
              <a:rPr lang="en-GB" dirty="0" err="1"/>
              <a:t>Laurillard</a:t>
            </a:r>
            <a:r>
              <a:rPr lang="en-GB" dirty="0"/>
              <a:t>, D. (2012). </a:t>
            </a:r>
            <a:r>
              <a:rPr lang="en-GB" i="1" dirty="0"/>
              <a:t>Teaching as a Design Science: Building Pedagogical Patterns for Learning and Technology</a:t>
            </a:r>
            <a:r>
              <a:rPr lang="en-GB" dirty="0"/>
              <a:t>. New York and London: Routledge.</a:t>
            </a:r>
          </a:p>
          <a:p>
            <a:pPr marL="730250" indent="-1187450">
              <a:buNone/>
            </a:pPr>
            <a:r>
              <a:rPr lang="en-GB" dirty="0" err="1"/>
              <a:t>Maton</a:t>
            </a:r>
            <a:r>
              <a:rPr lang="en-GB" dirty="0"/>
              <a:t>, K. (2020). Semantic waves: Context, complexity and academic discourse. In Martin, J.R., </a:t>
            </a:r>
            <a:r>
              <a:rPr lang="en-GB" dirty="0" err="1"/>
              <a:t>Maton</a:t>
            </a:r>
            <a:r>
              <a:rPr lang="en-GB" dirty="0"/>
              <a:t>, K. &amp; Doran, Y.J. (Eds.) Accessing Academic Discourse: Systemic Functional Linguistics and Legitimation Code Theory. Abingdon, Oxon: Routledge, pp. 59-85.</a:t>
            </a:r>
          </a:p>
          <a:p>
            <a:pPr marL="730250" indent="-1187450">
              <a:buNone/>
            </a:pPr>
            <a:r>
              <a:rPr lang="en-GB" sz="2900" dirty="0">
                <a:effectLst/>
                <a:latin typeface="Calibri" panose="020F0502020204030204" pitchFamily="34" charset="0"/>
                <a:ea typeface="Calibri" panose="020F0502020204030204" pitchFamily="34" charset="0"/>
                <a:cs typeface="Times New Roman" panose="02020603050405020304" pitchFamily="18" charset="0"/>
              </a:rPr>
              <a:t>Monbec, L. (2018). Designing an EAP curriculum for transfer: A focus on knowledge. </a:t>
            </a:r>
            <a:r>
              <a:rPr lang="en-GB" sz="2900" i="1" dirty="0">
                <a:effectLst/>
                <a:latin typeface="Calibri" panose="020F0502020204030204" pitchFamily="34" charset="0"/>
                <a:ea typeface="Calibri" panose="020F0502020204030204" pitchFamily="34" charset="0"/>
                <a:cs typeface="Times New Roman" panose="02020603050405020304" pitchFamily="18" charset="0"/>
              </a:rPr>
              <a:t>Journal of Academic Language &amp; Learning</a:t>
            </a:r>
            <a:r>
              <a:rPr lang="en-GB" sz="2900" dirty="0">
                <a:effectLst/>
                <a:latin typeface="Calibri" panose="020F0502020204030204" pitchFamily="34" charset="0"/>
                <a:ea typeface="Calibri" panose="020F0502020204030204" pitchFamily="34" charset="0"/>
                <a:cs typeface="Times New Roman" panose="02020603050405020304" pitchFamily="18" charset="0"/>
              </a:rPr>
              <a:t>, 12/ 2, A88-A101.</a:t>
            </a:r>
            <a:endParaRPr lang="en-GB" sz="2900" dirty="0"/>
          </a:p>
          <a:p>
            <a:pPr marL="730250" indent="-1187450">
              <a:buNone/>
            </a:pPr>
            <a:r>
              <a:rPr lang="en-GB" sz="2800" dirty="0" err="1">
                <a:effectLst/>
                <a:latin typeface="Calibri" panose="020F0502020204030204" pitchFamily="34" charset="0"/>
                <a:ea typeface="Calibri" panose="020F0502020204030204" pitchFamily="34" charset="0"/>
                <a:cs typeface="Arial" panose="020B0604020202020204" pitchFamily="34" charset="0"/>
              </a:rPr>
              <a:t>Sarma</a:t>
            </a:r>
            <a:r>
              <a:rPr lang="en-GB" sz="2800" dirty="0">
                <a:effectLst/>
                <a:latin typeface="Calibri" panose="020F0502020204030204" pitchFamily="34" charset="0"/>
                <a:ea typeface="Calibri" panose="020F0502020204030204" pitchFamily="34" charset="0"/>
                <a:cs typeface="Arial" panose="020B0604020202020204" pitchFamily="34" charset="0"/>
              </a:rPr>
              <a:t>, S. with </a:t>
            </a:r>
            <a:r>
              <a:rPr lang="en-GB" sz="2800" dirty="0" err="1">
                <a:effectLst/>
                <a:latin typeface="Calibri" panose="020F0502020204030204" pitchFamily="34" charset="0"/>
                <a:ea typeface="Calibri" panose="020F0502020204030204" pitchFamily="34" charset="0"/>
                <a:cs typeface="Arial" panose="020B0604020202020204" pitchFamily="34" charset="0"/>
              </a:rPr>
              <a:t>Yoquinto</a:t>
            </a:r>
            <a:r>
              <a:rPr lang="en-GB" sz="2800" dirty="0">
                <a:effectLst/>
                <a:latin typeface="Calibri" panose="020F0502020204030204" pitchFamily="34" charset="0"/>
                <a:ea typeface="Calibri" panose="020F0502020204030204" pitchFamily="34" charset="0"/>
                <a:cs typeface="Arial" panose="020B0604020202020204" pitchFamily="34" charset="0"/>
              </a:rPr>
              <a:t>, L. (2020). </a:t>
            </a:r>
            <a:r>
              <a:rPr lang="en-GB" sz="2800" i="1" dirty="0">
                <a:effectLst/>
                <a:latin typeface="Calibri" panose="020F0502020204030204" pitchFamily="34" charset="0"/>
                <a:ea typeface="Calibri" panose="020F0502020204030204" pitchFamily="34" charset="0"/>
                <a:cs typeface="Arial" panose="020B0604020202020204" pitchFamily="34" charset="0"/>
              </a:rPr>
              <a:t>Grasp: the science transforming how we learn</a:t>
            </a:r>
            <a:r>
              <a:rPr lang="en-GB" sz="2800" dirty="0">
                <a:effectLst/>
                <a:latin typeface="Calibri" panose="020F0502020204030204" pitchFamily="34" charset="0"/>
                <a:ea typeface="Calibri" panose="020F0502020204030204" pitchFamily="34" charset="0"/>
                <a:cs typeface="Arial" panose="020B0604020202020204" pitchFamily="34" charset="0"/>
              </a:rPr>
              <a:t>. London: Robinson.</a:t>
            </a:r>
            <a:endParaRPr lang="en-GB" sz="3200" dirty="0">
              <a:latin typeface="Arial" panose="020B0604020202020204" pitchFamily="34" charset="0"/>
              <a:cs typeface="Arial" panose="020B0604020202020204" pitchFamily="34" charset="0"/>
            </a:endParaRPr>
          </a:p>
          <a:p>
            <a:pPr marL="730250" indent="-1187450">
              <a:buNone/>
            </a:pPr>
            <a:endParaRPr lang="en-GB" dirty="0"/>
          </a:p>
        </p:txBody>
      </p:sp>
    </p:spTree>
    <p:extLst>
      <p:ext uri="{BB962C8B-B14F-4D97-AF65-F5344CB8AC3E}">
        <p14:creationId xmlns:p14="http://schemas.microsoft.com/office/powerpoint/2010/main" val="280382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1" y="649128"/>
            <a:ext cx="9922934" cy="1325563"/>
          </a:xfrm>
        </p:spPr>
        <p:txBody>
          <a:bodyPr>
            <a:normAutofit/>
          </a:bodyPr>
          <a:lstStyle/>
          <a:p>
            <a:r>
              <a:rPr lang="en-GB" sz="4000" dirty="0">
                <a:solidFill>
                  <a:schemeClr val="accent4">
                    <a:lumMod val="75000"/>
                  </a:schemeClr>
                </a:solidFill>
                <a:latin typeface="Arial" panose="020B0604020202020204" pitchFamily="34" charset="0"/>
                <a:cs typeface="Arial" panose="020B0604020202020204" pitchFamily="34" charset="0"/>
              </a:rPr>
              <a:t>Some more ready than others</a:t>
            </a:r>
          </a:p>
        </p:txBody>
      </p:sp>
      <p:sp>
        <p:nvSpPr>
          <p:cNvPr id="3" name="Content Placeholder 2"/>
          <p:cNvSpPr>
            <a:spLocks noGrp="1"/>
          </p:cNvSpPr>
          <p:nvPr>
            <p:ph idx="1"/>
          </p:nvPr>
        </p:nvSpPr>
        <p:spPr>
          <a:xfrm>
            <a:off x="838200" y="2544921"/>
            <a:ext cx="10515600" cy="3632042"/>
          </a:xfrm>
        </p:spPr>
        <p:txBody>
          <a:bodyPr>
            <a:normAutofit/>
          </a:bodyPr>
          <a:lstStyle/>
          <a:p>
            <a:pPr>
              <a:lnSpc>
                <a:spcPct val="100000"/>
              </a:lnSpc>
              <a:spcBef>
                <a:spcPts val="600"/>
              </a:spcBef>
              <a:spcAft>
                <a:spcPts val="600"/>
              </a:spcAft>
            </a:pPr>
            <a:r>
              <a:rPr lang="en-GB" dirty="0"/>
              <a:t>The Open University L185 EAP Online </a:t>
            </a:r>
            <a:r>
              <a:rPr lang="en-GB" dirty="0">
                <a:hlinkClick r:id="rId3"/>
              </a:rPr>
              <a:t>http://www.open.ac.uk/courses/modules/l185</a:t>
            </a:r>
            <a:r>
              <a:rPr lang="en-GB" dirty="0"/>
              <a:t> </a:t>
            </a:r>
          </a:p>
          <a:p>
            <a:pPr>
              <a:lnSpc>
                <a:spcPct val="100000"/>
              </a:lnSpc>
              <a:spcBef>
                <a:spcPts val="600"/>
              </a:spcBef>
              <a:spcAft>
                <a:spcPts val="600"/>
              </a:spcAft>
            </a:pPr>
            <a:r>
              <a:rPr lang="en-GB" dirty="0">
                <a:latin typeface="Arial" panose="020B0604020202020204" pitchFamily="34" charset="0"/>
                <a:cs typeface="Arial" panose="020B0604020202020204" pitchFamily="34" charset="0"/>
              </a:rPr>
              <a:t>Coventry University Pre-sessional English Online (2018) </a:t>
            </a:r>
            <a:r>
              <a:rPr lang="en-GB" dirty="0">
                <a:hlinkClick r:id="rId4"/>
              </a:rPr>
              <a:t>https://www.coventry.ac.uk/study-at-coventry/online-learning/pre-sessional-english-online/</a:t>
            </a:r>
            <a:endParaRPr lang="en-GB" dirty="0"/>
          </a:p>
          <a:p>
            <a:pPr>
              <a:lnSpc>
                <a:spcPct val="100000"/>
              </a:lnSpc>
              <a:spcBef>
                <a:spcPts val="600"/>
              </a:spcBef>
              <a:spcAft>
                <a:spcPts val="600"/>
              </a:spcAft>
            </a:pPr>
            <a:r>
              <a:rPr lang="en-GB" sz="2800" dirty="0">
                <a:latin typeface="Arial" panose="020B0604020202020204" pitchFamily="34" charset="0"/>
                <a:cs typeface="Arial" panose="020B0604020202020204" pitchFamily="34" charset="0"/>
              </a:rPr>
              <a:t>BALEAP discussion list – hugely supportive &amp; generous community to share experiences and &amp; approaches</a:t>
            </a:r>
          </a:p>
        </p:txBody>
      </p:sp>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21636" y="-95003"/>
            <a:ext cx="1870363" cy="1870363"/>
          </a:xfrm>
          <a:prstGeom prst="rect">
            <a:avLst/>
          </a:prstGeom>
        </p:spPr>
      </p:pic>
      <p:cxnSp>
        <p:nvCxnSpPr>
          <p:cNvPr id="26" name="Elbow Connector 4">
            <a:extLst>
              <a:ext uri="{FF2B5EF4-FFF2-40B4-BE49-F238E27FC236}">
                <a16:creationId xmlns:a16="http://schemas.microsoft.com/office/drawing/2014/main" id="{39A1C3E3-D098-4F2D-850C-08F168C1136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27" name="Elbow Connector 4">
            <a:extLst>
              <a:ext uri="{FF2B5EF4-FFF2-40B4-BE49-F238E27FC236}">
                <a16:creationId xmlns:a16="http://schemas.microsoft.com/office/drawing/2014/main" id="{36FEF5F8-938C-4C98-8131-2AB884CFCF06}"/>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3366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1" y="649128"/>
            <a:ext cx="9922934" cy="1325563"/>
          </a:xfrm>
        </p:spPr>
        <p:txBody>
          <a:bodyPr>
            <a:normAutofit/>
          </a:bodyPr>
          <a:lstStyle/>
          <a:p>
            <a:r>
              <a:rPr lang="en-GB" sz="4000" dirty="0">
                <a:solidFill>
                  <a:schemeClr val="accent4">
                    <a:lumMod val="75000"/>
                  </a:schemeClr>
                </a:solidFill>
                <a:latin typeface="Arial" panose="020B0604020202020204" pitchFamily="34" charset="0"/>
                <a:cs typeface="Arial" panose="020B0604020202020204" pitchFamily="34" charset="0"/>
              </a:rPr>
              <a:t>Focus of this talk</a:t>
            </a:r>
          </a:p>
        </p:txBody>
      </p:sp>
      <p:sp>
        <p:nvSpPr>
          <p:cNvPr id="3" name="Content Placeholder 2"/>
          <p:cNvSpPr>
            <a:spLocks noGrp="1"/>
          </p:cNvSpPr>
          <p:nvPr>
            <p:ph idx="1"/>
          </p:nvPr>
        </p:nvSpPr>
        <p:spPr>
          <a:xfrm>
            <a:off x="757923" y="2133673"/>
            <a:ext cx="10745805" cy="4319378"/>
          </a:xfrm>
        </p:spPr>
        <p:txBody>
          <a:bodyPr>
            <a:normAutofit/>
          </a:bodyPr>
          <a:lstStyle/>
          <a:p>
            <a:pPr marL="534988" lvl="1" indent="-442913">
              <a:lnSpc>
                <a:spcPct val="100000"/>
              </a:lnSpc>
              <a:spcBef>
                <a:spcPts val="600"/>
              </a:spcBef>
              <a:spcAft>
                <a:spcPts val="600"/>
              </a:spcAft>
              <a:tabLst>
                <a:tab pos="9693275" algn="l"/>
              </a:tabLst>
            </a:pPr>
            <a:r>
              <a:rPr lang="en-GB" dirty="0">
                <a:latin typeface="Arial" panose="020B0604020202020204" pitchFamily="34" charset="0"/>
                <a:cs typeface="Arial" panose="020B0604020202020204" pitchFamily="34" charset="0"/>
              </a:rPr>
              <a:t>In this talk, I will refer to materials available in advance at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hlinkClick r:id="rId3"/>
              </a:rPr>
              <a:t>http://eap-essentials.com/arguing-from-sources-with-writers-voice/</a:t>
            </a:r>
            <a:r>
              <a:rPr lang="en-GB" dirty="0">
                <a:latin typeface="Arial" panose="020B0604020202020204" pitchFamily="34" charset="0"/>
                <a:cs typeface="Arial" panose="020B0604020202020204" pitchFamily="34" charset="0"/>
              </a:rPr>
              <a:t> </a:t>
            </a:r>
          </a:p>
          <a:p>
            <a:pPr marL="534988" lvl="1" indent="-442913">
              <a:lnSpc>
                <a:spcPct val="100000"/>
              </a:lnSpc>
              <a:spcBef>
                <a:spcPts val="600"/>
              </a:spcBef>
              <a:spcAft>
                <a:spcPts val="600"/>
              </a:spcAft>
              <a:tabLst>
                <a:tab pos="9693275" algn="l"/>
              </a:tabLst>
            </a:pPr>
            <a:r>
              <a:rPr lang="en-GB" dirty="0">
                <a:latin typeface="Arial" panose="020B0604020202020204" pitchFamily="34" charset="0"/>
                <a:cs typeface="Arial" panose="020B0604020202020204" pitchFamily="34" charset="0"/>
              </a:rPr>
              <a:t>Brief explanation of course design in my context followed by an overview of theories to support reflection.</a:t>
            </a:r>
          </a:p>
          <a:p>
            <a:pPr marL="534988" lvl="1" indent="-442913">
              <a:lnSpc>
                <a:spcPct val="100000"/>
              </a:lnSpc>
              <a:spcBef>
                <a:spcPts val="600"/>
              </a:spcBef>
              <a:spcAft>
                <a:spcPts val="600"/>
              </a:spcAft>
              <a:tabLst>
                <a:tab pos="9693275" algn="l"/>
              </a:tabLst>
            </a:pPr>
            <a:r>
              <a:rPr lang="en-GB" dirty="0">
                <a:latin typeface="Arial" panose="020B0604020202020204" pitchFamily="34" charset="0"/>
                <a:cs typeface="Arial" panose="020B0604020202020204" pitchFamily="34" charset="0"/>
              </a:rPr>
              <a:t>Not focusing specifically on technical issues and the dynamics of online classrooms.</a:t>
            </a:r>
          </a:p>
          <a:p>
            <a:pPr marL="534988" lvl="1" indent="-442913">
              <a:lnSpc>
                <a:spcPct val="100000"/>
              </a:lnSpc>
              <a:spcBef>
                <a:spcPts val="600"/>
              </a:spcBef>
              <a:spcAft>
                <a:spcPts val="600"/>
              </a:spcAft>
              <a:tabLst>
                <a:tab pos="9693275" algn="l"/>
              </a:tabLst>
            </a:pPr>
            <a:r>
              <a:rPr lang="en-GB" dirty="0">
                <a:latin typeface="Arial" panose="020B0604020202020204" pitchFamily="34" charset="0"/>
                <a:cs typeface="Arial" panose="020B0604020202020204" pitchFamily="34" charset="0"/>
              </a:rPr>
              <a:t>See David Read’s posts to the BALEAP discussion list for insights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hlinkClick r:id="rId4"/>
              </a:rPr>
              <a:t>https://designingelt.com/a-few-things-weve-learnt-about-online-delivery-part-1/</a:t>
            </a:r>
            <a:endParaRPr lang="en-GB" dirty="0">
              <a:latin typeface="Arial" panose="020B0604020202020204" pitchFamily="34" charset="0"/>
              <a:cs typeface="Arial" panose="020B0604020202020204" pitchFamily="34" charset="0"/>
            </a:endParaRPr>
          </a:p>
          <a:p>
            <a:pPr marL="534988" lvl="1" indent="-442913">
              <a:lnSpc>
                <a:spcPct val="100000"/>
              </a:lnSpc>
              <a:spcBef>
                <a:spcPts val="600"/>
              </a:spcBef>
              <a:spcAft>
                <a:spcPts val="600"/>
              </a:spcAft>
              <a:tabLst>
                <a:tab pos="9693275" algn="l"/>
              </a:tabLst>
            </a:pPr>
            <a:endParaRPr lang="en-GB" sz="2600" dirty="0">
              <a:latin typeface="Arial" panose="020B0604020202020204" pitchFamily="34" charset="0"/>
              <a:cs typeface="Arial" panose="020B0604020202020204" pitchFamily="34" charset="0"/>
            </a:endParaRPr>
          </a:p>
          <a:p>
            <a:pPr marL="534988" lvl="1" indent="-442913">
              <a:lnSpc>
                <a:spcPct val="100000"/>
              </a:lnSpc>
              <a:spcBef>
                <a:spcPts val="600"/>
              </a:spcBef>
              <a:spcAft>
                <a:spcPts val="600"/>
              </a:spcAft>
              <a:tabLst>
                <a:tab pos="9693275" algn="l"/>
              </a:tabLst>
            </a:pPr>
            <a:endParaRPr lang="en-GB" sz="2600" dirty="0">
              <a:latin typeface="Arial" panose="020B0604020202020204" pitchFamily="34" charset="0"/>
              <a:cs typeface="Arial" panose="020B0604020202020204" pitchFamily="34" charset="0"/>
            </a:endParaRPr>
          </a:p>
        </p:txBody>
      </p:sp>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21636" y="-95003"/>
            <a:ext cx="1870363" cy="1870363"/>
          </a:xfrm>
          <a:prstGeom prst="rect">
            <a:avLst/>
          </a:prstGeom>
        </p:spPr>
      </p:pic>
      <p:cxnSp>
        <p:nvCxnSpPr>
          <p:cNvPr id="26" name="Elbow Connector 4">
            <a:extLst>
              <a:ext uri="{FF2B5EF4-FFF2-40B4-BE49-F238E27FC236}">
                <a16:creationId xmlns:a16="http://schemas.microsoft.com/office/drawing/2014/main" id="{39A1C3E3-D098-4F2D-850C-08F168C1136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27" name="Elbow Connector 4">
            <a:extLst>
              <a:ext uri="{FF2B5EF4-FFF2-40B4-BE49-F238E27FC236}">
                <a16:creationId xmlns:a16="http://schemas.microsoft.com/office/drawing/2014/main" id="{36FEF5F8-938C-4C98-8131-2AB884CFCF06}"/>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19511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1" y="649128"/>
            <a:ext cx="9922934" cy="1325563"/>
          </a:xfrm>
        </p:spPr>
        <p:txBody>
          <a:bodyPr>
            <a:normAutofit/>
          </a:bodyPr>
          <a:lstStyle/>
          <a:p>
            <a:r>
              <a:rPr lang="en-GB" sz="4000" dirty="0">
                <a:solidFill>
                  <a:schemeClr val="accent4">
                    <a:lumMod val="75000"/>
                  </a:schemeClr>
                </a:solidFill>
                <a:latin typeface="Arial" panose="020B0604020202020204" pitchFamily="34" charset="0"/>
                <a:cs typeface="Arial" panose="020B0604020202020204" pitchFamily="34" charset="0"/>
              </a:rPr>
              <a:t>Critical evaluation </a:t>
            </a:r>
          </a:p>
        </p:txBody>
      </p:sp>
      <p:sp>
        <p:nvSpPr>
          <p:cNvPr id="3" name="Content Placeholder 2"/>
          <p:cNvSpPr>
            <a:spLocks noGrp="1"/>
          </p:cNvSpPr>
          <p:nvPr>
            <p:ph idx="1"/>
          </p:nvPr>
        </p:nvSpPr>
        <p:spPr>
          <a:xfrm>
            <a:off x="757923" y="2133673"/>
            <a:ext cx="10802065" cy="4486255"/>
          </a:xfrm>
        </p:spPr>
        <p:txBody>
          <a:bodyPr>
            <a:normAutofit/>
          </a:bodyPr>
          <a:lstStyle/>
          <a:p>
            <a:pPr marL="0" indent="0">
              <a:lnSpc>
                <a:spcPct val="100000"/>
              </a:lnSpc>
              <a:spcBef>
                <a:spcPts val="600"/>
              </a:spcBef>
              <a:spcAft>
                <a:spcPts val="600"/>
              </a:spcAft>
              <a:buNone/>
            </a:pPr>
            <a:r>
              <a:rPr lang="en-GB" sz="2600" dirty="0">
                <a:latin typeface="Arial" panose="020B0604020202020204" pitchFamily="34" charset="0"/>
                <a:cs typeface="Arial" panose="020B0604020202020204" pitchFamily="34" charset="0"/>
              </a:rPr>
              <a:t>The medium is not the message: the online platform is a means of delivery and not a driver of course design or teaching methodology.</a:t>
            </a:r>
          </a:p>
          <a:p>
            <a:pPr marL="0" indent="0">
              <a:lnSpc>
                <a:spcPct val="100000"/>
              </a:lnSpc>
              <a:spcBef>
                <a:spcPts val="600"/>
              </a:spcBef>
              <a:spcAft>
                <a:spcPts val="600"/>
              </a:spcAft>
              <a:buNone/>
            </a:pPr>
            <a:r>
              <a:rPr lang="en-GB" sz="2600" dirty="0">
                <a:latin typeface="Arial" panose="020B0604020202020204" pitchFamily="34" charset="0"/>
                <a:cs typeface="Arial" panose="020B0604020202020204" pitchFamily="34" charset="0"/>
              </a:rPr>
              <a:t>Questions for reflection:</a:t>
            </a:r>
          </a:p>
          <a:p>
            <a:pPr marL="534988" indent="-534988">
              <a:lnSpc>
                <a:spcPct val="100000"/>
              </a:lnSpc>
              <a:spcBef>
                <a:spcPts val="600"/>
              </a:spcBef>
              <a:spcAft>
                <a:spcPts val="600"/>
              </a:spcAft>
            </a:pPr>
            <a:r>
              <a:rPr lang="en-GB" sz="2400" dirty="0">
                <a:latin typeface="Arial" panose="020B0604020202020204" pitchFamily="34" charset="0"/>
                <a:cs typeface="Arial" panose="020B0604020202020204" pitchFamily="34" charset="0"/>
              </a:rPr>
              <a:t>How well does your course design support learning?</a:t>
            </a:r>
          </a:p>
          <a:p>
            <a:pPr marL="992188" lvl="1" indent="-534988">
              <a:lnSpc>
                <a:spcPct val="100000"/>
              </a:lnSpc>
              <a:spcBef>
                <a:spcPts val="600"/>
              </a:spcBef>
              <a:spcAft>
                <a:spcPts val="600"/>
              </a:spcAft>
            </a:pPr>
            <a:r>
              <a:rPr lang="en-GB" dirty="0">
                <a:latin typeface="Arial" panose="020B0604020202020204" pitchFamily="34" charset="0"/>
                <a:cs typeface="Arial" panose="020B0604020202020204" pitchFamily="34" charset="0"/>
              </a:rPr>
              <a:t>Are you </a:t>
            </a:r>
            <a:r>
              <a:rPr lang="en-GB" sz="2600" i="1" dirty="0">
                <a:solidFill>
                  <a:srgbClr val="C00000"/>
                </a:solidFill>
                <a:latin typeface="Arial" panose="020B0604020202020204" pitchFamily="34" charset="0"/>
                <a:cs typeface="Arial" panose="020B0604020202020204" pitchFamily="34" charset="0"/>
              </a:rPr>
              <a:t>teaching </a:t>
            </a:r>
            <a:r>
              <a:rPr lang="en-GB" dirty="0">
                <a:latin typeface="Arial" panose="020B0604020202020204" pitchFamily="34" charset="0"/>
                <a:cs typeface="Arial" panose="020B0604020202020204" pitchFamily="34" charset="0"/>
              </a:rPr>
              <a:t>something or mainly </a:t>
            </a:r>
            <a:r>
              <a:rPr lang="en-GB" sz="2600" i="1" dirty="0">
                <a:solidFill>
                  <a:srgbClr val="C00000"/>
                </a:solidFill>
                <a:latin typeface="Arial" panose="020B0604020202020204" pitchFamily="34" charset="0"/>
                <a:cs typeface="Arial" panose="020B0604020202020204" pitchFamily="34" charset="0"/>
              </a:rPr>
              <a:t>practising</a:t>
            </a:r>
            <a:r>
              <a:rPr lang="en-GB" dirty="0">
                <a:latin typeface="Arial" panose="020B0604020202020204" pitchFamily="34" charset="0"/>
                <a:cs typeface="Arial" panose="020B0604020202020204" pitchFamily="34" charset="0"/>
              </a:rPr>
              <a:t> skills?</a:t>
            </a:r>
          </a:p>
          <a:p>
            <a:pPr marL="534988" indent="-534988">
              <a:lnSpc>
                <a:spcPct val="100000"/>
              </a:lnSpc>
              <a:spcBef>
                <a:spcPts val="600"/>
              </a:spcBef>
              <a:spcAft>
                <a:spcPts val="600"/>
              </a:spcAft>
            </a:pPr>
            <a:r>
              <a:rPr lang="en-GB" sz="2400" dirty="0">
                <a:latin typeface="Arial" panose="020B0604020202020204" pitchFamily="34" charset="0"/>
                <a:cs typeface="Arial" panose="020B0604020202020204" pitchFamily="34" charset="0"/>
              </a:rPr>
              <a:t>How well does your course design support transfer to degree studies?</a:t>
            </a:r>
          </a:p>
          <a:p>
            <a:pPr marL="534988" indent="-534988">
              <a:lnSpc>
                <a:spcPct val="100000"/>
              </a:lnSpc>
              <a:spcBef>
                <a:spcPts val="600"/>
              </a:spcBef>
              <a:spcAft>
                <a:spcPts val="600"/>
              </a:spcAft>
            </a:pPr>
            <a:r>
              <a:rPr lang="en-GB" sz="2400" dirty="0">
                <a:latin typeface="Arial" panose="020B0604020202020204" pitchFamily="34" charset="0"/>
                <a:cs typeface="Arial" panose="020B0604020202020204" pitchFamily="34" charset="0"/>
              </a:rPr>
              <a:t>How well do your teachers understand your course design principles?</a:t>
            </a:r>
          </a:p>
          <a:p>
            <a:pPr marL="0" indent="0">
              <a:lnSpc>
                <a:spcPct val="100000"/>
              </a:lnSpc>
              <a:spcBef>
                <a:spcPts val="600"/>
              </a:spcBef>
              <a:spcAft>
                <a:spcPts val="600"/>
              </a:spcAft>
              <a:buNone/>
            </a:pPr>
            <a:r>
              <a:rPr lang="en-GB" sz="2600" dirty="0">
                <a:latin typeface="Arial" panose="020B0604020202020204" pitchFamily="34" charset="0"/>
                <a:cs typeface="Arial" panose="020B0604020202020204" pitchFamily="34" charset="0"/>
              </a:rPr>
              <a:t>The intended outcome is to understand ways to evaluate online courses against more general theories of education.</a:t>
            </a:r>
          </a:p>
        </p:txBody>
      </p:sp>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1636" y="-95003"/>
            <a:ext cx="1870363" cy="1870363"/>
          </a:xfrm>
          <a:prstGeom prst="rect">
            <a:avLst/>
          </a:prstGeom>
        </p:spPr>
      </p:pic>
      <p:cxnSp>
        <p:nvCxnSpPr>
          <p:cNvPr id="26" name="Elbow Connector 4">
            <a:extLst>
              <a:ext uri="{FF2B5EF4-FFF2-40B4-BE49-F238E27FC236}">
                <a16:creationId xmlns:a16="http://schemas.microsoft.com/office/drawing/2014/main" id="{39A1C3E3-D098-4F2D-850C-08F168C1136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27" name="Elbow Connector 4">
            <a:extLst>
              <a:ext uri="{FF2B5EF4-FFF2-40B4-BE49-F238E27FC236}">
                <a16:creationId xmlns:a16="http://schemas.microsoft.com/office/drawing/2014/main" id="{36FEF5F8-938C-4C98-8131-2AB884CFCF06}"/>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63795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1" y="649128"/>
            <a:ext cx="9922934" cy="1325563"/>
          </a:xfrm>
        </p:spPr>
        <p:txBody>
          <a:bodyPr>
            <a:normAutofit/>
          </a:bodyPr>
          <a:lstStyle/>
          <a:p>
            <a:r>
              <a:rPr lang="en-GB" sz="4000" dirty="0">
                <a:solidFill>
                  <a:schemeClr val="accent4">
                    <a:lumMod val="75000"/>
                  </a:schemeClr>
                </a:solidFill>
                <a:latin typeface="Arial" panose="020B0604020202020204" pitchFamily="34" charset="0"/>
                <a:cs typeface="Arial" panose="020B0604020202020204" pitchFamily="34" charset="0"/>
              </a:rPr>
              <a:t>Feedback on course design &amp; delivery</a:t>
            </a:r>
          </a:p>
        </p:txBody>
      </p:sp>
      <p:sp>
        <p:nvSpPr>
          <p:cNvPr id="3" name="Content Placeholder 2"/>
          <p:cNvSpPr>
            <a:spLocks noGrp="1"/>
          </p:cNvSpPr>
          <p:nvPr>
            <p:ph idx="1"/>
          </p:nvPr>
        </p:nvSpPr>
        <p:spPr>
          <a:xfrm>
            <a:off x="757923" y="2133673"/>
            <a:ext cx="10745805" cy="4175685"/>
          </a:xfrm>
        </p:spPr>
        <p:txBody>
          <a:bodyPr>
            <a:normAutofit fontScale="92500"/>
          </a:bodyPr>
          <a:lstStyle/>
          <a:p>
            <a:pPr lvl="1">
              <a:lnSpc>
                <a:spcPct val="100000"/>
              </a:lnSpc>
              <a:spcBef>
                <a:spcPts val="600"/>
              </a:spcBef>
              <a:spcAft>
                <a:spcPts val="600"/>
              </a:spcAft>
              <a:tabLst>
                <a:tab pos="9693275" algn="l"/>
              </a:tabLst>
            </a:pPr>
            <a:r>
              <a:rPr lang="en-GB" sz="2800" dirty="0">
                <a:latin typeface="Arial" panose="020B0604020202020204" pitchFamily="34" charset="0"/>
                <a:cs typeface="Arial" panose="020B0604020202020204" pitchFamily="34" charset="0"/>
              </a:rPr>
              <a:t>Nothing works perfectly first time round as this evaluation shows:</a:t>
            </a:r>
          </a:p>
          <a:p>
            <a:pPr marL="457200" lvl="1" indent="0">
              <a:lnSpc>
                <a:spcPct val="100000"/>
              </a:lnSpc>
              <a:spcBef>
                <a:spcPts val="600"/>
              </a:spcBef>
              <a:spcAft>
                <a:spcPts val="600"/>
              </a:spcAft>
              <a:buNone/>
              <a:tabLst>
                <a:tab pos="9693275" algn="l"/>
              </a:tabLst>
            </a:pPr>
            <a:r>
              <a:rPr lang="en-GB" sz="2800" i="1" dirty="0">
                <a:latin typeface="Arial" panose="020B0604020202020204" pitchFamily="34" charset="0"/>
                <a:cs typeface="Arial" panose="020B0604020202020204" pitchFamily="34" charset="0"/>
              </a:rPr>
              <a:t>Occasionally, the Collaborate </a:t>
            </a:r>
            <a:r>
              <a:rPr lang="en-GB" sz="2800" dirty="0">
                <a:latin typeface="Arial" panose="020B0604020202020204" pitchFamily="34" charset="0"/>
                <a:cs typeface="Arial" panose="020B0604020202020204" pitchFamily="34" charset="0"/>
              </a:rPr>
              <a:t>[synchronous] </a:t>
            </a:r>
            <a:r>
              <a:rPr lang="en-GB" sz="2800" i="1" dirty="0">
                <a:latin typeface="Arial" panose="020B0604020202020204" pitchFamily="34" charset="0"/>
                <a:cs typeface="Arial" panose="020B0604020202020204" pitchFamily="34" charset="0"/>
              </a:rPr>
              <a:t>slides were too close to the Prep [</a:t>
            </a:r>
            <a:r>
              <a:rPr lang="en-GB" sz="2800" dirty="0">
                <a:latin typeface="Arial" panose="020B0604020202020204" pitchFamily="34" charset="0"/>
                <a:cs typeface="Arial" panose="020B0604020202020204" pitchFamily="34" charset="0"/>
              </a:rPr>
              <a:t>asynchronous] </a:t>
            </a:r>
            <a:r>
              <a:rPr lang="en-GB" sz="2800" i="1" dirty="0">
                <a:latin typeface="Arial" panose="020B0604020202020204" pitchFamily="34" charset="0"/>
                <a:cs typeface="Arial" panose="020B0604020202020204" pitchFamily="34" charset="0"/>
              </a:rPr>
              <a:t>slides or were set up as answer keys making the </a:t>
            </a:r>
            <a:r>
              <a:rPr lang="en-GB" sz="2800" i="1" dirty="0">
                <a:solidFill>
                  <a:srgbClr val="C00000"/>
                </a:solidFill>
                <a:latin typeface="Arial" panose="020B0604020202020204" pitchFamily="34" charset="0"/>
                <a:cs typeface="Arial" panose="020B0604020202020204" pitchFamily="34" charset="0"/>
              </a:rPr>
              <a:t>teachers feel and appear to be superfluous</a:t>
            </a:r>
            <a:r>
              <a:rPr lang="en-GB" sz="2800" i="1" dirty="0">
                <a:latin typeface="Arial" panose="020B0604020202020204" pitchFamily="34" charset="0"/>
                <a:cs typeface="Arial" panose="020B0604020202020204" pitchFamily="34" charset="0"/>
              </a:rPr>
              <a:t>. Teachers should be used more effectively than as </a:t>
            </a:r>
            <a:r>
              <a:rPr lang="en-GB" sz="2800" i="1" dirty="0">
                <a:solidFill>
                  <a:srgbClr val="C00000"/>
                </a:solidFill>
                <a:latin typeface="Arial" panose="020B0604020202020204" pitchFamily="34" charset="0"/>
                <a:cs typeface="Arial" panose="020B0604020202020204" pitchFamily="34" charset="0"/>
              </a:rPr>
              <a:t>biological answer keys</a:t>
            </a:r>
            <a:r>
              <a:rPr lang="en-GB" sz="2800" i="1" dirty="0">
                <a:latin typeface="Arial" panose="020B0604020202020204" pitchFamily="34" charset="0"/>
                <a:cs typeface="Arial" panose="020B0604020202020204" pitchFamily="34" charset="0"/>
              </a:rPr>
              <a:t>. </a:t>
            </a:r>
          </a:p>
          <a:p>
            <a:pPr lvl="1">
              <a:lnSpc>
                <a:spcPct val="100000"/>
              </a:lnSpc>
              <a:spcBef>
                <a:spcPts val="600"/>
              </a:spcBef>
              <a:spcAft>
                <a:spcPts val="600"/>
              </a:spcAft>
              <a:tabLst>
                <a:tab pos="9693275" algn="l"/>
              </a:tabLst>
            </a:pPr>
            <a:r>
              <a:rPr lang="en-GB" sz="2800" dirty="0">
                <a:latin typeface="Arial" panose="020B0604020202020204" pitchFamily="34" charset="0"/>
                <a:cs typeface="Arial" panose="020B0604020202020204" pitchFamily="34" charset="0"/>
              </a:rPr>
              <a:t>The design of the course prevented this teacher from teaching effectively</a:t>
            </a:r>
          </a:p>
          <a:p>
            <a:pPr lvl="1">
              <a:lnSpc>
                <a:spcPct val="100000"/>
              </a:lnSpc>
              <a:spcBef>
                <a:spcPts val="600"/>
              </a:spcBef>
              <a:spcAft>
                <a:spcPts val="600"/>
              </a:spcAft>
              <a:tabLst>
                <a:tab pos="9693275" algn="l"/>
              </a:tabLst>
            </a:pPr>
            <a:r>
              <a:rPr lang="en-GB" sz="2800" dirty="0">
                <a:latin typeface="Arial" panose="020B0604020202020204" pitchFamily="34" charset="0"/>
                <a:cs typeface="Arial" panose="020B0604020202020204" pitchFamily="34" charset="0"/>
              </a:rPr>
              <a:t>We did not explain sufficiently well the underlying principles &amp; how to use the materials</a:t>
            </a:r>
          </a:p>
        </p:txBody>
      </p:sp>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1636" y="-95003"/>
            <a:ext cx="1870363" cy="1870363"/>
          </a:xfrm>
          <a:prstGeom prst="rect">
            <a:avLst/>
          </a:prstGeom>
        </p:spPr>
      </p:pic>
      <p:cxnSp>
        <p:nvCxnSpPr>
          <p:cNvPr id="26" name="Elbow Connector 4">
            <a:extLst>
              <a:ext uri="{FF2B5EF4-FFF2-40B4-BE49-F238E27FC236}">
                <a16:creationId xmlns:a16="http://schemas.microsoft.com/office/drawing/2014/main" id="{39A1C3E3-D098-4F2D-850C-08F168C1136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27" name="Elbow Connector 4">
            <a:extLst>
              <a:ext uri="{FF2B5EF4-FFF2-40B4-BE49-F238E27FC236}">
                <a16:creationId xmlns:a16="http://schemas.microsoft.com/office/drawing/2014/main" id="{36FEF5F8-938C-4C98-8131-2AB884CFCF06}"/>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4545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1" y="637252"/>
            <a:ext cx="9922934" cy="1325563"/>
          </a:xfrm>
        </p:spPr>
        <p:txBody>
          <a:bodyPr>
            <a:normAutofit/>
          </a:bodyPr>
          <a:lstStyle/>
          <a:p>
            <a:r>
              <a:rPr lang="en-GB" sz="4000" dirty="0">
                <a:solidFill>
                  <a:schemeClr val="accent4">
                    <a:lumMod val="75000"/>
                  </a:schemeClr>
                </a:solidFill>
                <a:latin typeface="Arial" panose="020B0604020202020204" pitchFamily="34" charset="0"/>
                <a:cs typeface="Arial" panose="020B0604020202020204" pitchFamily="34" charset="0"/>
              </a:rPr>
              <a:t>Underlying principles &amp; practice</a:t>
            </a:r>
          </a:p>
        </p:txBody>
      </p:sp>
      <p:sp>
        <p:nvSpPr>
          <p:cNvPr id="3" name="Content Placeholder 2"/>
          <p:cNvSpPr>
            <a:spLocks noGrp="1"/>
          </p:cNvSpPr>
          <p:nvPr>
            <p:ph idx="1"/>
          </p:nvPr>
        </p:nvSpPr>
        <p:spPr>
          <a:xfrm>
            <a:off x="1454094" y="6220748"/>
            <a:ext cx="10991796" cy="450213"/>
          </a:xfrm>
        </p:spPr>
        <p:txBody>
          <a:bodyPr>
            <a:normAutofit/>
          </a:bodyPr>
          <a:lstStyle/>
          <a:p>
            <a:pPr marL="0" indent="0">
              <a:lnSpc>
                <a:spcPct val="100000"/>
              </a:lnSpc>
              <a:spcBef>
                <a:spcPts val="600"/>
              </a:spcBef>
              <a:spcAft>
                <a:spcPts val="600"/>
              </a:spcAft>
              <a:buNone/>
            </a:pPr>
            <a:r>
              <a:rPr lang="en-GB" sz="1800" dirty="0"/>
              <a:t>Images retrieved 12.10.20 from https://www.garneteducation.com/category/english-for-academic-purposes/</a:t>
            </a:r>
            <a:endParaRPr lang="en-GB" sz="1800" dirty="0">
              <a:latin typeface="Arial" panose="020B0604020202020204" pitchFamily="34" charset="0"/>
              <a:cs typeface="Arial" panose="020B0604020202020204" pitchFamily="34" charset="0"/>
            </a:endParaRPr>
          </a:p>
        </p:txBody>
      </p:sp>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1636" y="-95003"/>
            <a:ext cx="1870363" cy="1870363"/>
          </a:xfrm>
          <a:prstGeom prst="rect">
            <a:avLst/>
          </a:prstGeom>
        </p:spPr>
      </p:pic>
      <p:cxnSp>
        <p:nvCxnSpPr>
          <p:cNvPr id="26" name="Elbow Connector 4">
            <a:extLst>
              <a:ext uri="{FF2B5EF4-FFF2-40B4-BE49-F238E27FC236}">
                <a16:creationId xmlns:a16="http://schemas.microsoft.com/office/drawing/2014/main" id="{39A1C3E3-D098-4F2D-850C-08F168C1136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27" name="Elbow Connector 4">
            <a:extLst>
              <a:ext uri="{FF2B5EF4-FFF2-40B4-BE49-F238E27FC236}">
                <a16:creationId xmlns:a16="http://schemas.microsoft.com/office/drawing/2014/main" id="{36FEF5F8-938C-4C98-8131-2AB884CFCF06}"/>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
        <p:nvSpPr>
          <p:cNvPr id="32" name="TextBox 31">
            <a:extLst>
              <a:ext uri="{FF2B5EF4-FFF2-40B4-BE49-F238E27FC236}">
                <a16:creationId xmlns:a16="http://schemas.microsoft.com/office/drawing/2014/main" id="{DB6E7433-5D4E-4EA9-825E-FABC85F3F5AF}"/>
              </a:ext>
            </a:extLst>
          </p:cNvPr>
          <p:cNvSpPr txBox="1"/>
          <p:nvPr/>
        </p:nvSpPr>
        <p:spPr>
          <a:xfrm>
            <a:off x="4120485" y="1920705"/>
            <a:ext cx="7660474" cy="3846246"/>
          </a:xfrm>
          <a:prstGeom prst="rect">
            <a:avLst/>
          </a:prstGeom>
          <a:noFill/>
        </p:spPr>
        <p:txBody>
          <a:bodyPr wrap="square" rtlCol="0">
            <a:spAutoFit/>
          </a:bodyPr>
          <a:lstStyle/>
          <a:p>
            <a:pPr marL="457200" indent="-457200">
              <a:lnSpc>
                <a:spcPct val="114000"/>
              </a:lnSpc>
              <a:buFont typeface="Arial" panose="020B0604020202020204" pitchFamily="34" charset="0"/>
              <a:buChar char="•"/>
            </a:pPr>
            <a:r>
              <a:rPr lang="en-GB" sz="2400" dirty="0">
                <a:latin typeface="Arial" panose="020B0604020202020204" pitchFamily="34" charset="0"/>
                <a:cs typeface="Arial" panose="020B0604020202020204" pitchFamily="34" charset="0"/>
              </a:rPr>
              <a:t>Early experience with Sue Argent &amp; Jenifer Spencer on EAP course for distance learners in 2001-3</a:t>
            </a:r>
          </a:p>
          <a:p>
            <a:pPr marL="457200" indent="-457200">
              <a:lnSpc>
                <a:spcPct val="114000"/>
              </a:lnSpc>
              <a:buFont typeface="Arial" panose="020B0604020202020204" pitchFamily="34" charset="0"/>
              <a:buChar char="•"/>
            </a:pPr>
            <a:r>
              <a:rPr lang="en-GB" sz="2400" i="1" dirty="0">
                <a:latin typeface="Arial" panose="020B0604020202020204" pitchFamily="34" charset="0"/>
                <a:cs typeface="Arial" panose="020B0604020202020204" pitchFamily="34" charset="0"/>
              </a:rPr>
              <a:t>EAP Essentials </a:t>
            </a:r>
            <a:r>
              <a:rPr lang="en-GB" sz="2400" dirty="0">
                <a:latin typeface="Arial" panose="020B0604020202020204" pitchFamily="34" charset="0"/>
                <a:cs typeface="Arial" panose="020B0604020202020204" pitchFamily="34" charset="0"/>
              </a:rPr>
              <a:t>chapter 3 Course Design</a:t>
            </a:r>
          </a:p>
          <a:p>
            <a:pPr marL="457200" indent="-457200">
              <a:lnSpc>
                <a:spcPct val="114000"/>
              </a:lnSpc>
              <a:buFont typeface="Arial" panose="020B0604020202020204" pitchFamily="34" charset="0"/>
              <a:buChar char="•"/>
            </a:pPr>
            <a:r>
              <a:rPr lang="en-GB" sz="2400" dirty="0">
                <a:latin typeface="Arial" panose="020B0604020202020204" pitchFamily="34" charset="0"/>
                <a:cs typeface="Arial" panose="020B0604020202020204" pitchFamily="34" charset="0"/>
              </a:rPr>
              <a:t>Core text </a:t>
            </a:r>
            <a:r>
              <a:rPr lang="en-GB" sz="2400" i="1" dirty="0">
                <a:latin typeface="Arial" panose="020B0604020202020204" pitchFamily="34" charset="0"/>
                <a:cs typeface="Arial" panose="020B0604020202020204" pitchFamily="34" charset="0"/>
              </a:rPr>
              <a:t>Access EAP: Frameworks </a:t>
            </a:r>
          </a:p>
          <a:p>
            <a:pPr marL="914400" lvl="1" indent="-457200">
              <a:lnSpc>
                <a:spcPct val="114000"/>
              </a:lnSpc>
              <a:buFont typeface="Arial" panose="020B0604020202020204" pitchFamily="34" charset="0"/>
              <a:buChar char="•"/>
            </a:pPr>
            <a:r>
              <a:rPr lang="en-GB" sz="2400" dirty="0">
                <a:latin typeface="Arial" panose="020B0604020202020204" pitchFamily="34" charset="0"/>
                <a:cs typeface="Arial" panose="020B0604020202020204" pitchFamily="34" charset="0"/>
              </a:rPr>
              <a:t>Task based &amp; scenario based and relatively easy to adapt for online delivery</a:t>
            </a:r>
          </a:p>
          <a:p>
            <a:pPr marL="914400" lvl="1" indent="-457200">
              <a:lnSpc>
                <a:spcPct val="114000"/>
              </a:lnSpc>
              <a:buFont typeface="Arial" panose="020B0604020202020204" pitchFamily="34" charset="0"/>
              <a:buChar char="•"/>
            </a:pPr>
            <a:r>
              <a:rPr lang="en-GB" sz="2400" dirty="0">
                <a:latin typeface="Arial" panose="020B0604020202020204" pitchFamily="34" charset="0"/>
                <a:cs typeface="Arial" panose="020B0604020202020204" pitchFamily="34" charset="0"/>
              </a:rPr>
              <a:t>Exemplar students as case studies</a:t>
            </a:r>
          </a:p>
          <a:p>
            <a:pPr marL="914400" lvl="1" indent="-457200">
              <a:lnSpc>
                <a:spcPct val="114000"/>
              </a:lnSpc>
              <a:buFont typeface="Arial" panose="020B0604020202020204" pitchFamily="34" charset="0"/>
              <a:buChar char="•"/>
            </a:pPr>
            <a:r>
              <a:rPr lang="en-GB" sz="2400" dirty="0">
                <a:latin typeface="Arial" panose="020B0604020202020204" pitchFamily="34" charset="0"/>
                <a:cs typeface="Arial" panose="020B0604020202020204" pitchFamily="34" charset="0"/>
              </a:rPr>
              <a:t>Tells the stories of their academic journeys &amp; challenges they face negotiating the system</a:t>
            </a:r>
          </a:p>
        </p:txBody>
      </p:sp>
      <p:pic>
        <p:nvPicPr>
          <p:cNvPr id="29" name="Picture 28" descr="A picture containing text&#10;&#10;Description automatically generated">
            <a:extLst>
              <a:ext uri="{FF2B5EF4-FFF2-40B4-BE49-F238E27FC236}">
                <a16:creationId xmlns:a16="http://schemas.microsoft.com/office/drawing/2014/main" id="{1197EC32-F4C0-4BA5-B16B-42E67B7971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6110" y="1775360"/>
            <a:ext cx="2219325" cy="2857500"/>
          </a:xfrm>
          <a:prstGeom prst="rect">
            <a:avLst/>
          </a:prstGeom>
        </p:spPr>
      </p:pic>
      <p:pic>
        <p:nvPicPr>
          <p:cNvPr id="31" name="Picture 30" descr="A group of people around each other&#10;&#10;Description automatically generated">
            <a:extLst>
              <a:ext uri="{FF2B5EF4-FFF2-40B4-BE49-F238E27FC236}">
                <a16:creationId xmlns:a16="http://schemas.microsoft.com/office/drawing/2014/main" id="{8A92EB9B-2DA7-4478-8B5E-02F2E5563C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1664" y="2319650"/>
            <a:ext cx="2143125" cy="2857500"/>
          </a:xfrm>
          <a:prstGeom prst="rect">
            <a:avLst/>
          </a:prstGeom>
        </p:spPr>
      </p:pic>
    </p:spTree>
    <p:extLst>
      <p:ext uri="{BB962C8B-B14F-4D97-AF65-F5344CB8AC3E}">
        <p14:creationId xmlns:p14="http://schemas.microsoft.com/office/powerpoint/2010/main" val="2841548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1" y="649128"/>
            <a:ext cx="9922934" cy="1325563"/>
          </a:xfrm>
        </p:spPr>
        <p:txBody>
          <a:bodyPr>
            <a:normAutofit/>
          </a:bodyPr>
          <a:lstStyle/>
          <a:p>
            <a:r>
              <a:rPr lang="en-GB" sz="3600" dirty="0">
                <a:solidFill>
                  <a:schemeClr val="accent4">
                    <a:lumMod val="75000"/>
                  </a:schemeClr>
                </a:solidFill>
                <a:latin typeface="Arial" panose="020B0604020202020204" pitchFamily="34" charset="0"/>
                <a:cs typeface="Arial" panose="020B0604020202020204" pitchFamily="34" charset="0"/>
              </a:rPr>
              <a:t>Underlying EAP principles for course design</a:t>
            </a:r>
          </a:p>
        </p:txBody>
      </p:sp>
      <p:sp>
        <p:nvSpPr>
          <p:cNvPr id="3" name="Content Placeholder 2"/>
          <p:cNvSpPr>
            <a:spLocks noGrp="1"/>
          </p:cNvSpPr>
          <p:nvPr>
            <p:ph idx="1"/>
          </p:nvPr>
        </p:nvSpPr>
        <p:spPr>
          <a:xfrm>
            <a:off x="838200" y="2069469"/>
            <a:ext cx="10515600" cy="4375771"/>
          </a:xfrm>
        </p:spPr>
        <p:txBody>
          <a:bodyPr>
            <a:normAutofit lnSpcReduction="10000"/>
          </a:bodyPr>
          <a:lstStyle/>
          <a:p>
            <a:pPr marL="0" indent="0">
              <a:buNone/>
            </a:pPr>
            <a:r>
              <a:rPr lang="en-GB" b="1" dirty="0">
                <a:solidFill>
                  <a:srgbClr val="C00000"/>
                </a:solidFill>
                <a:latin typeface="Arial" panose="020B0604020202020204" pitchFamily="34" charset="0"/>
                <a:cs typeface="Arial" panose="020B0604020202020204" pitchFamily="34" charset="0"/>
              </a:rPr>
              <a:t>English</a:t>
            </a:r>
            <a:r>
              <a:rPr lang="en-GB" dirty="0">
                <a:solidFill>
                  <a:srgbClr val="5E6A71"/>
                </a:solidFill>
                <a:latin typeface="Arial" panose="020B0604020202020204" pitchFamily="34" charset="0"/>
                <a:cs typeface="Arial" panose="020B0604020202020204" pitchFamily="34" charset="0"/>
              </a:rPr>
              <a:t> – it’s about language performance</a:t>
            </a:r>
          </a:p>
          <a:p>
            <a:pPr marL="914400" lvl="1" indent="-457200">
              <a:buFont typeface="Arial" panose="020B0604020202020204" pitchFamily="34" charset="0"/>
              <a:buChar char="•"/>
            </a:pPr>
            <a:r>
              <a:rPr lang="en-GB" sz="2800" dirty="0">
                <a:solidFill>
                  <a:srgbClr val="5E6A71"/>
                </a:solidFill>
                <a:latin typeface="Arial" panose="020B0604020202020204" pitchFamily="34" charset="0"/>
                <a:cs typeface="Arial" panose="020B0604020202020204" pitchFamily="34" charset="0"/>
              </a:rPr>
              <a:t>Learning outcomes are the CEFR B2 descriptors required for entry to degrees</a:t>
            </a:r>
          </a:p>
          <a:p>
            <a:pPr marL="0" indent="0">
              <a:buNone/>
            </a:pPr>
            <a:r>
              <a:rPr lang="en-GB" b="1" dirty="0">
                <a:solidFill>
                  <a:srgbClr val="C00000"/>
                </a:solidFill>
                <a:latin typeface="Arial" panose="020B0604020202020204" pitchFamily="34" charset="0"/>
                <a:cs typeface="Arial" panose="020B0604020202020204" pitchFamily="34" charset="0"/>
              </a:rPr>
              <a:t>Academic</a:t>
            </a:r>
            <a:r>
              <a:rPr lang="en-GB" dirty="0">
                <a:solidFill>
                  <a:srgbClr val="5E6A71"/>
                </a:solidFill>
                <a:latin typeface="Arial" panose="020B0604020202020204" pitchFamily="34" charset="0"/>
                <a:cs typeface="Arial" panose="020B0604020202020204" pitchFamily="34" charset="0"/>
              </a:rPr>
              <a:t> – performance is contextualised within academic content &amp; scholarship</a:t>
            </a:r>
          </a:p>
          <a:p>
            <a:pPr marL="914400" lvl="1" indent="-457200">
              <a:buFont typeface="Arial" panose="020B0604020202020204" pitchFamily="34" charset="0"/>
              <a:buChar char="•"/>
            </a:pPr>
            <a:r>
              <a:rPr lang="en-GB" sz="2800" dirty="0">
                <a:solidFill>
                  <a:srgbClr val="5E6A71"/>
                </a:solidFill>
                <a:latin typeface="Arial" panose="020B0604020202020204" pitchFamily="34" charset="0"/>
                <a:cs typeface="Arial" panose="020B0604020202020204" pitchFamily="34" charset="0"/>
              </a:rPr>
              <a:t>Learning outcomes are also graduate attributes acquired by studying a degree, e.g. research-mindedness</a:t>
            </a:r>
          </a:p>
          <a:p>
            <a:pPr marL="0" indent="0">
              <a:buNone/>
            </a:pPr>
            <a:r>
              <a:rPr lang="en-GB" b="1" dirty="0">
                <a:solidFill>
                  <a:srgbClr val="C00000"/>
                </a:solidFill>
                <a:latin typeface="Arial" panose="020B0604020202020204" pitchFamily="34" charset="0"/>
                <a:cs typeface="Arial" panose="020B0604020202020204" pitchFamily="34" charset="0"/>
              </a:rPr>
              <a:t>Purpose</a:t>
            </a:r>
            <a:r>
              <a:rPr lang="en-GB" dirty="0">
                <a:solidFill>
                  <a:srgbClr val="5E6A71"/>
                </a:solidFill>
                <a:latin typeface="Arial" panose="020B0604020202020204" pitchFamily="34" charset="0"/>
                <a:cs typeface="Arial" panose="020B0604020202020204" pitchFamily="34" charset="0"/>
              </a:rPr>
              <a:t> – it’s driven by assessment tasks</a:t>
            </a:r>
          </a:p>
          <a:p>
            <a:pPr marL="914400" lvl="1" indent="-457200">
              <a:buFont typeface="Arial" panose="020B0604020202020204" pitchFamily="34" charset="0"/>
              <a:buChar char="•"/>
            </a:pPr>
            <a:r>
              <a:rPr lang="en-GB" sz="2800" dirty="0">
                <a:solidFill>
                  <a:srgbClr val="5E6A71"/>
                </a:solidFill>
                <a:latin typeface="Arial" panose="020B0604020202020204" pitchFamily="34" charset="0"/>
                <a:cs typeface="Arial" panose="020B0604020202020204" pitchFamily="34" charset="0"/>
              </a:rPr>
              <a:t>Simulations of authentic academic genres</a:t>
            </a:r>
          </a:p>
          <a:p>
            <a:pPr marL="914400" lvl="1" indent="-457200">
              <a:buFont typeface="Arial" panose="020B0604020202020204" pitchFamily="34" charset="0"/>
              <a:buChar char="•"/>
            </a:pPr>
            <a:r>
              <a:rPr lang="en-GB" sz="2800" dirty="0">
                <a:solidFill>
                  <a:srgbClr val="5E6A71"/>
                </a:solidFill>
                <a:latin typeface="Arial" panose="020B0604020202020204" pitchFamily="34" charset="0"/>
                <a:cs typeface="Arial" panose="020B0604020202020204" pitchFamily="34" charset="0"/>
              </a:rPr>
              <a:t>Students choose concepts to research for </a:t>
            </a:r>
            <a:r>
              <a:rPr lang="en-GB" sz="2800" b="1" dirty="0">
                <a:solidFill>
                  <a:srgbClr val="C00000"/>
                </a:solidFill>
                <a:latin typeface="Arial" panose="020B0604020202020204" pitchFamily="34" charset="0"/>
                <a:cs typeface="Arial" panose="020B0604020202020204" pitchFamily="34" charset="0"/>
              </a:rPr>
              <a:t>ALL</a:t>
            </a:r>
            <a:r>
              <a:rPr lang="en-GB" sz="2800" dirty="0">
                <a:solidFill>
                  <a:srgbClr val="5E6A71"/>
                </a:solidFill>
                <a:latin typeface="Arial" panose="020B0604020202020204" pitchFamily="34" charset="0"/>
                <a:cs typeface="Arial" panose="020B0604020202020204" pitchFamily="34" charset="0"/>
              </a:rPr>
              <a:t> coursework</a:t>
            </a:r>
          </a:p>
        </p:txBody>
      </p:sp>
      <p:grpSp>
        <p:nvGrpSpPr>
          <p:cNvPr id="4" name="Group 3"/>
          <p:cNvGrpSpPr>
            <a:grpSpLocks/>
          </p:cNvGrpSpPr>
          <p:nvPr/>
        </p:nvGrpSpPr>
        <p:grpSpPr bwMode="auto">
          <a:xfrm>
            <a:off x="10320469" y="170180"/>
            <a:ext cx="1527387" cy="1141730"/>
            <a:chOff x="566" y="-487"/>
            <a:chExt cx="1804" cy="1798"/>
          </a:xfrm>
        </p:grpSpPr>
        <p:grpSp>
          <p:nvGrpSpPr>
            <p:cNvPr id="5" name="Group 4"/>
            <p:cNvGrpSpPr>
              <a:grpSpLocks/>
            </p:cNvGrpSpPr>
            <p:nvPr/>
          </p:nvGrpSpPr>
          <p:grpSpPr bwMode="auto">
            <a:xfrm>
              <a:off x="566" y="-487"/>
              <a:ext cx="1804" cy="1597"/>
              <a:chOff x="566" y="-487"/>
              <a:chExt cx="1804" cy="1597"/>
            </a:xfrm>
          </p:grpSpPr>
          <p:sp>
            <p:nvSpPr>
              <p:cNvPr id="23" name="Freeform 22"/>
              <p:cNvSpPr>
                <a:spLocks/>
              </p:cNvSpPr>
              <p:nvPr/>
            </p:nvSpPr>
            <p:spPr bwMode="auto">
              <a:xfrm>
                <a:off x="566" y="-487"/>
                <a:ext cx="1804" cy="1597"/>
              </a:xfrm>
              <a:custGeom>
                <a:avLst/>
                <a:gdLst>
                  <a:gd name="T0" fmla="*/ 605 w 1804"/>
                  <a:gd name="T1" fmla="*/ 197 h 1597"/>
                  <a:gd name="T2" fmla="*/ 533 w 1804"/>
                  <a:gd name="T3" fmla="*/ 211 h 1597"/>
                  <a:gd name="T4" fmla="*/ 464 w 1804"/>
                  <a:gd name="T5" fmla="*/ 233 h 1597"/>
                  <a:gd name="T6" fmla="*/ 398 w 1804"/>
                  <a:gd name="T7" fmla="*/ 261 h 1597"/>
                  <a:gd name="T8" fmla="*/ 335 w 1804"/>
                  <a:gd name="T9" fmla="*/ 295 h 1597"/>
                  <a:gd name="T10" fmla="*/ 277 w 1804"/>
                  <a:gd name="T11" fmla="*/ 335 h 1597"/>
                  <a:gd name="T12" fmla="*/ 223 w 1804"/>
                  <a:gd name="T13" fmla="*/ 381 h 1597"/>
                  <a:gd name="T14" fmla="*/ 174 w 1804"/>
                  <a:gd name="T15" fmla="*/ 432 h 1597"/>
                  <a:gd name="T16" fmla="*/ 130 w 1804"/>
                  <a:gd name="T17" fmla="*/ 488 h 1597"/>
                  <a:gd name="T18" fmla="*/ 92 w 1804"/>
                  <a:gd name="T19" fmla="*/ 548 h 1597"/>
                  <a:gd name="T20" fmla="*/ 60 w 1804"/>
                  <a:gd name="T21" fmla="*/ 611 h 1597"/>
                  <a:gd name="T22" fmla="*/ 34 w 1804"/>
                  <a:gd name="T23" fmla="*/ 679 h 1597"/>
                  <a:gd name="T24" fmla="*/ 15 w 1804"/>
                  <a:gd name="T25" fmla="*/ 749 h 1597"/>
                  <a:gd name="T26" fmla="*/ 3 w 1804"/>
                  <a:gd name="T27" fmla="*/ 822 h 1597"/>
                  <a:gd name="T28" fmla="*/ 0 w 1804"/>
                  <a:gd name="T29" fmla="*/ 897 h 1597"/>
                  <a:gd name="T30" fmla="*/ 3 w 1804"/>
                  <a:gd name="T31" fmla="*/ 972 h 1597"/>
                  <a:gd name="T32" fmla="*/ 15 w 1804"/>
                  <a:gd name="T33" fmla="*/ 1045 h 1597"/>
                  <a:gd name="T34" fmla="*/ 34 w 1804"/>
                  <a:gd name="T35" fmla="*/ 1115 h 1597"/>
                  <a:gd name="T36" fmla="*/ 59 w 1804"/>
                  <a:gd name="T37" fmla="*/ 1182 h 1597"/>
                  <a:gd name="T38" fmla="*/ 91 w 1804"/>
                  <a:gd name="T39" fmla="*/ 1246 h 1597"/>
                  <a:gd name="T40" fmla="*/ 129 w 1804"/>
                  <a:gd name="T41" fmla="*/ 1306 h 1597"/>
                  <a:gd name="T42" fmla="*/ 173 w 1804"/>
                  <a:gd name="T43" fmla="*/ 1361 h 1597"/>
                  <a:gd name="T44" fmla="*/ 222 w 1804"/>
                  <a:gd name="T45" fmla="*/ 1412 h 1597"/>
                  <a:gd name="T46" fmla="*/ 275 w 1804"/>
                  <a:gd name="T47" fmla="*/ 1458 h 1597"/>
                  <a:gd name="T48" fmla="*/ 333 w 1804"/>
                  <a:gd name="T49" fmla="*/ 1498 h 1597"/>
                  <a:gd name="T50" fmla="*/ 395 w 1804"/>
                  <a:gd name="T51" fmla="*/ 1533 h 1597"/>
                  <a:gd name="T52" fmla="*/ 461 w 1804"/>
                  <a:gd name="T53" fmla="*/ 1561 h 1597"/>
                  <a:gd name="T54" fmla="*/ 530 w 1804"/>
                  <a:gd name="T55" fmla="*/ 1583 h 1597"/>
                  <a:gd name="T56" fmla="*/ 602 w 1804"/>
                  <a:gd name="T57" fmla="*/ 1597 h 1597"/>
                  <a:gd name="T58" fmla="*/ 548 w 1804"/>
                  <a:gd name="T59" fmla="*/ 1539 h 1597"/>
                  <a:gd name="T60" fmla="*/ 501 w 1804"/>
                  <a:gd name="T61" fmla="*/ 1475 h 1597"/>
                  <a:gd name="T62" fmla="*/ 462 w 1804"/>
                  <a:gd name="T63" fmla="*/ 1406 h 1597"/>
                  <a:gd name="T64" fmla="*/ 430 w 1804"/>
                  <a:gd name="T65" fmla="*/ 1333 h 1597"/>
                  <a:gd name="T66" fmla="*/ 407 w 1804"/>
                  <a:gd name="T67" fmla="*/ 1255 h 1597"/>
                  <a:gd name="T68" fmla="*/ 392 w 1804"/>
                  <a:gd name="T69" fmla="*/ 1174 h 1597"/>
                  <a:gd name="T70" fmla="*/ 388 w 1804"/>
                  <a:gd name="T71" fmla="*/ 1090 h 1597"/>
                  <a:gd name="T72" fmla="*/ 389 w 1804"/>
                  <a:gd name="T73" fmla="*/ 1041 h 1597"/>
                  <a:gd name="T74" fmla="*/ 394 w 1804"/>
                  <a:gd name="T75" fmla="*/ 993 h 1597"/>
                  <a:gd name="T76" fmla="*/ 403 w 1804"/>
                  <a:gd name="T77" fmla="*/ 945 h 1597"/>
                  <a:gd name="T78" fmla="*/ 414 w 1804"/>
                  <a:gd name="T79" fmla="*/ 899 h 1597"/>
                  <a:gd name="T80" fmla="*/ 403 w 1804"/>
                  <a:gd name="T81" fmla="*/ 853 h 1597"/>
                  <a:gd name="T82" fmla="*/ 394 w 1804"/>
                  <a:gd name="T83" fmla="*/ 805 h 1597"/>
                  <a:gd name="T84" fmla="*/ 389 w 1804"/>
                  <a:gd name="T85" fmla="*/ 757 h 1597"/>
                  <a:gd name="T86" fmla="*/ 388 w 1804"/>
                  <a:gd name="T87" fmla="*/ 707 h 1597"/>
                  <a:gd name="T88" fmla="*/ 393 w 1804"/>
                  <a:gd name="T89" fmla="*/ 623 h 1597"/>
                  <a:gd name="T90" fmla="*/ 407 w 1804"/>
                  <a:gd name="T91" fmla="*/ 541 h 1597"/>
                  <a:gd name="T92" fmla="*/ 431 w 1804"/>
                  <a:gd name="T93" fmla="*/ 463 h 1597"/>
                  <a:gd name="T94" fmla="*/ 463 w 1804"/>
                  <a:gd name="T95" fmla="*/ 389 h 1597"/>
                  <a:gd name="T96" fmla="*/ 504 w 1804"/>
                  <a:gd name="T97" fmla="*/ 319 h 1597"/>
                  <a:gd name="T98" fmla="*/ 551 w 1804"/>
                  <a:gd name="T99" fmla="*/ 255 h 1597"/>
                  <a:gd name="T100" fmla="*/ 605 w 1804"/>
                  <a:gd name="T101" fmla="*/ 19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4" h="1597">
                    <a:moveTo>
                      <a:pt x="605" y="197"/>
                    </a:moveTo>
                    <a:lnTo>
                      <a:pt x="533" y="211"/>
                    </a:lnTo>
                    <a:lnTo>
                      <a:pt x="464" y="233"/>
                    </a:lnTo>
                    <a:lnTo>
                      <a:pt x="398" y="261"/>
                    </a:lnTo>
                    <a:lnTo>
                      <a:pt x="335" y="295"/>
                    </a:lnTo>
                    <a:lnTo>
                      <a:pt x="277" y="335"/>
                    </a:lnTo>
                    <a:lnTo>
                      <a:pt x="223" y="381"/>
                    </a:lnTo>
                    <a:lnTo>
                      <a:pt x="174" y="432"/>
                    </a:lnTo>
                    <a:lnTo>
                      <a:pt x="130" y="488"/>
                    </a:lnTo>
                    <a:lnTo>
                      <a:pt x="92" y="548"/>
                    </a:lnTo>
                    <a:lnTo>
                      <a:pt x="60" y="611"/>
                    </a:lnTo>
                    <a:lnTo>
                      <a:pt x="34" y="679"/>
                    </a:lnTo>
                    <a:lnTo>
                      <a:pt x="15" y="749"/>
                    </a:lnTo>
                    <a:lnTo>
                      <a:pt x="3" y="822"/>
                    </a:lnTo>
                    <a:lnTo>
                      <a:pt x="0" y="897"/>
                    </a:lnTo>
                    <a:lnTo>
                      <a:pt x="3" y="972"/>
                    </a:lnTo>
                    <a:lnTo>
                      <a:pt x="15" y="1045"/>
                    </a:lnTo>
                    <a:lnTo>
                      <a:pt x="34" y="1115"/>
                    </a:lnTo>
                    <a:lnTo>
                      <a:pt x="59" y="1182"/>
                    </a:lnTo>
                    <a:lnTo>
                      <a:pt x="91" y="1246"/>
                    </a:lnTo>
                    <a:lnTo>
                      <a:pt x="129" y="1306"/>
                    </a:lnTo>
                    <a:lnTo>
                      <a:pt x="173" y="1361"/>
                    </a:lnTo>
                    <a:lnTo>
                      <a:pt x="222" y="1412"/>
                    </a:lnTo>
                    <a:lnTo>
                      <a:pt x="275" y="1458"/>
                    </a:lnTo>
                    <a:lnTo>
                      <a:pt x="333" y="1498"/>
                    </a:lnTo>
                    <a:lnTo>
                      <a:pt x="395" y="1533"/>
                    </a:lnTo>
                    <a:lnTo>
                      <a:pt x="461" y="1561"/>
                    </a:lnTo>
                    <a:lnTo>
                      <a:pt x="530" y="1583"/>
                    </a:lnTo>
                    <a:lnTo>
                      <a:pt x="602" y="1597"/>
                    </a:lnTo>
                    <a:lnTo>
                      <a:pt x="548" y="1539"/>
                    </a:lnTo>
                    <a:lnTo>
                      <a:pt x="501" y="1475"/>
                    </a:lnTo>
                    <a:lnTo>
                      <a:pt x="462" y="1406"/>
                    </a:lnTo>
                    <a:lnTo>
                      <a:pt x="430" y="1333"/>
                    </a:lnTo>
                    <a:lnTo>
                      <a:pt x="407" y="1255"/>
                    </a:lnTo>
                    <a:lnTo>
                      <a:pt x="392" y="1174"/>
                    </a:lnTo>
                    <a:lnTo>
                      <a:pt x="388" y="1090"/>
                    </a:lnTo>
                    <a:lnTo>
                      <a:pt x="389" y="1041"/>
                    </a:lnTo>
                    <a:lnTo>
                      <a:pt x="394" y="993"/>
                    </a:lnTo>
                    <a:lnTo>
                      <a:pt x="403" y="945"/>
                    </a:lnTo>
                    <a:lnTo>
                      <a:pt x="414" y="899"/>
                    </a:lnTo>
                    <a:lnTo>
                      <a:pt x="403" y="853"/>
                    </a:lnTo>
                    <a:lnTo>
                      <a:pt x="394" y="805"/>
                    </a:lnTo>
                    <a:lnTo>
                      <a:pt x="389" y="757"/>
                    </a:lnTo>
                    <a:lnTo>
                      <a:pt x="388" y="707"/>
                    </a:lnTo>
                    <a:lnTo>
                      <a:pt x="393" y="623"/>
                    </a:lnTo>
                    <a:lnTo>
                      <a:pt x="407" y="541"/>
                    </a:lnTo>
                    <a:lnTo>
                      <a:pt x="431" y="463"/>
                    </a:lnTo>
                    <a:lnTo>
                      <a:pt x="463" y="389"/>
                    </a:lnTo>
                    <a:lnTo>
                      <a:pt x="504" y="319"/>
                    </a:lnTo>
                    <a:lnTo>
                      <a:pt x="551" y="255"/>
                    </a:lnTo>
                    <a:lnTo>
                      <a:pt x="605" y="19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4" name="Freeform 23"/>
              <p:cNvSpPr>
                <a:spLocks/>
              </p:cNvSpPr>
              <p:nvPr/>
            </p:nvSpPr>
            <p:spPr bwMode="auto">
              <a:xfrm>
                <a:off x="566" y="-487"/>
                <a:ext cx="1804" cy="1597"/>
              </a:xfrm>
              <a:custGeom>
                <a:avLst/>
                <a:gdLst>
                  <a:gd name="T0" fmla="*/ 1803 w 1804"/>
                  <a:gd name="T1" fmla="*/ 707 h 1597"/>
                  <a:gd name="T2" fmla="*/ 1799 w 1804"/>
                  <a:gd name="T3" fmla="*/ 630 h 1597"/>
                  <a:gd name="T4" fmla="*/ 1787 w 1804"/>
                  <a:gd name="T5" fmla="*/ 556 h 1597"/>
                  <a:gd name="T6" fmla="*/ 1767 w 1804"/>
                  <a:gd name="T7" fmla="*/ 484 h 1597"/>
                  <a:gd name="T8" fmla="*/ 1740 w 1804"/>
                  <a:gd name="T9" fmla="*/ 415 h 1597"/>
                  <a:gd name="T10" fmla="*/ 1707 w 1804"/>
                  <a:gd name="T11" fmla="*/ 350 h 1597"/>
                  <a:gd name="T12" fmla="*/ 1667 w 1804"/>
                  <a:gd name="T13" fmla="*/ 289 h 1597"/>
                  <a:gd name="T14" fmla="*/ 1621 w 1804"/>
                  <a:gd name="T15" fmla="*/ 233 h 1597"/>
                  <a:gd name="T16" fmla="*/ 1577 w 1804"/>
                  <a:gd name="T17" fmla="*/ 189 h 1597"/>
                  <a:gd name="T18" fmla="*/ 1570 w 1804"/>
                  <a:gd name="T19" fmla="*/ 182 h 1597"/>
                  <a:gd name="T20" fmla="*/ 1513 w 1804"/>
                  <a:gd name="T21" fmla="*/ 136 h 1597"/>
                  <a:gd name="T22" fmla="*/ 1453 w 1804"/>
                  <a:gd name="T23" fmla="*/ 96 h 1597"/>
                  <a:gd name="T24" fmla="*/ 1388 w 1804"/>
                  <a:gd name="T25" fmla="*/ 63 h 1597"/>
                  <a:gd name="T26" fmla="*/ 1319 w 1804"/>
                  <a:gd name="T27" fmla="*/ 36 h 1597"/>
                  <a:gd name="T28" fmla="*/ 1247 w 1804"/>
                  <a:gd name="T29" fmla="*/ 16 h 1597"/>
                  <a:gd name="T30" fmla="*/ 1173 w 1804"/>
                  <a:gd name="T31" fmla="*/ 4 h 1597"/>
                  <a:gd name="T32" fmla="*/ 1095 w 1804"/>
                  <a:gd name="T33" fmla="*/ 0 h 1597"/>
                  <a:gd name="T34" fmla="*/ 1015 w 1804"/>
                  <a:gd name="T35" fmla="*/ 4 h 1597"/>
                  <a:gd name="T36" fmla="*/ 937 w 1804"/>
                  <a:gd name="T37" fmla="*/ 17 h 1597"/>
                  <a:gd name="T38" fmla="*/ 863 w 1804"/>
                  <a:gd name="T39" fmla="*/ 39 h 1597"/>
                  <a:gd name="T40" fmla="*/ 792 w 1804"/>
                  <a:gd name="T41" fmla="*/ 68 h 1597"/>
                  <a:gd name="T42" fmla="*/ 725 w 1804"/>
                  <a:gd name="T43" fmla="*/ 104 h 1597"/>
                  <a:gd name="T44" fmla="*/ 663 w 1804"/>
                  <a:gd name="T45" fmla="*/ 147 h 1597"/>
                  <a:gd name="T46" fmla="*/ 605 w 1804"/>
                  <a:gd name="T47" fmla="*/ 197 h 1597"/>
                  <a:gd name="T48" fmla="*/ 630 w 1804"/>
                  <a:gd name="T49" fmla="*/ 194 h 1597"/>
                  <a:gd name="T50" fmla="*/ 656 w 1804"/>
                  <a:gd name="T51" fmla="*/ 191 h 1597"/>
                  <a:gd name="T52" fmla="*/ 682 w 1804"/>
                  <a:gd name="T53" fmla="*/ 190 h 1597"/>
                  <a:gd name="T54" fmla="*/ 707 w 1804"/>
                  <a:gd name="T55" fmla="*/ 189 h 1597"/>
                  <a:gd name="T56" fmla="*/ 789 w 1804"/>
                  <a:gd name="T57" fmla="*/ 194 h 1597"/>
                  <a:gd name="T58" fmla="*/ 867 w 1804"/>
                  <a:gd name="T59" fmla="*/ 208 h 1597"/>
                  <a:gd name="T60" fmla="*/ 942 w 1804"/>
                  <a:gd name="T61" fmla="*/ 229 h 1597"/>
                  <a:gd name="T62" fmla="*/ 1014 w 1804"/>
                  <a:gd name="T63" fmla="*/ 259 h 1597"/>
                  <a:gd name="T64" fmla="*/ 1081 w 1804"/>
                  <a:gd name="T65" fmla="*/ 296 h 1597"/>
                  <a:gd name="T66" fmla="*/ 1144 w 1804"/>
                  <a:gd name="T67" fmla="*/ 340 h 1597"/>
                  <a:gd name="T68" fmla="*/ 1201 w 1804"/>
                  <a:gd name="T69" fmla="*/ 390 h 1597"/>
                  <a:gd name="T70" fmla="*/ 1275 w 1804"/>
                  <a:gd name="T71" fmla="*/ 406 h 1597"/>
                  <a:gd name="T72" fmla="*/ 1347 w 1804"/>
                  <a:gd name="T73" fmla="*/ 428 h 1597"/>
                  <a:gd name="T74" fmla="*/ 1414 w 1804"/>
                  <a:gd name="T75" fmla="*/ 458 h 1597"/>
                  <a:gd name="T76" fmla="*/ 1478 w 1804"/>
                  <a:gd name="T77" fmla="*/ 495 h 1597"/>
                  <a:gd name="T78" fmla="*/ 1537 w 1804"/>
                  <a:gd name="T79" fmla="*/ 537 h 1597"/>
                  <a:gd name="T80" fmla="*/ 1592 w 1804"/>
                  <a:gd name="T81" fmla="*/ 586 h 1597"/>
                  <a:gd name="T82" fmla="*/ 1641 w 1804"/>
                  <a:gd name="T83" fmla="*/ 640 h 1597"/>
                  <a:gd name="T84" fmla="*/ 1685 w 1804"/>
                  <a:gd name="T85" fmla="*/ 698 h 1597"/>
                  <a:gd name="T86" fmla="*/ 1722 w 1804"/>
                  <a:gd name="T87" fmla="*/ 761 h 1597"/>
                  <a:gd name="T88" fmla="*/ 1753 w 1804"/>
                  <a:gd name="T89" fmla="*/ 828 h 1597"/>
                  <a:gd name="T90" fmla="*/ 1777 w 1804"/>
                  <a:gd name="T91" fmla="*/ 899 h 1597"/>
                  <a:gd name="T92" fmla="*/ 1788 w 1804"/>
                  <a:gd name="T93" fmla="*/ 853 h 1597"/>
                  <a:gd name="T94" fmla="*/ 1797 w 1804"/>
                  <a:gd name="T95" fmla="*/ 805 h 1597"/>
                  <a:gd name="T96" fmla="*/ 1802 w 1804"/>
                  <a:gd name="T97" fmla="*/ 757 h 1597"/>
                  <a:gd name="T98" fmla="*/ 1803 w 1804"/>
                  <a:gd name="T99" fmla="*/ 70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4" h="1597">
                    <a:moveTo>
                      <a:pt x="1803" y="707"/>
                    </a:moveTo>
                    <a:lnTo>
                      <a:pt x="1799" y="630"/>
                    </a:lnTo>
                    <a:lnTo>
                      <a:pt x="1787" y="556"/>
                    </a:lnTo>
                    <a:lnTo>
                      <a:pt x="1767" y="484"/>
                    </a:lnTo>
                    <a:lnTo>
                      <a:pt x="1740" y="415"/>
                    </a:lnTo>
                    <a:lnTo>
                      <a:pt x="1707" y="350"/>
                    </a:lnTo>
                    <a:lnTo>
                      <a:pt x="1667" y="289"/>
                    </a:lnTo>
                    <a:lnTo>
                      <a:pt x="1621" y="233"/>
                    </a:lnTo>
                    <a:lnTo>
                      <a:pt x="1577" y="189"/>
                    </a:lnTo>
                    <a:lnTo>
                      <a:pt x="1570" y="182"/>
                    </a:lnTo>
                    <a:lnTo>
                      <a:pt x="1513" y="136"/>
                    </a:lnTo>
                    <a:lnTo>
                      <a:pt x="1453" y="96"/>
                    </a:lnTo>
                    <a:lnTo>
                      <a:pt x="1388" y="63"/>
                    </a:lnTo>
                    <a:lnTo>
                      <a:pt x="1319" y="36"/>
                    </a:lnTo>
                    <a:lnTo>
                      <a:pt x="1247" y="16"/>
                    </a:lnTo>
                    <a:lnTo>
                      <a:pt x="1173" y="4"/>
                    </a:lnTo>
                    <a:lnTo>
                      <a:pt x="1095" y="0"/>
                    </a:lnTo>
                    <a:lnTo>
                      <a:pt x="1015" y="4"/>
                    </a:lnTo>
                    <a:lnTo>
                      <a:pt x="937" y="17"/>
                    </a:lnTo>
                    <a:lnTo>
                      <a:pt x="863" y="39"/>
                    </a:lnTo>
                    <a:lnTo>
                      <a:pt x="792" y="68"/>
                    </a:lnTo>
                    <a:lnTo>
                      <a:pt x="725" y="104"/>
                    </a:lnTo>
                    <a:lnTo>
                      <a:pt x="663" y="147"/>
                    </a:lnTo>
                    <a:lnTo>
                      <a:pt x="605" y="197"/>
                    </a:lnTo>
                    <a:lnTo>
                      <a:pt x="630" y="194"/>
                    </a:lnTo>
                    <a:lnTo>
                      <a:pt x="656" y="191"/>
                    </a:lnTo>
                    <a:lnTo>
                      <a:pt x="682" y="190"/>
                    </a:lnTo>
                    <a:lnTo>
                      <a:pt x="707" y="189"/>
                    </a:lnTo>
                    <a:lnTo>
                      <a:pt x="789" y="194"/>
                    </a:lnTo>
                    <a:lnTo>
                      <a:pt x="867" y="208"/>
                    </a:lnTo>
                    <a:lnTo>
                      <a:pt x="942" y="229"/>
                    </a:lnTo>
                    <a:lnTo>
                      <a:pt x="1014" y="259"/>
                    </a:lnTo>
                    <a:lnTo>
                      <a:pt x="1081" y="296"/>
                    </a:lnTo>
                    <a:lnTo>
                      <a:pt x="1144" y="340"/>
                    </a:lnTo>
                    <a:lnTo>
                      <a:pt x="1201" y="390"/>
                    </a:lnTo>
                    <a:lnTo>
                      <a:pt x="1275" y="406"/>
                    </a:lnTo>
                    <a:lnTo>
                      <a:pt x="1347" y="428"/>
                    </a:lnTo>
                    <a:lnTo>
                      <a:pt x="1414" y="458"/>
                    </a:lnTo>
                    <a:lnTo>
                      <a:pt x="1478" y="495"/>
                    </a:lnTo>
                    <a:lnTo>
                      <a:pt x="1537" y="537"/>
                    </a:lnTo>
                    <a:lnTo>
                      <a:pt x="1592" y="586"/>
                    </a:lnTo>
                    <a:lnTo>
                      <a:pt x="1641" y="640"/>
                    </a:lnTo>
                    <a:lnTo>
                      <a:pt x="1685" y="698"/>
                    </a:lnTo>
                    <a:lnTo>
                      <a:pt x="1722" y="761"/>
                    </a:lnTo>
                    <a:lnTo>
                      <a:pt x="1753" y="828"/>
                    </a:lnTo>
                    <a:lnTo>
                      <a:pt x="1777" y="899"/>
                    </a:lnTo>
                    <a:lnTo>
                      <a:pt x="1788" y="853"/>
                    </a:lnTo>
                    <a:lnTo>
                      <a:pt x="1797" y="805"/>
                    </a:lnTo>
                    <a:lnTo>
                      <a:pt x="1802" y="757"/>
                    </a:lnTo>
                    <a:lnTo>
                      <a:pt x="1803" y="707"/>
                    </a:lnTo>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6" name="Group 5"/>
            <p:cNvGrpSpPr>
              <a:grpSpLocks/>
            </p:cNvGrpSpPr>
            <p:nvPr/>
          </p:nvGrpSpPr>
          <p:grpSpPr bwMode="auto">
            <a:xfrm>
              <a:off x="954" y="-298"/>
              <a:ext cx="814" cy="709"/>
              <a:chOff x="954" y="-298"/>
              <a:chExt cx="814" cy="709"/>
            </a:xfrm>
          </p:grpSpPr>
          <p:sp>
            <p:nvSpPr>
              <p:cNvPr id="21" name="Freeform 20"/>
              <p:cNvSpPr>
                <a:spLocks/>
              </p:cNvSpPr>
              <p:nvPr/>
            </p:nvSpPr>
            <p:spPr bwMode="auto">
              <a:xfrm>
                <a:off x="954" y="-298"/>
                <a:ext cx="814" cy="709"/>
              </a:xfrm>
              <a:custGeom>
                <a:avLst/>
                <a:gdLst>
                  <a:gd name="T0" fmla="*/ 319 w 814"/>
                  <a:gd name="T1" fmla="*/ 0 h 709"/>
                  <a:gd name="T2" fmla="*/ 293 w 814"/>
                  <a:gd name="T3" fmla="*/ 0 h 709"/>
                  <a:gd name="T4" fmla="*/ 268 w 814"/>
                  <a:gd name="T5" fmla="*/ 1 h 709"/>
                  <a:gd name="T6" fmla="*/ 242 w 814"/>
                  <a:gd name="T7" fmla="*/ 4 h 709"/>
                  <a:gd name="T8" fmla="*/ 217 w 814"/>
                  <a:gd name="T9" fmla="*/ 7 h 709"/>
                  <a:gd name="T10" fmla="*/ 163 w 814"/>
                  <a:gd name="T11" fmla="*/ 65 h 709"/>
                  <a:gd name="T12" fmla="*/ 115 w 814"/>
                  <a:gd name="T13" fmla="*/ 129 h 709"/>
                  <a:gd name="T14" fmla="*/ 75 w 814"/>
                  <a:gd name="T15" fmla="*/ 199 h 709"/>
                  <a:gd name="T16" fmla="*/ 43 w 814"/>
                  <a:gd name="T17" fmla="*/ 273 h 709"/>
                  <a:gd name="T18" fmla="*/ 19 w 814"/>
                  <a:gd name="T19" fmla="*/ 351 h 709"/>
                  <a:gd name="T20" fmla="*/ 5 w 814"/>
                  <a:gd name="T21" fmla="*/ 433 h 709"/>
                  <a:gd name="T22" fmla="*/ 0 w 814"/>
                  <a:gd name="T23" fmla="*/ 517 h 709"/>
                  <a:gd name="T24" fmla="*/ 1 w 814"/>
                  <a:gd name="T25" fmla="*/ 567 h 709"/>
                  <a:gd name="T26" fmla="*/ 6 w 814"/>
                  <a:gd name="T27" fmla="*/ 615 h 709"/>
                  <a:gd name="T28" fmla="*/ 15 w 814"/>
                  <a:gd name="T29" fmla="*/ 663 h 709"/>
                  <a:gd name="T30" fmla="*/ 26 w 814"/>
                  <a:gd name="T31" fmla="*/ 709 h 709"/>
                  <a:gd name="T32" fmla="*/ 51 w 814"/>
                  <a:gd name="T33" fmla="*/ 636 h 709"/>
                  <a:gd name="T34" fmla="*/ 83 w 814"/>
                  <a:gd name="T35" fmla="*/ 567 h 709"/>
                  <a:gd name="T36" fmla="*/ 122 w 814"/>
                  <a:gd name="T37" fmla="*/ 503 h 709"/>
                  <a:gd name="T38" fmla="*/ 168 w 814"/>
                  <a:gd name="T39" fmla="*/ 443 h 709"/>
                  <a:gd name="T40" fmla="*/ 219 w 814"/>
                  <a:gd name="T41" fmla="*/ 388 h 709"/>
                  <a:gd name="T42" fmla="*/ 276 w 814"/>
                  <a:gd name="T43" fmla="*/ 339 h 709"/>
                  <a:gd name="T44" fmla="*/ 338 w 814"/>
                  <a:gd name="T45" fmla="*/ 296 h 709"/>
                  <a:gd name="T46" fmla="*/ 405 w 814"/>
                  <a:gd name="T47" fmla="*/ 260 h 709"/>
                  <a:gd name="T48" fmla="*/ 476 w 814"/>
                  <a:gd name="T49" fmla="*/ 231 h 709"/>
                  <a:gd name="T50" fmla="*/ 550 w 814"/>
                  <a:gd name="T51" fmla="*/ 210 h 709"/>
                  <a:gd name="T52" fmla="*/ 627 w 814"/>
                  <a:gd name="T53" fmla="*/ 197 h 709"/>
                  <a:gd name="T54" fmla="*/ 707 w 814"/>
                  <a:gd name="T55" fmla="*/ 193 h 709"/>
                  <a:gd name="T56" fmla="*/ 804 w 814"/>
                  <a:gd name="T57" fmla="*/ 193 h 709"/>
                  <a:gd name="T58" fmla="*/ 756 w 814"/>
                  <a:gd name="T59" fmla="*/ 150 h 709"/>
                  <a:gd name="T60" fmla="*/ 693 w 814"/>
                  <a:gd name="T61" fmla="*/ 106 h 709"/>
                  <a:gd name="T62" fmla="*/ 626 w 814"/>
                  <a:gd name="T63" fmla="*/ 69 h 709"/>
                  <a:gd name="T64" fmla="*/ 554 w 814"/>
                  <a:gd name="T65" fmla="*/ 39 h 709"/>
                  <a:gd name="T66" fmla="*/ 479 w 814"/>
                  <a:gd name="T67" fmla="*/ 18 h 709"/>
                  <a:gd name="T68" fmla="*/ 401 w 814"/>
                  <a:gd name="T69" fmla="*/ 4 h 709"/>
                  <a:gd name="T70" fmla="*/ 319 w 814"/>
                  <a:gd name="T71"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4" h="709">
                    <a:moveTo>
                      <a:pt x="319" y="0"/>
                    </a:moveTo>
                    <a:lnTo>
                      <a:pt x="293" y="0"/>
                    </a:lnTo>
                    <a:lnTo>
                      <a:pt x="268" y="1"/>
                    </a:lnTo>
                    <a:lnTo>
                      <a:pt x="242" y="4"/>
                    </a:lnTo>
                    <a:lnTo>
                      <a:pt x="217" y="7"/>
                    </a:lnTo>
                    <a:lnTo>
                      <a:pt x="163" y="65"/>
                    </a:lnTo>
                    <a:lnTo>
                      <a:pt x="115" y="129"/>
                    </a:lnTo>
                    <a:lnTo>
                      <a:pt x="75" y="199"/>
                    </a:lnTo>
                    <a:lnTo>
                      <a:pt x="43" y="273"/>
                    </a:lnTo>
                    <a:lnTo>
                      <a:pt x="19" y="351"/>
                    </a:lnTo>
                    <a:lnTo>
                      <a:pt x="5" y="433"/>
                    </a:lnTo>
                    <a:lnTo>
                      <a:pt x="0" y="517"/>
                    </a:lnTo>
                    <a:lnTo>
                      <a:pt x="1" y="567"/>
                    </a:lnTo>
                    <a:lnTo>
                      <a:pt x="6" y="615"/>
                    </a:lnTo>
                    <a:lnTo>
                      <a:pt x="15" y="663"/>
                    </a:lnTo>
                    <a:lnTo>
                      <a:pt x="26" y="709"/>
                    </a:lnTo>
                    <a:lnTo>
                      <a:pt x="51" y="636"/>
                    </a:lnTo>
                    <a:lnTo>
                      <a:pt x="83" y="567"/>
                    </a:lnTo>
                    <a:lnTo>
                      <a:pt x="122" y="503"/>
                    </a:lnTo>
                    <a:lnTo>
                      <a:pt x="168" y="443"/>
                    </a:lnTo>
                    <a:lnTo>
                      <a:pt x="219" y="388"/>
                    </a:lnTo>
                    <a:lnTo>
                      <a:pt x="276" y="339"/>
                    </a:lnTo>
                    <a:lnTo>
                      <a:pt x="338" y="296"/>
                    </a:lnTo>
                    <a:lnTo>
                      <a:pt x="405" y="260"/>
                    </a:lnTo>
                    <a:lnTo>
                      <a:pt x="476" y="231"/>
                    </a:lnTo>
                    <a:lnTo>
                      <a:pt x="550" y="210"/>
                    </a:lnTo>
                    <a:lnTo>
                      <a:pt x="627" y="197"/>
                    </a:lnTo>
                    <a:lnTo>
                      <a:pt x="707" y="193"/>
                    </a:lnTo>
                    <a:lnTo>
                      <a:pt x="804" y="193"/>
                    </a:lnTo>
                    <a:lnTo>
                      <a:pt x="756" y="150"/>
                    </a:lnTo>
                    <a:lnTo>
                      <a:pt x="693" y="106"/>
                    </a:lnTo>
                    <a:lnTo>
                      <a:pt x="626" y="69"/>
                    </a:lnTo>
                    <a:lnTo>
                      <a:pt x="554" y="39"/>
                    </a:lnTo>
                    <a:lnTo>
                      <a:pt x="479" y="18"/>
                    </a:lnTo>
                    <a:lnTo>
                      <a:pt x="401" y="4"/>
                    </a:lnTo>
                    <a:lnTo>
                      <a:pt x="319"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2" name="Freeform 21"/>
              <p:cNvSpPr>
                <a:spLocks/>
              </p:cNvSpPr>
              <p:nvPr/>
            </p:nvSpPr>
            <p:spPr bwMode="auto">
              <a:xfrm>
                <a:off x="954" y="-298"/>
                <a:ext cx="814" cy="709"/>
              </a:xfrm>
              <a:custGeom>
                <a:avLst/>
                <a:gdLst>
                  <a:gd name="T0" fmla="*/ 804 w 814"/>
                  <a:gd name="T1" fmla="*/ 193 h 709"/>
                  <a:gd name="T2" fmla="*/ 707 w 814"/>
                  <a:gd name="T3" fmla="*/ 193 h 709"/>
                  <a:gd name="T4" fmla="*/ 734 w 814"/>
                  <a:gd name="T5" fmla="*/ 193 h 709"/>
                  <a:gd name="T6" fmla="*/ 761 w 814"/>
                  <a:gd name="T7" fmla="*/ 195 h 709"/>
                  <a:gd name="T8" fmla="*/ 787 w 814"/>
                  <a:gd name="T9" fmla="*/ 197 h 709"/>
                  <a:gd name="T10" fmla="*/ 813 w 814"/>
                  <a:gd name="T11" fmla="*/ 200 h 709"/>
                  <a:gd name="T12" fmla="*/ 804 w 814"/>
                  <a:gd name="T13" fmla="*/ 193 h 709"/>
                </a:gdLst>
                <a:ahLst/>
                <a:cxnLst>
                  <a:cxn ang="0">
                    <a:pos x="T0" y="T1"/>
                  </a:cxn>
                  <a:cxn ang="0">
                    <a:pos x="T2" y="T3"/>
                  </a:cxn>
                  <a:cxn ang="0">
                    <a:pos x="T4" y="T5"/>
                  </a:cxn>
                  <a:cxn ang="0">
                    <a:pos x="T6" y="T7"/>
                  </a:cxn>
                  <a:cxn ang="0">
                    <a:pos x="T8" y="T9"/>
                  </a:cxn>
                  <a:cxn ang="0">
                    <a:pos x="T10" y="T11"/>
                  </a:cxn>
                  <a:cxn ang="0">
                    <a:pos x="T12" y="T13"/>
                  </a:cxn>
                </a:cxnLst>
                <a:rect l="0" t="0" r="r" b="b"/>
                <a:pathLst>
                  <a:path w="814" h="709">
                    <a:moveTo>
                      <a:pt x="804" y="193"/>
                    </a:moveTo>
                    <a:lnTo>
                      <a:pt x="707" y="193"/>
                    </a:lnTo>
                    <a:lnTo>
                      <a:pt x="734" y="193"/>
                    </a:lnTo>
                    <a:lnTo>
                      <a:pt x="761" y="195"/>
                    </a:lnTo>
                    <a:lnTo>
                      <a:pt x="787" y="197"/>
                    </a:lnTo>
                    <a:lnTo>
                      <a:pt x="813" y="200"/>
                    </a:lnTo>
                    <a:lnTo>
                      <a:pt x="804" y="193"/>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7" name="Group 6"/>
            <p:cNvGrpSpPr>
              <a:grpSpLocks/>
            </p:cNvGrpSpPr>
            <p:nvPr/>
          </p:nvGrpSpPr>
          <p:grpSpPr bwMode="auto">
            <a:xfrm>
              <a:off x="1168" y="411"/>
              <a:ext cx="1202" cy="900"/>
              <a:chOff x="1168" y="411"/>
              <a:chExt cx="1202" cy="900"/>
            </a:xfrm>
          </p:grpSpPr>
          <p:sp>
            <p:nvSpPr>
              <p:cNvPr id="19" name="Freeform 18"/>
              <p:cNvSpPr>
                <a:spLocks/>
              </p:cNvSpPr>
              <p:nvPr/>
            </p:nvSpPr>
            <p:spPr bwMode="auto">
              <a:xfrm>
                <a:off x="1168" y="411"/>
                <a:ext cx="1202" cy="900"/>
              </a:xfrm>
              <a:custGeom>
                <a:avLst/>
                <a:gdLst>
                  <a:gd name="T0" fmla="*/ 0 w 1202"/>
                  <a:gd name="T1" fmla="*/ 698 h 900"/>
                  <a:gd name="T2" fmla="*/ 57 w 1202"/>
                  <a:gd name="T3" fmla="*/ 748 h 900"/>
                  <a:gd name="T4" fmla="*/ 120 w 1202"/>
                  <a:gd name="T5" fmla="*/ 792 h 900"/>
                  <a:gd name="T6" fmla="*/ 187 w 1202"/>
                  <a:gd name="T7" fmla="*/ 829 h 900"/>
                  <a:gd name="T8" fmla="*/ 258 w 1202"/>
                  <a:gd name="T9" fmla="*/ 859 h 900"/>
                  <a:gd name="T10" fmla="*/ 334 w 1202"/>
                  <a:gd name="T11" fmla="*/ 881 h 900"/>
                  <a:gd name="T12" fmla="*/ 412 w 1202"/>
                  <a:gd name="T13" fmla="*/ 894 h 900"/>
                  <a:gd name="T14" fmla="*/ 493 w 1202"/>
                  <a:gd name="T15" fmla="*/ 899 h 900"/>
                  <a:gd name="T16" fmla="*/ 570 w 1202"/>
                  <a:gd name="T17" fmla="*/ 895 h 900"/>
                  <a:gd name="T18" fmla="*/ 645 w 1202"/>
                  <a:gd name="T19" fmla="*/ 883 h 900"/>
                  <a:gd name="T20" fmla="*/ 717 w 1202"/>
                  <a:gd name="T21" fmla="*/ 863 h 900"/>
                  <a:gd name="T22" fmla="*/ 786 w 1202"/>
                  <a:gd name="T23" fmla="*/ 836 h 900"/>
                  <a:gd name="T24" fmla="*/ 851 w 1202"/>
                  <a:gd name="T25" fmla="*/ 802 h 900"/>
                  <a:gd name="T26" fmla="*/ 911 w 1202"/>
                  <a:gd name="T27" fmla="*/ 762 h 900"/>
                  <a:gd name="T28" fmla="*/ 968 w 1202"/>
                  <a:gd name="T29" fmla="*/ 716 h 900"/>
                  <a:gd name="T30" fmla="*/ 978 w 1202"/>
                  <a:gd name="T31" fmla="*/ 706 h 900"/>
                  <a:gd name="T32" fmla="*/ 105 w 1202"/>
                  <a:gd name="T33" fmla="*/ 706 h 900"/>
                  <a:gd name="T34" fmla="*/ 78 w 1202"/>
                  <a:gd name="T35" fmla="*/ 705 h 900"/>
                  <a:gd name="T36" fmla="*/ 52 w 1202"/>
                  <a:gd name="T37" fmla="*/ 704 h 900"/>
                  <a:gd name="T38" fmla="*/ 26 w 1202"/>
                  <a:gd name="T39" fmla="*/ 701 h 900"/>
                  <a:gd name="T40" fmla="*/ 0 w 1202"/>
                  <a:gd name="T41" fmla="*/ 698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2" h="900">
                    <a:moveTo>
                      <a:pt x="0" y="698"/>
                    </a:moveTo>
                    <a:lnTo>
                      <a:pt x="57" y="748"/>
                    </a:lnTo>
                    <a:lnTo>
                      <a:pt x="120" y="792"/>
                    </a:lnTo>
                    <a:lnTo>
                      <a:pt x="187" y="829"/>
                    </a:lnTo>
                    <a:lnTo>
                      <a:pt x="258" y="859"/>
                    </a:lnTo>
                    <a:lnTo>
                      <a:pt x="334" y="881"/>
                    </a:lnTo>
                    <a:lnTo>
                      <a:pt x="412" y="894"/>
                    </a:lnTo>
                    <a:lnTo>
                      <a:pt x="493" y="899"/>
                    </a:lnTo>
                    <a:lnTo>
                      <a:pt x="570" y="895"/>
                    </a:lnTo>
                    <a:lnTo>
                      <a:pt x="645" y="883"/>
                    </a:lnTo>
                    <a:lnTo>
                      <a:pt x="717" y="863"/>
                    </a:lnTo>
                    <a:lnTo>
                      <a:pt x="786" y="836"/>
                    </a:lnTo>
                    <a:lnTo>
                      <a:pt x="851" y="802"/>
                    </a:lnTo>
                    <a:lnTo>
                      <a:pt x="911" y="762"/>
                    </a:lnTo>
                    <a:lnTo>
                      <a:pt x="968" y="716"/>
                    </a:lnTo>
                    <a:lnTo>
                      <a:pt x="978" y="706"/>
                    </a:lnTo>
                    <a:lnTo>
                      <a:pt x="105" y="706"/>
                    </a:lnTo>
                    <a:lnTo>
                      <a:pt x="78" y="705"/>
                    </a:lnTo>
                    <a:lnTo>
                      <a:pt x="52" y="704"/>
                    </a:lnTo>
                    <a:lnTo>
                      <a:pt x="26" y="701"/>
                    </a:lnTo>
                    <a:lnTo>
                      <a:pt x="0" y="698"/>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20" name="Freeform 19"/>
              <p:cNvSpPr>
                <a:spLocks/>
              </p:cNvSpPr>
              <p:nvPr/>
            </p:nvSpPr>
            <p:spPr bwMode="auto">
              <a:xfrm>
                <a:off x="1168" y="411"/>
                <a:ext cx="1202" cy="900"/>
              </a:xfrm>
              <a:custGeom>
                <a:avLst/>
                <a:gdLst>
                  <a:gd name="T0" fmla="*/ 1175 w 1202"/>
                  <a:gd name="T1" fmla="*/ 0 h 900"/>
                  <a:gd name="T2" fmla="*/ 1151 w 1202"/>
                  <a:gd name="T3" fmla="*/ 70 h 900"/>
                  <a:gd name="T4" fmla="*/ 1120 w 1202"/>
                  <a:gd name="T5" fmla="*/ 138 h 900"/>
                  <a:gd name="T6" fmla="*/ 1082 w 1202"/>
                  <a:gd name="T7" fmla="*/ 201 h 900"/>
                  <a:gd name="T8" fmla="*/ 1038 w 1202"/>
                  <a:gd name="T9" fmla="*/ 260 h 900"/>
                  <a:gd name="T10" fmla="*/ 988 w 1202"/>
                  <a:gd name="T11" fmla="*/ 314 h 900"/>
                  <a:gd name="T12" fmla="*/ 934 w 1202"/>
                  <a:gd name="T13" fmla="*/ 362 h 900"/>
                  <a:gd name="T14" fmla="*/ 874 w 1202"/>
                  <a:gd name="T15" fmla="*/ 405 h 900"/>
                  <a:gd name="T16" fmla="*/ 810 w 1202"/>
                  <a:gd name="T17" fmla="*/ 441 h 900"/>
                  <a:gd name="T18" fmla="*/ 742 w 1202"/>
                  <a:gd name="T19" fmla="*/ 471 h 900"/>
                  <a:gd name="T20" fmla="*/ 670 w 1202"/>
                  <a:gd name="T21" fmla="*/ 494 h 900"/>
                  <a:gd name="T22" fmla="*/ 595 w 1202"/>
                  <a:gd name="T23" fmla="*/ 509 h 900"/>
                  <a:gd name="T24" fmla="*/ 538 w 1202"/>
                  <a:gd name="T25" fmla="*/ 558 h 900"/>
                  <a:gd name="T26" fmla="*/ 476 w 1202"/>
                  <a:gd name="T27" fmla="*/ 601 h 900"/>
                  <a:gd name="T28" fmla="*/ 409 w 1202"/>
                  <a:gd name="T29" fmla="*/ 637 h 900"/>
                  <a:gd name="T30" fmla="*/ 338 w 1202"/>
                  <a:gd name="T31" fmla="*/ 667 h 900"/>
                  <a:gd name="T32" fmla="*/ 263 w 1202"/>
                  <a:gd name="T33" fmla="*/ 688 h 900"/>
                  <a:gd name="T34" fmla="*/ 186 w 1202"/>
                  <a:gd name="T35" fmla="*/ 701 h 900"/>
                  <a:gd name="T36" fmla="*/ 105 w 1202"/>
                  <a:gd name="T37" fmla="*/ 706 h 900"/>
                  <a:gd name="T38" fmla="*/ 978 w 1202"/>
                  <a:gd name="T39" fmla="*/ 706 h 900"/>
                  <a:gd name="T40" fmla="*/ 1019 w 1202"/>
                  <a:gd name="T41" fmla="*/ 665 h 900"/>
                  <a:gd name="T42" fmla="*/ 1065 w 1202"/>
                  <a:gd name="T43" fmla="*/ 609 h 900"/>
                  <a:gd name="T44" fmla="*/ 1105 w 1202"/>
                  <a:gd name="T45" fmla="*/ 548 h 900"/>
                  <a:gd name="T46" fmla="*/ 1138 w 1202"/>
                  <a:gd name="T47" fmla="*/ 483 h 900"/>
                  <a:gd name="T48" fmla="*/ 1165 w 1202"/>
                  <a:gd name="T49" fmla="*/ 415 h 900"/>
                  <a:gd name="T50" fmla="*/ 1185 w 1202"/>
                  <a:gd name="T51" fmla="*/ 343 h 900"/>
                  <a:gd name="T52" fmla="*/ 1197 w 1202"/>
                  <a:gd name="T53" fmla="*/ 268 h 900"/>
                  <a:gd name="T54" fmla="*/ 1201 w 1202"/>
                  <a:gd name="T55" fmla="*/ 191 h 900"/>
                  <a:gd name="T56" fmla="*/ 1199 w 1202"/>
                  <a:gd name="T57" fmla="*/ 142 h 900"/>
                  <a:gd name="T58" fmla="*/ 1194 w 1202"/>
                  <a:gd name="T59" fmla="*/ 93 h 900"/>
                  <a:gd name="T60" fmla="*/ 1186 w 1202"/>
                  <a:gd name="T61" fmla="*/ 46 h 900"/>
                  <a:gd name="T62" fmla="*/ 1175 w 1202"/>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2" h="900">
                    <a:moveTo>
                      <a:pt x="1175" y="0"/>
                    </a:moveTo>
                    <a:lnTo>
                      <a:pt x="1151" y="70"/>
                    </a:lnTo>
                    <a:lnTo>
                      <a:pt x="1120" y="138"/>
                    </a:lnTo>
                    <a:lnTo>
                      <a:pt x="1082" y="201"/>
                    </a:lnTo>
                    <a:lnTo>
                      <a:pt x="1038" y="260"/>
                    </a:lnTo>
                    <a:lnTo>
                      <a:pt x="988" y="314"/>
                    </a:lnTo>
                    <a:lnTo>
                      <a:pt x="934" y="362"/>
                    </a:lnTo>
                    <a:lnTo>
                      <a:pt x="874" y="405"/>
                    </a:lnTo>
                    <a:lnTo>
                      <a:pt x="810" y="441"/>
                    </a:lnTo>
                    <a:lnTo>
                      <a:pt x="742" y="471"/>
                    </a:lnTo>
                    <a:lnTo>
                      <a:pt x="670" y="494"/>
                    </a:lnTo>
                    <a:lnTo>
                      <a:pt x="595" y="509"/>
                    </a:lnTo>
                    <a:lnTo>
                      <a:pt x="538" y="558"/>
                    </a:lnTo>
                    <a:lnTo>
                      <a:pt x="476" y="601"/>
                    </a:lnTo>
                    <a:lnTo>
                      <a:pt x="409" y="637"/>
                    </a:lnTo>
                    <a:lnTo>
                      <a:pt x="338" y="667"/>
                    </a:lnTo>
                    <a:lnTo>
                      <a:pt x="263" y="688"/>
                    </a:lnTo>
                    <a:lnTo>
                      <a:pt x="186" y="701"/>
                    </a:lnTo>
                    <a:lnTo>
                      <a:pt x="105" y="706"/>
                    </a:lnTo>
                    <a:lnTo>
                      <a:pt x="978" y="706"/>
                    </a:lnTo>
                    <a:lnTo>
                      <a:pt x="1019" y="665"/>
                    </a:lnTo>
                    <a:lnTo>
                      <a:pt x="1065" y="609"/>
                    </a:lnTo>
                    <a:lnTo>
                      <a:pt x="1105" y="548"/>
                    </a:lnTo>
                    <a:lnTo>
                      <a:pt x="1138" y="483"/>
                    </a:lnTo>
                    <a:lnTo>
                      <a:pt x="1165" y="415"/>
                    </a:lnTo>
                    <a:lnTo>
                      <a:pt x="1185" y="343"/>
                    </a:lnTo>
                    <a:lnTo>
                      <a:pt x="1197" y="268"/>
                    </a:lnTo>
                    <a:lnTo>
                      <a:pt x="1201" y="191"/>
                    </a:lnTo>
                    <a:lnTo>
                      <a:pt x="1199" y="142"/>
                    </a:lnTo>
                    <a:lnTo>
                      <a:pt x="1194" y="93"/>
                    </a:lnTo>
                    <a:lnTo>
                      <a:pt x="1186" y="46"/>
                    </a:lnTo>
                    <a:lnTo>
                      <a:pt x="1175" y="0"/>
                    </a:lnTo>
                    <a:close/>
                  </a:path>
                </a:pathLst>
              </a:custGeom>
              <a:solidFill>
                <a:srgbClr val="A0B6A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grpSp>
          <p:nvGrpSpPr>
            <p:cNvPr id="8" name="Group 7"/>
            <p:cNvGrpSpPr>
              <a:grpSpLocks/>
            </p:cNvGrpSpPr>
            <p:nvPr/>
          </p:nvGrpSpPr>
          <p:grpSpPr bwMode="auto">
            <a:xfrm>
              <a:off x="954" y="411"/>
              <a:ext cx="810" cy="707"/>
              <a:chOff x="954" y="411"/>
              <a:chExt cx="810" cy="707"/>
            </a:xfrm>
          </p:grpSpPr>
          <p:sp>
            <p:nvSpPr>
              <p:cNvPr id="17" name="Freeform 16"/>
              <p:cNvSpPr>
                <a:spLocks/>
              </p:cNvSpPr>
              <p:nvPr/>
            </p:nvSpPr>
            <p:spPr bwMode="auto">
              <a:xfrm>
                <a:off x="954" y="411"/>
                <a:ext cx="810" cy="707"/>
              </a:xfrm>
              <a:custGeom>
                <a:avLst/>
                <a:gdLst>
                  <a:gd name="T0" fmla="*/ 26 w 810"/>
                  <a:gd name="T1" fmla="*/ 0 h 707"/>
                  <a:gd name="T2" fmla="*/ 15 w 810"/>
                  <a:gd name="T3" fmla="*/ 46 h 707"/>
                  <a:gd name="T4" fmla="*/ 6 w 810"/>
                  <a:gd name="T5" fmla="*/ 93 h 707"/>
                  <a:gd name="T6" fmla="*/ 1 w 810"/>
                  <a:gd name="T7" fmla="*/ 142 h 707"/>
                  <a:gd name="T8" fmla="*/ 0 w 810"/>
                  <a:gd name="T9" fmla="*/ 191 h 707"/>
                  <a:gd name="T10" fmla="*/ 4 w 810"/>
                  <a:gd name="T11" fmla="*/ 275 h 707"/>
                  <a:gd name="T12" fmla="*/ 19 w 810"/>
                  <a:gd name="T13" fmla="*/ 356 h 707"/>
                  <a:gd name="T14" fmla="*/ 42 w 810"/>
                  <a:gd name="T15" fmla="*/ 433 h 707"/>
                  <a:gd name="T16" fmla="*/ 74 w 810"/>
                  <a:gd name="T17" fmla="*/ 507 h 707"/>
                  <a:gd name="T18" fmla="*/ 113 w 810"/>
                  <a:gd name="T19" fmla="*/ 576 h 707"/>
                  <a:gd name="T20" fmla="*/ 160 w 810"/>
                  <a:gd name="T21" fmla="*/ 640 h 707"/>
                  <a:gd name="T22" fmla="*/ 214 w 810"/>
                  <a:gd name="T23" fmla="*/ 698 h 707"/>
                  <a:gd name="T24" fmla="*/ 240 w 810"/>
                  <a:gd name="T25" fmla="*/ 701 h 707"/>
                  <a:gd name="T26" fmla="*/ 266 w 810"/>
                  <a:gd name="T27" fmla="*/ 704 h 707"/>
                  <a:gd name="T28" fmla="*/ 293 w 810"/>
                  <a:gd name="T29" fmla="*/ 705 h 707"/>
                  <a:gd name="T30" fmla="*/ 319 w 810"/>
                  <a:gd name="T31" fmla="*/ 706 h 707"/>
                  <a:gd name="T32" fmla="*/ 400 w 810"/>
                  <a:gd name="T33" fmla="*/ 701 h 707"/>
                  <a:gd name="T34" fmla="*/ 477 w 810"/>
                  <a:gd name="T35" fmla="*/ 688 h 707"/>
                  <a:gd name="T36" fmla="*/ 552 w 810"/>
                  <a:gd name="T37" fmla="*/ 667 h 707"/>
                  <a:gd name="T38" fmla="*/ 623 w 810"/>
                  <a:gd name="T39" fmla="*/ 637 h 707"/>
                  <a:gd name="T40" fmla="*/ 690 w 810"/>
                  <a:gd name="T41" fmla="*/ 601 h 707"/>
                  <a:gd name="T42" fmla="*/ 752 w 810"/>
                  <a:gd name="T43" fmla="*/ 558 h 707"/>
                  <a:gd name="T44" fmla="*/ 801 w 810"/>
                  <a:gd name="T45" fmla="*/ 516 h 707"/>
                  <a:gd name="T46" fmla="*/ 707 w 810"/>
                  <a:gd name="T47" fmla="*/ 516 h 707"/>
                  <a:gd name="T48" fmla="*/ 627 w 810"/>
                  <a:gd name="T49" fmla="*/ 511 h 707"/>
                  <a:gd name="T50" fmla="*/ 550 w 810"/>
                  <a:gd name="T51" fmla="*/ 498 h 707"/>
                  <a:gd name="T52" fmla="*/ 476 w 810"/>
                  <a:gd name="T53" fmla="*/ 477 h 707"/>
                  <a:gd name="T54" fmla="*/ 405 w 810"/>
                  <a:gd name="T55" fmla="*/ 448 h 707"/>
                  <a:gd name="T56" fmla="*/ 338 w 810"/>
                  <a:gd name="T57" fmla="*/ 412 h 707"/>
                  <a:gd name="T58" fmla="*/ 276 w 810"/>
                  <a:gd name="T59" fmla="*/ 369 h 707"/>
                  <a:gd name="T60" fmla="*/ 219 w 810"/>
                  <a:gd name="T61" fmla="*/ 320 h 707"/>
                  <a:gd name="T62" fmla="*/ 168 w 810"/>
                  <a:gd name="T63" fmla="*/ 266 h 707"/>
                  <a:gd name="T64" fmla="*/ 122 w 810"/>
                  <a:gd name="T65" fmla="*/ 206 h 707"/>
                  <a:gd name="T66" fmla="*/ 83 w 810"/>
                  <a:gd name="T67" fmla="*/ 141 h 707"/>
                  <a:gd name="T68" fmla="*/ 51 w 810"/>
                  <a:gd name="T69" fmla="*/ 72 h 707"/>
                  <a:gd name="T70" fmla="*/ 26 w 810"/>
                  <a:gd name="T71"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707">
                    <a:moveTo>
                      <a:pt x="26" y="0"/>
                    </a:moveTo>
                    <a:lnTo>
                      <a:pt x="15" y="46"/>
                    </a:lnTo>
                    <a:lnTo>
                      <a:pt x="6" y="93"/>
                    </a:lnTo>
                    <a:lnTo>
                      <a:pt x="1" y="142"/>
                    </a:lnTo>
                    <a:lnTo>
                      <a:pt x="0" y="191"/>
                    </a:lnTo>
                    <a:lnTo>
                      <a:pt x="4" y="275"/>
                    </a:lnTo>
                    <a:lnTo>
                      <a:pt x="19" y="356"/>
                    </a:lnTo>
                    <a:lnTo>
                      <a:pt x="42" y="433"/>
                    </a:lnTo>
                    <a:lnTo>
                      <a:pt x="74" y="507"/>
                    </a:lnTo>
                    <a:lnTo>
                      <a:pt x="113" y="576"/>
                    </a:lnTo>
                    <a:lnTo>
                      <a:pt x="160" y="640"/>
                    </a:lnTo>
                    <a:lnTo>
                      <a:pt x="214" y="698"/>
                    </a:lnTo>
                    <a:lnTo>
                      <a:pt x="240" y="701"/>
                    </a:lnTo>
                    <a:lnTo>
                      <a:pt x="266" y="704"/>
                    </a:lnTo>
                    <a:lnTo>
                      <a:pt x="293" y="705"/>
                    </a:lnTo>
                    <a:lnTo>
                      <a:pt x="319" y="706"/>
                    </a:lnTo>
                    <a:lnTo>
                      <a:pt x="400" y="701"/>
                    </a:lnTo>
                    <a:lnTo>
                      <a:pt x="477" y="688"/>
                    </a:lnTo>
                    <a:lnTo>
                      <a:pt x="552" y="667"/>
                    </a:lnTo>
                    <a:lnTo>
                      <a:pt x="623" y="637"/>
                    </a:lnTo>
                    <a:lnTo>
                      <a:pt x="690" y="601"/>
                    </a:lnTo>
                    <a:lnTo>
                      <a:pt x="752" y="558"/>
                    </a:lnTo>
                    <a:lnTo>
                      <a:pt x="801" y="516"/>
                    </a:lnTo>
                    <a:lnTo>
                      <a:pt x="707" y="516"/>
                    </a:lnTo>
                    <a:lnTo>
                      <a:pt x="627" y="511"/>
                    </a:lnTo>
                    <a:lnTo>
                      <a:pt x="550" y="498"/>
                    </a:lnTo>
                    <a:lnTo>
                      <a:pt x="476" y="477"/>
                    </a:lnTo>
                    <a:lnTo>
                      <a:pt x="405" y="448"/>
                    </a:lnTo>
                    <a:lnTo>
                      <a:pt x="338" y="412"/>
                    </a:lnTo>
                    <a:lnTo>
                      <a:pt x="276" y="369"/>
                    </a:lnTo>
                    <a:lnTo>
                      <a:pt x="219" y="320"/>
                    </a:lnTo>
                    <a:lnTo>
                      <a:pt x="168" y="266"/>
                    </a:lnTo>
                    <a:lnTo>
                      <a:pt x="122" y="206"/>
                    </a:lnTo>
                    <a:lnTo>
                      <a:pt x="83" y="141"/>
                    </a:lnTo>
                    <a:lnTo>
                      <a:pt x="51" y="72"/>
                    </a:lnTo>
                    <a:lnTo>
                      <a:pt x="26" y="0"/>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sp>
            <p:nvSpPr>
              <p:cNvPr id="18" name="Freeform 17"/>
              <p:cNvSpPr>
                <a:spLocks/>
              </p:cNvSpPr>
              <p:nvPr/>
            </p:nvSpPr>
            <p:spPr bwMode="auto">
              <a:xfrm>
                <a:off x="954" y="411"/>
                <a:ext cx="810" cy="707"/>
              </a:xfrm>
              <a:custGeom>
                <a:avLst/>
                <a:gdLst>
                  <a:gd name="T0" fmla="*/ 809 w 810"/>
                  <a:gd name="T1" fmla="*/ 509 h 707"/>
                  <a:gd name="T2" fmla="*/ 784 w 810"/>
                  <a:gd name="T3" fmla="*/ 512 h 707"/>
                  <a:gd name="T4" fmla="*/ 759 w 810"/>
                  <a:gd name="T5" fmla="*/ 514 h 707"/>
                  <a:gd name="T6" fmla="*/ 733 w 810"/>
                  <a:gd name="T7" fmla="*/ 515 h 707"/>
                  <a:gd name="T8" fmla="*/ 707 w 810"/>
                  <a:gd name="T9" fmla="*/ 516 h 707"/>
                  <a:gd name="T10" fmla="*/ 801 w 810"/>
                  <a:gd name="T11" fmla="*/ 516 h 707"/>
                  <a:gd name="T12" fmla="*/ 809 w 810"/>
                  <a:gd name="T13" fmla="*/ 509 h 707"/>
                </a:gdLst>
                <a:ahLst/>
                <a:cxnLst>
                  <a:cxn ang="0">
                    <a:pos x="T0" y="T1"/>
                  </a:cxn>
                  <a:cxn ang="0">
                    <a:pos x="T2" y="T3"/>
                  </a:cxn>
                  <a:cxn ang="0">
                    <a:pos x="T4" y="T5"/>
                  </a:cxn>
                  <a:cxn ang="0">
                    <a:pos x="T6" y="T7"/>
                  </a:cxn>
                  <a:cxn ang="0">
                    <a:pos x="T8" y="T9"/>
                  </a:cxn>
                  <a:cxn ang="0">
                    <a:pos x="T10" y="T11"/>
                  </a:cxn>
                  <a:cxn ang="0">
                    <a:pos x="T12" y="T13"/>
                  </a:cxn>
                </a:cxnLst>
                <a:rect l="0" t="0" r="r" b="b"/>
                <a:pathLst>
                  <a:path w="810" h="707">
                    <a:moveTo>
                      <a:pt x="809" y="509"/>
                    </a:moveTo>
                    <a:lnTo>
                      <a:pt x="784" y="512"/>
                    </a:lnTo>
                    <a:lnTo>
                      <a:pt x="759" y="514"/>
                    </a:lnTo>
                    <a:lnTo>
                      <a:pt x="733" y="515"/>
                    </a:lnTo>
                    <a:lnTo>
                      <a:pt x="707" y="516"/>
                    </a:lnTo>
                    <a:lnTo>
                      <a:pt x="801" y="516"/>
                    </a:lnTo>
                    <a:lnTo>
                      <a:pt x="809" y="509"/>
                    </a:lnTo>
                    <a:close/>
                  </a:path>
                </a:pathLst>
              </a:custGeom>
              <a:solidFill>
                <a:srgbClr val="5E8D7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grpSp>
        <p:sp>
          <p:nvSpPr>
            <p:cNvPr id="9" name="Freeform 8"/>
            <p:cNvSpPr>
              <a:spLocks/>
            </p:cNvSpPr>
            <p:nvPr/>
          </p:nvSpPr>
          <p:spPr bwMode="auto">
            <a:xfrm>
              <a:off x="981" y="-105"/>
              <a:ext cx="1363" cy="1032"/>
            </a:xfrm>
            <a:custGeom>
              <a:avLst/>
              <a:gdLst>
                <a:gd name="T0" fmla="*/ 681 w 1363"/>
                <a:gd name="T1" fmla="*/ 0 h 1032"/>
                <a:gd name="T2" fmla="*/ 601 w 1363"/>
                <a:gd name="T3" fmla="*/ 4 h 1032"/>
                <a:gd name="T4" fmla="*/ 524 w 1363"/>
                <a:gd name="T5" fmla="*/ 17 h 1032"/>
                <a:gd name="T6" fmla="*/ 449 w 1363"/>
                <a:gd name="T7" fmla="*/ 38 h 1032"/>
                <a:gd name="T8" fmla="*/ 379 w 1363"/>
                <a:gd name="T9" fmla="*/ 67 h 1032"/>
                <a:gd name="T10" fmla="*/ 312 w 1363"/>
                <a:gd name="T11" fmla="*/ 103 h 1032"/>
                <a:gd name="T12" fmla="*/ 250 w 1363"/>
                <a:gd name="T13" fmla="*/ 146 h 1032"/>
                <a:gd name="T14" fmla="*/ 193 w 1363"/>
                <a:gd name="T15" fmla="*/ 195 h 1032"/>
                <a:gd name="T16" fmla="*/ 141 w 1363"/>
                <a:gd name="T17" fmla="*/ 250 h 1032"/>
                <a:gd name="T18" fmla="*/ 96 w 1363"/>
                <a:gd name="T19" fmla="*/ 310 h 1032"/>
                <a:gd name="T20" fmla="*/ 56 w 1363"/>
                <a:gd name="T21" fmla="*/ 374 h 1032"/>
                <a:gd name="T22" fmla="*/ 24 w 1363"/>
                <a:gd name="T23" fmla="*/ 443 h 1032"/>
                <a:gd name="T24" fmla="*/ 0 w 1363"/>
                <a:gd name="T25" fmla="*/ 516 h 1032"/>
                <a:gd name="T26" fmla="*/ 24 w 1363"/>
                <a:gd name="T27" fmla="*/ 589 h 1032"/>
                <a:gd name="T28" fmla="*/ 56 w 1363"/>
                <a:gd name="T29" fmla="*/ 658 h 1032"/>
                <a:gd name="T30" fmla="*/ 96 w 1363"/>
                <a:gd name="T31" fmla="*/ 722 h 1032"/>
                <a:gd name="T32" fmla="*/ 141 w 1363"/>
                <a:gd name="T33" fmla="*/ 782 h 1032"/>
                <a:gd name="T34" fmla="*/ 193 w 1363"/>
                <a:gd name="T35" fmla="*/ 837 h 1032"/>
                <a:gd name="T36" fmla="*/ 250 w 1363"/>
                <a:gd name="T37" fmla="*/ 886 h 1032"/>
                <a:gd name="T38" fmla="*/ 312 w 1363"/>
                <a:gd name="T39" fmla="*/ 929 h 1032"/>
                <a:gd name="T40" fmla="*/ 379 w 1363"/>
                <a:gd name="T41" fmla="*/ 965 h 1032"/>
                <a:gd name="T42" fmla="*/ 449 w 1363"/>
                <a:gd name="T43" fmla="*/ 994 h 1032"/>
                <a:gd name="T44" fmla="*/ 524 w 1363"/>
                <a:gd name="T45" fmla="*/ 1015 h 1032"/>
                <a:gd name="T46" fmla="*/ 601 w 1363"/>
                <a:gd name="T47" fmla="*/ 1028 h 1032"/>
                <a:gd name="T48" fmla="*/ 681 w 1363"/>
                <a:gd name="T49" fmla="*/ 1032 h 1032"/>
                <a:gd name="T50" fmla="*/ 707 w 1363"/>
                <a:gd name="T51" fmla="*/ 1032 h 1032"/>
                <a:gd name="T52" fmla="*/ 732 w 1363"/>
                <a:gd name="T53" fmla="*/ 1030 h 1032"/>
                <a:gd name="T54" fmla="*/ 758 w 1363"/>
                <a:gd name="T55" fmla="*/ 1028 h 1032"/>
                <a:gd name="T56" fmla="*/ 783 w 1363"/>
                <a:gd name="T57" fmla="*/ 1025 h 1032"/>
                <a:gd name="T58" fmla="*/ 858 w 1363"/>
                <a:gd name="T59" fmla="*/ 1010 h 1032"/>
                <a:gd name="T60" fmla="*/ 929 w 1363"/>
                <a:gd name="T61" fmla="*/ 987 h 1032"/>
                <a:gd name="T62" fmla="*/ 997 w 1363"/>
                <a:gd name="T63" fmla="*/ 958 h 1032"/>
                <a:gd name="T64" fmla="*/ 1061 w 1363"/>
                <a:gd name="T65" fmla="*/ 921 h 1032"/>
                <a:gd name="T66" fmla="*/ 1121 w 1363"/>
                <a:gd name="T67" fmla="*/ 879 h 1032"/>
                <a:gd name="T68" fmla="*/ 1176 w 1363"/>
                <a:gd name="T69" fmla="*/ 830 h 1032"/>
                <a:gd name="T70" fmla="*/ 1226 w 1363"/>
                <a:gd name="T71" fmla="*/ 776 h 1032"/>
                <a:gd name="T72" fmla="*/ 1270 w 1363"/>
                <a:gd name="T73" fmla="*/ 717 h 1032"/>
                <a:gd name="T74" fmla="*/ 1307 w 1363"/>
                <a:gd name="T75" fmla="*/ 654 h 1032"/>
                <a:gd name="T76" fmla="*/ 1338 w 1363"/>
                <a:gd name="T77" fmla="*/ 587 h 1032"/>
                <a:gd name="T78" fmla="*/ 1362 w 1363"/>
                <a:gd name="T79" fmla="*/ 516 h 1032"/>
                <a:gd name="T80" fmla="*/ 1339 w 1363"/>
                <a:gd name="T81" fmla="*/ 445 h 1032"/>
                <a:gd name="T82" fmla="*/ 1308 w 1363"/>
                <a:gd name="T83" fmla="*/ 378 h 1032"/>
                <a:gd name="T84" fmla="*/ 1270 w 1363"/>
                <a:gd name="T85" fmla="*/ 315 h 1032"/>
                <a:gd name="T86" fmla="*/ 1227 w 1363"/>
                <a:gd name="T87" fmla="*/ 257 h 1032"/>
                <a:gd name="T88" fmla="*/ 1177 w 1363"/>
                <a:gd name="T89" fmla="*/ 203 h 1032"/>
                <a:gd name="T90" fmla="*/ 1123 w 1363"/>
                <a:gd name="T91" fmla="*/ 154 h 1032"/>
                <a:gd name="T92" fmla="*/ 1063 w 1363"/>
                <a:gd name="T93" fmla="*/ 112 h 1032"/>
                <a:gd name="T94" fmla="*/ 1000 w 1363"/>
                <a:gd name="T95" fmla="*/ 75 h 1032"/>
                <a:gd name="T96" fmla="*/ 932 w 1363"/>
                <a:gd name="T97" fmla="*/ 45 h 1032"/>
                <a:gd name="T98" fmla="*/ 861 w 1363"/>
                <a:gd name="T99" fmla="*/ 23 h 1032"/>
                <a:gd name="T100" fmla="*/ 787 w 1363"/>
                <a:gd name="T101" fmla="*/ 7 h 1032"/>
                <a:gd name="T102" fmla="*/ 761 w 1363"/>
                <a:gd name="T103" fmla="*/ 4 h 1032"/>
                <a:gd name="T104" fmla="*/ 734 w 1363"/>
                <a:gd name="T105" fmla="*/ 2 h 1032"/>
                <a:gd name="T106" fmla="*/ 708 w 1363"/>
                <a:gd name="T107" fmla="*/ 0 h 1032"/>
                <a:gd name="T108" fmla="*/ 681 w 1363"/>
                <a:gd name="T10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032">
                  <a:moveTo>
                    <a:pt x="681" y="0"/>
                  </a:moveTo>
                  <a:lnTo>
                    <a:pt x="601" y="4"/>
                  </a:lnTo>
                  <a:lnTo>
                    <a:pt x="524" y="17"/>
                  </a:lnTo>
                  <a:lnTo>
                    <a:pt x="449" y="38"/>
                  </a:lnTo>
                  <a:lnTo>
                    <a:pt x="379" y="67"/>
                  </a:lnTo>
                  <a:lnTo>
                    <a:pt x="312" y="103"/>
                  </a:lnTo>
                  <a:lnTo>
                    <a:pt x="250" y="146"/>
                  </a:lnTo>
                  <a:lnTo>
                    <a:pt x="193" y="195"/>
                  </a:lnTo>
                  <a:lnTo>
                    <a:pt x="141" y="250"/>
                  </a:lnTo>
                  <a:lnTo>
                    <a:pt x="96" y="310"/>
                  </a:lnTo>
                  <a:lnTo>
                    <a:pt x="56" y="374"/>
                  </a:lnTo>
                  <a:lnTo>
                    <a:pt x="24" y="443"/>
                  </a:lnTo>
                  <a:lnTo>
                    <a:pt x="0" y="516"/>
                  </a:lnTo>
                  <a:lnTo>
                    <a:pt x="24" y="589"/>
                  </a:lnTo>
                  <a:lnTo>
                    <a:pt x="56" y="658"/>
                  </a:lnTo>
                  <a:lnTo>
                    <a:pt x="96" y="722"/>
                  </a:lnTo>
                  <a:lnTo>
                    <a:pt x="141" y="782"/>
                  </a:lnTo>
                  <a:lnTo>
                    <a:pt x="193" y="837"/>
                  </a:lnTo>
                  <a:lnTo>
                    <a:pt x="250" y="886"/>
                  </a:lnTo>
                  <a:lnTo>
                    <a:pt x="312" y="929"/>
                  </a:lnTo>
                  <a:lnTo>
                    <a:pt x="379" y="965"/>
                  </a:lnTo>
                  <a:lnTo>
                    <a:pt x="449" y="994"/>
                  </a:lnTo>
                  <a:lnTo>
                    <a:pt x="524" y="1015"/>
                  </a:lnTo>
                  <a:lnTo>
                    <a:pt x="601" y="1028"/>
                  </a:lnTo>
                  <a:lnTo>
                    <a:pt x="681" y="1032"/>
                  </a:lnTo>
                  <a:lnTo>
                    <a:pt x="707" y="1032"/>
                  </a:lnTo>
                  <a:lnTo>
                    <a:pt x="732" y="1030"/>
                  </a:lnTo>
                  <a:lnTo>
                    <a:pt x="758" y="1028"/>
                  </a:lnTo>
                  <a:lnTo>
                    <a:pt x="783" y="1025"/>
                  </a:lnTo>
                  <a:lnTo>
                    <a:pt x="858" y="1010"/>
                  </a:lnTo>
                  <a:lnTo>
                    <a:pt x="929" y="987"/>
                  </a:lnTo>
                  <a:lnTo>
                    <a:pt x="997" y="958"/>
                  </a:lnTo>
                  <a:lnTo>
                    <a:pt x="1061" y="921"/>
                  </a:lnTo>
                  <a:lnTo>
                    <a:pt x="1121" y="879"/>
                  </a:lnTo>
                  <a:lnTo>
                    <a:pt x="1176" y="830"/>
                  </a:lnTo>
                  <a:lnTo>
                    <a:pt x="1226" y="776"/>
                  </a:lnTo>
                  <a:lnTo>
                    <a:pt x="1270" y="717"/>
                  </a:lnTo>
                  <a:lnTo>
                    <a:pt x="1307" y="654"/>
                  </a:lnTo>
                  <a:lnTo>
                    <a:pt x="1338" y="587"/>
                  </a:lnTo>
                  <a:lnTo>
                    <a:pt x="1362" y="516"/>
                  </a:lnTo>
                  <a:lnTo>
                    <a:pt x="1339" y="445"/>
                  </a:lnTo>
                  <a:lnTo>
                    <a:pt x="1308" y="378"/>
                  </a:lnTo>
                  <a:lnTo>
                    <a:pt x="1270" y="315"/>
                  </a:lnTo>
                  <a:lnTo>
                    <a:pt x="1227" y="257"/>
                  </a:lnTo>
                  <a:lnTo>
                    <a:pt x="1177" y="203"/>
                  </a:lnTo>
                  <a:lnTo>
                    <a:pt x="1123" y="154"/>
                  </a:lnTo>
                  <a:lnTo>
                    <a:pt x="1063" y="112"/>
                  </a:lnTo>
                  <a:lnTo>
                    <a:pt x="1000" y="75"/>
                  </a:lnTo>
                  <a:lnTo>
                    <a:pt x="932" y="45"/>
                  </a:lnTo>
                  <a:lnTo>
                    <a:pt x="861" y="23"/>
                  </a:lnTo>
                  <a:lnTo>
                    <a:pt x="787" y="7"/>
                  </a:lnTo>
                  <a:lnTo>
                    <a:pt x="761" y="4"/>
                  </a:lnTo>
                  <a:lnTo>
                    <a:pt x="734" y="2"/>
                  </a:lnTo>
                  <a:lnTo>
                    <a:pt x="708" y="0"/>
                  </a:lnTo>
                  <a:lnTo>
                    <a:pt x="681" y="0"/>
                  </a:lnTo>
                  <a:close/>
                </a:path>
              </a:pathLst>
            </a:custGeom>
            <a:solidFill>
              <a:srgbClr val="0066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solidFill>
                  <a:prstClr val="black"/>
                </a:solidFill>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 y="319"/>
              <a:ext cx="3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1520" y="502"/>
              <a:ext cx="117" cy="20"/>
            </a:xfrm>
            <a:custGeom>
              <a:avLst/>
              <a:gdLst>
                <a:gd name="T0" fmla="*/ 0 w 117"/>
                <a:gd name="T1" fmla="*/ 0 h 20"/>
                <a:gd name="T2" fmla="*/ 116 w 117"/>
                <a:gd name="T3" fmla="*/ 0 h 20"/>
              </a:gdLst>
              <a:ahLst/>
              <a:cxnLst>
                <a:cxn ang="0">
                  <a:pos x="T0" y="T1"/>
                </a:cxn>
                <a:cxn ang="0">
                  <a:pos x="T2" y="T3"/>
                </a:cxn>
              </a:cxnLst>
              <a:rect l="0" t="0" r="r" b="b"/>
              <a:pathLst>
                <a:path w="117" h="20">
                  <a:moveTo>
                    <a:pt x="0" y="0"/>
                  </a:moveTo>
                  <a:lnTo>
                    <a:pt x="116" y="0"/>
                  </a:lnTo>
                </a:path>
              </a:pathLst>
            </a:custGeom>
            <a:noFill/>
            <a:ln w="381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2" name="Freeform 11"/>
            <p:cNvSpPr>
              <a:spLocks/>
            </p:cNvSpPr>
            <p:nvPr/>
          </p:nvSpPr>
          <p:spPr bwMode="auto">
            <a:xfrm>
              <a:off x="1522" y="327"/>
              <a:ext cx="20" cy="172"/>
            </a:xfrm>
            <a:custGeom>
              <a:avLst/>
              <a:gdLst>
                <a:gd name="T0" fmla="*/ 0 w 20"/>
                <a:gd name="T1" fmla="*/ 0 h 172"/>
                <a:gd name="T2" fmla="*/ 0 w 20"/>
                <a:gd name="T3" fmla="*/ 172 h 172"/>
              </a:gdLst>
              <a:ahLst/>
              <a:cxnLst>
                <a:cxn ang="0">
                  <a:pos x="T0" y="T1"/>
                </a:cxn>
                <a:cxn ang="0">
                  <a:pos x="T2" y="T3"/>
                </a:cxn>
              </a:cxnLst>
              <a:rect l="0" t="0" r="r" b="b"/>
              <a:pathLst>
                <a:path w="20" h="172">
                  <a:moveTo>
                    <a:pt x="0" y="0"/>
                  </a:moveTo>
                  <a:lnTo>
                    <a:pt x="0" y="172"/>
                  </a:lnTo>
                </a:path>
              </a:pathLst>
            </a:custGeom>
            <a:noFill/>
            <a:ln w="310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sp>
          <p:nvSpPr>
            <p:cNvPr id="13" name="Freeform 12"/>
            <p:cNvSpPr>
              <a:spLocks/>
            </p:cNvSpPr>
            <p:nvPr/>
          </p:nvSpPr>
          <p:spPr bwMode="auto">
            <a:xfrm>
              <a:off x="1520" y="326"/>
              <a:ext cx="117" cy="179"/>
            </a:xfrm>
            <a:custGeom>
              <a:avLst/>
              <a:gdLst>
                <a:gd name="T0" fmla="*/ 0 w 117"/>
                <a:gd name="T1" fmla="*/ 178 h 179"/>
                <a:gd name="T2" fmla="*/ 0 w 117"/>
                <a:gd name="T3" fmla="*/ 0 h 179"/>
                <a:gd name="T4" fmla="*/ 5 w 117"/>
                <a:gd name="T5" fmla="*/ 0 h 179"/>
                <a:gd name="T6" fmla="*/ 4 w 117"/>
                <a:gd name="T7" fmla="*/ 173 h 179"/>
                <a:gd name="T8" fmla="*/ 116 w 117"/>
                <a:gd name="T9" fmla="*/ 173 h 179"/>
                <a:gd name="T10" fmla="*/ 116 w 117"/>
                <a:gd name="T11" fmla="*/ 178 h 179"/>
                <a:gd name="T12" fmla="*/ 0 w 117"/>
                <a:gd name="T13" fmla="*/ 178 h 179"/>
              </a:gdLst>
              <a:ahLst/>
              <a:cxnLst>
                <a:cxn ang="0">
                  <a:pos x="T0" y="T1"/>
                </a:cxn>
                <a:cxn ang="0">
                  <a:pos x="T2" y="T3"/>
                </a:cxn>
                <a:cxn ang="0">
                  <a:pos x="T4" y="T5"/>
                </a:cxn>
                <a:cxn ang="0">
                  <a:pos x="T6" y="T7"/>
                </a:cxn>
                <a:cxn ang="0">
                  <a:pos x="T8" y="T9"/>
                </a:cxn>
                <a:cxn ang="0">
                  <a:pos x="T10" y="T11"/>
                </a:cxn>
                <a:cxn ang="0">
                  <a:pos x="T12" y="T13"/>
                </a:cxn>
              </a:cxnLst>
              <a:rect l="0" t="0" r="r" b="b"/>
              <a:pathLst>
                <a:path w="117" h="179">
                  <a:moveTo>
                    <a:pt x="0" y="178"/>
                  </a:moveTo>
                  <a:lnTo>
                    <a:pt x="0" y="0"/>
                  </a:lnTo>
                  <a:lnTo>
                    <a:pt x="5" y="0"/>
                  </a:lnTo>
                  <a:lnTo>
                    <a:pt x="4" y="173"/>
                  </a:lnTo>
                  <a:lnTo>
                    <a:pt x="116" y="173"/>
                  </a:lnTo>
                  <a:lnTo>
                    <a:pt x="116" y="178"/>
                  </a:lnTo>
                  <a:lnTo>
                    <a:pt x="0" y="178"/>
                  </a:lnTo>
                  <a:close/>
                </a:path>
              </a:pathLst>
            </a:custGeom>
            <a:noFill/>
            <a:ln w="8339">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prstClr val="black"/>
                </a:solidFill>
              </a:endParaRPr>
            </a:p>
          </p:txBody>
        </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 y="319"/>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 y="319"/>
              <a:ext cx="18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0" y="320"/>
              <a:ext cx="1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Content Placeholder 8">
            <a:extLst>
              <a:ext uri="{FF2B5EF4-FFF2-40B4-BE49-F238E27FC236}">
                <a16:creationId xmlns:a16="http://schemas.microsoft.com/office/drawing/2014/main" id="{895F41F4-A013-4622-9695-2983C02C36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1636" y="0"/>
            <a:ext cx="1870363" cy="1870363"/>
          </a:xfrm>
          <a:prstGeom prst="rect">
            <a:avLst/>
          </a:prstGeom>
        </p:spPr>
      </p:pic>
      <p:cxnSp>
        <p:nvCxnSpPr>
          <p:cNvPr id="26" name="Elbow Connector 4">
            <a:extLst>
              <a:ext uri="{FF2B5EF4-FFF2-40B4-BE49-F238E27FC236}">
                <a16:creationId xmlns:a16="http://schemas.microsoft.com/office/drawing/2014/main" id="{39A1C3E3-D098-4F2D-850C-08F168C1136A}"/>
              </a:ext>
            </a:extLst>
          </p:cNvPr>
          <p:cNvCxnSpPr/>
          <p:nvPr/>
        </p:nvCxnSpPr>
        <p:spPr>
          <a:xfrm flipV="1">
            <a:off x="221225" y="5775935"/>
            <a:ext cx="9832" cy="892124"/>
          </a:xfrm>
          <a:prstGeom prst="straightConnector1">
            <a:avLst/>
          </a:prstGeom>
          <a:ln w="127000" cmpd="thickThin">
            <a:solidFill>
              <a:srgbClr val="007A57"/>
            </a:solidFill>
          </a:ln>
        </p:spPr>
        <p:style>
          <a:lnRef idx="3">
            <a:schemeClr val="dk1"/>
          </a:lnRef>
          <a:fillRef idx="0">
            <a:schemeClr val="dk1"/>
          </a:fillRef>
          <a:effectRef idx="2">
            <a:schemeClr val="dk1"/>
          </a:effectRef>
          <a:fontRef idx="minor">
            <a:schemeClr val="tx1"/>
          </a:fontRef>
        </p:style>
      </p:cxnSp>
      <p:cxnSp>
        <p:nvCxnSpPr>
          <p:cNvPr id="27" name="Elbow Connector 4">
            <a:extLst>
              <a:ext uri="{FF2B5EF4-FFF2-40B4-BE49-F238E27FC236}">
                <a16:creationId xmlns:a16="http://schemas.microsoft.com/office/drawing/2014/main" id="{36FEF5F8-938C-4C98-8131-2AB884CFCF06}"/>
              </a:ext>
            </a:extLst>
          </p:cNvPr>
          <p:cNvCxnSpPr/>
          <p:nvPr/>
        </p:nvCxnSpPr>
        <p:spPr>
          <a:xfrm flipH="1">
            <a:off x="231057" y="6643994"/>
            <a:ext cx="968477" cy="0"/>
          </a:xfrm>
          <a:prstGeom prst="straightConnector1">
            <a:avLst/>
          </a:prstGeom>
          <a:ln w="127000" cmpd="thinThick">
            <a:solidFill>
              <a:srgbClr val="007A57"/>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63715948"/>
      </p:ext>
    </p:extLst>
  </p:cSld>
  <p:clrMapOvr>
    <a:masterClrMapping/>
  </p:clrMapOvr>
</p:sld>
</file>

<file path=ppt/theme/theme1.xml><?xml version="1.0" encoding="utf-8"?>
<a:theme xmlns:a="http://schemas.openxmlformats.org/drawingml/2006/main" name="1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2309</TotalTime>
  <Words>3360</Words>
  <Application>Microsoft Office PowerPoint</Application>
  <PresentationFormat>Widescreen</PresentationFormat>
  <Paragraphs>319</Paragraphs>
  <Slides>33</Slides>
  <Notes>30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1_Office Theme</vt:lpstr>
      <vt:lpstr>Rethinking EAP teaching</vt:lpstr>
      <vt:lpstr>The challenge</vt:lpstr>
      <vt:lpstr>Shifting paradigm for course design</vt:lpstr>
      <vt:lpstr>Some more ready than others</vt:lpstr>
      <vt:lpstr>Focus of this talk</vt:lpstr>
      <vt:lpstr>Critical evaluation </vt:lpstr>
      <vt:lpstr>Feedback on course design &amp; delivery</vt:lpstr>
      <vt:lpstr>Underlying principles &amp; practice</vt:lpstr>
      <vt:lpstr>Underlying EAP principles for course design</vt:lpstr>
      <vt:lpstr>Simulating academic reality</vt:lpstr>
      <vt:lpstr>Defining the flipped classroom</vt:lpstr>
      <vt:lpstr>Design principles shared at teacher induction</vt:lpstr>
      <vt:lpstr>Some of the issues</vt:lpstr>
      <vt:lpstr>Theories of learning informing reflection</vt:lpstr>
      <vt:lpstr>Teaching as collaborative conversation</vt:lpstr>
      <vt:lpstr>Collaborative conversation – talk is crucial</vt:lpstr>
      <vt:lpstr>Other collaborative conversations</vt:lpstr>
      <vt:lpstr>The science of learning</vt:lpstr>
      <vt:lpstr>Issues for flipped learning</vt:lpstr>
      <vt:lpstr>Legitimation Code Theory</vt:lpstr>
      <vt:lpstr>Legitimation Code Theory</vt:lpstr>
      <vt:lpstr>Semantic density +SD / gravity +SG</vt:lpstr>
      <vt:lpstr>Making semantic waves</vt:lpstr>
      <vt:lpstr>Semantic wave analysis of a lesson</vt:lpstr>
      <vt:lpstr>PowerPoint Presentation</vt:lpstr>
      <vt:lpstr>PowerPoint Presentation</vt:lpstr>
      <vt:lpstr>Results of LCT analysis</vt:lpstr>
      <vt:lpstr>Student evaluation</vt:lpstr>
      <vt:lpstr>Teacher evaluation</vt:lpstr>
      <vt:lpstr>Questions for reflection</vt:lpstr>
      <vt:lpstr>Final thoughts</vt:lpstr>
      <vt:lpstr>Any 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TEAP Workshop</dc:title>
  <dc:creator>Jenny Kemp</dc:creator>
  <cp:lastModifiedBy>Alexander, Olwyn</cp:lastModifiedBy>
  <cp:revision>316</cp:revision>
  <cp:lastPrinted>2016-04-21T09:01:12Z</cp:lastPrinted>
  <dcterms:created xsi:type="dcterms:W3CDTF">2016-04-10T10:04:45Z</dcterms:created>
  <dcterms:modified xsi:type="dcterms:W3CDTF">2020-11-04T16:56:29Z</dcterms:modified>
</cp:coreProperties>
</file>