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81" r:id="rId4"/>
    <p:sldId id="295" r:id="rId5"/>
    <p:sldId id="304" r:id="rId6"/>
    <p:sldId id="282" r:id="rId7"/>
    <p:sldId id="283" r:id="rId8"/>
    <p:sldId id="285" r:id="rId9"/>
    <p:sldId id="296" r:id="rId10"/>
    <p:sldId id="297" r:id="rId11"/>
    <p:sldId id="298" r:id="rId12"/>
    <p:sldId id="299" r:id="rId13"/>
    <p:sldId id="300" r:id="rId14"/>
    <p:sldId id="307" r:id="rId15"/>
    <p:sldId id="301" r:id="rId16"/>
    <p:sldId id="306" r:id="rId17"/>
    <p:sldId id="302" r:id="rId18"/>
    <p:sldId id="305" r:id="rId19"/>
    <p:sldId id="308" r:id="rId20"/>
    <p:sldId id="30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6" autoAdjust="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6FD3E0-62FE-414D-8A16-A414A2F358A6}"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690F1FE1-09E4-4CB0-B68C-6A9D576AAA24}">
      <dgm:prSet/>
      <dgm:spPr/>
      <dgm:t>
        <a:bodyPr/>
        <a:lstStyle/>
        <a:p>
          <a:r>
            <a:rPr lang="en-GB" dirty="0"/>
            <a:t>There is no autonomous, special-purpose ‘language acquisition device’ that is responsible for language acquisition and language processing.</a:t>
          </a:r>
          <a:endParaRPr lang="en-US" dirty="0"/>
        </a:p>
      </dgm:t>
    </dgm:pt>
    <dgm:pt modelId="{C54204B8-3C30-43FE-A9F0-AFE5FD20E445}" type="parTrans" cxnId="{0CBA85F5-A9DE-4937-9604-C82D708E1AC4}">
      <dgm:prSet/>
      <dgm:spPr/>
      <dgm:t>
        <a:bodyPr/>
        <a:lstStyle/>
        <a:p>
          <a:endParaRPr lang="en-US"/>
        </a:p>
      </dgm:t>
    </dgm:pt>
    <dgm:pt modelId="{A0441663-E865-42A2-A57A-A98B305A6112}" type="sibTrans" cxnId="{0CBA85F5-A9DE-4937-9604-C82D708E1AC4}">
      <dgm:prSet phldrT="1" phldr="0"/>
      <dgm:spPr/>
      <dgm:t>
        <a:bodyPr/>
        <a:lstStyle/>
        <a:p>
          <a:endParaRPr lang="en-US"/>
        </a:p>
      </dgm:t>
    </dgm:pt>
    <dgm:pt modelId="{FF31146E-1AF8-4417-A213-73639C48B85F}">
      <dgm:prSet/>
      <dgm:spPr/>
      <dgm:t>
        <a:bodyPr/>
        <a:lstStyle/>
        <a:p>
          <a:r>
            <a:rPr lang="en-GB" dirty="0" smtClean="0"/>
            <a:t>A single set of cognitive processes operates across all areas of language, and these processes are involved in other types of knowledge and learning besides language.</a:t>
          </a:r>
          <a:endParaRPr lang="en-US" dirty="0"/>
        </a:p>
      </dgm:t>
    </dgm:pt>
    <dgm:pt modelId="{04F3FB1E-85C4-4215-B53D-F0D5F0F44FC8}" type="parTrans" cxnId="{C496B9B5-D764-4491-A90C-30F542B37614}">
      <dgm:prSet/>
      <dgm:spPr/>
      <dgm:t>
        <a:bodyPr/>
        <a:lstStyle/>
        <a:p>
          <a:endParaRPr lang="en-US"/>
        </a:p>
      </dgm:t>
    </dgm:pt>
    <dgm:pt modelId="{A1A96945-44ED-4BFF-8408-2BFBB45C789F}" type="sibTrans" cxnId="{C496B9B5-D764-4491-A90C-30F542B37614}">
      <dgm:prSet phldrT="2" phldr="0"/>
      <dgm:spPr/>
      <dgm:t>
        <a:bodyPr/>
        <a:lstStyle/>
        <a:p>
          <a:endParaRPr lang="en-US"/>
        </a:p>
      </dgm:t>
    </dgm:pt>
    <dgm:pt modelId="{F09B4435-8B61-4DDE-A8E4-AE785306F4FB}">
      <dgm:prSet/>
      <dgm:spPr/>
      <dgm:t>
        <a:bodyPr/>
        <a:lstStyle/>
        <a:p>
          <a:r>
            <a:rPr lang="en-GB" dirty="0"/>
            <a:t>Words provide only a limited and imperfect means of expression</a:t>
          </a:r>
          <a:endParaRPr lang="en-US" dirty="0"/>
        </a:p>
      </dgm:t>
    </dgm:pt>
    <dgm:pt modelId="{B25E8C4C-1836-4F39-96CA-8688C189A1BE}" type="parTrans" cxnId="{66EBA482-C2E1-44F7-8A20-B70A7CDD0397}">
      <dgm:prSet/>
      <dgm:spPr/>
      <dgm:t>
        <a:bodyPr/>
        <a:lstStyle/>
        <a:p>
          <a:endParaRPr lang="en-US"/>
        </a:p>
      </dgm:t>
    </dgm:pt>
    <dgm:pt modelId="{F8BE7D86-9221-4D1B-B302-7D46568788F1}" type="sibTrans" cxnId="{66EBA482-C2E1-44F7-8A20-B70A7CDD0397}">
      <dgm:prSet phldrT="4" phldr="0"/>
      <dgm:spPr/>
      <dgm:t>
        <a:bodyPr/>
        <a:lstStyle/>
        <a:p>
          <a:endParaRPr lang="en-US"/>
        </a:p>
      </dgm:t>
    </dgm:pt>
    <dgm:pt modelId="{C8145857-7AC8-4626-9A4A-162D52E4AA07}">
      <dgm:prSet/>
      <dgm:spPr/>
      <dgm:t>
        <a:bodyPr/>
        <a:lstStyle/>
        <a:p>
          <a:r>
            <a:rPr lang="en-GB" dirty="0"/>
            <a:t>Language is inherently meaningful although grammatical meanings are more abstract than lexical meanings.  						Littlemore (2009:1)</a:t>
          </a:r>
          <a:endParaRPr lang="en-US" dirty="0"/>
        </a:p>
      </dgm:t>
    </dgm:pt>
    <dgm:pt modelId="{0CF6EAAE-C408-4BD2-AC05-FCD9ACD643BD}" type="parTrans" cxnId="{D6F16203-3426-46A6-8F11-32715985F9B1}">
      <dgm:prSet/>
      <dgm:spPr/>
      <dgm:t>
        <a:bodyPr/>
        <a:lstStyle/>
        <a:p>
          <a:endParaRPr lang="en-US"/>
        </a:p>
      </dgm:t>
    </dgm:pt>
    <dgm:pt modelId="{B82651F7-5AE6-418F-AC58-2B7325DA0D35}" type="sibTrans" cxnId="{D6F16203-3426-46A6-8F11-32715985F9B1}">
      <dgm:prSet phldrT="5" phldr="0"/>
      <dgm:spPr/>
      <dgm:t>
        <a:bodyPr/>
        <a:lstStyle/>
        <a:p>
          <a:endParaRPr lang="en-US"/>
        </a:p>
      </dgm:t>
    </dgm:pt>
    <dgm:pt modelId="{B5CF7518-1D66-40EE-8E46-0BB18387A8CB}">
      <dgm:prSet/>
      <dgm:spPr/>
      <dgm:t>
        <a:bodyPr/>
        <a:lstStyle/>
        <a:p>
          <a:endParaRPr lang="en-GB" dirty="0" smtClean="0"/>
        </a:p>
        <a:p>
          <a:endParaRPr lang="en-GB" dirty="0" smtClean="0"/>
        </a:p>
        <a:p>
          <a:r>
            <a:rPr lang="en-GB" dirty="0" smtClean="0"/>
            <a:t>Language </a:t>
          </a:r>
          <a:r>
            <a:rPr lang="en-GB" dirty="0"/>
            <a:t>is ‘usage-based’ in that it is a product of physical interaction with the physical [and social] world.</a:t>
          </a:r>
          <a:endParaRPr lang="en-US" dirty="0"/>
        </a:p>
      </dgm:t>
    </dgm:pt>
    <dgm:pt modelId="{EB8F099E-6C60-4EBC-97B7-5C991FEA70E7}" type="parTrans" cxnId="{59D1010D-C6A2-4045-9F87-DA780A801170}">
      <dgm:prSet/>
      <dgm:spPr/>
    </dgm:pt>
    <dgm:pt modelId="{3C4D1552-09BE-49F7-9FF4-8FABFAE57341}" type="sibTrans" cxnId="{59D1010D-C6A2-4045-9F87-DA780A801170}">
      <dgm:prSet/>
      <dgm:spPr/>
    </dgm:pt>
    <dgm:pt modelId="{F79E9073-678A-45F0-8759-B5E185F1AD04}" type="pres">
      <dgm:prSet presAssocID="{376FD3E0-62FE-414D-8A16-A414A2F358A6}" presName="vert0" presStyleCnt="0">
        <dgm:presLayoutVars>
          <dgm:dir/>
          <dgm:animOne val="branch"/>
          <dgm:animLvl val="lvl"/>
        </dgm:presLayoutVars>
      </dgm:prSet>
      <dgm:spPr/>
      <dgm:t>
        <a:bodyPr/>
        <a:lstStyle/>
        <a:p>
          <a:endParaRPr lang="en-GB"/>
        </a:p>
      </dgm:t>
    </dgm:pt>
    <dgm:pt modelId="{6605C912-C769-4DC7-AD7A-0610607CF243}" type="pres">
      <dgm:prSet presAssocID="{690F1FE1-09E4-4CB0-B68C-6A9D576AAA24}" presName="thickLine" presStyleLbl="alignNode1" presStyleIdx="0" presStyleCnt="5"/>
      <dgm:spPr/>
    </dgm:pt>
    <dgm:pt modelId="{CBEB5BE3-43A0-46FB-9FDF-1D102FDEE252}" type="pres">
      <dgm:prSet presAssocID="{690F1FE1-09E4-4CB0-B68C-6A9D576AAA24}" presName="horz1" presStyleCnt="0"/>
      <dgm:spPr/>
    </dgm:pt>
    <dgm:pt modelId="{C2B85172-219D-40BE-B011-76F8DAA0AFEF}" type="pres">
      <dgm:prSet presAssocID="{690F1FE1-09E4-4CB0-B68C-6A9D576AAA24}" presName="tx1" presStyleLbl="revTx" presStyleIdx="0" presStyleCnt="5"/>
      <dgm:spPr/>
      <dgm:t>
        <a:bodyPr/>
        <a:lstStyle/>
        <a:p>
          <a:endParaRPr lang="en-GB"/>
        </a:p>
      </dgm:t>
    </dgm:pt>
    <dgm:pt modelId="{20E84AE2-71E6-4BD9-9786-030C1959DAAE}" type="pres">
      <dgm:prSet presAssocID="{690F1FE1-09E4-4CB0-B68C-6A9D576AAA24}" presName="vert1" presStyleCnt="0"/>
      <dgm:spPr/>
    </dgm:pt>
    <dgm:pt modelId="{D7B91107-0312-47B2-A9C2-49628B4FC104}" type="pres">
      <dgm:prSet presAssocID="{FF31146E-1AF8-4417-A213-73639C48B85F}" presName="thickLine" presStyleLbl="alignNode1" presStyleIdx="1" presStyleCnt="5"/>
      <dgm:spPr/>
    </dgm:pt>
    <dgm:pt modelId="{480C62E8-7EA0-4623-87D1-47FE6933DACB}" type="pres">
      <dgm:prSet presAssocID="{FF31146E-1AF8-4417-A213-73639C48B85F}" presName="horz1" presStyleCnt="0"/>
      <dgm:spPr/>
    </dgm:pt>
    <dgm:pt modelId="{FC0341DF-2C7A-4774-AFE9-99E11A530F29}" type="pres">
      <dgm:prSet presAssocID="{FF31146E-1AF8-4417-A213-73639C48B85F}" presName="tx1" presStyleLbl="revTx" presStyleIdx="1" presStyleCnt="5"/>
      <dgm:spPr/>
      <dgm:t>
        <a:bodyPr/>
        <a:lstStyle/>
        <a:p>
          <a:endParaRPr lang="en-GB"/>
        </a:p>
      </dgm:t>
    </dgm:pt>
    <dgm:pt modelId="{B2FB6FFE-94E4-4E79-8623-1658B6CD7EB0}" type="pres">
      <dgm:prSet presAssocID="{FF31146E-1AF8-4417-A213-73639C48B85F}" presName="vert1" presStyleCnt="0"/>
      <dgm:spPr/>
    </dgm:pt>
    <dgm:pt modelId="{93903554-9173-41F7-B5A5-B01C11F0EDF5}" type="pres">
      <dgm:prSet presAssocID="{B5CF7518-1D66-40EE-8E46-0BB18387A8CB}" presName="thickLine" presStyleLbl="alignNode1" presStyleIdx="2" presStyleCnt="5"/>
      <dgm:spPr/>
    </dgm:pt>
    <dgm:pt modelId="{5C4A42C0-A61C-4A5C-946D-A84E6D667303}" type="pres">
      <dgm:prSet presAssocID="{B5CF7518-1D66-40EE-8E46-0BB18387A8CB}" presName="horz1" presStyleCnt="0"/>
      <dgm:spPr/>
    </dgm:pt>
    <dgm:pt modelId="{4EA32BD7-79FD-4A90-BC07-5AF8C3494B64}" type="pres">
      <dgm:prSet presAssocID="{B5CF7518-1D66-40EE-8E46-0BB18387A8CB}" presName="tx1" presStyleLbl="revTx" presStyleIdx="2" presStyleCnt="5"/>
      <dgm:spPr/>
      <dgm:t>
        <a:bodyPr/>
        <a:lstStyle/>
        <a:p>
          <a:endParaRPr lang="en-GB"/>
        </a:p>
      </dgm:t>
    </dgm:pt>
    <dgm:pt modelId="{F7602278-8537-4196-9378-AC4B0CBA653F}" type="pres">
      <dgm:prSet presAssocID="{B5CF7518-1D66-40EE-8E46-0BB18387A8CB}" presName="vert1" presStyleCnt="0"/>
      <dgm:spPr/>
    </dgm:pt>
    <dgm:pt modelId="{5979564E-9B8D-468C-B9C1-1A031E347351}" type="pres">
      <dgm:prSet presAssocID="{F09B4435-8B61-4DDE-A8E4-AE785306F4FB}" presName="thickLine" presStyleLbl="alignNode1" presStyleIdx="3" presStyleCnt="5"/>
      <dgm:spPr/>
    </dgm:pt>
    <dgm:pt modelId="{BB7D19F5-6DEF-4687-915E-DA1A4BF1D2B7}" type="pres">
      <dgm:prSet presAssocID="{F09B4435-8B61-4DDE-A8E4-AE785306F4FB}" presName="horz1" presStyleCnt="0"/>
      <dgm:spPr/>
    </dgm:pt>
    <dgm:pt modelId="{19DA9C91-B0A8-4A34-A215-CDA4C7AF0854}" type="pres">
      <dgm:prSet presAssocID="{F09B4435-8B61-4DDE-A8E4-AE785306F4FB}" presName="tx1" presStyleLbl="revTx" presStyleIdx="3" presStyleCnt="5"/>
      <dgm:spPr/>
      <dgm:t>
        <a:bodyPr/>
        <a:lstStyle/>
        <a:p>
          <a:endParaRPr lang="en-GB"/>
        </a:p>
      </dgm:t>
    </dgm:pt>
    <dgm:pt modelId="{1D0EE25E-9FF3-472E-BB5D-7DC132C0CD77}" type="pres">
      <dgm:prSet presAssocID="{F09B4435-8B61-4DDE-A8E4-AE785306F4FB}" presName="vert1" presStyleCnt="0"/>
      <dgm:spPr/>
    </dgm:pt>
    <dgm:pt modelId="{3019FC44-B119-4E99-9207-A683F6E6F009}" type="pres">
      <dgm:prSet presAssocID="{C8145857-7AC8-4626-9A4A-162D52E4AA07}" presName="thickLine" presStyleLbl="alignNode1" presStyleIdx="4" presStyleCnt="5"/>
      <dgm:spPr/>
    </dgm:pt>
    <dgm:pt modelId="{0C199CEA-1E6E-4693-8DDE-D63050F1A0CC}" type="pres">
      <dgm:prSet presAssocID="{C8145857-7AC8-4626-9A4A-162D52E4AA07}" presName="horz1" presStyleCnt="0"/>
      <dgm:spPr/>
    </dgm:pt>
    <dgm:pt modelId="{38F52C1A-6DB7-4DD9-A122-2E81501FBACD}" type="pres">
      <dgm:prSet presAssocID="{C8145857-7AC8-4626-9A4A-162D52E4AA07}" presName="tx1" presStyleLbl="revTx" presStyleIdx="4" presStyleCnt="5"/>
      <dgm:spPr/>
      <dgm:t>
        <a:bodyPr/>
        <a:lstStyle/>
        <a:p>
          <a:endParaRPr lang="en-GB"/>
        </a:p>
      </dgm:t>
    </dgm:pt>
    <dgm:pt modelId="{D459465F-958B-4E46-9508-F7CC82511880}" type="pres">
      <dgm:prSet presAssocID="{C8145857-7AC8-4626-9A4A-162D52E4AA07}" presName="vert1" presStyleCnt="0"/>
      <dgm:spPr/>
    </dgm:pt>
  </dgm:ptLst>
  <dgm:cxnLst>
    <dgm:cxn modelId="{EB327DAF-D055-4814-BFFA-1E13086B7E89}" type="presOf" srcId="{690F1FE1-09E4-4CB0-B68C-6A9D576AAA24}" destId="{C2B85172-219D-40BE-B011-76F8DAA0AFEF}" srcOrd="0" destOrd="0" presId="urn:microsoft.com/office/officeart/2008/layout/LinedList"/>
    <dgm:cxn modelId="{D6F16203-3426-46A6-8F11-32715985F9B1}" srcId="{376FD3E0-62FE-414D-8A16-A414A2F358A6}" destId="{C8145857-7AC8-4626-9A4A-162D52E4AA07}" srcOrd="4" destOrd="0" parTransId="{0CF6EAAE-C408-4BD2-AC05-FCD9ACD643BD}" sibTransId="{B82651F7-5AE6-418F-AC58-2B7325DA0D35}"/>
    <dgm:cxn modelId="{0CBA85F5-A9DE-4937-9604-C82D708E1AC4}" srcId="{376FD3E0-62FE-414D-8A16-A414A2F358A6}" destId="{690F1FE1-09E4-4CB0-B68C-6A9D576AAA24}" srcOrd="0" destOrd="0" parTransId="{C54204B8-3C30-43FE-A9F0-AFE5FD20E445}" sibTransId="{A0441663-E865-42A2-A57A-A98B305A6112}"/>
    <dgm:cxn modelId="{C496B9B5-D764-4491-A90C-30F542B37614}" srcId="{376FD3E0-62FE-414D-8A16-A414A2F358A6}" destId="{FF31146E-1AF8-4417-A213-73639C48B85F}" srcOrd="1" destOrd="0" parTransId="{04F3FB1E-85C4-4215-B53D-F0D5F0F44FC8}" sibTransId="{A1A96945-44ED-4BFF-8408-2BFBB45C789F}"/>
    <dgm:cxn modelId="{59D1010D-C6A2-4045-9F87-DA780A801170}" srcId="{376FD3E0-62FE-414D-8A16-A414A2F358A6}" destId="{B5CF7518-1D66-40EE-8E46-0BB18387A8CB}" srcOrd="2" destOrd="0" parTransId="{EB8F099E-6C60-4EBC-97B7-5C991FEA70E7}" sibTransId="{3C4D1552-09BE-49F7-9FF4-8FABFAE57341}"/>
    <dgm:cxn modelId="{DFCDAF0C-AB5B-46E9-861E-6B59C318FDAD}" type="presOf" srcId="{C8145857-7AC8-4626-9A4A-162D52E4AA07}" destId="{38F52C1A-6DB7-4DD9-A122-2E81501FBACD}" srcOrd="0" destOrd="0" presId="urn:microsoft.com/office/officeart/2008/layout/LinedList"/>
    <dgm:cxn modelId="{6C507CA1-1FF4-4A9D-9077-7A5E81EACC15}" type="presOf" srcId="{376FD3E0-62FE-414D-8A16-A414A2F358A6}" destId="{F79E9073-678A-45F0-8759-B5E185F1AD04}" srcOrd="0" destOrd="0" presId="urn:microsoft.com/office/officeart/2008/layout/LinedList"/>
    <dgm:cxn modelId="{66EBA482-C2E1-44F7-8A20-B70A7CDD0397}" srcId="{376FD3E0-62FE-414D-8A16-A414A2F358A6}" destId="{F09B4435-8B61-4DDE-A8E4-AE785306F4FB}" srcOrd="3" destOrd="0" parTransId="{B25E8C4C-1836-4F39-96CA-8688C189A1BE}" sibTransId="{F8BE7D86-9221-4D1B-B302-7D46568788F1}"/>
    <dgm:cxn modelId="{B3CC81D4-BAD3-41AA-833A-47FCCF0ED6F3}" type="presOf" srcId="{FF31146E-1AF8-4417-A213-73639C48B85F}" destId="{FC0341DF-2C7A-4774-AFE9-99E11A530F29}" srcOrd="0" destOrd="0" presId="urn:microsoft.com/office/officeart/2008/layout/LinedList"/>
    <dgm:cxn modelId="{21B13084-8D36-41C6-B613-39BD9CC7528C}" type="presOf" srcId="{F09B4435-8B61-4DDE-A8E4-AE785306F4FB}" destId="{19DA9C91-B0A8-4A34-A215-CDA4C7AF0854}" srcOrd="0" destOrd="0" presId="urn:microsoft.com/office/officeart/2008/layout/LinedList"/>
    <dgm:cxn modelId="{45D17195-D926-43CA-BFB5-53C08B1C2551}" type="presOf" srcId="{B5CF7518-1D66-40EE-8E46-0BB18387A8CB}" destId="{4EA32BD7-79FD-4A90-BC07-5AF8C3494B64}" srcOrd="0" destOrd="0" presId="urn:microsoft.com/office/officeart/2008/layout/LinedList"/>
    <dgm:cxn modelId="{F9370C3C-A7B0-45D6-A7D8-B4D371FD010D}" type="presParOf" srcId="{F79E9073-678A-45F0-8759-B5E185F1AD04}" destId="{6605C912-C769-4DC7-AD7A-0610607CF243}" srcOrd="0" destOrd="0" presId="urn:microsoft.com/office/officeart/2008/layout/LinedList"/>
    <dgm:cxn modelId="{FA38FC76-FF76-4A93-8BC4-4298BACAFEFC}" type="presParOf" srcId="{F79E9073-678A-45F0-8759-B5E185F1AD04}" destId="{CBEB5BE3-43A0-46FB-9FDF-1D102FDEE252}" srcOrd="1" destOrd="0" presId="urn:microsoft.com/office/officeart/2008/layout/LinedList"/>
    <dgm:cxn modelId="{46276F57-5F6A-46D1-BAAE-CA0FC1923C7A}" type="presParOf" srcId="{CBEB5BE3-43A0-46FB-9FDF-1D102FDEE252}" destId="{C2B85172-219D-40BE-B011-76F8DAA0AFEF}" srcOrd="0" destOrd="0" presId="urn:microsoft.com/office/officeart/2008/layout/LinedList"/>
    <dgm:cxn modelId="{3FF38361-EB6E-4E8D-A9A9-1D35D3F5F10B}" type="presParOf" srcId="{CBEB5BE3-43A0-46FB-9FDF-1D102FDEE252}" destId="{20E84AE2-71E6-4BD9-9786-030C1959DAAE}" srcOrd="1" destOrd="0" presId="urn:microsoft.com/office/officeart/2008/layout/LinedList"/>
    <dgm:cxn modelId="{A8FD8676-CA26-4FD5-96A1-44F9294A03B9}" type="presParOf" srcId="{F79E9073-678A-45F0-8759-B5E185F1AD04}" destId="{D7B91107-0312-47B2-A9C2-49628B4FC104}" srcOrd="2" destOrd="0" presId="urn:microsoft.com/office/officeart/2008/layout/LinedList"/>
    <dgm:cxn modelId="{96BB90FE-8B8D-483F-A40A-E415E0174A7A}" type="presParOf" srcId="{F79E9073-678A-45F0-8759-B5E185F1AD04}" destId="{480C62E8-7EA0-4623-87D1-47FE6933DACB}" srcOrd="3" destOrd="0" presId="urn:microsoft.com/office/officeart/2008/layout/LinedList"/>
    <dgm:cxn modelId="{8E4F6448-FEB1-4483-AD71-1A4222801690}" type="presParOf" srcId="{480C62E8-7EA0-4623-87D1-47FE6933DACB}" destId="{FC0341DF-2C7A-4774-AFE9-99E11A530F29}" srcOrd="0" destOrd="0" presId="urn:microsoft.com/office/officeart/2008/layout/LinedList"/>
    <dgm:cxn modelId="{41C722F8-134C-4019-8B7D-294C61E4D231}" type="presParOf" srcId="{480C62E8-7EA0-4623-87D1-47FE6933DACB}" destId="{B2FB6FFE-94E4-4E79-8623-1658B6CD7EB0}" srcOrd="1" destOrd="0" presId="urn:microsoft.com/office/officeart/2008/layout/LinedList"/>
    <dgm:cxn modelId="{9456A49F-2D7A-4F5D-907F-91A9940417E7}" type="presParOf" srcId="{F79E9073-678A-45F0-8759-B5E185F1AD04}" destId="{93903554-9173-41F7-B5A5-B01C11F0EDF5}" srcOrd="4" destOrd="0" presId="urn:microsoft.com/office/officeart/2008/layout/LinedList"/>
    <dgm:cxn modelId="{F380B894-39F2-4B1B-AEFF-AA549342FF09}" type="presParOf" srcId="{F79E9073-678A-45F0-8759-B5E185F1AD04}" destId="{5C4A42C0-A61C-4A5C-946D-A84E6D667303}" srcOrd="5" destOrd="0" presId="urn:microsoft.com/office/officeart/2008/layout/LinedList"/>
    <dgm:cxn modelId="{99BA6BC7-5734-4B9E-A19A-3449CD50E452}" type="presParOf" srcId="{5C4A42C0-A61C-4A5C-946D-A84E6D667303}" destId="{4EA32BD7-79FD-4A90-BC07-5AF8C3494B64}" srcOrd="0" destOrd="0" presId="urn:microsoft.com/office/officeart/2008/layout/LinedList"/>
    <dgm:cxn modelId="{01915A26-62E5-40A4-8CA8-85616F997FAD}" type="presParOf" srcId="{5C4A42C0-A61C-4A5C-946D-A84E6D667303}" destId="{F7602278-8537-4196-9378-AC4B0CBA653F}" srcOrd="1" destOrd="0" presId="urn:microsoft.com/office/officeart/2008/layout/LinedList"/>
    <dgm:cxn modelId="{EF068896-7B6D-40EB-86FB-22F91CA6D37A}" type="presParOf" srcId="{F79E9073-678A-45F0-8759-B5E185F1AD04}" destId="{5979564E-9B8D-468C-B9C1-1A031E347351}" srcOrd="6" destOrd="0" presId="urn:microsoft.com/office/officeart/2008/layout/LinedList"/>
    <dgm:cxn modelId="{F4F97FE2-41F9-4481-B26A-7CBD1394C216}" type="presParOf" srcId="{F79E9073-678A-45F0-8759-B5E185F1AD04}" destId="{BB7D19F5-6DEF-4687-915E-DA1A4BF1D2B7}" srcOrd="7" destOrd="0" presId="urn:microsoft.com/office/officeart/2008/layout/LinedList"/>
    <dgm:cxn modelId="{BB85C0AB-4438-4B97-A809-59019E85AE4E}" type="presParOf" srcId="{BB7D19F5-6DEF-4687-915E-DA1A4BF1D2B7}" destId="{19DA9C91-B0A8-4A34-A215-CDA4C7AF0854}" srcOrd="0" destOrd="0" presId="urn:microsoft.com/office/officeart/2008/layout/LinedList"/>
    <dgm:cxn modelId="{A72945B0-CB46-4E9B-8DE4-4B769AFCB120}" type="presParOf" srcId="{BB7D19F5-6DEF-4687-915E-DA1A4BF1D2B7}" destId="{1D0EE25E-9FF3-472E-BB5D-7DC132C0CD77}" srcOrd="1" destOrd="0" presId="urn:microsoft.com/office/officeart/2008/layout/LinedList"/>
    <dgm:cxn modelId="{F872320E-EF84-4704-87A2-26BA497FDF1F}" type="presParOf" srcId="{F79E9073-678A-45F0-8759-B5E185F1AD04}" destId="{3019FC44-B119-4E99-9207-A683F6E6F009}" srcOrd="8" destOrd="0" presId="urn:microsoft.com/office/officeart/2008/layout/LinedList"/>
    <dgm:cxn modelId="{68C9864F-2519-4664-9EF4-A8FBC2B04CAD}" type="presParOf" srcId="{F79E9073-678A-45F0-8759-B5E185F1AD04}" destId="{0C199CEA-1E6E-4693-8DDE-D63050F1A0CC}" srcOrd="9" destOrd="0" presId="urn:microsoft.com/office/officeart/2008/layout/LinedList"/>
    <dgm:cxn modelId="{48C01B24-4FBC-41CF-8CB8-C16D3B721BA6}" type="presParOf" srcId="{0C199CEA-1E6E-4693-8DDE-D63050F1A0CC}" destId="{38F52C1A-6DB7-4DD9-A122-2E81501FBACD}" srcOrd="0" destOrd="0" presId="urn:microsoft.com/office/officeart/2008/layout/LinedList"/>
    <dgm:cxn modelId="{6EB307E3-66A4-4B30-93C5-77C86BAA1E5F}" type="presParOf" srcId="{0C199CEA-1E6E-4693-8DDE-D63050F1A0CC}" destId="{D459465F-958B-4E46-9508-F7CC825118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5C912-C769-4DC7-AD7A-0610607CF243}">
      <dsp:nvSpPr>
        <dsp:cNvPr id="0" name=""/>
        <dsp:cNvSpPr/>
      </dsp:nvSpPr>
      <dsp:spPr>
        <a:xfrm>
          <a:off x="0" y="718"/>
          <a:ext cx="6495192"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2B85172-219D-40BE-B011-76F8DAA0AFEF}">
      <dsp:nvSpPr>
        <dsp:cNvPr id="0" name=""/>
        <dsp:cNvSpPr/>
      </dsp:nvSpPr>
      <dsp:spPr>
        <a:xfrm>
          <a:off x="0" y="718"/>
          <a:ext cx="6495192"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a:t>There is no autonomous, special-purpose ‘language acquisition device’ that is responsible for language acquisition and language processing.</a:t>
          </a:r>
          <a:endParaRPr lang="en-US" sz="1600" kern="1200" dirty="0"/>
        </a:p>
      </dsp:txBody>
      <dsp:txXfrm>
        <a:off x="0" y="718"/>
        <a:ext cx="6495192" cy="1176797"/>
      </dsp:txXfrm>
    </dsp:sp>
    <dsp:sp modelId="{D7B91107-0312-47B2-A9C2-49628B4FC104}">
      <dsp:nvSpPr>
        <dsp:cNvPr id="0" name=""/>
        <dsp:cNvSpPr/>
      </dsp:nvSpPr>
      <dsp:spPr>
        <a:xfrm>
          <a:off x="0" y="1177516"/>
          <a:ext cx="6495192"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C0341DF-2C7A-4774-AFE9-99E11A530F29}">
      <dsp:nvSpPr>
        <dsp:cNvPr id="0" name=""/>
        <dsp:cNvSpPr/>
      </dsp:nvSpPr>
      <dsp:spPr>
        <a:xfrm>
          <a:off x="0" y="1177516"/>
          <a:ext cx="6495192"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A single set of cognitive processes operates across all areas of language, and these processes are involved in other types of knowledge and learning besides language.</a:t>
          </a:r>
          <a:endParaRPr lang="en-US" sz="1600" kern="1200" dirty="0"/>
        </a:p>
      </dsp:txBody>
      <dsp:txXfrm>
        <a:off x="0" y="1177516"/>
        <a:ext cx="6495192" cy="1176797"/>
      </dsp:txXfrm>
    </dsp:sp>
    <dsp:sp modelId="{93903554-9173-41F7-B5A5-B01C11F0EDF5}">
      <dsp:nvSpPr>
        <dsp:cNvPr id="0" name=""/>
        <dsp:cNvSpPr/>
      </dsp:nvSpPr>
      <dsp:spPr>
        <a:xfrm>
          <a:off x="0" y="2354314"/>
          <a:ext cx="6495192"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EA32BD7-79FD-4A90-BC07-5AF8C3494B64}">
      <dsp:nvSpPr>
        <dsp:cNvPr id="0" name=""/>
        <dsp:cNvSpPr/>
      </dsp:nvSpPr>
      <dsp:spPr>
        <a:xfrm>
          <a:off x="0" y="2354314"/>
          <a:ext cx="6495192"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n-GB" sz="1600" kern="1200" dirty="0" smtClean="0"/>
        </a:p>
        <a:p>
          <a:pPr lvl="0" algn="l" defTabSz="711200">
            <a:lnSpc>
              <a:spcPct val="90000"/>
            </a:lnSpc>
            <a:spcBef>
              <a:spcPct val="0"/>
            </a:spcBef>
            <a:spcAft>
              <a:spcPct val="35000"/>
            </a:spcAft>
          </a:pPr>
          <a:endParaRPr lang="en-GB" sz="1600" kern="1200" dirty="0" smtClean="0"/>
        </a:p>
        <a:p>
          <a:pPr lvl="0" algn="l" defTabSz="711200">
            <a:lnSpc>
              <a:spcPct val="90000"/>
            </a:lnSpc>
            <a:spcBef>
              <a:spcPct val="0"/>
            </a:spcBef>
            <a:spcAft>
              <a:spcPct val="35000"/>
            </a:spcAft>
          </a:pPr>
          <a:r>
            <a:rPr lang="en-GB" sz="1600" kern="1200" dirty="0" smtClean="0"/>
            <a:t>Language </a:t>
          </a:r>
          <a:r>
            <a:rPr lang="en-GB" sz="1600" kern="1200" dirty="0"/>
            <a:t>is ‘usage-based’ in that it is a product of physical interaction with the physical [and social] world.</a:t>
          </a:r>
          <a:endParaRPr lang="en-US" sz="1600" kern="1200" dirty="0"/>
        </a:p>
      </dsp:txBody>
      <dsp:txXfrm>
        <a:off x="0" y="2354314"/>
        <a:ext cx="6495192" cy="1176797"/>
      </dsp:txXfrm>
    </dsp:sp>
    <dsp:sp modelId="{5979564E-9B8D-468C-B9C1-1A031E347351}">
      <dsp:nvSpPr>
        <dsp:cNvPr id="0" name=""/>
        <dsp:cNvSpPr/>
      </dsp:nvSpPr>
      <dsp:spPr>
        <a:xfrm>
          <a:off x="0" y="3531111"/>
          <a:ext cx="6495192" cy="0"/>
        </a:xfrm>
        <a:prstGeom prst="lin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9DA9C91-B0A8-4A34-A215-CDA4C7AF0854}">
      <dsp:nvSpPr>
        <dsp:cNvPr id="0" name=""/>
        <dsp:cNvSpPr/>
      </dsp:nvSpPr>
      <dsp:spPr>
        <a:xfrm>
          <a:off x="0" y="3531111"/>
          <a:ext cx="6495192"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a:t>Words provide only a limited and imperfect means of expression</a:t>
          </a:r>
          <a:endParaRPr lang="en-US" sz="1600" kern="1200" dirty="0"/>
        </a:p>
      </dsp:txBody>
      <dsp:txXfrm>
        <a:off x="0" y="3531111"/>
        <a:ext cx="6495192" cy="1176797"/>
      </dsp:txXfrm>
    </dsp:sp>
    <dsp:sp modelId="{3019FC44-B119-4E99-9207-A683F6E6F009}">
      <dsp:nvSpPr>
        <dsp:cNvPr id="0" name=""/>
        <dsp:cNvSpPr/>
      </dsp:nvSpPr>
      <dsp:spPr>
        <a:xfrm>
          <a:off x="0" y="4707909"/>
          <a:ext cx="6495192"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8F52C1A-6DB7-4DD9-A122-2E81501FBACD}">
      <dsp:nvSpPr>
        <dsp:cNvPr id="0" name=""/>
        <dsp:cNvSpPr/>
      </dsp:nvSpPr>
      <dsp:spPr>
        <a:xfrm>
          <a:off x="0" y="4707909"/>
          <a:ext cx="6495192"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a:t>Language is inherently meaningful although grammatical meanings are more abstract than lexical meanings.  						Littlemore (2009:1)</a:t>
          </a:r>
          <a:endParaRPr lang="en-US" sz="1600" kern="1200" dirty="0"/>
        </a:p>
      </dsp:txBody>
      <dsp:txXfrm>
        <a:off x="0" y="4707909"/>
        <a:ext cx="6495192" cy="11767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4/13/2019</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1267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827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694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204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769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15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589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155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811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937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4/13/2019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688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4/13/2019</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2438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ockpicturesforeveryone.com/2012/12/travelers-or-women-with-bags-silhouettes.html"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learnlikeamom.com/cardboard-airplane/"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gardenwalkgardentalk.com/2012/12/28/starlings-in-winter-photo-studio-inroduction/"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Water_drops_on_spider_web.jpg"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publicdomainpictures.net/view-image.php?image=79006&amp;picture=girl-head"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2B1F72-B821-4B43-A10A-7B8768929683}"/>
              </a:ext>
            </a:extLst>
          </p:cNvPr>
          <p:cNvSpPr>
            <a:spLocks noGrp="1"/>
          </p:cNvSpPr>
          <p:nvPr>
            <p:ph type="ctrTitle"/>
          </p:nvPr>
        </p:nvSpPr>
        <p:spPr/>
        <p:txBody>
          <a:bodyPr>
            <a:normAutofit fontScale="90000"/>
          </a:bodyPr>
          <a:lstStyle/>
          <a:p>
            <a:r>
              <a:rPr lang="en-GB" dirty="0"/>
              <a:t>What can cognitive linguistics do for the EAP community?</a:t>
            </a:r>
          </a:p>
        </p:txBody>
      </p:sp>
      <p:sp>
        <p:nvSpPr>
          <p:cNvPr id="3" name="Subtitle 2">
            <a:extLst>
              <a:ext uri="{FF2B5EF4-FFF2-40B4-BE49-F238E27FC236}">
                <a16:creationId xmlns:a16="http://schemas.microsoft.com/office/drawing/2014/main" xmlns="" id="{81265EB1-D124-4E40-9528-B9A580766EAC}"/>
              </a:ext>
            </a:extLst>
          </p:cNvPr>
          <p:cNvSpPr>
            <a:spLocks noGrp="1"/>
          </p:cNvSpPr>
          <p:nvPr>
            <p:ph type="subTitle" idx="1"/>
          </p:nvPr>
        </p:nvSpPr>
        <p:spPr/>
        <p:txBody>
          <a:bodyPr/>
          <a:lstStyle/>
          <a:p>
            <a:r>
              <a:rPr lang="en-GB" dirty="0"/>
              <a:t>Dr Sally Zacharias</a:t>
            </a:r>
          </a:p>
          <a:p>
            <a:r>
              <a:rPr lang="en-GB" dirty="0"/>
              <a:t>BALEAP 2019</a:t>
            </a:r>
          </a:p>
        </p:txBody>
      </p:sp>
      <p:pic>
        <p:nvPicPr>
          <p:cNvPr id="5" name="Picture 4" descr="A close up of a sign&#10;&#10;Description automatically generated">
            <a:extLst>
              <a:ext uri="{FF2B5EF4-FFF2-40B4-BE49-F238E27FC236}">
                <a16:creationId xmlns:a16="http://schemas.microsoft.com/office/drawing/2014/main" xmlns="" id="{4928C203-F613-491B-89AD-CC5A7314EB66}"/>
              </a:ext>
            </a:extLst>
          </p:cNvPr>
          <p:cNvPicPr>
            <a:picLocks noChangeAspect="1"/>
          </p:cNvPicPr>
          <p:nvPr/>
        </p:nvPicPr>
        <p:blipFill>
          <a:blip r:embed="rId2"/>
          <a:stretch>
            <a:fillRect/>
          </a:stretch>
        </p:blipFill>
        <p:spPr>
          <a:xfrm>
            <a:off x="569511" y="4212884"/>
            <a:ext cx="2409825" cy="1009650"/>
          </a:xfrm>
          <a:prstGeom prst="rect">
            <a:avLst/>
          </a:prstGeom>
        </p:spPr>
      </p:pic>
    </p:spTree>
    <p:extLst>
      <p:ext uri="{BB962C8B-B14F-4D97-AF65-F5344CB8AC3E}">
        <p14:creationId xmlns:p14="http://schemas.microsoft.com/office/powerpoint/2010/main" val="4205724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FF686-EAF6-4C1E-9C26-3E184A085EBF}"/>
              </a:ext>
            </a:extLst>
          </p:cNvPr>
          <p:cNvSpPr>
            <a:spLocks noGrp="1"/>
          </p:cNvSpPr>
          <p:nvPr>
            <p:ph type="title"/>
          </p:nvPr>
        </p:nvSpPr>
        <p:spPr/>
        <p:txBody>
          <a:bodyPr/>
          <a:lstStyle/>
          <a:p>
            <a:r>
              <a:rPr lang="en-GB" dirty="0"/>
              <a:t>Looking at Classroom discourse from a cognitive linguistic perspective</a:t>
            </a:r>
          </a:p>
        </p:txBody>
      </p:sp>
      <p:sp>
        <p:nvSpPr>
          <p:cNvPr id="3" name="Content Placeholder 2">
            <a:extLst>
              <a:ext uri="{FF2B5EF4-FFF2-40B4-BE49-F238E27FC236}">
                <a16:creationId xmlns:a16="http://schemas.microsoft.com/office/drawing/2014/main" xmlns="" id="{14BBEE25-5890-46AC-873A-C203AE67D710}"/>
              </a:ext>
            </a:extLst>
          </p:cNvPr>
          <p:cNvSpPr>
            <a:spLocks noGrp="1"/>
          </p:cNvSpPr>
          <p:nvPr>
            <p:ph idx="1"/>
          </p:nvPr>
        </p:nvSpPr>
        <p:spPr>
          <a:xfrm>
            <a:off x="302005" y="2097248"/>
            <a:ext cx="11627140" cy="3624044"/>
          </a:xfrm>
        </p:spPr>
        <p:txBody>
          <a:bodyPr>
            <a:normAutofit fontScale="92500" lnSpcReduction="10000"/>
          </a:bodyPr>
          <a:lstStyle/>
          <a:p>
            <a:r>
              <a:rPr lang="en-GB" dirty="0"/>
              <a:t>Learning a new subject involves learning unfamiliar discipline specific abstract concepts. Challenging to learn and teach. </a:t>
            </a:r>
          </a:p>
          <a:p>
            <a:r>
              <a:rPr lang="en-GB" dirty="0"/>
              <a:t>Taking a cognitive linguistics approach we can understand role of language in this process more fully.</a:t>
            </a:r>
          </a:p>
          <a:p>
            <a:pPr marL="0" indent="0">
              <a:buNone/>
            </a:pPr>
            <a:r>
              <a:rPr lang="en-GB" b="1" dirty="0"/>
              <a:t>Research Data</a:t>
            </a:r>
          </a:p>
          <a:p>
            <a:r>
              <a:rPr lang="en-GB" dirty="0"/>
              <a:t>Learning episodes from first year secondary school science lesson</a:t>
            </a:r>
          </a:p>
          <a:p>
            <a:r>
              <a:rPr lang="en-GB" dirty="0"/>
              <a:t>Classroom discourse was recorded, transcribed and analysed using </a:t>
            </a:r>
            <a:r>
              <a:rPr lang="en-GB" b="1" dirty="0"/>
              <a:t>cognitive discursive framework </a:t>
            </a:r>
            <a:r>
              <a:rPr lang="en-GB" dirty="0"/>
              <a:t>(Zacharias 2019, Zacharias forthcoming)</a:t>
            </a:r>
          </a:p>
          <a:p>
            <a:r>
              <a:rPr lang="en-GB" dirty="0"/>
              <a:t>Analysis shows how abstract scientific concepts (e.g. heat energy) develop over time and space in a social setting.</a:t>
            </a:r>
          </a:p>
          <a:p>
            <a:endParaRPr lang="en-GB" dirty="0"/>
          </a:p>
        </p:txBody>
      </p:sp>
    </p:spTree>
    <p:extLst>
      <p:ext uri="{BB962C8B-B14F-4D97-AF65-F5344CB8AC3E}">
        <p14:creationId xmlns:p14="http://schemas.microsoft.com/office/powerpoint/2010/main" val="219146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5F287E-4B08-478C-A406-6F759A4F87CD}"/>
              </a:ext>
            </a:extLst>
          </p:cNvPr>
          <p:cNvSpPr>
            <a:spLocks noGrp="1"/>
          </p:cNvSpPr>
          <p:nvPr>
            <p:ph type="title"/>
          </p:nvPr>
        </p:nvSpPr>
        <p:spPr/>
        <p:txBody>
          <a:bodyPr>
            <a:normAutofit fontScale="90000"/>
          </a:bodyPr>
          <a:lstStyle/>
          <a:p>
            <a:r>
              <a:rPr lang="en-GB" dirty="0"/>
              <a:t>Abstract concept of Living: Categorization (instance of a prototype)</a:t>
            </a:r>
          </a:p>
        </p:txBody>
      </p:sp>
      <p:sp>
        <p:nvSpPr>
          <p:cNvPr id="3" name="Content Placeholder 2">
            <a:extLst>
              <a:ext uri="{FF2B5EF4-FFF2-40B4-BE49-F238E27FC236}">
                <a16:creationId xmlns:a16="http://schemas.microsoft.com/office/drawing/2014/main" xmlns="" id="{599D48CB-BE4A-4369-80DA-F20A8B6E577E}"/>
              </a:ext>
            </a:extLst>
          </p:cNvPr>
          <p:cNvSpPr>
            <a:spLocks noGrp="1"/>
          </p:cNvSpPr>
          <p:nvPr>
            <p:ph idx="1"/>
          </p:nvPr>
        </p:nvSpPr>
        <p:spPr/>
        <p:txBody>
          <a:bodyPr>
            <a:normAutofit fontScale="85000" lnSpcReduction="10000"/>
          </a:bodyPr>
          <a:lstStyle/>
          <a:p>
            <a:pPr marL="0" indent="0">
              <a:buNone/>
            </a:pPr>
            <a:endParaRPr lang="en-GB" dirty="0"/>
          </a:p>
          <a:p>
            <a:pPr marL="0" indent="0">
              <a:buNone/>
            </a:pPr>
            <a:r>
              <a:rPr lang="en-GB" b="1" dirty="0"/>
              <a:t>Mr D:</a:t>
            </a:r>
            <a:r>
              <a:rPr lang="en-GB" dirty="0"/>
              <a:t>   ok boys and girls (.) that's fine thank you very much (.) we go around a find out how you would define living shall we start over here go on then someone</a:t>
            </a:r>
          </a:p>
          <a:p>
            <a:pPr marL="0" indent="0">
              <a:buNone/>
            </a:pPr>
            <a:r>
              <a:rPr lang="en-GB" b="1" dirty="0"/>
              <a:t>Kate:   </a:t>
            </a:r>
            <a:r>
              <a:rPr lang="en-GB" dirty="0"/>
              <a:t>we didn't know how to define it (.) </a:t>
            </a:r>
            <a:r>
              <a:rPr lang="en-GB" dirty="0">
                <a:solidFill>
                  <a:schemeClr val="accent1">
                    <a:lumMod val="75000"/>
                  </a:schemeClr>
                </a:solidFill>
              </a:rPr>
              <a:t>so we thought about something that all living things need</a:t>
            </a:r>
            <a:r>
              <a:rPr lang="en-GB" dirty="0"/>
              <a:t> like </a:t>
            </a:r>
            <a:r>
              <a:rPr lang="en-GB" dirty="0">
                <a:solidFill>
                  <a:schemeClr val="accent1">
                    <a:lumMod val="75000"/>
                  </a:schemeClr>
                </a:solidFill>
              </a:rPr>
              <a:t>every single thing that is living needs water</a:t>
            </a:r>
          </a:p>
          <a:p>
            <a:pPr marL="0" indent="0">
              <a:buNone/>
            </a:pPr>
            <a:r>
              <a:rPr lang="en-GB" b="1" dirty="0"/>
              <a:t>Mr D:</a:t>
            </a:r>
            <a:r>
              <a:rPr lang="en-GB" dirty="0"/>
              <a:t>   good that’s brilliant(.) one thing that living things do need is moisture dampness and water (.) brilliant fantastic do non-living things need that sort of thing I talked about? a pair of scissors(.)  a pen well a pen? </a:t>
            </a:r>
            <a:r>
              <a:rPr lang="en-GB" dirty="0">
                <a:solidFill>
                  <a:schemeClr val="accent1">
                    <a:lumMod val="75000"/>
                  </a:schemeClr>
                </a:solidFill>
              </a:rPr>
              <a:t>doesn't really need water</a:t>
            </a:r>
            <a:r>
              <a:rPr lang="en-GB" dirty="0"/>
              <a:t>(.) a pair of scissors doesn't really need water plastic doesn't really need water right anything else </a:t>
            </a:r>
          </a:p>
          <a:p>
            <a:pPr marL="0" indent="0">
              <a:buNone/>
            </a:pPr>
            <a:r>
              <a:rPr lang="en-GB" b="1" dirty="0"/>
              <a:t>Kate:</a:t>
            </a:r>
            <a:r>
              <a:rPr lang="en-GB" dirty="0"/>
              <a:t>   um </a:t>
            </a:r>
            <a:r>
              <a:rPr lang="en-GB" dirty="0" err="1"/>
              <a:t>um</a:t>
            </a:r>
            <a:r>
              <a:rPr lang="en-GB" dirty="0"/>
              <a:t> like err </a:t>
            </a:r>
            <a:r>
              <a:rPr lang="en-GB" dirty="0">
                <a:solidFill>
                  <a:schemeClr val="accent1">
                    <a:lumMod val="75000"/>
                  </a:schemeClr>
                </a:solidFill>
              </a:rPr>
              <a:t>they all they grow </a:t>
            </a:r>
          </a:p>
        </p:txBody>
      </p:sp>
    </p:spTree>
    <p:extLst>
      <p:ext uri="{BB962C8B-B14F-4D97-AF65-F5344CB8AC3E}">
        <p14:creationId xmlns:p14="http://schemas.microsoft.com/office/powerpoint/2010/main" val="2816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453895-90D3-448F-B105-B2F3B2904CE7}"/>
              </a:ext>
            </a:extLst>
          </p:cNvPr>
          <p:cNvSpPr>
            <a:spLocks noGrp="1"/>
          </p:cNvSpPr>
          <p:nvPr>
            <p:ph type="title"/>
          </p:nvPr>
        </p:nvSpPr>
        <p:spPr/>
        <p:txBody>
          <a:bodyPr/>
          <a:lstStyle/>
          <a:p>
            <a:r>
              <a:rPr lang="en-GB" dirty="0"/>
              <a:t>Abstract concept of Energy Transfer: </a:t>
            </a:r>
            <a:r>
              <a:rPr lang="en-GB" dirty="0" err="1"/>
              <a:t>IMAge</a:t>
            </a:r>
            <a:r>
              <a:rPr lang="en-GB" dirty="0"/>
              <a:t> schemas</a:t>
            </a:r>
          </a:p>
        </p:txBody>
      </p:sp>
      <p:sp>
        <p:nvSpPr>
          <p:cNvPr id="3" name="Content Placeholder 2">
            <a:extLst>
              <a:ext uri="{FF2B5EF4-FFF2-40B4-BE49-F238E27FC236}">
                <a16:creationId xmlns:a16="http://schemas.microsoft.com/office/drawing/2014/main" xmlns="" id="{63AAEC4B-14E3-426A-945F-A110875D20F2}"/>
              </a:ext>
            </a:extLst>
          </p:cNvPr>
          <p:cNvSpPr>
            <a:spLocks noGrp="1"/>
          </p:cNvSpPr>
          <p:nvPr>
            <p:ph idx="1"/>
          </p:nvPr>
        </p:nvSpPr>
        <p:spPr/>
        <p:txBody>
          <a:bodyPr>
            <a:normAutofit fontScale="70000" lnSpcReduction="20000"/>
          </a:bodyPr>
          <a:lstStyle/>
          <a:p>
            <a:pPr marL="0" indent="0">
              <a:buNone/>
            </a:pPr>
            <a:r>
              <a:rPr lang="en-GB" b="1" dirty="0"/>
              <a:t>Sally:  </a:t>
            </a:r>
            <a:r>
              <a:rPr lang="en-GB" dirty="0"/>
              <a:t>	yeah and Rose and you thought something slightly different didn’t you so can you remember what 	you thought at the time? </a:t>
            </a:r>
          </a:p>
          <a:p>
            <a:pPr marL="0" indent="0">
              <a:buNone/>
            </a:pPr>
            <a:r>
              <a:rPr lang="en-GB" b="1" dirty="0"/>
              <a:t>Rose:  </a:t>
            </a:r>
            <a:r>
              <a:rPr lang="en-GB" dirty="0"/>
              <a:t>	like if you </a:t>
            </a:r>
            <a:r>
              <a:rPr lang="en-GB" dirty="0">
                <a:solidFill>
                  <a:schemeClr val="accent2"/>
                </a:solidFill>
              </a:rPr>
              <a:t>put on a jacket </a:t>
            </a:r>
            <a:r>
              <a:rPr lang="en-GB" dirty="0"/>
              <a:t>it’s not like (.) instantly warm (1.0) the </a:t>
            </a:r>
            <a:r>
              <a:rPr lang="en-GB" dirty="0">
                <a:solidFill>
                  <a:schemeClr val="accent4"/>
                </a:solidFill>
              </a:rPr>
              <a:t>body heat needs to heat up the 	jacket. </a:t>
            </a:r>
          </a:p>
          <a:p>
            <a:pPr marL="0" indent="0">
              <a:buNone/>
            </a:pPr>
            <a:r>
              <a:rPr lang="en-GB" b="1" dirty="0"/>
              <a:t>Sally:  </a:t>
            </a:r>
            <a:r>
              <a:rPr lang="en-GB" dirty="0"/>
              <a:t>	u– huh </a:t>
            </a:r>
          </a:p>
          <a:p>
            <a:pPr marL="0" indent="0">
              <a:buNone/>
            </a:pPr>
            <a:r>
              <a:rPr lang="en-GB" b="1" dirty="0"/>
              <a:t>Rose:</a:t>
            </a:r>
            <a:r>
              <a:rPr lang="en-GB" dirty="0"/>
              <a:t>  	so the jacket hadn’t been on a radiator (.) or near any heat so if you put it on the snowman it wouldn’t 	make any difference (.) and there’s no like source of well there’s the cold of the snow but it wouldn’t 	keep him cold like</a:t>
            </a:r>
          </a:p>
          <a:p>
            <a:pPr marL="0" indent="0">
              <a:buNone/>
            </a:pPr>
            <a:r>
              <a:rPr lang="en-GB" b="1" dirty="0" err="1"/>
              <a:t>Sanja</a:t>
            </a:r>
            <a:r>
              <a:rPr lang="en-GB" b="1" dirty="0"/>
              <a:t>:</a:t>
            </a:r>
            <a:r>
              <a:rPr lang="en-GB" dirty="0"/>
              <a:t>	at first I thought like (.) the </a:t>
            </a:r>
            <a:r>
              <a:rPr lang="en-GB" dirty="0">
                <a:solidFill>
                  <a:schemeClr val="accent4"/>
                </a:solidFill>
              </a:rPr>
              <a:t>cardboard would melt the ice (.) </a:t>
            </a:r>
            <a:r>
              <a:rPr lang="en-GB" dirty="0">
                <a:solidFill>
                  <a:schemeClr val="accent2">
                    <a:lumMod val="75000"/>
                  </a:schemeClr>
                </a:solidFill>
              </a:rPr>
              <a:t>the snow it’s trapped (.) </a:t>
            </a:r>
            <a:r>
              <a:rPr lang="en-GB" dirty="0"/>
              <a:t>and it has no 	way of like cold air to keep it (.) to keep it to keep it a solid so I thought </a:t>
            </a:r>
            <a:r>
              <a:rPr lang="en-GB" dirty="0">
                <a:solidFill>
                  <a:schemeClr val="accent4">
                    <a:lumMod val="75000"/>
                  </a:schemeClr>
                </a:solidFill>
              </a:rPr>
              <a:t>the heat would go to the 	snow  </a:t>
            </a:r>
          </a:p>
          <a:p>
            <a:pPr marL="0" indent="0">
              <a:buNone/>
            </a:pPr>
            <a:r>
              <a:rPr lang="en-GB" b="1" dirty="0"/>
              <a:t>Sally: </a:t>
            </a:r>
            <a:r>
              <a:rPr lang="en-GB" dirty="0"/>
              <a:t>	m-</a:t>
            </a:r>
            <a:r>
              <a:rPr lang="en-GB" dirty="0" err="1"/>
              <a:t>mh</a:t>
            </a:r>
            <a:r>
              <a:rPr lang="en-GB" dirty="0"/>
              <a:t> have you changed your view? </a:t>
            </a:r>
          </a:p>
          <a:p>
            <a:endParaRPr lang="en-GB" dirty="0"/>
          </a:p>
        </p:txBody>
      </p:sp>
      <p:sp>
        <p:nvSpPr>
          <p:cNvPr id="5" name="Freeform: Shape 4">
            <a:extLst>
              <a:ext uri="{FF2B5EF4-FFF2-40B4-BE49-F238E27FC236}">
                <a16:creationId xmlns:a16="http://schemas.microsoft.com/office/drawing/2014/main" xmlns="" id="{AAF92B8E-ABD0-4BA4-A0BB-1654F7773F51}"/>
              </a:ext>
            </a:extLst>
          </p:cNvPr>
          <p:cNvSpPr/>
          <p:nvPr/>
        </p:nvSpPr>
        <p:spPr>
          <a:xfrm>
            <a:off x="10925550" y="2392678"/>
            <a:ext cx="612858" cy="699314"/>
          </a:xfrm>
          <a:custGeom>
            <a:avLst/>
            <a:gdLst>
              <a:gd name="connsiteX0" fmla="*/ 311201 w 612858"/>
              <a:gd name="connsiteY0" fmla="*/ 1730 h 699314"/>
              <a:gd name="connsiteX1" fmla="*/ 94384 w 612858"/>
              <a:gd name="connsiteY1" fmla="*/ 77145 h 699314"/>
              <a:gd name="connsiteX2" fmla="*/ 56677 w 612858"/>
              <a:gd name="connsiteY2" fmla="*/ 133706 h 699314"/>
              <a:gd name="connsiteX3" fmla="*/ 9543 w 612858"/>
              <a:gd name="connsiteY3" fmla="*/ 218547 h 699314"/>
              <a:gd name="connsiteX4" fmla="*/ 9543 w 612858"/>
              <a:gd name="connsiteY4" fmla="*/ 501351 h 699314"/>
              <a:gd name="connsiteX5" fmla="*/ 37823 w 612858"/>
              <a:gd name="connsiteY5" fmla="*/ 567338 h 699314"/>
              <a:gd name="connsiteX6" fmla="*/ 66104 w 612858"/>
              <a:gd name="connsiteY6" fmla="*/ 605046 h 699314"/>
              <a:gd name="connsiteX7" fmla="*/ 103811 w 612858"/>
              <a:gd name="connsiteY7" fmla="*/ 614473 h 699314"/>
              <a:gd name="connsiteX8" fmla="*/ 169798 w 612858"/>
              <a:gd name="connsiteY8" fmla="*/ 642753 h 699314"/>
              <a:gd name="connsiteX9" fmla="*/ 207506 w 612858"/>
              <a:gd name="connsiteY9" fmla="*/ 671033 h 699314"/>
              <a:gd name="connsiteX10" fmla="*/ 235786 w 612858"/>
              <a:gd name="connsiteY10" fmla="*/ 689887 h 699314"/>
              <a:gd name="connsiteX11" fmla="*/ 264066 w 612858"/>
              <a:gd name="connsiteY11" fmla="*/ 699314 h 699314"/>
              <a:gd name="connsiteX12" fmla="*/ 546871 w 612858"/>
              <a:gd name="connsiteY12" fmla="*/ 689887 h 699314"/>
              <a:gd name="connsiteX13" fmla="*/ 565724 w 612858"/>
              <a:gd name="connsiteY13" fmla="*/ 661607 h 699314"/>
              <a:gd name="connsiteX14" fmla="*/ 584578 w 612858"/>
              <a:gd name="connsiteY14" fmla="*/ 605046 h 699314"/>
              <a:gd name="connsiteX15" fmla="*/ 594005 w 612858"/>
              <a:gd name="connsiteY15" fmla="*/ 576765 h 699314"/>
              <a:gd name="connsiteX16" fmla="*/ 603431 w 612858"/>
              <a:gd name="connsiteY16" fmla="*/ 548485 h 699314"/>
              <a:gd name="connsiteX17" fmla="*/ 612858 w 612858"/>
              <a:gd name="connsiteY17" fmla="*/ 454217 h 699314"/>
              <a:gd name="connsiteX18" fmla="*/ 603431 w 612858"/>
              <a:gd name="connsiteY18" fmla="*/ 312815 h 699314"/>
              <a:gd name="connsiteX19" fmla="*/ 594005 w 612858"/>
              <a:gd name="connsiteY19" fmla="*/ 275108 h 699314"/>
              <a:gd name="connsiteX20" fmla="*/ 584578 w 612858"/>
              <a:gd name="connsiteY20" fmla="*/ 209120 h 699314"/>
              <a:gd name="connsiteX21" fmla="*/ 565724 w 612858"/>
              <a:gd name="connsiteY21" fmla="*/ 152559 h 699314"/>
              <a:gd name="connsiteX22" fmla="*/ 518590 w 612858"/>
              <a:gd name="connsiteY22" fmla="*/ 67718 h 699314"/>
              <a:gd name="connsiteX23" fmla="*/ 462029 w 612858"/>
              <a:gd name="connsiteY23" fmla="*/ 30011 h 699314"/>
              <a:gd name="connsiteX24" fmla="*/ 311201 w 612858"/>
              <a:gd name="connsiteY24" fmla="*/ 1730 h 6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858" h="699314">
                <a:moveTo>
                  <a:pt x="311201" y="1730"/>
                </a:moveTo>
                <a:cubicBezTo>
                  <a:pt x="249927" y="9586"/>
                  <a:pt x="164856" y="47330"/>
                  <a:pt x="94384" y="77145"/>
                </a:cubicBezTo>
                <a:cubicBezTo>
                  <a:pt x="57919" y="92572"/>
                  <a:pt x="71183" y="107595"/>
                  <a:pt x="56677" y="133706"/>
                </a:cubicBezTo>
                <a:cubicBezTo>
                  <a:pt x="2653" y="230949"/>
                  <a:pt x="30874" y="154554"/>
                  <a:pt x="9543" y="218547"/>
                </a:cubicBezTo>
                <a:cubicBezTo>
                  <a:pt x="-205" y="364758"/>
                  <a:pt x="-5848" y="355140"/>
                  <a:pt x="9543" y="501351"/>
                </a:cubicBezTo>
                <a:cubicBezTo>
                  <a:pt x="13083" y="534982"/>
                  <a:pt x="19334" y="541453"/>
                  <a:pt x="37823" y="567338"/>
                </a:cubicBezTo>
                <a:cubicBezTo>
                  <a:pt x="46955" y="580123"/>
                  <a:pt x="53319" y="595914"/>
                  <a:pt x="66104" y="605046"/>
                </a:cubicBezTo>
                <a:cubicBezTo>
                  <a:pt x="76647" y="612577"/>
                  <a:pt x="91242" y="611331"/>
                  <a:pt x="103811" y="614473"/>
                </a:cubicBezTo>
                <a:cubicBezTo>
                  <a:pt x="206746" y="683095"/>
                  <a:pt x="48054" y="581882"/>
                  <a:pt x="169798" y="642753"/>
                </a:cubicBezTo>
                <a:cubicBezTo>
                  <a:pt x="183851" y="649779"/>
                  <a:pt x="194721" y="661901"/>
                  <a:pt x="207506" y="671033"/>
                </a:cubicBezTo>
                <a:cubicBezTo>
                  <a:pt x="216725" y="677618"/>
                  <a:pt x="225653" y="684820"/>
                  <a:pt x="235786" y="689887"/>
                </a:cubicBezTo>
                <a:cubicBezTo>
                  <a:pt x="244674" y="694331"/>
                  <a:pt x="254639" y="696172"/>
                  <a:pt x="264066" y="699314"/>
                </a:cubicBezTo>
                <a:cubicBezTo>
                  <a:pt x="358334" y="696172"/>
                  <a:pt x="453279" y="701586"/>
                  <a:pt x="546871" y="689887"/>
                </a:cubicBezTo>
                <a:cubicBezTo>
                  <a:pt x="558113" y="688482"/>
                  <a:pt x="561123" y="671960"/>
                  <a:pt x="565724" y="661607"/>
                </a:cubicBezTo>
                <a:cubicBezTo>
                  <a:pt x="573795" y="643446"/>
                  <a:pt x="578293" y="623900"/>
                  <a:pt x="584578" y="605046"/>
                </a:cubicBezTo>
                <a:lnTo>
                  <a:pt x="594005" y="576765"/>
                </a:lnTo>
                <a:lnTo>
                  <a:pt x="603431" y="548485"/>
                </a:lnTo>
                <a:cubicBezTo>
                  <a:pt x="606573" y="517062"/>
                  <a:pt x="612858" y="485796"/>
                  <a:pt x="612858" y="454217"/>
                </a:cubicBezTo>
                <a:cubicBezTo>
                  <a:pt x="612858" y="406978"/>
                  <a:pt x="608376" y="359794"/>
                  <a:pt x="603431" y="312815"/>
                </a:cubicBezTo>
                <a:cubicBezTo>
                  <a:pt x="602075" y="299930"/>
                  <a:pt x="596323" y="287855"/>
                  <a:pt x="594005" y="275108"/>
                </a:cubicBezTo>
                <a:cubicBezTo>
                  <a:pt x="590030" y="253247"/>
                  <a:pt x="589574" y="230770"/>
                  <a:pt x="584578" y="209120"/>
                </a:cubicBezTo>
                <a:cubicBezTo>
                  <a:pt x="580109" y="189755"/>
                  <a:pt x="572009" y="171413"/>
                  <a:pt x="565724" y="152559"/>
                </a:cubicBezTo>
                <a:cubicBezTo>
                  <a:pt x="555901" y="123090"/>
                  <a:pt x="546372" y="86239"/>
                  <a:pt x="518590" y="67718"/>
                </a:cubicBezTo>
                <a:cubicBezTo>
                  <a:pt x="499736" y="55149"/>
                  <a:pt x="484248" y="34455"/>
                  <a:pt x="462029" y="30011"/>
                </a:cubicBezTo>
                <a:cubicBezTo>
                  <a:pt x="384083" y="14421"/>
                  <a:pt x="372475" y="-6126"/>
                  <a:pt x="311201" y="173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xmlns="" id="{03CD854F-6C0C-4815-9A68-E24AEA5A89E5}"/>
              </a:ext>
            </a:extLst>
          </p:cNvPr>
          <p:cNvSpPr/>
          <p:nvPr/>
        </p:nvSpPr>
        <p:spPr>
          <a:xfrm>
            <a:off x="10699423" y="3129699"/>
            <a:ext cx="1293278" cy="1234911"/>
          </a:xfrm>
          <a:custGeom>
            <a:avLst/>
            <a:gdLst>
              <a:gd name="connsiteX0" fmla="*/ 518474 w 1293278"/>
              <a:gd name="connsiteY0" fmla="*/ 37707 h 1234911"/>
              <a:gd name="connsiteX1" fmla="*/ 414779 w 1293278"/>
              <a:gd name="connsiteY1" fmla="*/ 47134 h 1234911"/>
              <a:gd name="connsiteX2" fmla="*/ 358218 w 1293278"/>
              <a:gd name="connsiteY2" fmla="*/ 65988 h 1234911"/>
              <a:gd name="connsiteX3" fmla="*/ 329938 w 1293278"/>
              <a:gd name="connsiteY3" fmla="*/ 75414 h 1234911"/>
              <a:gd name="connsiteX4" fmla="*/ 216816 w 1293278"/>
              <a:gd name="connsiteY4" fmla="*/ 150829 h 1234911"/>
              <a:gd name="connsiteX5" fmla="*/ 188536 w 1293278"/>
              <a:gd name="connsiteY5" fmla="*/ 169682 h 1234911"/>
              <a:gd name="connsiteX6" fmla="*/ 160255 w 1293278"/>
              <a:gd name="connsiteY6" fmla="*/ 188536 h 1234911"/>
              <a:gd name="connsiteX7" fmla="*/ 141402 w 1293278"/>
              <a:gd name="connsiteY7" fmla="*/ 216816 h 1234911"/>
              <a:gd name="connsiteX8" fmla="*/ 113121 w 1293278"/>
              <a:gd name="connsiteY8" fmla="*/ 245097 h 1234911"/>
              <a:gd name="connsiteX9" fmla="*/ 103695 w 1293278"/>
              <a:gd name="connsiteY9" fmla="*/ 273377 h 1234911"/>
              <a:gd name="connsiteX10" fmla="*/ 84841 w 1293278"/>
              <a:gd name="connsiteY10" fmla="*/ 301658 h 1234911"/>
              <a:gd name="connsiteX11" fmla="*/ 65987 w 1293278"/>
              <a:gd name="connsiteY11" fmla="*/ 358219 h 1234911"/>
              <a:gd name="connsiteX12" fmla="*/ 37707 w 1293278"/>
              <a:gd name="connsiteY12" fmla="*/ 443060 h 1234911"/>
              <a:gd name="connsiteX13" fmla="*/ 28280 w 1293278"/>
              <a:gd name="connsiteY13" fmla="*/ 471340 h 1234911"/>
              <a:gd name="connsiteX14" fmla="*/ 0 w 1293278"/>
              <a:gd name="connsiteY14" fmla="*/ 641023 h 1234911"/>
              <a:gd name="connsiteX15" fmla="*/ 9426 w 1293278"/>
              <a:gd name="connsiteY15" fmla="*/ 923827 h 1234911"/>
              <a:gd name="connsiteX16" fmla="*/ 65987 w 1293278"/>
              <a:gd name="connsiteY16" fmla="*/ 1036948 h 1234911"/>
              <a:gd name="connsiteX17" fmla="*/ 103695 w 1293278"/>
              <a:gd name="connsiteY17" fmla="*/ 1093509 h 1234911"/>
              <a:gd name="connsiteX18" fmla="*/ 188536 w 1293278"/>
              <a:gd name="connsiteY18" fmla="*/ 1140643 h 1234911"/>
              <a:gd name="connsiteX19" fmla="*/ 245097 w 1293278"/>
              <a:gd name="connsiteY19" fmla="*/ 1178350 h 1234911"/>
              <a:gd name="connsiteX20" fmla="*/ 320511 w 1293278"/>
              <a:gd name="connsiteY20" fmla="*/ 1197204 h 1234911"/>
              <a:gd name="connsiteX21" fmla="*/ 358218 w 1293278"/>
              <a:gd name="connsiteY21" fmla="*/ 1206631 h 1234911"/>
              <a:gd name="connsiteX22" fmla="*/ 386499 w 1293278"/>
              <a:gd name="connsiteY22" fmla="*/ 1216058 h 1234911"/>
              <a:gd name="connsiteX23" fmla="*/ 499620 w 1293278"/>
              <a:gd name="connsiteY23" fmla="*/ 1234911 h 1234911"/>
              <a:gd name="connsiteX24" fmla="*/ 867266 w 1293278"/>
              <a:gd name="connsiteY24" fmla="*/ 1225485 h 1234911"/>
              <a:gd name="connsiteX25" fmla="*/ 961534 w 1293278"/>
              <a:gd name="connsiteY25" fmla="*/ 1206631 h 1234911"/>
              <a:gd name="connsiteX26" fmla="*/ 1018095 w 1293278"/>
              <a:gd name="connsiteY26" fmla="*/ 1187777 h 1234911"/>
              <a:gd name="connsiteX27" fmla="*/ 1055802 w 1293278"/>
              <a:gd name="connsiteY27" fmla="*/ 1178350 h 1234911"/>
              <a:gd name="connsiteX28" fmla="*/ 1112363 w 1293278"/>
              <a:gd name="connsiteY28" fmla="*/ 1140643 h 1234911"/>
              <a:gd name="connsiteX29" fmla="*/ 1140643 w 1293278"/>
              <a:gd name="connsiteY29" fmla="*/ 1121790 h 1234911"/>
              <a:gd name="connsiteX30" fmla="*/ 1178350 w 1293278"/>
              <a:gd name="connsiteY30" fmla="*/ 1093509 h 1234911"/>
              <a:gd name="connsiteX31" fmla="*/ 1197204 w 1293278"/>
              <a:gd name="connsiteY31" fmla="*/ 1065229 h 1234911"/>
              <a:gd name="connsiteX32" fmla="*/ 1225484 w 1293278"/>
              <a:gd name="connsiteY32" fmla="*/ 1036948 h 1234911"/>
              <a:gd name="connsiteX33" fmla="*/ 1234911 w 1293278"/>
              <a:gd name="connsiteY33" fmla="*/ 1008668 h 1234911"/>
              <a:gd name="connsiteX34" fmla="*/ 1253765 w 1293278"/>
              <a:gd name="connsiteY34" fmla="*/ 980388 h 1234911"/>
              <a:gd name="connsiteX35" fmla="*/ 1272618 w 1293278"/>
              <a:gd name="connsiteY35" fmla="*/ 904973 h 1234911"/>
              <a:gd name="connsiteX36" fmla="*/ 1282045 w 1293278"/>
              <a:gd name="connsiteY36" fmla="*/ 876693 h 1234911"/>
              <a:gd name="connsiteX37" fmla="*/ 1282045 w 1293278"/>
              <a:gd name="connsiteY37" fmla="*/ 650449 h 1234911"/>
              <a:gd name="connsiteX38" fmla="*/ 1263191 w 1293278"/>
              <a:gd name="connsiteY38" fmla="*/ 593889 h 1234911"/>
              <a:gd name="connsiteX39" fmla="*/ 1244338 w 1293278"/>
              <a:gd name="connsiteY39" fmla="*/ 537328 h 1234911"/>
              <a:gd name="connsiteX40" fmla="*/ 1234911 w 1293278"/>
              <a:gd name="connsiteY40" fmla="*/ 509047 h 1234911"/>
              <a:gd name="connsiteX41" fmla="*/ 1197204 w 1293278"/>
              <a:gd name="connsiteY41" fmla="*/ 452487 h 1234911"/>
              <a:gd name="connsiteX42" fmla="*/ 1140643 w 1293278"/>
              <a:gd name="connsiteY42" fmla="*/ 377072 h 1234911"/>
              <a:gd name="connsiteX43" fmla="*/ 1131216 w 1293278"/>
              <a:gd name="connsiteY43" fmla="*/ 348792 h 1234911"/>
              <a:gd name="connsiteX44" fmla="*/ 1112363 w 1293278"/>
              <a:gd name="connsiteY44" fmla="*/ 320511 h 1234911"/>
              <a:gd name="connsiteX45" fmla="*/ 1055802 w 1293278"/>
              <a:gd name="connsiteY45" fmla="*/ 245097 h 1234911"/>
              <a:gd name="connsiteX46" fmla="*/ 1027521 w 1293278"/>
              <a:gd name="connsiteY46" fmla="*/ 216816 h 1234911"/>
              <a:gd name="connsiteX47" fmla="*/ 1008668 w 1293278"/>
              <a:gd name="connsiteY47" fmla="*/ 188536 h 1234911"/>
              <a:gd name="connsiteX48" fmla="*/ 914400 w 1293278"/>
              <a:gd name="connsiteY48" fmla="*/ 131975 h 1234911"/>
              <a:gd name="connsiteX49" fmla="*/ 857839 w 1293278"/>
              <a:gd name="connsiteY49" fmla="*/ 94268 h 1234911"/>
              <a:gd name="connsiteX50" fmla="*/ 829558 w 1293278"/>
              <a:gd name="connsiteY50" fmla="*/ 75414 h 1234911"/>
              <a:gd name="connsiteX51" fmla="*/ 801278 w 1293278"/>
              <a:gd name="connsiteY51" fmla="*/ 65988 h 1234911"/>
              <a:gd name="connsiteX52" fmla="*/ 735290 w 1293278"/>
              <a:gd name="connsiteY52" fmla="*/ 18854 h 1234911"/>
              <a:gd name="connsiteX53" fmla="*/ 678730 w 1293278"/>
              <a:gd name="connsiteY53" fmla="*/ 0 h 1234911"/>
              <a:gd name="connsiteX54" fmla="*/ 575035 w 1293278"/>
              <a:gd name="connsiteY54" fmla="*/ 18854 h 1234911"/>
              <a:gd name="connsiteX55" fmla="*/ 546754 w 1293278"/>
              <a:gd name="connsiteY55" fmla="*/ 37707 h 1234911"/>
              <a:gd name="connsiteX56" fmla="*/ 509047 w 1293278"/>
              <a:gd name="connsiteY56" fmla="*/ 47134 h 1234911"/>
              <a:gd name="connsiteX57" fmla="*/ 518474 w 1293278"/>
              <a:gd name="connsiteY57" fmla="*/ 37707 h 123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93278" h="1234911">
                <a:moveTo>
                  <a:pt x="518474" y="37707"/>
                </a:moveTo>
                <a:cubicBezTo>
                  <a:pt x="502763" y="37707"/>
                  <a:pt x="448958" y="41102"/>
                  <a:pt x="414779" y="47134"/>
                </a:cubicBezTo>
                <a:cubicBezTo>
                  <a:pt x="395208" y="50588"/>
                  <a:pt x="377072" y="59704"/>
                  <a:pt x="358218" y="65988"/>
                </a:cubicBezTo>
                <a:lnTo>
                  <a:pt x="329938" y="75414"/>
                </a:lnTo>
                <a:lnTo>
                  <a:pt x="216816" y="150829"/>
                </a:lnTo>
                <a:lnTo>
                  <a:pt x="188536" y="169682"/>
                </a:lnTo>
                <a:lnTo>
                  <a:pt x="160255" y="188536"/>
                </a:lnTo>
                <a:cubicBezTo>
                  <a:pt x="153971" y="197963"/>
                  <a:pt x="148655" y="208113"/>
                  <a:pt x="141402" y="216816"/>
                </a:cubicBezTo>
                <a:cubicBezTo>
                  <a:pt x="132867" y="227058"/>
                  <a:pt x="120516" y="234004"/>
                  <a:pt x="113121" y="245097"/>
                </a:cubicBezTo>
                <a:cubicBezTo>
                  <a:pt x="107609" y="253365"/>
                  <a:pt x="108139" y="264489"/>
                  <a:pt x="103695" y="273377"/>
                </a:cubicBezTo>
                <a:cubicBezTo>
                  <a:pt x="98628" y="283511"/>
                  <a:pt x="89443" y="291305"/>
                  <a:pt x="84841" y="301658"/>
                </a:cubicBezTo>
                <a:cubicBezTo>
                  <a:pt x="76770" y="319819"/>
                  <a:pt x="72271" y="339365"/>
                  <a:pt x="65987" y="358219"/>
                </a:cubicBezTo>
                <a:lnTo>
                  <a:pt x="37707" y="443060"/>
                </a:lnTo>
                <a:lnTo>
                  <a:pt x="28280" y="471340"/>
                </a:lnTo>
                <a:cubicBezTo>
                  <a:pt x="7594" y="616141"/>
                  <a:pt x="20203" y="560203"/>
                  <a:pt x="0" y="641023"/>
                </a:cubicBezTo>
                <a:cubicBezTo>
                  <a:pt x="3142" y="735291"/>
                  <a:pt x="1593" y="829832"/>
                  <a:pt x="9426" y="923827"/>
                </a:cubicBezTo>
                <a:cubicBezTo>
                  <a:pt x="13143" y="968431"/>
                  <a:pt x="42685" y="1001994"/>
                  <a:pt x="65987" y="1036948"/>
                </a:cubicBezTo>
                <a:cubicBezTo>
                  <a:pt x="65988" y="1036949"/>
                  <a:pt x="103693" y="1093508"/>
                  <a:pt x="103695" y="1093509"/>
                </a:cubicBezTo>
                <a:cubicBezTo>
                  <a:pt x="168523" y="1136728"/>
                  <a:pt x="138759" y="1124051"/>
                  <a:pt x="188536" y="1140643"/>
                </a:cubicBezTo>
                <a:cubicBezTo>
                  <a:pt x="207390" y="1153212"/>
                  <a:pt x="223114" y="1172854"/>
                  <a:pt x="245097" y="1178350"/>
                </a:cubicBezTo>
                <a:lnTo>
                  <a:pt x="320511" y="1197204"/>
                </a:lnTo>
                <a:cubicBezTo>
                  <a:pt x="333080" y="1200346"/>
                  <a:pt x="345927" y="1202534"/>
                  <a:pt x="358218" y="1206631"/>
                </a:cubicBezTo>
                <a:cubicBezTo>
                  <a:pt x="367645" y="1209773"/>
                  <a:pt x="376859" y="1213648"/>
                  <a:pt x="386499" y="1216058"/>
                </a:cubicBezTo>
                <a:cubicBezTo>
                  <a:pt x="423262" y="1225249"/>
                  <a:pt x="462367" y="1229590"/>
                  <a:pt x="499620" y="1234911"/>
                </a:cubicBezTo>
                <a:lnTo>
                  <a:pt x="867266" y="1225485"/>
                </a:lnTo>
                <a:cubicBezTo>
                  <a:pt x="887205" y="1224599"/>
                  <a:pt x="938770" y="1213460"/>
                  <a:pt x="961534" y="1206631"/>
                </a:cubicBezTo>
                <a:cubicBezTo>
                  <a:pt x="980569" y="1200920"/>
                  <a:pt x="998815" y="1192597"/>
                  <a:pt x="1018095" y="1187777"/>
                </a:cubicBezTo>
                <a:lnTo>
                  <a:pt x="1055802" y="1178350"/>
                </a:lnTo>
                <a:lnTo>
                  <a:pt x="1112363" y="1140643"/>
                </a:lnTo>
                <a:cubicBezTo>
                  <a:pt x="1121790" y="1134359"/>
                  <a:pt x="1131580" y="1128588"/>
                  <a:pt x="1140643" y="1121790"/>
                </a:cubicBezTo>
                <a:cubicBezTo>
                  <a:pt x="1153212" y="1112363"/>
                  <a:pt x="1167240" y="1104619"/>
                  <a:pt x="1178350" y="1093509"/>
                </a:cubicBezTo>
                <a:cubicBezTo>
                  <a:pt x="1186361" y="1085498"/>
                  <a:pt x="1189951" y="1073933"/>
                  <a:pt x="1197204" y="1065229"/>
                </a:cubicBezTo>
                <a:cubicBezTo>
                  <a:pt x="1205739" y="1054987"/>
                  <a:pt x="1216057" y="1046375"/>
                  <a:pt x="1225484" y="1036948"/>
                </a:cubicBezTo>
                <a:cubicBezTo>
                  <a:pt x="1228626" y="1027521"/>
                  <a:pt x="1230467" y="1017556"/>
                  <a:pt x="1234911" y="1008668"/>
                </a:cubicBezTo>
                <a:cubicBezTo>
                  <a:pt x="1239978" y="998535"/>
                  <a:pt x="1249893" y="991035"/>
                  <a:pt x="1253765" y="980388"/>
                </a:cubicBezTo>
                <a:cubicBezTo>
                  <a:pt x="1262620" y="956036"/>
                  <a:pt x="1264424" y="929555"/>
                  <a:pt x="1272618" y="904973"/>
                </a:cubicBezTo>
                <a:lnTo>
                  <a:pt x="1282045" y="876693"/>
                </a:lnTo>
                <a:cubicBezTo>
                  <a:pt x="1294591" y="776323"/>
                  <a:pt x="1299274" y="776791"/>
                  <a:pt x="1282045" y="650449"/>
                </a:cubicBezTo>
                <a:cubicBezTo>
                  <a:pt x="1279360" y="630758"/>
                  <a:pt x="1269475" y="612742"/>
                  <a:pt x="1263191" y="593889"/>
                </a:cubicBezTo>
                <a:lnTo>
                  <a:pt x="1244338" y="537328"/>
                </a:lnTo>
                <a:cubicBezTo>
                  <a:pt x="1241196" y="527901"/>
                  <a:pt x="1240423" y="517315"/>
                  <a:pt x="1234911" y="509047"/>
                </a:cubicBezTo>
                <a:cubicBezTo>
                  <a:pt x="1222342" y="490194"/>
                  <a:pt x="1210799" y="470614"/>
                  <a:pt x="1197204" y="452487"/>
                </a:cubicBezTo>
                <a:lnTo>
                  <a:pt x="1140643" y="377072"/>
                </a:lnTo>
                <a:cubicBezTo>
                  <a:pt x="1137501" y="367645"/>
                  <a:pt x="1135660" y="357680"/>
                  <a:pt x="1131216" y="348792"/>
                </a:cubicBezTo>
                <a:cubicBezTo>
                  <a:pt x="1126149" y="338658"/>
                  <a:pt x="1119027" y="329674"/>
                  <a:pt x="1112363" y="320511"/>
                </a:cubicBezTo>
                <a:cubicBezTo>
                  <a:pt x="1093881" y="295098"/>
                  <a:pt x="1078021" y="267316"/>
                  <a:pt x="1055802" y="245097"/>
                </a:cubicBezTo>
                <a:cubicBezTo>
                  <a:pt x="1046375" y="235670"/>
                  <a:pt x="1036056" y="227058"/>
                  <a:pt x="1027521" y="216816"/>
                </a:cubicBezTo>
                <a:cubicBezTo>
                  <a:pt x="1020268" y="208113"/>
                  <a:pt x="1017194" y="195996"/>
                  <a:pt x="1008668" y="188536"/>
                </a:cubicBezTo>
                <a:cubicBezTo>
                  <a:pt x="958134" y="144319"/>
                  <a:pt x="961385" y="160166"/>
                  <a:pt x="914400" y="131975"/>
                </a:cubicBezTo>
                <a:cubicBezTo>
                  <a:pt x="894970" y="120317"/>
                  <a:pt x="876693" y="106837"/>
                  <a:pt x="857839" y="94268"/>
                </a:cubicBezTo>
                <a:cubicBezTo>
                  <a:pt x="848412" y="87983"/>
                  <a:pt x="840307" y="78997"/>
                  <a:pt x="829558" y="75414"/>
                </a:cubicBezTo>
                <a:lnTo>
                  <a:pt x="801278" y="65988"/>
                </a:lnTo>
                <a:cubicBezTo>
                  <a:pt x="796205" y="62183"/>
                  <a:pt x="746575" y="23870"/>
                  <a:pt x="735290" y="18854"/>
                </a:cubicBezTo>
                <a:cubicBezTo>
                  <a:pt x="717130" y="10783"/>
                  <a:pt x="678730" y="0"/>
                  <a:pt x="678730" y="0"/>
                </a:cubicBezTo>
                <a:cubicBezTo>
                  <a:pt x="652728" y="3250"/>
                  <a:pt x="604100" y="4322"/>
                  <a:pt x="575035" y="18854"/>
                </a:cubicBezTo>
                <a:cubicBezTo>
                  <a:pt x="564901" y="23921"/>
                  <a:pt x="557168" y="33244"/>
                  <a:pt x="546754" y="37707"/>
                </a:cubicBezTo>
                <a:cubicBezTo>
                  <a:pt x="534846" y="42810"/>
                  <a:pt x="521504" y="43575"/>
                  <a:pt x="509047" y="47134"/>
                </a:cubicBezTo>
                <a:cubicBezTo>
                  <a:pt x="499493" y="49864"/>
                  <a:pt x="534185" y="37707"/>
                  <a:pt x="518474" y="3770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xmlns="" id="{AF3E0B69-65E3-4D4D-8212-F12C599C87EA}"/>
              </a:ext>
            </a:extLst>
          </p:cNvPr>
          <p:cNvSpPr/>
          <p:nvPr/>
        </p:nvSpPr>
        <p:spPr>
          <a:xfrm>
            <a:off x="10595728" y="3195687"/>
            <a:ext cx="301658" cy="970960"/>
          </a:xfrm>
          <a:custGeom>
            <a:avLst/>
            <a:gdLst>
              <a:gd name="connsiteX0" fmla="*/ 301658 w 301658"/>
              <a:gd name="connsiteY0" fmla="*/ 0 h 970960"/>
              <a:gd name="connsiteX1" fmla="*/ 254524 w 301658"/>
              <a:gd name="connsiteY1" fmla="*/ 9426 h 970960"/>
              <a:gd name="connsiteX2" fmla="*/ 197963 w 301658"/>
              <a:gd name="connsiteY2" fmla="*/ 56560 h 970960"/>
              <a:gd name="connsiteX3" fmla="*/ 179109 w 301658"/>
              <a:gd name="connsiteY3" fmla="*/ 84841 h 970960"/>
              <a:gd name="connsiteX4" fmla="*/ 150829 w 301658"/>
              <a:gd name="connsiteY4" fmla="*/ 103694 h 970960"/>
              <a:gd name="connsiteX5" fmla="*/ 113121 w 301658"/>
              <a:gd name="connsiteY5" fmla="*/ 169682 h 970960"/>
              <a:gd name="connsiteX6" fmla="*/ 94268 w 301658"/>
              <a:gd name="connsiteY6" fmla="*/ 197962 h 970960"/>
              <a:gd name="connsiteX7" fmla="*/ 75414 w 301658"/>
              <a:gd name="connsiteY7" fmla="*/ 254523 h 970960"/>
              <a:gd name="connsiteX8" fmla="*/ 56561 w 301658"/>
              <a:gd name="connsiteY8" fmla="*/ 311084 h 970960"/>
              <a:gd name="connsiteX9" fmla="*/ 47134 w 301658"/>
              <a:gd name="connsiteY9" fmla="*/ 348791 h 970960"/>
              <a:gd name="connsiteX10" fmla="*/ 18853 w 301658"/>
              <a:gd name="connsiteY10" fmla="*/ 443059 h 970960"/>
              <a:gd name="connsiteX11" fmla="*/ 9427 w 301658"/>
              <a:gd name="connsiteY11" fmla="*/ 593888 h 970960"/>
              <a:gd name="connsiteX12" fmla="*/ 0 w 301658"/>
              <a:gd name="connsiteY12" fmla="*/ 622169 h 970960"/>
              <a:gd name="connsiteX13" fmla="*/ 9427 w 301658"/>
              <a:gd name="connsiteY13" fmla="*/ 782424 h 970960"/>
              <a:gd name="connsiteX14" fmla="*/ 28280 w 301658"/>
              <a:gd name="connsiteY14" fmla="*/ 857839 h 970960"/>
              <a:gd name="connsiteX15" fmla="*/ 37707 w 301658"/>
              <a:gd name="connsiteY15" fmla="*/ 895546 h 970960"/>
              <a:gd name="connsiteX16" fmla="*/ 56561 w 301658"/>
              <a:gd name="connsiteY16" fmla="*/ 970960 h 97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1658" h="970960">
                <a:moveTo>
                  <a:pt x="301658" y="0"/>
                </a:moveTo>
                <a:cubicBezTo>
                  <a:pt x="285947" y="3142"/>
                  <a:pt x="269526" y="3800"/>
                  <a:pt x="254524" y="9426"/>
                </a:cubicBezTo>
                <a:cubicBezTo>
                  <a:pt x="236548" y="16167"/>
                  <a:pt x="209077" y="43223"/>
                  <a:pt x="197963" y="56560"/>
                </a:cubicBezTo>
                <a:cubicBezTo>
                  <a:pt x="190710" y="65264"/>
                  <a:pt x="187120" y="76830"/>
                  <a:pt x="179109" y="84841"/>
                </a:cubicBezTo>
                <a:cubicBezTo>
                  <a:pt x="171098" y="92852"/>
                  <a:pt x="160256" y="97410"/>
                  <a:pt x="150829" y="103694"/>
                </a:cubicBezTo>
                <a:cubicBezTo>
                  <a:pt x="104897" y="172592"/>
                  <a:pt x="160959" y="85966"/>
                  <a:pt x="113121" y="169682"/>
                </a:cubicBezTo>
                <a:cubicBezTo>
                  <a:pt x="107500" y="179519"/>
                  <a:pt x="98869" y="187609"/>
                  <a:pt x="94268" y="197962"/>
                </a:cubicBezTo>
                <a:cubicBezTo>
                  <a:pt x="86197" y="216123"/>
                  <a:pt x="81699" y="235669"/>
                  <a:pt x="75414" y="254523"/>
                </a:cubicBezTo>
                <a:cubicBezTo>
                  <a:pt x="75411" y="254533"/>
                  <a:pt x="56564" y="311073"/>
                  <a:pt x="56561" y="311084"/>
                </a:cubicBezTo>
                <a:cubicBezTo>
                  <a:pt x="53419" y="323653"/>
                  <a:pt x="50857" y="336382"/>
                  <a:pt x="47134" y="348791"/>
                </a:cubicBezTo>
                <a:cubicBezTo>
                  <a:pt x="12707" y="463544"/>
                  <a:pt x="40581" y="356148"/>
                  <a:pt x="18853" y="443059"/>
                </a:cubicBezTo>
                <a:cubicBezTo>
                  <a:pt x="15711" y="493335"/>
                  <a:pt x="14700" y="543790"/>
                  <a:pt x="9427" y="593888"/>
                </a:cubicBezTo>
                <a:cubicBezTo>
                  <a:pt x="8387" y="603770"/>
                  <a:pt x="0" y="612232"/>
                  <a:pt x="0" y="622169"/>
                </a:cubicBezTo>
                <a:cubicBezTo>
                  <a:pt x="0" y="675680"/>
                  <a:pt x="4583" y="729133"/>
                  <a:pt x="9427" y="782424"/>
                </a:cubicBezTo>
                <a:cubicBezTo>
                  <a:pt x="13260" y="824591"/>
                  <a:pt x="18463" y="823481"/>
                  <a:pt x="28280" y="857839"/>
                </a:cubicBezTo>
                <a:cubicBezTo>
                  <a:pt x="31839" y="870296"/>
                  <a:pt x="33984" y="883137"/>
                  <a:pt x="37707" y="895546"/>
                </a:cubicBezTo>
                <a:cubicBezTo>
                  <a:pt x="58548" y="965016"/>
                  <a:pt x="56561" y="930037"/>
                  <a:pt x="56561" y="9709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xmlns="" id="{B4B4FBDE-B20A-4A30-8ED0-F23BB8150AEF}"/>
              </a:ext>
            </a:extLst>
          </p:cNvPr>
          <p:cNvSpPr/>
          <p:nvPr/>
        </p:nvSpPr>
        <p:spPr>
          <a:xfrm>
            <a:off x="11604396" y="3157979"/>
            <a:ext cx="518474" cy="1036949"/>
          </a:xfrm>
          <a:custGeom>
            <a:avLst/>
            <a:gdLst>
              <a:gd name="connsiteX0" fmla="*/ 0 w 518474"/>
              <a:gd name="connsiteY0" fmla="*/ 0 h 1036949"/>
              <a:gd name="connsiteX1" fmla="*/ 84841 w 518474"/>
              <a:gd name="connsiteY1" fmla="*/ 9427 h 1036949"/>
              <a:gd name="connsiteX2" fmla="*/ 113122 w 518474"/>
              <a:gd name="connsiteY2" fmla="*/ 47134 h 1036949"/>
              <a:gd name="connsiteX3" fmla="*/ 150829 w 518474"/>
              <a:gd name="connsiteY3" fmla="*/ 103695 h 1036949"/>
              <a:gd name="connsiteX4" fmla="*/ 188536 w 518474"/>
              <a:gd name="connsiteY4" fmla="*/ 131976 h 1036949"/>
              <a:gd name="connsiteX5" fmla="*/ 245097 w 518474"/>
              <a:gd name="connsiteY5" fmla="*/ 169683 h 1036949"/>
              <a:gd name="connsiteX6" fmla="*/ 273377 w 518474"/>
              <a:gd name="connsiteY6" fmla="*/ 207390 h 1036949"/>
              <a:gd name="connsiteX7" fmla="*/ 301658 w 518474"/>
              <a:gd name="connsiteY7" fmla="*/ 216817 h 1036949"/>
              <a:gd name="connsiteX8" fmla="*/ 320511 w 518474"/>
              <a:gd name="connsiteY8" fmla="*/ 245097 h 1036949"/>
              <a:gd name="connsiteX9" fmla="*/ 377072 w 518474"/>
              <a:gd name="connsiteY9" fmla="*/ 301658 h 1036949"/>
              <a:gd name="connsiteX10" fmla="*/ 424206 w 518474"/>
              <a:gd name="connsiteY10" fmla="*/ 377073 h 1036949"/>
              <a:gd name="connsiteX11" fmla="*/ 443060 w 518474"/>
              <a:gd name="connsiteY11" fmla="*/ 452487 h 1036949"/>
              <a:gd name="connsiteX12" fmla="*/ 461913 w 518474"/>
              <a:gd name="connsiteY12" fmla="*/ 480767 h 1036949"/>
              <a:gd name="connsiteX13" fmla="*/ 480767 w 518474"/>
              <a:gd name="connsiteY13" fmla="*/ 537328 h 1036949"/>
              <a:gd name="connsiteX14" fmla="*/ 490194 w 518474"/>
              <a:gd name="connsiteY14" fmla="*/ 565609 h 1036949"/>
              <a:gd name="connsiteX15" fmla="*/ 499620 w 518474"/>
              <a:gd name="connsiteY15" fmla="*/ 631596 h 1036949"/>
              <a:gd name="connsiteX16" fmla="*/ 509047 w 518474"/>
              <a:gd name="connsiteY16" fmla="*/ 659877 h 1036949"/>
              <a:gd name="connsiteX17" fmla="*/ 518474 w 518474"/>
              <a:gd name="connsiteY17" fmla="*/ 735291 h 1036949"/>
              <a:gd name="connsiteX18" fmla="*/ 490194 w 518474"/>
              <a:gd name="connsiteY18" fmla="*/ 942681 h 1036949"/>
              <a:gd name="connsiteX19" fmla="*/ 452486 w 518474"/>
              <a:gd name="connsiteY19" fmla="*/ 999242 h 1036949"/>
              <a:gd name="connsiteX20" fmla="*/ 424206 w 518474"/>
              <a:gd name="connsiteY20" fmla="*/ 1036949 h 103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474" h="1036949">
                <a:moveTo>
                  <a:pt x="0" y="0"/>
                </a:moveTo>
                <a:cubicBezTo>
                  <a:pt x="28280" y="3142"/>
                  <a:pt x="58575" y="-1517"/>
                  <a:pt x="84841" y="9427"/>
                </a:cubicBezTo>
                <a:cubicBezTo>
                  <a:pt x="99344" y="15470"/>
                  <a:pt x="104112" y="34263"/>
                  <a:pt x="113122" y="47134"/>
                </a:cubicBezTo>
                <a:cubicBezTo>
                  <a:pt x="126116" y="65697"/>
                  <a:pt x="132702" y="90099"/>
                  <a:pt x="150829" y="103695"/>
                </a:cubicBezTo>
                <a:cubicBezTo>
                  <a:pt x="163398" y="113122"/>
                  <a:pt x="175665" y="122966"/>
                  <a:pt x="188536" y="131976"/>
                </a:cubicBezTo>
                <a:cubicBezTo>
                  <a:pt x="207099" y="144970"/>
                  <a:pt x="245097" y="169683"/>
                  <a:pt x="245097" y="169683"/>
                </a:cubicBezTo>
                <a:cubicBezTo>
                  <a:pt x="254524" y="182252"/>
                  <a:pt x="261307" y="197332"/>
                  <a:pt x="273377" y="207390"/>
                </a:cubicBezTo>
                <a:cubicBezTo>
                  <a:pt x="281011" y="213751"/>
                  <a:pt x="293899" y="210609"/>
                  <a:pt x="301658" y="216817"/>
                </a:cubicBezTo>
                <a:cubicBezTo>
                  <a:pt x="310505" y="223894"/>
                  <a:pt x="312984" y="236629"/>
                  <a:pt x="320511" y="245097"/>
                </a:cubicBezTo>
                <a:cubicBezTo>
                  <a:pt x="338225" y="265025"/>
                  <a:pt x="377072" y="301658"/>
                  <a:pt x="377072" y="301658"/>
                </a:cubicBezTo>
                <a:cubicBezTo>
                  <a:pt x="399509" y="368967"/>
                  <a:pt x="379390" y="347195"/>
                  <a:pt x="424206" y="377073"/>
                </a:cubicBezTo>
                <a:cubicBezTo>
                  <a:pt x="430491" y="402211"/>
                  <a:pt x="428687" y="430927"/>
                  <a:pt x="443060" y="452487"/>
                </a:cubicBezTo>
                <a:cubicBezTo>
                  <a:pt x="449344" y="461914"/>
                  <a:pt x="457312" y="470414"/>
                  <a:pt x="461913" y="480767"/>
                </a:cubicBezTo>
                <a:cubicBezTo>
                  <a:pt x="469984" y="498928"/>
                  <a:pt x="474482" y="518474"/>
                  <a:pt x="480767" y="537328"/>
                </a:cubicBezTo>
                <a:lnTo>
                  <a:pt x="490194" y="565609"/>
                </a:lnTo>
                <a:cubicBezTo>
                  <a:pt x="493336" y="587605"/>
                  <a:pt x="495263" y="609809"/>
                  <a:pt x="499620" y="631596"/>
                </a:cubicBezTo>
                <a:cubicBezTo>
                  <a:pt x="501569" y="641340"/>
                  <a:pt x="507269" y="650100"/>
                  <a:pt x="509047" y="659877"/>
                </a:cubicBezTo>
                <a:cubicBezTo>
                  <a:pt x="513579" y="684802"/>
                  <a:pt x="515332" y="710153"/>
                  <a:pt x="518474" y="735291"/>
                </a:cubicBezTo>
                <a:cubicBezTo>
                  <a:pt x="517261" y="752276"/>
                  <a:pt x="513833" y="907223"/>
                  <a:pt x="490194" y="942681"/>
                </a:cubicBezTo>
                <a:lnTo>
                  <a:pt x="452486" y="999242"/>
                </a:lnTo>
                <a:cubicBezTo>
                  <a:pt x="431166" y="1031221"/>
                  <a:pt x="441645" y="1019510"/>
                  <a:pt x="424206" y="10369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xmlns="" id="{F8266AF6-03CA-4331-8C84-EFF2C7DD2342}"/>
              </a:ext>
            </a:extLst>
          </p:cNvPr>
          <p:cNvSpPr/>
          <p:nvPr/>
        </p:nvSpPr>
        <p:spPr>
          <a:xfrm>
            <a:off x="10586301" y="2922309"/>
            <a:ext cx="348792" cy="584462"/>
          </a:xfrm>
          <a:custGeom>
            <a:avLst/>
            <a:gdLst>
              <a:gd name="connsiteX0" fmla="*/ 348792 w 348792"/>
              <a:gd name="connsiteY0" fmla="*/ 584462 h 584462"/>
              <a:gd name="connsiteX1" fmla="*/ 320511 w 348792"/>
              <a:gd name="connsiteY1" fmla="*/ 537328 h 584462"/>
              <a:gd name="connsiteX2" fmla="*/ 301658 w 348792"/>
              <a:gd name="connsiteY2" fmla="*/ 480767 h 584462"/>
              <a:gd name="connsiteX3" fmla="*/ 254524 w 348792"/>
              <a:gd name="connsiteY3" fmla="*/ 424206 h 584462"/>
              <a:gd name="connsiteX4" fmla="*/ 226243 w 348792"/>
              <a:gd name="connsiteY4" fmla="*/ 367646 h 584462"/>
              <a:gd name="connsiteX5" fmla="*/ 197963 w 348792"/>
              <a:gd name="connsiteY5" fmla="*/ 339365 h 584462"/>
              <a:gd name="connsiteX6" fmla="*/ 160256 w 348792"/>
              <a:gd name="connsiteY6" fmla="*/ 282804 h 584462"/>
              <a:gd name="connsiteX7" fmla="*/ 150829 w 348792"/>
              <a:gd name="connsiteY7" fmla="*/ 254524 h 584462"/>
              <a:gd name="connsiteX8" fmla="*/ 122548 w 348792"/>
              <a:gd name="connsiteY8" fmla="*/ 235670 h 584462"/>
              <a:gd name="connsiteX9" fmla="*/ 103695 w 348792"/>
              <a:gd name="connsiteY9" fmla="*/ 179110 h 584462"/>
              <a:gd name="connsiteX10" fmla="*/ 84841 w 348792"/>
              <a:gd name="connsiteY10" fmla="*/ 150829 h 584462"/>
              <a:gd name="connsiteX11" fmla="*/ 75414 w 348792"/>
              <a:gd name="connsiteY11" fmla="*/ 122549 h 584462"/>
              <a:gd name="connsiteX12" fmla="*/ 56561 w 348792"/>
              <a:gd name="connsiteY12" fmla="*/ 94268 h 584462"/>
              <a:gd name="connsiteX13" fmla="*/ 37707 w 348792"/>
              <a:gd name="connsiteY13" fmla="*/ 37707 h 584462"/>
              <a:gd name="connsiteX14" fmla="*/ 28280 w 348792"/>
              <a:gd name="connsiteY14" fmla="*/ 75415 h 584462"/>
              <a:gd name="connsiteX15" fmla="*/ 9427 w 348792"/>
              <a:gd name="connsiteY15" fmla="*/ 131976 h 584462"/>
              <a:gd name="connsiteX16" fmla="*/ 0 w 348792"/>
              <a:gd name="connsiteY16" fmla="*/ 160256 h 584462"/>
              <a:gd name="connsiteX17" fmla="*/ 37707 w 348792"/>
              <a:gd name="connsiteY17" fmla="*/ 47134 h 584462"/>
              <a:gd name="connsiteX18" fmla="*/ 47134 w 348792"/>
              <a:gd name="connsiteY18" fmla="*/ 18854 h 584462"/>
              <a:gd name="connsiteX19" fmla="*/ 75414 w 348792"/>
              <a:gd name="connsiteY19" fmla="*/ 0 h 584462"/>
              <a:gd name="connsiteX20" fmla="*/ 131975 w 348792"/>
              <a:gd name="connsiteY20" fmla="*/ 37707 h 584462"/>
              <a:gd name="connsiteX21" fmla="*/ 160256 w 348792"/>
              <a:gd name="connsiteY21" fmla="*/ 56561 h 584462"/>
              <a:gd name="connsiteX22" fmla="*/ 207390 w 348792"/>
              <a:gd name="connsiteY22" fmla="*/ 84842 h 5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8792" h="584462">
                <a:moveTo>
                  <a:pt x="348792" y="584462"/>
                </a:moveTo>
                <a:cubicBezTo>
                  <a:pt x="339365" y="568751"/>
                  <a:pt x="328093" y="554008"/>
                  <a:pt x="320511" y="537328"/>
                </a:cubicBezTo>
                <a:cubicBezTo>
                  <a:pt x="312287" y="519236"/>
                  <a:pt x="312682" y="497303"/>
                  <a:pt x="301658" y="480767"/>
                </a:cubicBezTo>
                <a:cubicBezTo>
                  <a:pt x="275409" y="441395"/>
                  <a:pt x="290815" y="460498"/>
                  <a:pt x="254524" y="424206"/>
                </a:cubicBezTo>
                <a:cubicBezTo>
                  <a:pt x="245075" y="395861"/>
                  <a:pt x="246549" y="392013"/>
                  <a:pt x="226243" y="367646"/>
                </a:cubicBezTo>
                <a:cubicBezTo>
                  <a:pt x="217708" y="357404"/>
                  <a:pt x="206148" y="349888"/>
                  <a:pt x="197963" y="339365"/>
                </a:cubicBezTo>
                <a:cubicBezTo>
                  <a:pt x="184052" y="321479"/>
                  <a:pt x="167422" y="304300"/>
                  <a:pt x="160256" y="282804"/>
                </a:cubicBezTo>
                <a:cubicBezTo>
                  <a:pt x="157114" y="273377"/>
                  <a:pt x="157036" y="262283"/>
                  <a:pt x="150829" y="254524"/>
                </a:cubicBezTo>
                <a:cubicBezTo>
                  <a:pt x="143751" y="245677"/>
                  <a:pt x="131975" y="241955"/>
                  <a:pt x="122548" y="235670"/>
                </a:cubicBezTo>
                <a:cubicBezTo>
                  <a:pt x="116264" y="216817"/>
                  <a:pt x="114719" y="195645"/>
                  <a:pt x="103695" y="179110"/>
                </a:cubicBezTo>
                <a:cubicBezTo>
                  <a:pt x="97410" y="169683"/>
                  <a:pt x="89908" y="160963"/>
                  <a:pt x="84841" y="150829"/>
                </a:cubicBezTo>
                <a:cubicBezTo>
                  <a:pt x="80397" y="141941"/>
                  <a:pt x="79858" y="131437"/>
                  <a:pt x="75414" y="122549"/>
                </a:cubicBezTo>
                <a:cubicBezTo>
                  <a:pt x="70347" y="112415"/>
                  <a:pt x="61162" y="104621"/>
                  <a:pt x="56561" y="94268"/>
                </a:cubicBezTo>
                <a:cubicBezTo>
                  <a:pt x="48490" y="76107"/>
                  <a:pt x="37707" y="37707"/>
                  <a:pt x="37707" y="37707"/>
                </a:cubicBezTo>
                <a:cubicBezTo>
                  <a:pt x="34565" y="50276"/>
                  <a:pt x="32003" y="63005"/>
                  <a:pt x="28280" y="75415"/>
                </a:cubicBezTo>
                <a:cubicBezTo>
                  <a:pt x="22570" y="94450"/>
                  <a:pt x="15711" y="113122"/>
                  <a:pt x="9427" y="131976"/>
                </a:cubicBezTo>
                <a:lnTo>
                  <a:pt x="0" y="160256"/>
                </a:lnTo>
                <a:lnTo>
                  <a:pt x="37707" y="47134"/>
                </a:lnTo>
                <a:cubicBezTo>
                  <a:pt x="40849" y="37707"/>
                  <a:pt x="38866" y="24366"/>
                  <a:pt x="47134" y="18854"/>
                </a:cubicBezTo>
                <a:lnTo>
                  <a:pt x="75414" y="0"/>
                </a:lnTo>
                <a:lnTo>
                  <a:pt x="131975" y="37707"/>
                </a:lnTo>
                <a:cubicBezTo>
                  <a:pt x="141402" y="43992"/>
                  <a:pt x="150122" y="51494"/>
                  <a:pt x="160256" y="56561"/>
                </a:cubicBezTo>
                <a:cubicBezTo>
                  <a:pt x="201938" y="77402"/>
                  <a:pt x="188026" y="65478"/>
                  <a:pt x="207390" y="848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xmlns="" id="{3B5595F0-B063-47CA-B484-AA813814A5AA}"/>
              </a:ext>
            </a:extLst>
          </p:cNvPr>
          <p:cNvSpPr/>
          <p:nvPr/>
        </p:nvSpPr>
        <p:spPr>
          <a:xfrm>
            <a:off x="11566689" y="3280044"/>
            <a:ext cx="201282" cy="189020"/>
          </a:xfrm>
          <a:custGeom>
            <a:avLst/>
            <a:gdLst>
              <a:gd name="connsiteX0" fmla="*/ 0 w 201282"/>
              <a:gd name="connsiteY0" fmla="*/ 189020 h 189020"/>
              <a:gd name="connsiteX1" fmla="*/ 65987 w 201282"/>
              <a:gd name="connsiteY1" fmla="*/ 104179 h 189020"/>
              <a:gd name="connsiteX2" fmla="*/ 94268 w 201282"/>
              <a:gd name="connsiteY2" fmla="*/ 85325 h 189020"/>
              <a:gd name="connsiteX3" fmla="*/ 160255 w 201282"/>
              <a:gd name="connsiteY3" fmla="*/ 19337 h 189020"/>
              <a:gd name="connsiteX4" fmla="*/ 122548 w 201282"/>
              <a:gd name="connsiteY4" fmla="*/ 484 h 189020"/>
              <a:gd name="connsiteX5" fmla="*/ 188536 w 201282"/>
              <a:gd name="connsiteY5" fmla="*/ 19337 h 189020"/>
              <a:gd name="connsiteX6" fmla="*/ 197963 w 201282"/>
              <a:gd name="connsiteY6" fmla="*/ 160740 h 18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282" h="189020">
                <a:moveTo>
                  <a:pt x="0" y="189020"/>
                </a:moveTo>
                <a:cubicBezTo>
                  <a:pt x="21996" y="160740"/>
                  <a:pt x="41887" y="130689"/>
                  <a:pt x="65987" y="104179"/>
                </a:cubicBezTo>
                <a:cubicBezTo>
                  <a:pt x="73608" y="95796"/>
                  <a:pt x="86807" y="93852"/>
                  <a:pt x="94268" y="85325"/>
                </a:cubicBezTo>
                <a:cubicBezTo>
                  <a:pt x="156555" y="14140"/>
                  <a:pt x="102117" y="38717"/>
                  <a:pt x="160255" y="19337"/>
                </a:cubicBezTo>
                <a:cubicBezTo>
                  <a:pt x="147686" y="13053"/>
                  <a:pt x="122548" y="14536"/>
                  <a:pt x="122548" y="484"/>
                </a:cubicBezTo>
                <a:cubicBezTo>
                  <a:pt x="122548" y="-3460"/>
                  <a:pt x="184278" y="17918"/>
                  <a:pt x="188536" y="19337"/>
                </a:cubicBezTo>
                <a:cubicBezTo>
                  <a:pt x="209887" y="83390"/>
                  <a:pt x="197963" y="37681"/>
                  <a:pt x="197963" y="1607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xmlns="" id="{D0514795-183C-4665-8BF6-8BED6489E27C}"/>
              </a:ext>
            </a:extLst>
          </p:cNvPr>
          <p:cNvSpPr/>
          <p:nvPr/>
        </p:nvSpPr>
        <p:spPr>
          <a:xfrm>
            <a:off x="11843945" y="3157979"/>
            <a:ext cx="203511" cy="226863"/>
          </a:xfrm>
          <a:custGeom>
            <a:avLst/>
            <a:gdLst>
              <a:gd name="connsiteX0" fmla="*/ 203511 w 203511"/>
              <a:gd name="connsiteY0" fmla="*/ 0 h 226863"/>
              <a:gd name="connsiteX1" fmla="*/ 128096 w 203511"/>
              <a:gd name="connsiteY1" fmla="*/ 65988 h 226863"/>
              <a:gd name="connsiteX2" fmla="*/ 71535 w 203511"/>
              <a:gd name="connsiteY2" fmla="*/ 122549 h 226863"/>
              <a:gd name="connsiteX3" fmla="*/ 24401 w 203511"/>
              <a:gd name="connsiteY3" fmla="*/ 169683 h 226863"/>
              <a:gd name="connsiteX4" fmla="*/ 14975 w 203511"/>
              <a:gd name="connsiteY4" fmla="*/ 141402 h 226863"/>
              <a:gd name="connsiteX5" fmla="*/ 24401 w 203511"/>
              <a:gd name="connsiteY5" fmla="*/ 47134 h 226863"/>
              <a:gd name="connsiteX6" fmla="*/ 33828 w 203511"/>
              <a:gd name="connsiteY6" fmla="*/ 18854 h 226863"/>
              <a:gd name="connsiteX7" fmla="*/ 24401 w 203511"/>
              <a:gd name="connsiteY7" fmla="*/ 169683 h 226863"/>
              <a:gd name="connsiteX8" fmla="*/ 5548 w 203511"/>
              <a:gd name="connsiteY8" fmla="*/ 226244 h 226863"/>
              <a:gd name="connsiteX9" fmla="*/ 33828 w 203511"/>
              <a:gd name="connsiteY9" fmla="*/ 216817 h 22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511" h="226863">
                <a:moveTo>
                  <a:pt x="203511" y="0"/>
                </a:moveTo>
                <a:cubicBezTo>
                  <a:pt x="175135" y="22702"/>
                  <a:pt x="151278" y="38942"/>
                  <a:pt x="128096" y="65988"/>
                </a:cubicBezTo>
                <a:cubicBezTo>
                  <a:pt x="81323" y="120555"/>
                  <a:pt x="121322" y="89358"/>
                  <a:pt x="71535" y="122549"/>
                </a:cubicBezTo>
                <a:cubicBezTo>
                  <a:pt x="66148" y="130630"/>
                  <a:pt x="42357" y="174172"/>
                  <a:pt x="24401" y="169683"/>
                </a:cubicBezTo>
                <a:cubicBezTo>
                  <a:pt x="14761" y="167273"/>
                  <a:pt x="18117" y="150829"/>
                  <a:pt x="14975" y="141402"/>
                </a:cubicBezTo>
                <a:cubicBezTo>
                  <a:pt x="18117" y="109979"/>
                  <a:pt x="19599" y="78346"/>
                  <a:pt x="24401" y="47134"/>
                </a:cubicBezTo>
                <a:cubicBezTo>
                  <a:pt x="25912" y="37313"/>
                  <a:pt x="33828" y="8917"/>
                  <a:pt x="33828" y="18854"/>
                </a:cubicBezTo>
                <a:cubicBezTo>
                  <a:pt x="33828" y="69228"/>
                  <a:pt x="31207" y="119770"/>
                  <a:pt x="24401" y="169683"/>
                </a:cubicBezTo>
                <a:cubicBezTo>
                  <a:pt x="21716" y="189374"/>
                  <a:pt x="-13306" y="232529"/>
                  <a:pt x="5548" y="226244"/>
                </a:cubicBezTo>
                <a:lnTo>
                  <a:pt x="33828" y="21681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xmlns="" id="{AA196CD7-AFBA-4805-84E6-A91C0A6C69E7}"/>
              </a:ext>
            </a:extLst>
          </p:cNvPr>
          <p:cNvSpPr/>
          <p:nvPr/>
        </p:nvSpPr>
        <p:spPr>
          <a:xfrm>
            <a:off x="11841483" y="3299005"/>
            <a:ext cx="247694" cy="85845"/>
          </a:xfrm>
          <a:custGeom>
            <a:avLst/>
            <a:gdLst>
              <a:gd name="connsiteX0" fmla="*/ 17437 w 247694"/>
              <a:gd name="connsiteY0" fmla="*/ 85218 h 85845"/>
              <a:gd name="connsiteX1" fmla="*/ 102278 w 247694"/>
              <a:gd name="connsiteY1" fmla="*/ 56937 h 85845"/>
              <a:gd name="connsiteX2" fmla="*/ 158839 w 247694"/>
              <a:gd name="connsiteY2" fmla="*/ 38084 h 85845"/>
              <a:gd name="connsiteX3" fmla="*/ 187119 w 247694"/>
              <a:gd name="connsiteY3" fmla="*/ 19230 h 85845"/>
              <a:gd name="connsiteX4" fmla="*/ 243680 w 247694"/>
              <a:gd name="connsiteY4" fmla="*/ 376 h 85845"/>
              <a:gd name="connsiteX5" fmla="*/ 139985 w 247694"/>
              <a:gd name="connsiteY5" fmla="*/ 19230 h 85845"/>
              <a:gd name="connsiteX6" fmla="*/ 83424 w 247694"/>
              <a:gd name="connsiteY6" fmla="*/ 38084 h 85845"/>
              <a:gd name="connsiteX7" fmla="*/ 17437 w 247694"/>
              <a:gd name="connsiteY7" fmla="*/ 66364 h 85845"/>
              <a:gd name="connsiteX8" fmla="*/ 17437 w 247694"/>
              <a:gd name="connsiteY8" fmla="*/ 85218 h 8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94" h="85845">
                <a:moveTo>
                  <a:pt x="17437" y="85218"/>
                </a:moveTo>
                <a:cubicBezTo>
                  <a:pt x="31577" y="83647"/>
                  <a:pt x="24216" y="88161"/>
                  <a:pt x="102278" y="56937"/>
                </a:cubicBezTo>
                <a:cubicBezTo>
                  <a:pt x="120730" y="49556"/>
                  <a:pt x="158839" y="38084"/>
                  <a:pt x="158839" y="38084"/>
                </a:cubicBezTo>
                <a:cubicBezTo>
                  <a:pt x="168266" y="31799"/>
                  <a:pt x="176766" y="23831"/>
                  <a:pt x="187119" y="19230"/>
                </a:cubicBezTo>
                <a:cubicBezTo>
                  <a:pt x="205280" y="11158"/>
                  <a:pt x="263354" y="-2435"/>
                  <a:pt x="243680" y="376"/>
                </a:cubicBezTo>
                <a:cubicBezTo>
                  <a:pt x="197204" y="7016"/>
                  <a:pt x="180392" y="7108"/>
                  <a:pt x="139985" y="19230"/>
                </a:cubicBezTo>
                <a:cubicBezTo>
                  <a:pt x="120950" y="24941"/>
                  <a:pt x="99960" y="27060"/>
                  <a:pt x="83424" y="38084"/>
                </a:cubicBezTo>
                <a:cubicBezTo>
                  <a:pt x="44364" y="64124"/>
                  <a:pt x="66135" y="54189"/>
                  <a:pt x="17437" y="66364"/>
                </a:cubicBezTo>
                <a:cubicBezTo>
                  <a:pt x="-13459" y="86961"/>
                  <a:pt x="3297" y="86789"/>
                  <a:pt x="17437" y="852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xmlns="" id="{0EBC9771-045A-42A2-9F7E-F0FB21F0E3CE}"/>
              </a:ext>
            </a:extLst>
          </p:cNvPr>
          <p:cNvSpPr/>
          <p:nvPr/>
        </p:nvSpPr>
        <p:spPr>
          <a:xfrm>
            <a:off x="10784264" y="1979629"/>
            <a:ext cx="911364" cy="547674"/>
          </a:xfrm>
          <a:custGeom>
            <a:avLst/>
            <a:gdLst>
              <a:gd name="connsiteX0" fmla="*/ 197963 w 911364"/>
              <a:gd name="connsiteY0" fmla="*/ 424206 h 547674"/>
              <a:gd name="connsiteX1" fmla="*/ 395926 w 911364"/>
              <a:gd name="connsiteY1" fmla="*/ 424206 h 547674"/>
              <a:gd name="connsiteX2" fmla="*/ 480767 w 911364"/>
              <a:gd name="connsiteY2" fmla="*/ 452486 h 547674"/>
              <a:gd name="connsiteX3" fmla="*/ 518474 w 911364"/>
              <a:gd name="connsiteY3" fmla="*/ 461913 h 547674"/>
              <a:gd name="connsiteX4" fmla="*/ 584462 w 911364"/>
              <a:gd name="connsiteY4" fmla="*/ 480767 h 547674"/>
              <a:gd name="connsiteX5" fmla="*/ 650449 w 911364"/>
              <a:gd name="connsiteY5" fmla="*/ 490194 h 547674"/>
              <a:gd name="connsiteX6" fmla="*/ 707010 w 911364"/>
              <a:gd name="connsiteY6" fmla="*/ 509047 h 547674"/>
              <a:gd name="connsiteX7" fmla="*/ 735291 w 911364"/>
              <a:gd name="connsiteY7" fmla="*/ 518474 h 547674"/>
              <a:gd name="connsiteX8" fmla="*/ 810705 w 911364"/>
              <a:gd name="connsiteY8" fmla="*/ 527901 h 547674"/>
              <a:gd name="connsiteX9" fmla="*/ 904973 w 911364"/>
              <a:gd name="connsiteY9" fmla="*/ 546755 h 547674"/>
              <a:gd name="connsiteX10" fmla="*/ 848412 w 911364"/>
              <a:gd name="connsiteY10" fmla="*/ 537328 h 547674"/>
              <a:gd name="connsiteX11" fmla="*/ 791851 w 911364"/>
              <a:gd name="connsiteY11" fmla="*/ 518474 h 547674"/>
              <a:gd name="connsiteX12" fmla="*/ 669303 w 911364"/>
              <a:gd name="connsiteY12" fmla="*/ 499620 h 547674"/>
              <a:gd name="connsiteX13" fmla="*/ 584462 w 911364"/>
              <a:gd name="connsiteY13" fmla="*/ 471340 h 547674"/>
              <a:gd name="connsiteX14" fmla="*/ 556181 w 911364"/>
              <a:gd name="connsiteY14" fmla="*/ 461913 h 547674"/>
              <a:gd name="connsiteX15" fmla="*/ 405352 w 911364"/>
              <a:gd name="connsiteY15" fmla="*/ 452486 h 547674"/>
              <a:gd name="connsiteX16" fmla="*/ 339365 w 911364"/>
              <a:gd name="connsiteY16" fmla="*/ 433633 h 547674"/>
              <a:gd name="connsiteX17" fmla="*/ 311084 w 911364"/>
              <a:gd name="connsiteY17" fmla="*/ 414779 h 547674"/>
              <a:gd name="connsiteX18" fmla="*/ 329938 w 911364"/>
              <a:gd name="connsiteY18" fmla="*/ 348792 h 547674"/>
              <a:gd name="connsiteX19" fmla="*/ 348792 w 911364"/>
              <a:gd name="connsiteY19" fmla="*/ 292231 h 547674"/>
              <a:gd name="connsiteX20" fmla="*/ 358218 w 911364"/>
              <a:gd name="connsiteY20" fmla="*/ 263950 h 547674"/>
              <a:gd name="connsiteX21" fmla="*/ 367645 w 911364"/>
              <a:gd name="connsiteY21" fmla="*/ 235670 h 547674"/>
              <a:gd name="connsiteX22" fmla="*/ 377072 w 911364"/>
              <a:gd name="connsiteY22" fmla="*/ 188536 h 547674"/>
              <a:gd name="connsiteX23" fmla="*/ 395926 w 911364"/>
              <a:gd name="connsiteY23" fmla="*/ 131975 h 547674"/>
              <a:gd name="connsiteX24" fmla="*/ 414779 w 911364"/>
              <a:gd name="connsiteY24" fmla="*/ 56561 h 547674"/>
              <a:gd name="connsiteX25" fmla="*/ 433633 w 911364"/>
              <a:gd name="connsiteY25" fmla="*/ 0 h 547674"/>
              <a:gd name="connsiteX26" fmla="*/ 527901 w 911364"/>
              <a:gd name="connsiteY26" fmla="*/ 28280 h 547674"/>
              <a:gd name="connsiteX27" fmla="*/ 556181 w 911364"/>
              <a:gd name="connsiteY27" fmla="*/ 37707 h 547674"/>
              <a:gd name="connsiteX28" fmla="*/ 622169 w 911364"/>
              <a:gd name="connsiteY28" fmla="*/ 47134 h 547674"/>
              <a:gd name="connsiteX29" fmla="*/ 650449 w 911364"/>
              <a:gd name="connsiteY29" fmla="*/ 56561 h 547674"/>
              <a:gd name="connsiteX30" fmla="*/ 791851 w 911364"/>
              <a:gd name="connsiteY30" fmla="*/ 84841 h 547674"/>
              <a:gd name="connsiteX31" fmla="*/ 763571 w 911364"/>
              <a:gd name="connsiteY31" fmla="*/ 179109 h 547674"/>
              <a:gd name="connsiteX32" fmla="*/ 754144 w 911364"/>
              <a:gd name="connsiteY32" fmla="*/ 207390 h 547674"/>
              <a:gd name="connsiteX33" fmla="*/ 735291 w 911364"/>
              <a:gd name="connsiteY33" fmla="*/ 235670 h 547674"/>
              <a:gd name="connsiteX34" fmla="*/ 725864 w 911364"/>
              <a:gd name="connsiteY34" fmla="*/ 301658 h 547674"/>
              <a:gd name="connsiteX35" fmla="*/ 716437 w 911364"/>
              <a:gd name="connsiteY35" fmla="*/ 339365 h 547674"/>
              <a:gd name="connsiteX36" fmla="*/ 697583 w 911364"/>
              <a:gd name="connsiteY36" fmla="*/ 471340 h 547674"/>
              <a:gd name="connsiteX37" fmla="*/ 678730 w 911364"/>
              <a:gd name="connsiteY37" fmla="*/ 527901 h 547674"/>
              <a:gd name="connsiteX38" fmla="*/ 650449 w 911364"/>
              <a:gd name="connsiteY38" fmla="*/ 509047 h 547674"/>
              <a:gd name="connsiteX39" fmla="*/ 603315 w 911364"/>
              <a:gd name="connsiteY39" fmla="*/ 499620 h 547674"/>
              <a:gd name="connsiteX40" fmla="*/ 509047 w 911364"/>
              <a:gd name="connsiteY40" fmla="*/ 480767 h 547674"/>
              <a:gd name="connsiteX41" fmla="*/ 461913 w 911364"/>
              <a:gd name="connsiteY41" fmla="*/ 471340 h 547674"/>
              <a:gd name="connsiteX42" fmla="*/ 405352 w 911364"/>
              <a:gd name="connsiteY42" fmla="*/ 452486 h 547674"/>
              <a:gd name="connsiteX43" fmla="*/ 245097 w 911364"/>
              <a:gd name="connsiteY43" fmla="*/ 443060 h 547674"/>
              <a:gd name="connsiteX44" fmla="*/ 179109 w 911364"/>
              <a:gd name="connsiteY44" fmla="*/ 424206 h 547674"/>
              <a:gd name="connsiteX45" fmla="*/ 122548 w 911364"/>
              <a:gd name="connsiteY45" fmla="*/ 405352 h 547674"/>
              <a:gd name="connsiteX46" fmla="*/ 94268 w 911364"/>
              <a:gd name="connsiteY46" fmla="*/ 386499 h 547674"/>
              <a:gd name="connsiteX47" fmla="*/ 37707 w 911364"/>
              <a:gd name="connsiteY47" fmla="*/ 367645 h 547674"/>
              <a:gd name="connsiteX48" fmla="*/ 0 w 911364"/>
              <a:gd name="connsiteY48" fmla="*/ 329938 h 5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1364" h="547674">
                <a:moveTo>
                  <a:pt x="197963" y="424206"/>
                </a:moveTo>
                <a:cubicBezTo>
                  <a:pt x="286777" y="411518"/>
                  <a:pt x="283141" y="407288"/>
                  <a:pt x="395926" y="424206"/>
                </a:cubicBezTo>
                <a:cubicBezTo>
                  <a:pt x="419466" y="427737"/>
                  <a:pt x="454856" y="446008"/>
                  <a:pt x="480767" y="452486"/>
                </a:cubicBezTo>
                <a:cubicBezTo>
                  <a:pt x="493336" y="455628"/>
                  <a:pt x="505975" y="458504"/>
                  <a:pt x="518474" y="461913"/>
                </a:cubicBezTo>
                <a:cubicBezTo>
                  <a:pt x="540544" y="467932"/>
                  <a:pt x="562094" y="475974"/>
                  <a:pt x="584462" y="480767"/>
                </a:cubicBezTo>
                <a:cubicBezTo>
                  <a:pt x="606188" y="485423"/>
                  <a:pt x="628453" y="487052"/>
                  <a:pt x="650449" y="490194"/>
                </a:cubicBezTo>
                <a:lnTo>
                  <a:pt x="707010" y="509047"/>
                </a:lnTo>
                <a:cubicBezTo>
                  <a:pt x="716437" y="512189"/>
                  <a:pt x="725431" y="517241"/>
                  <a:pt x="735291" y="518474"/>
                </a:cubicBezTo>
                <a:cubicBezTo>
                  <a:pt x="760429" y="521616"/>
                  <a:pt x="785716" y="523736"/>
                  <a:pt x="810705" y="527901"/>
                </a:cubicBezTo>
                <a:cubicBezTo>
                  <a:pt x="842314" y="533169"/>
                  <a:pt x="936582" y="552023"/>
                  <a:pt x="904973" y="546755"/>
                </a:cubicBezTo>
                <a:lnTo>
                  <a:pt x="848412" y="537328"/>
                </a:lnTo>
                <a:cubicBezTo>
                  <a:pt x="829558" y="531043"/>
                  <a:pt x="811571" y="520939"/>
                  <a:pt x="791851" y="518474"/>
                </a:cubicBezTo>
                <a:cubicBezTo>
                  <a:pt x="756561" y="514063"/>
                  <a:pt x="705847" y="509586"/>
                  <a:pt x="669303" y="499620"/>
                </a:cubicBezTo>
                <a:cubicBezTo>
                  <a:pt x="669275" y="499612"/>
                  <a:pt x="598616" y="476058"/>
                  <a:pt x="584462" y="471340"/>
                </a:cubicBezTo>
                <a:cubicBezTo>
                  <a:pt x="575035" y="468198"/>
                  <a:pt x="566099" y="462533"/>
                  <a:pt x="556181" y="461913"/>
                </a:cubicBezTo>
                <a:lnTo>
                  <a:pt x="405352" y="452486"/>
                </a:lnTo>
                <a:cubicBezTo>
                  <a:pt x="393266" y="449465"/>
                  <a:pt x="352892" y="440397"/>
                  <a:pt x="339365" y="433633"/>
                </a:cubicBezTo>
                <a:cubicBezTo>
                  <a:pt x="329231" y="428566"/>
                  <a:pt x="320511" y="421064"/>
                  <a:pt x="311084" y="414779"/>
                </a:cubicBezTo>
                <a:cubicBezTo>
                  <a:pt x="342762" y="319747"/>
                  <a:pt x="294431" y="467147"/>
                  <a:pt x="329938" y="348792"/>
                </a:cubicBezTo>
                <a:cubicBezTo>
                  <a:pt x="335649" y="329757"/>
                  <a:pt x="342508" y="311085"/>
                  <a:pt x="348792" y="292231"/>
                </a:cubicBezTo>
                <a:lnTo>
                  <a:pt x="358218" y="263950"/>
                </a:lnTo>
                <a:cubicBezTo>
                  <a:pt x="361360" y="254523"/>
                  <a:pt x="365696" y="245414"/>
                  <a:pt x="367645" y="235670"/>
                </a:cubicBezTo>
                <a:cubicBezTo>
                  <a:pt x="370787" y="219959"/>
                  <a:pt x="372856" y="203994"/>
                  <a:pt x="377072" y="188536"/>
                </a:cubicBezTo>
                <a:cubicBezTo>
                  <a:pt x="382301" y="169363"/>
                  <a:pt x="391106" y="151255"/>
                  <a:pt x="395926" y="131975"/>
                </a:cubicBezTo>
                <a:cubicBezTo>
                  <a:pt x="402210" y="106837"/>
                  <a:pt x="406585" y="81143"/>
                  <a:pt x="414779" y="56561"/>
                </a:cubicBezTo>
                <a:lnTo>
                  <a:pt x="433633" y="0"/>
                </a:lnTo>
                <a:cubicBezTo>
                  <a:pt x="568078" y="44813"/>
                  <a:pt x="428153" y="-220"/>
                  <a:pt x="527901" y="28280"/>
                </a:cubicBezTo>
                <a:cubicBezTo>
                  <a:pt x="537455" y="31010"/>
                  <a:pt x="546437" y="35758"/>
                  <a:pt x="556181" y="37707"/>
                </a:cubicBezTo>
                <a:cubicBezTo>
                  <a:pt x="577969" y="42065"/>
                  <a:pt x="600173" y="43992"/>
                  <a:pt x="622169" y="47134"/>
                </a:cubicBezTo>
                <a:cubicBezTo>
                  <a:pt x="631596" y="50276"/>
                  <a:pt x="640895" y="53831"/>
                  <a:pt x="650449" y="56561"/>
                </a:cubicBezTo>
                <a:cubicBezTo>
                  <a:pt x="696740" y="69787"/>
                  <a:pt x="744466" y="76943"/>
                  <a:pt x="791851" y="84841"/>
                </a:cubicBezTo>
                <a:cubicBezTo>
                  <a:pt x="777605" y="141829"/>
                  <a:pt x="786522" y="110255"/>
                  <a:pt x="763571" y="179109"/>
                </a:cubicBezTo>
                <a:cubicBezTo>
                  <a:pt x="760429" y="188536"/>
                  <a:pt x="759656" y="199122"/>
                  <a:pt x="754144" y="207390"/>
                </a:cubicBezTo>
                <a:lnTo>
                  <a:pt x="735291" y="235670"/>
                </a:lnTo>
                <a:cubicBezTo>
                  <a:pt x="732149" y="257666"/>
                  <a:pt x="729839" y="279797"/>
                  <a:pt x="725864" y="301658"/>
                </a:cubicBezTo>
                <a:cubicBezTo>
                  <a:pt x="723546" y="314405"/>
                  <a:pt x="718567" y="326585"/>
                  <a:pt x="716437" y="339365"/>
                </a:cubicBezTo>
                <a:cubicBezTo>
                  <a:pt x="709131" y="383199"/>
                  <a:pt x="711635" y="429182"/>
                  <a:pt x="697583" y="471340"/>
                </a:cubicBezTo>
                <a:lnTo>
                  <a:pt x="678730" y="527901"/>
                </a:lnTo>
                <a:cubicBezTo>
                  <a:pt x="669303" y="521616"/>
                  <a:pt x="661057" y="513025"/>
                  <a:pt x="650449" y="509047"/>
                </a:cubicBezTo>
                <a:cubicBezTo>
                  <a:pt x="635447" y="503421"/>
                  <a:pt x="618956" y="503096"/>
                  <a:pt x="603315" y="499620"/>
                </a:cubicBezTo>
                <a:cubicBezTo>
                  <a:pt x="490772" y="474611"/>
                  <a:pt x="661437" y="508475"/>
                  <a:pt x="509047" y="480767"/>
                </a:cubicBezTo>
                <a:cubicBezTo>
                  <a:pt x="493283" y="477901"/>
                  <a:pt x="477371" y="475556"/>
                  <a:pt x="461913" y="471340"/>
                </a:cubicBezTo>
                <a:cubicBezTo>
                  <a:pt x="442740" y="466111"/>
                  <a:pt x="425191" y="453653"/>
                  <a:pt x="405352" y="452486"/>
                </a:cubicBezTo>
                <a:lnTo>
                  <a:pt x="245097" y="443060"/>
                </a:lnTo>
                <a:cubicBezTo>
                  <a:pt x="150043" y="411375"/>
                  <a:pt x="297490" y="459721"/>
                  <a:pt x="179109" y="424206"/>
                </a:cubicBezTo>
                <a:cubicBezTo>
                  <a:pt x="160074" y="418495"/>
                  <a:pt x="139084" y="416376"/>
                  <a:pt x="122548" y="405352"/>
                </a:cubicBezTo>
                <a:cubicBezTo>
                  <a:pt x="113121" y="399068"/>
                  <a:pt x="104621" y="391100"/>
                  <a:pt x="94268" y="386499"/>
                </a:cubicBezTo>
                <a:cubicBezTo>
                  <a:pt x="76107" y="378428"/>
                  <a:pt x="37707" y="367645"/>
                  <a:pt x="37707" y="367645"/>
                </a:cubicBezTo>
                <a:lnTo>
                  <a:pt x="0" y="32993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650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48F94-C618-4AB1-A926-55E4E4D18647}"/>
              </a:ext>
            </a:extLst>
          </p:cNvPr>
          <p:cNvSpPr>
            <a:spLocks noGrp="1"/>
          </p:cNvSpPr>
          <p:nvPr>
            <p:ph type="title"/>
          </p:nvPr>
        </p:nvSpPr>
        <p:spPr/>
        <p:txBody>
          <a:bodyPr/>
          <a:lstStyle/>
          <a:p>
            <a:r>
              <a:rPr lang="en-GB" dirty="0"/>
              <a:t>Explanation of energy Transfer: Macro and Micro Mental Spaces</a:t>
            </a:r>
          </a:p>
        </p:txBody>
      </p:sp>
      <p:sp>
        <p:nvSpPr>
          <p:cNvPr id="3" name="Content Placeholder 2">
            <a:extLst>
              <a:ext uri="{FF2B5EF4-FFF2-40B4-BE49-F238E27FC236}">
                <a16:creationId xmlns:a16="http://schemas.microsoft.com/office/drawing/2014/main" xmlns="" id="{311AD1DF-2619-4A1B-99F6-CC2469058AE1}"/>
              </a:ext>
            </a:extLst>
          </p:cNvPr>
          <p:cNvSpPr>
            <a:spLocks noGrp="1"/>
          </p:cNvSpPr>
          <p:nvPr>
            <p:ph idx="1"/>
          </p:nvPr>
        </p:nvSpPr>
        <p:spPr/>
        <p:txBody>
          <a:bodyPr>
            <a:normAutofit fontScale="92500" lnSpcReduction="20000"/>
          </a:bodyPr>
          <a:lstStyle/>
          <a:p>
            <a:pPr marL="0" indent="0">
              <a:buNone/>
            </a:pPr>
            <a:r>
              <a:rPr lang="en-GB" b="1" dirty="0"/>
              <a:t>Student’s response: </a:t>
            </a:r>
            <a:r>
              <a:rPr lang="en-GB" dirty="0"/>
              <a:t>“</a:t>
            </a:r>
            <a:r>
              <a:rPr lang="en-GB" dirty="0">
                <a:solidFill>
                  <a:srgbClr val="FF0000"/>
                </a:solidFill>
              </a:rPr>
              <a:t>The heat </a:t>
            </a:r>
            <a:r>
              <a:rPr lang="en-GB" dirty="0">
                <a:solidFill>
                  <a:schemeClr val="accent6">
                    <a:lumMod val="75000"/>
                  </a:schemeClr>
                </a:solidFill>
              </a:rPr>
              <a:t>spreads through the solid rod </a:t>
            </a:r>
            <a:r>
              <a:rPr lang="en-GB" dirty="0"/>
              <a:t>and </a:t>
            </a:r>
            <a:r>
              <a:rPr lang="en-GB" dirty="0">
                <a:solidFill>
                  <a:schemeClr val="accent1"/>
                </a:solidFill>
              </a:rPr>
              <a:t>the particles start vibrating</a:t>
            </a:r>
            <a:r>
              <a:rPr lang="en-GB" dirty="0"/>
              <a:t> and </a:t>
            </a:r>
            <a:r>
              <a:rPr lang="en-GB" dirty="0">
                <a:solidFill>
                  <a:schemeClr val="accent6">
                    <a:lumMod val="75000"/>
                  </a:schemeClr>
                </a:solidFill>
              </a:rPr>
              <a:t>it keeps going along the solid rod until all the paper clips have fallen off”. </a:t>
            </a:r>
          </a:p>
          <a:p>
            <a:pPr marL="0" indent="0">
              <a:buNone/>
            </a:pPr>
            <a:endParaRPr lang="en-GB" dirty="0"/>
          </a:p>
          <a:p>
            <a:pPr marL="0" indent="0">
              <a:buNone/>
            </a:pPr>
            <a:r>
              <a:rPr lang="en-GB" b="1" dirty="0"/>
              <a:t>Teacher’s response: </a:t>
            </a:r>
            <a:r>
              <a:rPr lang="en-GB" dirty="0"/>
              <a:t>“What I would say is that </a:t>
            </a:r>
            <a:r>
              <a:rPr lang="en-GB" dirty="0">
                <a:solidFill>
                  <a:schemeClr val="accent6">
                    <a:lumMod val="75000"/>
                  </a:schemeClr>
                </a:solidFill>
              </a:rPr>
              <a:t>the copper rod </a:t>
            </a:r>
            <a:r>
              <a:rPr lang="en-GB" dirty="0"/>
              <a:t>carries </a:t>
            </a:r>
            <a:r>
              <a:rPr lang="en-GB" dirty="0">
                <a:solidFill>
                  <a:srgbClr val="FF0000"/>
                </a:solidFill>
              </a:rPr>
              <a:t>heat energy</a:t>
            </a:r>
            <a:r>
              <a:rPr lang="en-GB" dirty="0"/>
              <a:t>. </a:t>
            </a:r>
            <a:r>
              <a:rPr lang="en-GB" dirty="0">
                <a:solidFill>
                  <a:schemeClr val="accent6">
                    <a:lumMod val="75000"/>
                  </a:schemeClr>
                </a:solidFill>
              </a:rPr>
              <a:t>The copper rod is </a:t>
            </a:r>
            <a:r>
              <a:rPr lang="en-GB" dirty="0">
                <a:solidFill>
                  <a:schemeClr val="accent1"/>
                </a:solidFill>
              </a:rPr>
              <a:t>made of particles, packed quite closely together. When </a:t>
            </a:r>
            <a:r>
              <a:rPr lang="en-GB" dirty="0">
                <a:solidFill>
                  <a:schemeClr val="accent6">
                    <a:lumMod val="75000"/>
                  </a:schemeClr>
                </a:solidFill>
              </a:rPr>
              <a:t>one end </a:t>
            </a:r>
            <a:r>
              <a:rPr lang="en-GB" dirty="0">
                <a:solidFill>
                  <a:schemeClr val="accent1"/>
                </a:solidFill>
              </a:rPr>
              <a:t>is heated, the particles in the solid vibrate more quickly. These particles collide with the other ones, which then vibrate more quickly</a:t>
            </a:r>
            <a:r>
              <a:rPr lang="en-GB" dirty="0"/>
              <a:t>, and that's the way </a:t>
            </a:r>
            <a:r>
              <a:rPr lang="en-GB" dirty="0">
                <a:solidFill>
                  <a:srgbClr val="FF0000"/>
                </a:solidFill>
              </a:rPr>
              <a:t>heat energy</a:t>
            </a:r>
            <a:r>
              <a:rPr lang="en-GB" dirty="0"/>
              <a:t> is transferred. That is what I would have written”.  (from interview 18.03.15).</a:t>
            </a:r>
          </a:p>
          <a:p>
            <a:endParaRPr lang="en-GB" dirty="0"/>
          </a:p>
          <a:p>
            <a:endParaRPr lang="en-GB" dirty="0"/>
          </a:p>
        </p:txBody>
      </p:sp>
      <p:pic>
        <p:nvPicPr>
          <p:cNvPr id="4" name="Picture 3">
            <a:extLst>
              <a:ext uri="{FF2B5EF4-FFF2-40B4-BE49-F238E27FC236}">
                <a16:creationId xmlns:a16="http://schemas.microsoft.com/office/drawing/2014/main" xmlns="" id="{C1939D56-6091-426A-9B75-7C6308EE3CE1}"/>
              </a:ext>
            </a:extLst>
          </p:cNvPr>
          <p:cNvPicPr>
            <a:picLocks noChangeAspect="1"/>
          </p:cNvPicPr>
          <p:nvPr/>
        </p:nvPicPr>
        <p:blipFill>
          <a:blip r:embed="rId2"/>
          <a:stretch>
            <a:fillRect/>
          </a:stretch>
        </p:blipFill>
        <p:spPr>
          <a:xfrm>
            <a:off x="9432175" y="4996541"/>
            <a:ext cx="2759825" cy="1220438"/>
          </a:xfrm>
          <a:prstGeom prst="rect">
            <a:avLst/>
          </a:prstGeom>
        </p:spPr>
      </p:pic>
    </p:spTree>
    <p:extLst>
      <p:ext uri="{BB962C8B-B14F-4D97-AF65-F5344CB8AC3E}">
        <p14:creationId xmlns:p14="http://schemas.microsoft.com/office/powerpoint/2010/main" val="194707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42F9B6-F622-4333-9BFE-EBA912B00817}"/>
              </a:ext>
            </a:extLst>
          </p:cNvPr>
          <p:cNvSpPr>
            <a:spLocks noGrp="1"/>
          </p:cNvSpPr>
          <p:nvPr>
            <p:ph type="title"/>
          </p:nvPr>
        </p:nvSpPr>
        <p:spPr/>
        <p:txBody>
          <a:bodyPr/>
          <a:lstStyle/>
          <a:p>
            <a:r>
              <a:rPr lang="en-GB" dirty="0"/>
              <a:t>Mental Spaces: Macro and </a:t>
            </a:r>
            <a:r>
              <a:rPr lang="en-GB" dirty="0" err="1"/>
              <a:t>MiCRO</a:t>
            </a:r>
            <a:r>
              <a:rPr lang="en-GB" dirty="0"/>
              <a:t> WORLDS</a:t>
            </a:r>
          </a:p>
        </p:txBody>
      </p:sp>
      <p:pic>
        <p:nvPicPr>
          <p:cNvPr id="4" name="Content Placeholder 3">
            <a:extLst>
              <a:ext uri="{FF2B5EF4-FFF2-40B4-BE49-F238E27FC236}">
                <a16:creationId xmlns:a16="http://schemas.microsoft.com/office/drawing/2014/main" xmlns="" id="{5DFC4870-EC94-4B52-A836-93714806AB75}"/>
              </a:ext>
            </a:extLst>
          </p:cNvPr>
          <p:cNvPicPr>
            <a:picLocks noGrp="1" noChangeAspect="1"/>
          </p:cNvPicPr>
          <p:nvPr>
            <p:ph idx="1"/>
          </p:nvPr>
        </p:nvPicPr>
        <p:blipFill>
          <a:blip r:embed="rId2"/>
          <a:stretch>
            <a:fillRect/>
          </a:stretch>
        </p:blipFill>
        <p:spPr>
          <a:xfrm>
            <a:off x="1451579" y="2016124"/>
            <a:ext cx="9770603" cy="3970519"/>
          </a:xfrm>
          <a:prstGeom prst="rect">
            <a:avLst/>
          </a:prstGeom>
        </p:spPr>
      </p:pic>
    </p:spTree>
    <p:extLst>
      <p:ext uri="{BB962C8B-B14F-4D97-AF65-F5344CB8AC3E}">
        <p14:creationId xmlns:p14="http://schemas.microsoft.com/office/powerpoint/2010/main" val="245670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96705C-583B-4A43-80B4-A12C2883D372}"/>
              </a:ext>
            </a:extLst>
          </p:cNvPr>
          <p:cNvSpPr>
            <a:spLocks noGrp="1"/>
          </p:cNvSpPr>
          <p:nvPr>
            <p:ph type="title"/>
          </p:nvPr>
        </p:nvSpPr>
        <p:spPr>
          <a:xfrm>
            <a:off x="1568741" y="234893"/>
            <a:ext cx="9174053" cy="578839"/>
          </a:xfrm>
        </p:spPr>
        <p:txBody>
          <a:bodyPr>
            <a:normAutofit fontScale="90000"/>
          </a:bodyPr>
          <a:lstStyle/>
          <a:p>
            <a:r>
              <a:rPr lang="en-GB" dirty="0"/>
              <a:t>Model of Linguistic Knowledge </a:t>
            </a:r>
            <a:br>
              <a:rPr lang="en-GB" dirty="0"/>
            </a:br>
            <a:r>
              <a:rPr lang="en-GB" sz="2000" dirty="0"/>
              <a:t>(Zacharias forthcoming) </a:t>
            </a:r>
          </a:p>
        </p:txBody>
      </p:sp>
      <p:graphicFrame>
        <p:nvGraphicFramePr>
          <p:cNvPr id="12" name="Content Placeholder 11">
            <a:extLst>
              <a:ext uri="{FF2B5EF4-FFF2-40B4-BE49-F238E27FC236}">
                <a16:creationId xmlns:a16="http://schemas.microsoft.com/office/drawing/2014/main" xmlns="" id="{2CCAE8DA-8279-4F48-A1CD-B4154A0F5CC9}"/>
              </a:ext>
            </a:extLst>
          </p:cNvPr>
          <p:cNvGraphicFramePr>
            <a:graphicFrameLocks noGrp="1"/>
          </p:cNvGraphicFramePr>
          <p:nvPr>
            <p:ph idx="1"/>
            <p:extLst>
              <p:ext uri="{D42A27DB-BD31-4B8C-83A1-F6EECF244321}">
                <p14:modId xmlns:p14="http://schemas.microsoft.com/office/powerpoint/2010/main" val="2267293779"/>
              </p:ext>
            </p:extLst>
          </p:nvPr>
        </p:nvGraphicFramePr>
        <p:xfrm>
          <a:off x="1157681" y="914400"/>
          <a:ext cx="10628851" cy="5165134"/>
        </p:xfrm>
        <a:graphic>
          <a:graphicData uri="http://schemas.openxmlformats.org/drawingml/2006/table">
            <a:tbl>
              <a:tblPr firstRow="1" firstCol="1" bandRow="1"/>
              <a:tblGrid>
                <a:gridCol w="3793616">
                  <a:extLst>
                    <a:ext uri="{9D8B030D-6E8A-4147-A177-3AD203B41FA5}">
                      <a16:colId xmlns:a16="http://schemas.microsoft.com/office/drawing/2014/main" xmlns="" val="4125717073"/>
                    </a:ext>
                  </a:extLst>
                </a:gridCol>
                <a:gridCol w="6835235">
                  <a:extLst>
                    <a:ext uri="{9D8B030D-6E8A-4147-A177-3AD203B41FA5}">
                      <a16:colId xmlns:a16="http://schemas.microsoft.com/office/drawing/2014/main" xmlns="" val="1216458268"/>
                    </a:ext>
                  </a:extLst>
                </a:gridCol>
              </a:tblGrid>
              <a:tr h="315155">
                <a:tc>
                  <a:txBody>
                    <a:bodyPr/>
                    <a:lstStyle/>
                    <a:p>
                      <a:pPr algn="just">
                        <a:lnSpc>
                          <a:spcPct val="200000"/>
                        </a:lnSpc>
                        <a:spcAft>
                          <a:spcPts val="1200"/>
                        </a:spcAft>
                      </a:pPr>
                      <a:r>
                        <a:rPr lang="en-US" sz="1600" b="1" dirty="0">
                          <a:effectLst/>
                          <a:latin typeface="Trebuchet MS" panose="020B0603020202020204" pitchFamily="34" charset="0"/>
                          <a:ea typeface="Calibri" panose="020F0502020204030204" pitchFamily="34" charset="0"/>
                          <a:cs typeface="Times New Roman" panose="02020603050405020304" pitchFamily="18" charset="0"/>
                        </a:rPr>
                        <a:t>Component Part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9820" marR="59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1200"/>
                        </a:spcAft>
                      </a:pPr>
                      <a:r>
                        <a:rPr lang="en-US" sz="1600" b="1" dirty="0">
                          <a:effectLst/>
                          <a:latin typeface="Trebuchet MS" panose="020B0603020202020204" pitchFamily="34" charset="0"/>
                          <a:ea typeface="Calibri" panose="020F0502020204030204" pitchFamily="34" charset="0"/>
                          <a:cs typeface="Times New Roman" panose="02020603050405020304" pitchFamily="18" charset="0"/>
                        </a:rPr>
                        <a:t>Details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9820" marR="59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294099"/>
                  </a:ext>
                </a:extLst>
              </a:tr>
              <a:tr h="777161">
                <a:tc>
                  <a:txBody>
                    <a:bodyPr/>
                    <a:lstStyle/>
                    <a:p>
                      <a:pPr algn="just">
                        <a:lnSpc>
                          <a:spcPct val="107000"/>
                        </a:lnSpc>
                        <a:spcAft>
                          <a:spcPts val="0"/>
                        </a:spcAf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Lexical and syntactical constructional knowledge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Experiential knowledge: Fillmore (1976)</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9820" marR="59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Knowledge of how lexical items and syntactical patterns are used in context. Shared understanding of what these items and patterns refer to within discourse community.</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9820" marR="59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8313443"/>
                  </a:ext>
                </a:extLst>
              </a:tr>
              <a:tr h="2894453">
                <a:tc>
                  <a:txBody>
                    <a:bodyPr/>
                    <a:lstStyle/>
                    <a:p>
                      <a:pPr algn="just">
                        <a:spcAft>
                          <a:spcPts val="0"/>
                        </a:spcAft>
                      </a:pPr>
                      <a:r>
                        <a:rPr lang="en-US" sz="1400" b="1" dirty="0">
                          <a:effectLst/>
                          <a:latin typeface="Trebuchet MS" panose="020B0603020202020204" pitchFamily="34" charset="0"/>
                          <a:cs typeface="Times New Roman" panose="02020603050405020304" pitchFamily="18" charset="0"/>
                        </a:rPr>
                        <a:t>Cognitive processes</a:t>
                      </a:r>
                      <a:endParaRPr lang="en-GB" sz="1400" dirty="0">
                        <a:effectLst/>
                        <a:latin typeface="Calibri" panose="020F0502020204030204" pitchFamily="34" charset="0"/>
                        <a:cs typeface="Arial" panose="020B0604020202020204" pitchFamily="34" charset="0"/>
                      </a:endParaRPr>
                    </a:p>
                    <a:p>
                      <a:pPr algn="just">
                        <a:spcAft>
                          <a:spcPts val="0"/>
                        </a:spcAft>
                      </a:pPr>
                      <a:r>
                        <a:rPr lang="en-US" sz="1400" b="1" dirty="0">
                          <a:effectLst/>
                          <a:latin typeface="Trebuchet MS" panose="020B0603020202020204" pitchFamily="34" charset="0"/>
                          <a:cs typeface="Times New Roman" panose="02020603050405020304" pitchFamily="18" charset="0"/>
                        </a:rPr>
                        <a:t> </a:t>
                      </a:r>
                      <a:endParaRPr lang="en-GB" sz="1400" dirty="0">
                        <a:effectLst/>
                        <a:latin typeface="Calibri" panose="020F0502020204030204" pitchFamily="34" charset="0"/>
                        <a:cs typeface="Arial" panose="020B0604020202020204" pitchFamily="34" charset="0"/>
                      </a:endParaRPr>
                    </a:p>
                    <a:p>
                      <a:pPr algn="just">
                        <a:spcAft>
                          <a:spcPts val="0"/>
                        </a:spcAft>
                      </a:pPr>
                      <a:r>
                        <a:rPr lang="en-US" sz="1400" b="1" dirty="0">
                          <a:effectLst/>
                          <a:latin typeface="Trebuchet MS" panose="020B0603020202020204" pitchFamily="34" charset="0"/>
                          <a:cs typeface="Times New Roman" panose="02020603050405020304" pitchFamily="18" charset="0"/>
                        </a:rPr>
                        <a:t>Construal operations </a:t>
                      </a:r>
                      <a:endParaRPr lang="en-GB" sz="1400" dirty="0">
                        <a:effectLst/>
                        <a:latin typeface="Calibri" panose="020F0502020204030204" pitchFamily="34" charset="0"/>
                        <a:cs typeface="Arial" panose="020B0604020202020204" pitchFamily="34" charset="0"/>
                      </a:endParaRPr>
                    </a:p>
                    <a:p>
                      <a:pPr algn="just">
                        <a:spcAft>
                          <a:spcPts val="0"/>
                        </a:spcAft>
                      </a:pPr>
                      <a:r>
                        <a:rPr lang="en-US" sz="1400" b="1" dirty="0">
                          <a:effectLst/>
                          <a:latin typeface="Trebuchet MS" panose="020B0603020202020204" pitchFamily="34" charset="0"/>
                          <a:cs typeface="Times New Roman" panose="02020603050405020304" pitchFamily="18" charset="0"/>
                        </a:rPr>
                        <a:t> </a:t>
                      </a:r>
                      <a:endParaRPr lang="en-GB" sz="1400" dirty="0">
                        <a:effectLst/>
                        <a:latin typeface="Calibri" panose="020F0502020204030204" pitchFamily="34" charset="0"/>
                        <a:cs typeface="Arial" panose="020B0604020202020204" pitchFamily="34" charset="0"/>
                      </a:endParaRPr>
                    </a:p>
                    <a:p>
                      <a:pPr algn="just">
                        <a:spcAft>
                          <a:spcPts val="0"/>
                        </a:spcAft>
                      </a:pPr>
                      <a:r>
                        <a:rPr lang="en-US" sz="1400" dirty="0">
                          <a:effectLst/>
                          <a:latin typeface="Trebuchet MS" panose="020B0603020202020204" pitchFamily="34" charset="0"/>
                          <a:cs typeface="Times New Roman" panose="02020603050405020304" pitchFamily="18" charset="0"/>
                        </a:rPr>
                        <a:t>(based on </a:t>
                      </a:r>
                      <a:r>
                        <a:rPr lang="en-US" sz="1400" dirty="0" err="1">
                          <a:effectLst/>
                          <a:latin typeface="Trebuchet MS" panose="020B0603020202020204" pitchFamily="34" charset="0"/>
                          <a:cs typeface="Times New Roman" panose="02020603050405020304" pitchFamily="18" charset="0"/>
                        </a:rPr>
                        <a:t>Langacker</a:t>
                      </a:r>
                      <a:r>
                        <a:rPr lang="en-US" sz="1400" dirty="0">
                          <a:effectLst/>
                          <a:latin typeface="Trebuchet MS" panose="020B0603020202020204" pitchFamily="34" charset="0"/>
                          <a:cs typeface="Times New Roman" panose="02020603050405020304" pitchFamily="18" charset="0"/>
                        </a:rPr>
                        <a:t> 2008; Croft and Cruse 2004: 46)</a:t>
                      </a:r>
                      <a:endParaRPr lang="en-GB" sz="1400" dirty="0">
                        <a:effectLst/>
                        <a:latin typeface="Calibri" panose="020F0502020204030204" pitchFamily="34" charset="0"/>
                        <a:cs typeface="Arial" panose="020B0604020202020204" pitchFamily="34" charset="0"/>
                      </a:endParaRPr>
                    </a:p>
                    <a:p>
                      <a:pPr algn="just">
                        <a:spcAft>
                          <a:spcPts val="0"/>
                        </a:spcAft>
                      </a:pPr>
                      <a:r>
                        <a:rPr lang="en-US" sz="1400" dirty="0">
                          <a:effectLst/>
                          <a:latin typeface="Trebuchet MS" panose="020B0603020202020204" pitchFamily="34" charset="0"/>
                          <a:cs typeface="Times New Roman" panose="02020603050405020304" pitchFamily="18" charset="0"/>
                        </a:rPr>
                        <a:t> </a:t>
                      </a:r>
                      <a:endParaRPr lang="en-GB" sz="1400" dirty="0">
                        <a:effectLst/>
                        <a:latin typeface="Calibri" panose="020F0502020204030204" pitchFamily="34" charset="0"/>
                        <a:cs typeface="Arial" panose="020B0604020202020204" pitchFamily="34" charset="0"/>
                      </a:endParaRPr>
                    </a:p>
                    <a:p>
                      <a:pPr>
                        <a:lnSpc>
                          <a:spcPct val="107000"/>
                        </a:lnSpc>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e.g. schematization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       categorization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       epistemic modality</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       image schemas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       metaphor/metonymy</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       mental space etc.</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9820" marR="59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120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200000"/>
                        </a:lnSpc>
                        <a:spcAft>
                          <a:spcPts val="120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200000"/>
                        </a:lnSpc>
                        <a:spcAft>
                          <a:spcPts val="120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120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ability to recognize item’s structure as instance of prototypical schema (categorization)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a condensed </a:t>
                      </a:r>
                      <a:r>
                        <a:rPr lang="en-US" sz="1400" dirty="0" err="1">
                          <a:effectLst/>
                          <a:latin typeface="Trebuchet MS" panose="020B0603020202020204" pitchFamily="34" charset="0"/>
                          <a:ea typeface="Calibri" panose="020F0502020204030204" pitchFamily="34" charset="0"/>
                          <a:cs typeface="Times New Roman" panose="02020603050405020304" pitchFamily="18" charset="0"/>
                        </a:rPr>
                        <a:t>redescription</a:t>
                      </a:r>
                      <a:r>
                        <a:rPr lang="en-US" sz="1400" dirty="0">
                          <a:effectLst/>
                          <a:latin typeface="Trebuchet MS" panose="020B0603020202020204" pitchFamily="34" charset="0"/>
                          <a:ea typeface="Calibri" panose="020F0502020204030204" pitchFamily="34" charset="0"/>
                          <a:cs typeface="Times New Roman" panose="02020603050405020304" pitchFamily="18" charset="0"/>
                        </a:rPr>
                        <a:t> of perceptual experience (image schema)</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9820" marR="59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2536550"/>
                  </a:ext>
                </a:extLst>
              </a:tr>
              <a:tr h="887235">
                <a:tc>
                  <a:txBody>
                    <a:bodyPr/>
                    <a:lstStyle/>
                    <a:p>
                      <a:pPr algn="just">
                        <a:lnSpc>
                          <a:spcPct val="107000"/>
                        </a:lnSpc>
                        <a:spcAft>
                          <a:spcPts val="0"/>
                        </a:spcAf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Formal knowledge structures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Van Dijk &amp; </a:t>
                      </a:r>
                      <a:r>
                        <a:rPr lang="en-US" sz="1400" dirty="0" err="1">
                          <a:effectLst/>
                          <a:latin typeface="Trebuchet MS" panose="020B0603020202020204" pitchFamily="34" charset="0"/>
                          <a:ea typeface="Calibri" panose="020F0502020204030204" pitchFamily="34" charset="0"/>
                          <a:cs typeface="Times New Roman" panose="02020603050405020304" pitchFamily="18" charset="0"/>
                        </a:rPr>
                        <a:t>Kintsch</a:t>
                      </a:r>
                      <a:r>
                        <a:rPr lang="en-US" sz="1400" dirty="0">
                          <a:effectLst/>
                          <a:latin typeface="Trebuchet MS" panose="020B0603020202020204" pitchFamily="34" charset="0"/>
                          <a:ea typeface="Calibri" panose="020F0502020204030204" pitchFamily="34" charset="0"/>
                          <a:cs typeface="Times New Roman" panose="02020603050405020304" pitchFamily="18" charset="0"/>
                        </a:rPr>
                        <a:t> 1983), ‘cognitive genre’ (Bruce 2008)</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9820" marR="59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120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200000"/>
                        </a:lnSpc>
                        <a:spcAft>
                          <a:spcPts val="120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Knowledge of rhetorical purpose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9820" marR="598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3891574"/>
                  </a:ext>
                </a:extLst>
              </a:tr>
            </a:tbl>
          </a:graphicData>
        </a:graphic>
      </p:graphicFrame>
    </p:spTree>
    <p:extLst>
      <p:ext uri="{BB962C8B-B14F-4D97-AF65-F5344CB8AC3E}">
        <p14:creationId xmlns:p14="http://schemas.microsoft.com/office/powerpoint/2010/main" val="450880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469639-9C15-4A49-802D-6282022740CF}"/>
              </a:ext>
            </a:extLst>
          </p:cNvPr>
          <p:cNvSpPr>
            <a:spLocks noGrp="1"/>
          </p:cNvSpPr>
          <p:nvPr>
            <p:ph type="title"/>
          </p:nvPr>
        </p:nvSpPr>
        <p:spPr/>
        <p:txBody>
          <a:bodyPr/>
          <a:lstStyle/>
          <a:p>
            <a:r>
              <a:rPr lang="en-GB" dirty="0"/>
              <a:t>How Can this Be Embedded into EAP PRACTICE?</a:t>
            </a:r>
          </a:p>
        </p:txBody>
      </p:sp>
      <p:sp>
        <p:nvSpPr>
          <p:cNvPr id="3" name="Content Placeholder 2">
            <a:extLst>
              <a:ext uri="{FF2B5EF4-FFF2-40B4-BE49-F238E27FC236}">
                <a16:creationId xmlns:a16="http://schemas.microsoft.com/office/drawing/2014/main" xmlns="" id="{45AE80EE-0CC2-498A-B469-3496943EB05F}"/>
              </a:ext>
            </a:extLst>
          </p:cNvPr>
          <p:cNvSpPr>
            <a:spLocks noGrp="1"/>
          </p:cNvSpPr>
          <p:nvPr>
            <p:ph idx="1"/>
          </p:nvPr>
        </p:nvSpPr>
        <p:spPr>
          <a:xfrm>
            <a:off x="431800" y="2057400"/>
            <a:ext cx="11582399" cy="3408945"/>
          </a:xfrm>
        </p:spPr>
        <p:txBody>
          <a:bodyPr>
            <a:normAutofit fontScale="85000" lnSpcReduction="20000"/>
          </a:bodyPr>
          <a:lstStyle/>
          <a:p>
            <a:pPr marL="0" indent="0">
              <a:buNone/>
            </a:pPr>
            <a:r>
              <a:rPr lang="en-GB" dirty="0"/>
              <a:t>        </a:t>
            </a:r>
            <a:r>
              <a:rPr lang="en-GB" dirty="0">
                <a:solidFill>
                  <a:schemeClr val="accent1"/>
                </a:solidFill>
              </a:rPr>
              <a:t>Metaphor analysis</a:t>
            </a:r>
          </a:p>
          <a:p>
            <a:pPr marL="457200" lvl="1" indent="0">
              <a:buNone/>
            </a:pPr>
            <a:r>
              <a:rPr lang="en-GB" dirty="0">
                <a:solidFill>
                  <a:schemeClr val="accent6"/>
                </a:solidFill>
              </a:rPr>
              <a:t>AMR, climate change, economy, immigration, Brexit….</a:t>
            </a:r>
          </a:p>
          <a:p>
            <a:pPr marL="457200" lvl="1" indent="0">
              <a:buNone/>
            </a:pPr>
            <a:r>
              <a:rPr lang="en-GB" dirty="0"/>
              <a:t>What are they key conceptual metaphors?</a:t>
            </a:r>
          </a:p>
          <a:p>
            <a:pPr marL="457200" lvl="1" indent="0">
              <a:buNone/>
            </a:pPr>
            <a:r>
              <a:rPr lang="en-GB" dirty="0"/>
              <a:t>How do they frame the debate?</a:t>
            </a:r>
          </a:p>
          <a:p>
            <a:pPr marL="457200" lvl="1" indent="0">
              <a:buNone/>
            </a:pPr>
            <a:r>
              <a:rPr lang="en-GB" dirty="0"/>
              <a:t>Could other more constructive metaphors be used?</a:t>
            </a:r>
          </a:p>
          <a:p>
            <a:pPr marL="457200" lvl="1" indent="0">
              <a:buNone/>
            </a:pPr>
            <a:r>
              <a:rPr lang="en-GB" dirty="0"/>
              <a:t>Are the same metaphors used in your own language?</a:t>
            </a:r>
          </a:p>
          <a:p>
            <a:pPr marL="457200" lvl="1" indent="0">
              <a:buNone/>
            </a:pPr>
            <a:r>
              <a:rPr lang="en-GB" dirty="0">
                <a:solidFill>
                  <a:schemeClr val="accent1"/>
                </a:solidFill>
              </a:rPr>
              <a:t>Mental spaces</a:t>
            </a:r>
          </a:p>
          <a:p>
            <a:pPr marL="457200" lvl="1" indent="0">
              <a:buNone/>
            </a:pPr>
            <a:r>
              <a:rPr lang="en-GB" dirty="0"/>
              <a:t>What conceptual spaces are present in the text? What markers are used by the writer to switch between these spaces? </a:t>
            </a:r>
          </a:p>
          <a:p>
            <a:pPr marL="457200" lvl="1" indent="0">
              <a:buNone/>
            </a:pPr>
            <a:r>
              <a:rPr lang="en-GB" dirty="0">
                <a:solidFill>
                  <a:schemeClr val="accent1"/>
                </a:solidFill>
              </a:rPr>
              <a:t>Grammar/image schemas etc</a:t>
            </a:r>
          </a:p>
          <a:p>
            <a:pPr marL="457200" lvl="1" indent="0">
              <a:buNone/>
            </a:pPr>
            <a:r>
              <a:rPr lang="en-GB" dirty="0"/>
              <a:t>Sort structures according to underlying image schema. </a:t>
            </a:r>
          </a:p>
          <a:p>
            <a:pPr marL="457200" lvl="1" indent="0">
              <a:buNone/>
            </a:pPr>
            <a:r>
              <a:rPr lang="en-GB" dirty="0"/>
              <a:t>Look at how these structures are used to foreground various aspects object/event? </a:t>
            </a:r>
          </a:p>
          <a:p>
            <a:pPr marL="457200" lvl="1" indent="0">
              <a:buNone/>
            </a:pPr>
            <a:endParaRPr lang="en-GB" dirty="0"/>
          </a:p>
        </p:txBody>
      </p:sp>
    </p:spTree>
    <p:extLst>
      <p:ext uri="{BB962C8B-B14F-4D97-AF65-F5344CB8AC3E}">
        <p14:creationId xmlns:p14="http://schemas.microsoft.com/office/powerpoint/2010/main" val="67982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DD4148-5F16-4218-BA41-8AF40AFE2778}"/>
              </a:ext>
            </a:extLst>
          </p:cNvPr>
          <p:cNvSpPr>
            <a:spLocks noGrp="1"/>
          </p:cNvSpPr>
          <p:nvPr>
            <p:ph type="title"/>
          </p:nvPr>
        </p:nvSpPr>
        <p:spPr/>
        <p:txBody>
          <a:bodyPr/>
          <a:lstStyle/>
          <a:p>
            <a:r>
              <a:rPr lang="en-GB" dirty="0"/>
              <a:t>Cognitive Linguistics and EAP</a:t>
            </a:r>
          </a:p>
        </p:txBody>
      </p:sp>
      <p:sp>
        <p:nvSpPr>
          <p:cNvPr id="3" name="Content Placeholder 2">
            <a:extLst>
              <a:ext uri="{FF2B5EF4-FFF2-40B4-BE49-F238E27FC236}">
                <a16:creationId xmlns:a16="http://schemas.microsoft.com/office/drawing/2014/main" xmlns="" id="{14C9B0E5-6B32-4B62-99BA-4F96968D2600}"/>
              </a:ext>
            </a:extLst>
          </p:cNvPr>
          <p:cNvSpPr>
            <a:spLocks noGrp="1"/>
          </p:cNvSpPr>
          <p:nvPr>
            <p:ph idx="1"/>
          </p:nvPr>
        </p:nvSpPr>
        <p:spPr>
          <a:xfrm>
            <a:off x="1451579" y="2015732"/>
            <a:ext cx="9291215" cy="3894874"/>
          </a:xfrm>
        </p:spPr>
        <p:txBody>
          <a:bodyPr>
            <a:normAutofit/>
          </a:bodyPr>
          <a:lstStyle/>
          <a:p>
            <a:pPr marL="0" indent="0">
              <a:buNone/>
            </a:pPr>
            <a:r>
              <a:rPr lang="en-GB" dirty="0"/>
              <a:t>Radical approach to thinking about language yet </a:t>
            </a:r>
            <a:r>
              <a:rPr lang="en-GB" b="1" dirty="0"/>
              <a:t>compatible</a:t>
            </a:r>
            <a:r>
              <a:rPr lang="en-GB" dirty="0"/>
              <a:t> with established approaches (e.g. Halliday’s systemic functional linguistics)</a:t>
            </a:r>
          </a:p>
          <a:p>
            <a:pPr marL="0" indent="0">
              <a:buNone/>
            </a:pPr>
            <a:r>
              <a:rPr lang="en-GB" b="1" dirty="0">
                <a:solidFill>
                  <a:schemeClr val="accent1"/>
                </a:solidFill>
              </a:rPr>
              <a:t>Benefits for Students</a:t>
            </a:r>
          </a:p>
          <a:p>
            <a:pPr marL="0" indent="0">
              <a:buNone/>
            </a:pPr>
            <a:r>
              <a:rPr lang="en-GB" dirty="0"/>
              <a:t>Students expected not only to represent their ideas but also to learn new abstract concepts in target language. </a:t>
            </a:r>
            <a:r>
              <a:rPr lang="en-GB" b="1" dirty="0"/>
              <a:t>This involves a series of re-</a:t>
            </a:r>
            <a:r>
              <a:rPr lang="en-GB" b="1" dirty="0" err="1"/>
              <a:t>construals</a:t>
            </a:r>
            <a:r>
              <a:rPr lang="en-GB" b="1" dirty="0"/>
              <a:t> over time (</a:t>
            </a:r>
            <a:r>
              <a:rPr lang="en-GB" dirty="0"/>
              <a:t>Giovanelli in conversation</a:t>
            </a:r>
            <a:r>
              <a:rPr lang="en-GB" b="1" dirty="0"/>
              <a:t>).</a:t>
            </a:r>
          </a:p>
          <a:p>
            <a:pPr marL="0" indent="0">
              <a:buNone/>
            </a:pPr>
            <a:r>
              <a:rPr lang="en-GB" dirty="0"/>
              <a:t>Knowing what these construal operations are and how concepts are shaped through language can facilitate this process.</a:t>
            </a:r>
          </a:p>
          <a:p>
            <a:pPr marL="0" indent="0">
              <a:buNone/>
            </a:pPr>
            <a:r>
              <a:rPr lang="en-GB" dirty="0"/>
              <a:t>Thinking about grammar becomes more meaningful.</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65012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244EAD-1ABA-4BC0-919E-4984778159E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4B8EDA07-D518-4040-B888-F1895134A98A}"/>
              </a:ext>
            </a:extLst>
          </p:cNvPr>
          <p:cNvSpPr>
            <a:spLocks noGrp="1"/>
          </p:cNvSpPr>
          <p:nvPr>
            <p:ph idx="1"/>
          </p:nvPr>
        </p:nvSpPr>
        <p:spPr/>
        <p:txBody>
          <a:bodyPr/>
          <a:lstStyle/>
          <a:p>
            <a:pPr marL="0" indent="0">
              <a:buNone/>
            </a:pPr>
            <a:r>
              <a:rPr lang="en-GB" dirty="0">
                <a:solidFill>
                  <a:schemeClr val="accent1"/>
                </a:solidFill>
              </a:rPr>
              <a:t>Benefits and challenges for practitioners and </a:t>
            </a:r>
            <a:r>
              <a:rPr lang="en-GB" dirty="0" smtClean="0">
                <a:solidFill>
                  <a:schemeClr val="accent1"/>
                </a:solidFill>
              </a:rPr>
              <a:t>researchers</a:t>
            </a:r>
          </a:p>
          <a:p>
            <a:r>
              <a:rPr lang="en-GB" dirty="0" smtClean="0"/>
              <a:t>Brings insight into conceptual world of students and how cognitive, physical, linguistic, cultural and social factors play a role in conceptual development</a:t>
            </a:r>
            <a:endParaRPr lang="en-GB" dirty="0"/>
          </a:p>
          <a:p>
            <a:r>
              <a:rPr lang="en-GB" dirty="0"/>
              <a:t>Sits well with current approaches (</a:t>
            </a:r>
            <a:r>
              <a:rPr lang="en-GB" dirty="0" err="1"/>
              <a:t>e.g</a:t>
            </a:r>
            <a:r>
              <a:rPr lang="en-GB" dirty="0"/>
              <a:t> genre, SFL)</a:t>
            </a:r>
          </a:p>
          <a:p>
            <a:r>
              <a:rPr lang="en-GB" dirty="0"/>
              <a:t>Can be embedded into current practice</a:t>
            </a:r>
          </a:p>
          <a:p>
            <a:r>
              <a:rPr lang="en-GB" dirty="0"/>
              <a:t>Requires </a:t>
            </a:r>
            <a:r>
              <a:rPr lang="en-GB" dirty="0" smtClean="0"/>
              <a:t>CPD! </a:t>
            </a:r>
            <a:endParaRPr lang="en-GB" dirty="0"/>
          </a:p>
          <a:p>
            <a:endParaRPr lang="en-GB" dirty="0"/>
          </a:p>
        </p:txBody>
      </p:sp>
    </p:spTree>
    <p:extLst>
      <p:ext uri="{BB962C8B-B14F-4D97-AF65-F5344CB8AC3E}">
        <p14:creationId xmlns:p14="http://schemas.microsoft.com/office/powerpoint/2010/main" val="3460030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478E4-D27E-48E6-8F06-068274DD448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BBC66FAB-AB7F-4F55-99E0-42DA443E5D5E}"/>
              </a:ext>
            </a:extLst>
          </p:cNvPr>
          <p:cNvSpPr>
            <a:spLocks noGrp="1"/>
          </p:cNvSpPr>
          <p:nvPr>
            <p:ph idx="1"/>
          </p:nvPr>
        </p:nvSpPr>
        <p:spPr/>
        <p:txBody>
          <a:bodyPr/>
          <a:lstStyle/>
          <a:p>
            <a:endParaRPr lang="en-GB" dirty="0"/>
          </a:p>
          <a:p>
            <a:endParaRPr lang="en-GB" dirty="0"/>
          </a:p>
          <a:p>
            <a:endParaRPr lang="en-GB" dirty="0"/>
          </a:p>
          <a:p>
            <a:pPr marL="0" indent="0">
              <a:buNone/>
            </a:pPr>
            <a:r>
              <a:rPr lang="en-GB" dirty="0"/>
              <a:t>		</a:t>
            </a:r>
            <a:r>
              <a:rPr lang="en-GB" sz="4000" dirty="0"/>
              <a:t>Thank you for listening!</a:t>
            </a:r>
          </a:p>
        </p:txBody>
      </p:sp>
    </p:spTree>
    <p:extLst>
      <p:ext uri="{BB962C8B-B14F-4D97-AF65-F5344CB8AC3E}">
        <p14:creationId xmlns:p14="http://schemas.microsoft.com/office/powerpoint/2010/main" val="48869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C33C0-6399-4A7F-85EC-B5289E505E02}"/>
              </a:ext>
            </a:extLst>
          </p:cNvPr>
          <p:cNvSpPr>
            <a:spLocks noGrp="1"/>
          </p:cNvSpPr>
          <p:nvPr>
            <p:ph type="title"/>
          </p:nvPr>
        </p:nvSpPr>
        <p:spPr/>
        <p:txBody>
          <a:bodyPr/>
          <a:lstStyle/>
          <a:p>
            <a:r>
              <a:rPr lang="en-GB" dirty="0" err="1"/>
              <a:t>OutLine</a:t>
            </a:r>
            <a:endParaRPr lang="en-GB" dirty="0"/>
          </a:p>
        </p:txBody>
      </p:sp>
      <p:sp>
        <p:nvSpPr>
          <p:cNvPr id="3" name="Content Placeholder 2">
            <a:extLst>
              <a:ext uri="{FF2B5EF4-FFF2-40B4-BE49-F238E27FC236}">
                <a16:creationId xmlns:a16="http://schemas.microsoft.com/office/drawing/2014/main" xmlns="" id="{5558E57B-D9B5-49AE-8852-23AC15167CA8}"/>
              </a:ext>
            </a:extLst>
          </p:cNvPr>
          <p:cNvSpPr>
            <a:spLocks noGrp="1"/>
          </p:cNvSpPr>
          <p:nvPr>
            <p:ph idx="1"/>
          </p:nvPr>
        </p:nvSpPr>
        <p:spPr/>
        <p:txBody>
          <a:bodyPr>
            <a:normAutofit lnSpcReduction="10000"/>
          </a:bodyPr>
          <a:lstStyle/>
          <a:p>
            <a:r>
              <a:rPr lang="en-GB" dirty="0"/>
              <a:t> What is cognitive linguistics? </a:t>
            </a:r>
          </a:p>
          <a:p>
            <a:r>
              <a:rPr lang="en-GB" dirty="0"/>
              <a:t>Cognitive linguistics and educational discourse:  a new approach to thinking about the role of language in learning?</a:t>
            </a:r>
          </a:p>
          <a:p>
            <a:r>
              <a:rPr lang="en-GB" dirty="0"/>
              <a:t>Apply some principles of cognitive linguistics to educational discourse: examples from the classroom.</a:t>
            </a:r>
          </a:p>
          <a:p>
            <a:r>
              <a:rPr lang="en-GB" dirty="0"/>
              <a:t>Future directions: cognitive linguistics and EAP</a:t>
            </a:r>
          </a:p>
          <a:p>
            <a:pPr marL="0" indent="0">
              <a:buNone/>
            </a:pPr>
            <a:r>
              <a:rPr lang="en-GB" dirty="0"/>
              <a:t>	-  for our students?</a:t>
            </a:r>
          </a:p>
          <a:p>
            <a:pPr marL="0" indent="0">
              <a:buNone/>
            </a:pPr>
            <a:r>
              <a:rPr lang="en-GB" dirty="0"/>
              <a:t>	- for the </a:t>
            </a:r>
            <a:r>
              <a:rPr lang="en-GB" dirty="0" smtClean="0"/>
              <a:t>EAP practitioner and research community</a:t>
            </a:r>
            <a:r>
              <a:rPr lang="en-GB" dirty="0"/>
              <a:t>?</a:t>
            </a:r>
          </a:p>
          <a:p>
            <a:endParaRPr lang="en-GB" dirty="0"/>
          </a:p>
          <a:p>
            <a:endParaRPr lang="en-GB" dirty="0"/>
          </a:p>
          <a:p>
            <a:endParaRPr lang="en-GB" dirty="0"/>
          </a:p>
        </p:txBody>
      </p:sp>
    </p:spTree>
    <p:extLst>
      <p:ext uri="{BB962C8B-B14F-4D97-AF65-F5344CB8AC3E}">
        <p14:creationId xmlns:p14="http://schemas.microsoft.com/office/powerpoint/2010/main" val="2409556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C9E01E-620D-4728-88B5-2D8FD4DED8B3}"/>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xmlns="" id="{2314D638-EC76-412D-919A-C899F72971A9}"/>
              </a:ext>
            </a:extLst>
          </p:cNvPr>
          <p:cNvSpPr>
            <a:spLocks noGrp="1"/>
          </p:cNvSpPr>
          <p:nvPr>
            <p:ph idx="1"/>
          </p:nvPr>
        </p:nvSpPr>
        <p:spPr>
          <a:xfrm>
            <a:off x="1451579" y="1508289"/>
            <a:ext cx="9291215" cy="4279769"/>
          </a:xfrm>
        </p:spPr>
        <p:txBody>
          <a:bodyPr>
            <a:normAutofit fontScale="25000" lnSpcReduction="20000"/>
          </a:bodyPr>
          <a:lstStyle/>
          <a:p>
            <a:pPr marL="0" lvl="0" indent="0">
              <a:lnSpc>
                <a:spcPct val="90000"/>
              </a:lnSpc>
              <a:buClrTx/>
              <a:buSzTx/>
              <a:buNone/>
            </a:pPr>
            <a:r>
              <a:rPr lang="en-GB" sz="4400" dirty="0">
                <a:solidFill>
                  <a:srgbClr val="FFFFFF"/>
                </a:solidFill>
                <a:latin typeface="Arial" panose="020B0604020202020204" pitchFamily="34" charset="0"/>
                <a:cs typeface="Arial" panose="020B0604020202020204" pitchFamily="34" charset="0"/>
              </a:rPr>
              <a:t>Bruce, I. (2008) Academic writing and genre: A systematic analysis, London: Continuum International Publishing Group. </a:t>
            </a:r>
          </a:p>
          <a:p>
            <a:pPr marL="0" lvl="0" indent="0">
              <a:lnSpc>
                <a:spcPct val="90000"/>
              </a:lnSpc>
              <a:buClrTx/>
              <a:buSzTx/>
              <a:buNone/>
            </a:pPr>
            <a:r>
              <a:rPr lang="en-GB" sz="4400" dirty="0">
                <a:solidFill>
                  <a:srgbClr val="FFFFFF"/>
                </a:solidFill>
                <a:latin typeface="Arial" panose="020B0604020202020204" pitchFamily="34" charset="0"/>
                <a:cs typeface="Arial" panose="020B0604020202020204" pitchFamily="34" charset="0"/>
              </a:rPr>
              <a:t>Cushing, I. (2018). Stylistics goes to school. Language and Literature, 27(4), 271-285.</a:t>
            </a:r>
          </a:p>
          <a:p>
            <a:pPr marL="0" lvl="0" indent="0">
              <a:lnSpc>
                <a:spcPct val="90000"/>
              </a:lnSpc>
              <a:buClrTx/>
              <a:buSzTx/>
              <a:buNone/>
            </a:pPr>
            <a:r>
              <a:rPr lang="en-GB" sz="4400" dirty="0">
                <a:solidFill>
                  <a:srgbClr val="FFFFFF"/>
                </a:solidFill>
                <a:latin typeface="Arial" panose="020B0604020202020204" pitchFamily="34" charset="0"/>
                <a:cs typeface="Arial" panose="020B0604020202020204" pitchFamily="34" charset="0"/>
              </a:rPr>
              <a:t>Croft, W. and Cruse, D. A. (2004), Cognitive linguistics, Cambridge: Cambridge University Press.</a:t>
            </a:r>
          </a:p>
          <a:p>
            <a:pPr marL="0" lvl="0" indent="0">
              <a:lnSpc>
                <a:spcPct val="90000"/>
              </a:lnSpc>
              <a:buClrTx/>
              <a:buSzTx/>
              <a:buNone/>
            </a:pPr>
            <a:r>
              <a:rPr lang="en-GB" sz="4400" dirty="0">
                <a:solidFill>
                  <a:srgbClr val="FFFFFF"/>
                </a:solidFill>
                <a:latin typeface="Arial" panose="020B0604020202020204" pitchFamily="34" charset="0"/>
                <a:cs typeface="Arial" panose="020B0604020202020204" pitchFamily="34" charset="0"/>
              </a:rPr>
              <a:t>Fillmore, C. (1976), ‘Frame semantics and the nature of language’, Annals of the New York Academy of Sciences, 280(1), 20-32.</a:t>
            </a:r>
          </a:p>
          <a:p>
            <a:pPr marL="0" lvl="0" indent="0">
              <a:lnSpc>
                <a:spcPct val="90000"/>
              </a:lnSpc>
              <a:buClrTx/>
              <a:buSzTx/>
              <a:buNone/>
            </a:pPr>
            <a:r>
              <a:rPr lang="en-GB" sz="4400" dirty="0">
                <a:solidFill>
                  <a:srgbClr val="FFFFFF"/>
                </a:solidFill>
                <a:latin typeface="Arial" panose="020B0604020202020204" pitchFamily="34" charset="0"/>
                <a:cs typeface="Arial" panose="020B0604020202020204" pitchFamily="34" charset="0"/>
              </a:rPr>
              <a:t>Giovanelli, M., &amp; Harrison, C. (2018). Cognitive Grammar in Stylistics: A Practical Guide. London: Bloomsbury Publishing.</a:t>
            </a:r>
          </a:p>
          <a:p>
            <a:pPr marL="0" lvl="0" indent="0">
              <a:lnSpc>
                <a:spcPct val="90000"/>
              </a:lnSpc>
              <a:buClrTx/>
              <a:buSzTx/>
              <a:buNone/>
            </a:pPr>
            <a:r>
              <a:rPr lang="en-GB" sz="4400" dirty="0">
                <a:solidFill>
                  <a:srgbClr val="FFFFFF"/>
                </a:solidFill>
                <a:latin typeface="Arial" panose="020B0604020202020204" pitchFamily="34" charset="0"/>
                <a:cs typeface="Arial" panose="020B0604020202020204" pitchFamily="34" charset="0"/>
              </a:rPr>
              <a:t>Lakoff, G. and Johnson, M. (1980) ‘Metaphors we live by’, Chicago: University of Chicago Press. </a:t>
            </a:r>
            <a:endParaRPr lang="en-US" sz="4400" dirty="0">
              <a:solidFill>
                <a:srgbClr val="FFFFFF"/>
              </a:solidFill>
              <a:latin typeface="Arial" panose="020B0604020202020204" pitchFamily="34" charset="0"/>
              <a:cs typeface="Arial" panose="020B0604020202020204" pitchFamily="34" charset="0"/>
            </a:endParaRPr>
          </a:p>
          <a:p>
            <a:pPr marL="0" lvl="0" indent="0">
              <a:lnSpc>
                <a:spcPct val="90000"/>
              </a:lnSpc>
              <a:buClrTx/>
              <a:buSzTx/>
              <a:buNone/>
            </a:pPr>
            <a:r>
              <a:rPr lang="en-US" sz="4400" dirty="0">
                <a:solidFill>
                  <a:srgbClr val="FFFFFF"/>
                </a:solidFill>
                <a:latin typeface="Arial" panose="020B0604020202020204" pitchFamily="34" charset="0"/>
                <a:cs typeface="Arial" panose="020B0604020202020204" pitchFamily="34" charset="0"/>
              </a:rPr>
              <a:t>Johnson, M. (1987) The body and the mind: The bodily basis of meaning, imagination, and reason, Chicago: University of Chicago Press. </a:t>
            </a:r>
          </a:p>
          <a:p>
            <a:pPr marL="0" lvl="0" indent="0">
              <a:lnSpc>
                <a:spcPct val="90000"/>
              </a:lnSpc>
              <a:buClrTx/>
              <a:buSzTx/>
              <a:buNone/>
            </a:pPr>
            <a:r>
              <a:rPr lang="en-GB" sz="4400" dirty="0" err="1">
                <a:solidFill>
                  <a:srgbClr val="FFFFFF"/>
                </a:solidFill>
                <a:latin typeface="Arial" panose="020B0604020202020204" pitchFamily="34" charset="0"/>
                <a:cs typeface="Arial" panose="020B0604020202020204" pitchFamily="34" charset="0"/>
              </a:rPr>
              <a:t>Langacker</a:t>
            </a:r>
            <a:r>
              <a:rPr lang="en-GB" sz="4400" dirty="0">
                <a:solidFill>
                  <a:srgbClr val="FFFFFF"/>
                </a:solidFill>
                <a:latin typeface="Arial" panose="020B0604020202020204" pitchFamily="34" charset="0"/>
                <a:cs typeface="Arial" panose="020B0604020202020204" pitchFamily="34" charset="0"/>
              </a:rPr>
              <a:t>, R.W. (2008a), Cognitive Grammar: A basic introduction, Oxford/New York: Oxford University Press.</a:t>
            </a:r>
            <a:endParaRPr lang="en-US" sz="4400" dirty="0">
              <a:solidFill>
                <a:srgbClr val="FFFFFF"/>
              </a:solidFill>
              <a:latin typeface="Arial" panose="020B0604020202020204" pitchFamily="34" charset="0"/>
              <a:cs typeface="Arial" panose="020B0604020202020204" pitchFamily="34" charset="0"/>
            </a:endParaRPr>
          </a:p>
          <a:p>
            <a:pPr marL="0" lvl="0" indent="0">
              <a:lnSpc>
                <a:spcPct val="90000"/>
              </a:lnSpc>
              <a:buClrTx/>
              <a:buSzTx/>
              <a:buNone/>
            </a:pPr>
            <a:r>
              <a:rPr lang="en-US" sz="4400" dirty="0">
                <a:solidFill>
                  <a:srgbClr val="FFFFFF"/>
                </a:solidFill>
                <a:latin typeface="Arial" panose="020B0604020202020204" pitchFamily="34" charset="0"/>
                <a:cs typeface="Arial" panose="020B0604020202020204" pitchFamily="34" charset="0"/>
              </a:rPr>
              <a:t>Littlemore, J. (2009). Applying cognitive linguistics to second language learning and teaching. Basingstoke: Palgrave Macmillan.</a:t>
            </a:r>
          </a:p>
          <a:p>
            <a:pPr marL="0" lvl="0" indent="0">
              <a:lnSpc>
                <a:spcPct val="90000"/>
              </a:lnSpc>
              <a:buClrTx/>
              <a:buSzTx/>
              <a:buNone/>
            </a:pPr>
            <a:r>
              <a:rPr lang="en-US" sz="4400" dirty="0">
                <a:solidFill>
                  <a:srgbClr val="FFFFFF"/>
                </a:solidFill>
                <a:latin typeface="Arial" panose="020B0604020202020204" pitchFamily="34" charset="0"/>
                <a:cs typeface="Arial" panose="020B0604020202020204" pitchFamily="34" charset="0"/>
              </a:rPr>
              <a:t>Rosch, E.H. (1973). "Natural categories". Cognitive Psychology. 4 (3): 328–50. </a:t>
            </a:r>
          </a:p>
          <a:p>
            <a:pPr marL="0" lvl="0" indent="0">
              <a:lnSpc>
                <a:spcPct val="90000"/>
              </a:lnSpc>
              <a:buClrTx/>
              <a:buSzTx/>
              <a:buNone/>
            </a:pPr>
            <a:r>
              <a:rPr lang="en-GB" sz="4400" dirty="0">
                <a:solidFill>
                  <a:srgbClr val="FFFFFF"/>
                </a:solidFill>
                <a:latin typeface="Arial" panose="020B0604020202020204" pitchFamily="34" charset="0"/>
                <a:cs typeface="Arial" panose="020B0604020202020204" pitchFamily="34" charset="0"/>
              </a:rPr>
              <a:t>Rohrer, T. (2007). Embodiment and experientialism. In The Oxford handbook of cognitive linguistics. Oxford: OUP.</a:t>
            </a:r>
            <a:endParaRPr lang="en-US" sz="4400" dirty="0">
              <a:solidFill>
                <a:srgbClr val="FFFFFF"/>
              </a:solidFill>
              <a:latin typeface="Arial" panose="020B0604020202020204" pitchFamily="34" charset="0"/>
              <a:cs typeface="Arial" panose="020B0604020202020204" pitchFamily="34" charset="0"/>
            </a:endParaRPr>
          </a:p>
          <a:p>
            <a:pPr marL="0" indent="0">
              <a:buNone/>
            </a:pPr>
            <a:r>
              <a:rPr lang="en-GB" sz="4400" dirty="0">
                <a:latin typeface="Arial" panose="020B0604020202020204" pitchFamily="34" charset="0"/>
                <a:cs typeface="Arial" panose="020B0604020202020204" pitchFamily="34" charset="0"/>
              </a:rPr>
              <a:t>Tyler, A. (2012). </a:t>
            </a:r>
            <a:r>
              <a:rPr lang="en-GB" sz="4400" i="1" dirty="0">
                <a:latin typeface="Arial" panose="020B0604020202020204" pitchFamily="34" charset="0"/>
                <a:cs typeface="Arial" panose="020B0604020202020204" pitchFamily="34" charset="0"/>
              </a:rPr>
              <a:t>Cognitive linguistics and second language learning: Theoretical basics and experimental evidence</a:t>
            </a:r>
            <a:r>
              <a:rPr lang="en-GB" sz="4400" dirty="0">
                <a:latin typeface="Arial" panose="020B0604020202020204" pitchFamily="34" charset="0"/>
                <a:cs typeface="Arial" panose="020B0604020202020204" pitchFamily="34" charset="0"/>
              </a:rPr>
              <a:t>. New York: Routledge. </a:t>
            </a:r>
          </a:p>
          <a:p>
            <a:pPr marL="0" indent="0">
              <a:buNone/>
            </a:pPr>
            <a:r>
              <a:rPr lang="en-GB" sz="4400" dirty="0">
                <a:latin typeface="Arial" panose="020B0604020202020204" pitchFamily="34" charset="0"/>
                <a:cs typeface="Arial" panose="020B0604020202020204" pitchFamily="34" charset="0"/>
              </a:rPr>
              <a:t>van Dijk, T. A. and </a:t>
            </a:r>
            <a:r>
              <a:rPr lang="en-GB" sz="4400" dirty="0" err="1">
                <a:latin typeface="Arial" panose="020B0604020202020204" pitchFamily="34" charset="0"/>
                <a:cs typeface="Arial" panose="020B0604020202020204" pitchFamily="34" charset="0"/>
              </a:rPr>
              <a:t>Kintsch</a:t>
            </a:r>
            <a:r>
              <a:rPr lang="en-GB" sz="4400" dirty="0">
                <a:latin typeface="Arial" panose="020B0604020202020204" pitchFamily="34" charset="0"/>
                <a:cs typeface="Arial" panose="020B0604020202020204" pitchFamily="34" charset="0"/>
              </a:rPr>
              <a:t>, W. (1983), Strategies of discourse comprehension, New York: Academic Press.</a:t>
            </a:r>
          </a:p>
          <a:p>
            <a:pPr marL="0" indent="0">
              <a:buNone/>
            </a:pPr>
            <a:r>
              <a:rPr lang="en-GB" sz="4400" dirty="0">
                <a:latin typeface="Arial" panose="020B0604020202020204" pitchFamily="34" charset="0"/>
                <a:cs typeface="Arial" panose="020B0604020202020204" pitchFamily="34" charset="0"/>
              </a:rPr>
              <a:t>Zacharias, S. (2019), ‘The development of the abstract scientific concept of heat energy in a naturalistic classroom setting’, in </a:t>
            </a:r>
            <a:r>
              <a:rPr lang="en-GB" sz="4400" dirty="0" err="1">
                <a:latin typeface="Arial" panose="020B0604020202020204" pitchFamily="34" charset="0"/>
                <a:cs typeface="Arial" panose="020B0604020202020204" pitchFamily="34" charset="0"/>
              </a:rPr>
              <a:t>Bolognesi</a:t>
            </a:r>
            <a:r>
              <a:rPr lang="en-GB" sz="4400" dirty="0">
                <a:latin typeface="Arial" panose="020B0604020202020204" pitchFamily="34" charset="0"/>
                <a:cs typeface="Arial" panose="020B0604020202020204" pitchFamily="34" charset="0"/>
              </a:rPr>
              <a:t>, M. and Steen, G. J. (eds), Perspectives on Abstract Concepts: Cognition, Language and Communication. Amsterdam: John </a:t>
            </a:r>
            <a:r>
              <a:rPr lang="en-GB" sz="4400" dirty="0" err="1">
                <a:latin typeface="Arial" panose="020B0604020202020204" pitchFamily="34" charset="0"/>
                <a:cs typeface="Arial" panose="020B0604020202020204" pitchFamily="34" charset="0"/>
              </a:rPr>
              <a:t>Benjamins</a:t>
            </a:r>
            <a:r>
              <a:rPr lang="en-GB" sz="4400" dirty="0">
                <a:latin typeface="Arial" panose="020B0604020202020204" pitchFamily="34" charset="0"/>
                <a:cs typeface="Arial" panose="020B0604020202020204" pitchFamily="34" charset="0"/>
              </a:rPr>
              <a:t>. (In Press)</a:t>
            </a:r>
          </a:p>
          <a:p>
            <a:pPr marL="0" indent="0">
              <a:buNone/>
            </a:pPr>
            <a:r>
              <a:rPr lang="en-GB" sz="4400" dirty="0">
                <a:latin typeface="Arial" panose="020B0604020202020204" pitchFamily="34" charset="0"/>
                <a:cs typeface="Arial" panose="020B0604020202020204" pitchFamily="34" charset="0"/>
              </a:rPr>
              <a:t>Zacharias, S. (forthcoming) ‘Towards a concept-driven pedagogy: a model of linguistic knowledge’ in Giovanelli, M., Harrison, C. and Nuttall, L. (eds.), New Directions in Cognitive Grammar and Style. London: Bloomsbury Publishing. </a:t>
            </a:r>
          </a:p>
          <a:p>
            <a:endParaRPr lang="en-GB" dirty="0"/>
          </a:p>
        </p:txBody>
      </p:sp>
    </p:spTree>
    <p:extLst>
      <p:ext uri="{BB962C8B-B14F-4D97-AF65-F5344CB8AC3E}">
        <p14:creationId xmlns:p14="http://schemas.microsoft.com/office/powerpoint/2010/main" val="392290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F5F6B1-9BF3-4634-9F72-9F6163AF7168}"/>
              </a:ext>
            </a:extLst>
          </p:cNvPr>
          <p:cNvSpPr>
            <a:spLocks noGrp="1"/>
          </p:cNvSpPr>
          <p:nvPr>
            <p:ph type="title"/>
          </p:nvPr>
        </p:nvSpPr>
        <p:spPr>
          <a:xfrm>
            <a:off x="863029" y="1012004"/>
            <a:ext cx="3416158" cy="4795408"/>
          </a:xfrm>
        </p:spPr>
        <p:txBody>
          <a:bodyPr>
            <a:normAutofit/>
          </a:bodyPr>
          <a:lstStyle/>
          <a:p>
            <a:r>
              <a:rPr lang="en-GB" sz="2800" dirty="0">
                <a:solidFill>
                  <a:srgbClr val="FFFFFF"/>
                </a:solidFill>
              </a:rPr>
              <a:t>Cognitive Linguistics: some basic principles or ‘commitments’</a:t>
            </a:r>
          </a:p>
        </p:txBody>
      </p:sp>
      <p:graphicFrame>
        <p:nvGraphicFramePr>
          <p:cNvPr id="5" name="Content Placeholder 2">
            <a:extLst>
              <a:ext uri="{FF2B5EF4-FFF2-40B4-BE49-F238E27FC236}">
                <a16:creationId xmlns:a16="http://schemas.microsoft.com/office/drawing/2014/main" xmlns="" id="{33285C77-D379-4E8B-8F3A-8E259D0FA8C7}"/>
              </a:ext>
            </a:extLst>
          </p:cNvPr>
          <p:cNvGraphicFramePr>
            <a:graphicFrameLocks noGrp="1"/>
          </p:cNvGraphicFramePr>
          <p:nvPr>
            <p:ph idx="1"/>
            <p:extLst>
              <p:ext uri="{D42A27DB-BD31-4B8C-83A1-F6EECF244321}">
                <p14:modId xmlns:p14="http://schemas.microsoft.com/office/powerpoint/2010/main" val="1182262217"/>
              </p:ext>
            </p:extLst>
          </p:nvPr>
        </p:nvGraphicFramePr>
        <p:xfrm>
          <a:off x="5194300" y="470924"/>
          <a:ext cx="6495192"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424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579D4D-7981-417D-BB19-3055A6EFD6DD}"/>
              </a:ext>
            </a:extLst>
          </p:cNvPr>
          <p:cNvSpPr>
            <a:spLocks noGrp="1"/>
          </p:cNvSpPr>
          <p:nvPr>
            <p:ph type="title"/>
          </p:nvPr>
        </p:nvSpPr>
        <p:spPr>
          <a:xfrm>
            <a:off x="838200" y="631825"/>
            <a:ext cx="10515600" cy="1325563"/>
          </a:xfrm>
        </p:spPr>
        <p:txBody>
          <a:bodyPr>
            <a:normAutofit/>
          </a:bodyPr>
          <a:lstStyle/>
          <a:p>
            <a:r>
              <a:rPr lang="en-GB"/>
              <a:t>Language is usage-based: The embodiment hypothesis</a:t>
            </a:r>
          </a:p>
        </p:txBody>
      </p:sp>
      <p:sp>
        <p:nvSpPr>
          <p:cNvPr id="3" name="Content Placeholder 2">
            <a:extLst>
              <a:ext uri="{FF2B5EF4-FFF2-40B4-BE49-F238E27FC236}">
                <a16:creationId xmlns:a16="http://schemas.microsoft.com/office/drawing/2014/main" xmlns="" id="{403F5C70-2060-431F-984B-229F6651ED1E}"/>
              </a:ext>
            </a:extLst>
          </p:cNvPr>
          <p:cNvSpPr>
            <a:spLocks noGrp="1"/>
          </p:cNvSpPr>
          <p:nvPr>
            <p:ph idx="1"/>
          </p:nvPr>
        </p:nvSpPr>
        <p:spPr>
          <a:xfrm>
            <a:off x="838200" y="2057400"/>
            <a:ext cx="10515600" cy="3871762"/>
          </a:xfrm>
        </p:spPr>
        <p:txBody>
          <a:bodyPr>
            <a:normAutofit fontScale="70000" lnSpcReduction="20000"/>
          </a:bodyPr>
          <a:lstStyle/>
          <a:p>
            <a:pPr marL="0" indent="0">
              <a:buNone/>
            </a:pPr>
            <a:endParaRPr lang="en-GB" sz="1700" dirty="0"/>
          </a:p>
          <a:p>
            <a:pPr marL="0" indent="0">
              <a:buNone/>
            </a:pPr>
            <a:r>
              <a:rPr lang="en-GB" sz="2400" dirty="0"/>
              <a:t>‘Human physical, cognitive, and social embodiment ground our conceptual and linguistic systems’. (Rohrer 2007: 27)</a:t>
            </a:r>
          </a:p>
          <a:p>
            <a:pPr marL="0" indent="0">
              <a:buNone/>
            </a:pPr>
            <a:r>
              <a:rPr lang="en-GB" sz="2400" dirty="0"/>
              <a:t>Conceptual Metaphors (Lakoff &amp; Johnson 1980)</a:t>
            </a:r>
          </a:p>
          <a:p>
            <a:pPr marL="0" indent="0">
              <a:buNone/>
            </a:pPr>
            <a:r>
              <a:rPr lang="en-GB" sz="2400" dirty="0"/>
              <a:t>LIFE AS A JOURNEY</a:t>
            </a:r>
          </a:p>
          <a:p>
            <a:pPr marL="0" indent="0">
              <a:buNone/>
            </a:pPr>
            <a:r>
              <a:rPr lang="en-GB" sz="2400" i="1" dirty="0"/>
              <a:t>‘I was at a crossroad’</a:t>
            </a:r>
          </a:p>
          <a:p>
            <a:pPr marL="0" indent="0">
              <a:buNone/>
            </a:pPr>
            <a:r>
              <a:rPr lang="en-GB" sz="2400" i="1" dirty="0"/>
              <a:t>‘I didn’t know which path to take’ </a:t>
            </a:r>
          </a:p>
          <a:p>
            <a:pPr marL="0" indent="0">
              <a:buNone/>
            </a:pPr>
            <a:r>
              <a:rPr lang="en-GB" sz="2400" i="1" dirty="0" smtClean="0"/>
              <a:t>DISEASE IS</a:t>
            </a:r>
            <a:r>
              <a:rPr lang="en-GB" sz="2400" i="1" dirty="0" smtClean="0"/>
              <a:t> </a:t>
            </a:r>
            <a:r>
              <a:rPr lang="en-GB" sz="2400" i="1" dirty="0"/>
              <a:t>THE ENEMY</a:t>
            </a:r>
          </a:p>
          <a:p>
            <a:pPr marL="0" indent="0">
              <a:buNone/>
            </a:pPr>
            <a:r>
              <a:rPr lang="en-GB" sz="2400" i="1" dirty="0"/>
              <a:t>‘We need to fight the infection with a course of antibiotics’</a:t>
            </a:r>
          </a:p>
          <a:p>
            <a:pPr marL="0" indent="0">
              <a:buNone/>
            </a:pPr>
            <a:r>
              <a:rPr lang="en-GB" sz="2400" dirty="0"/>
              <a:t>We understand more difficult abstract domains through more familiar, concrete </a:t>
            </a:r>
            <a:r>
              <a:rPr lang="en-GB" sz="2400" b="1" i="1" dirty="0"/>
              <a:t>embodied experiences</a:t>
            </a:r>
            <a:r>
              <a:rPr lang="en-GB" sz="2400" dirty="0"/>
              <a:t>.</a:t>
            </a:r>
          </a:p>
        </p:txBody>
      </p:sp>
    </p:spTree>
    <p:extLst>
      <p:ext uri="{BB962C8B-B14F-4D97-AF65-F5344CB8AC3E}">
        <p14:creationId xmlns:p14="http://schemas.microsoft.com/office/powerpoint/2010/main" val="375708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18F29A-E1A6-4CFF-B76C-3D74C0D3D87B}"/>
              </a:ext>
            </a:extLst>
          </p:cNvPr>
          <p:cNvSpPr>
            <a:spLocks noGrp="1"/>
          </p:cNvSpPr>
          <p:nvPr>
            <p:ph type="title"/>
          </p:nvPr>
        </p:nvSpPr>
        <p:spPr/>
        <p:txBody>
          <a:bodyPr/>
          <a:lstStyle/>
          <a:p>
            <a:r>
              <a:rPr lang="en-GB" dirty="0"/>
              <a:t>Framing Human-</a:t>
            </a:r>
            <a:r>
              <a:rPr lang="en-GB" dirty="0" err="1"/>
              <a:t>MiCROBE</a:t>
            </a:r>
            <a:r>
              <a:rPr lang="en-GB" dirty="0"/>
              <a:t> RELATIONS: The Military metaphor</a:t>
            </a:r>
          </a:p>
        </p:txBody>
      </p:sp>
      <p:sp>
        <p:nvSpPr>
          <p:cNvPr id="3" name="Content Placeholder 2">
            <a:extLst>
              <a:ext uri="{FF2B5EF4-FFF2-40B4-BE49-F238E27FC236}">
                <a16:creationId xmlns:a16="http://schemas.microsoft.com/office/drawing/2014/main" xmlns="" id="{343A30C7-B6DD-4F9D-89E8-E18B27B59775}"/>
              </a:ext>
            </a:extLst>
          </p:cNvPr>
          <p:cNvSpPr>
            <a:spLocks noGrp="1"/>
          </p:cNvSpPr>
          <p:nvPr>
            <p:ph idx="1"/>
          </p:nvPr>
        </p:nvSpPr>
        <p:spPr/>
        <p:txBody>
          <a:bodyPr>
            <a:normAutofit fontScale="77500" lnSpcReduction="20000"/>
          </a:bodyPr>
          <a:lstStyle/>
          <a:p>
            <a:pPr marL="0" indent="0">
              <a:buNone/>
            </a:pPr>
            <a:r>
              <a:rPr lang="en-GB" dirty="0"/>
              <a:t>‘The language we use to frame our relationship with microbes has profound effects. 'Crises' are imminent with the rise of microbial resistance; we face a looming 'apocalypse' as the antibiotics fail to work; we 'fight' disease, and structure public health campaigns around 'military style' campaigns. As we divide microbes into those that are friendly, and those 'superbugs' that are 'enemies' we barely think of the impact that this language has. Yet we as humans we are comprised of viruses, bacteria and fungi such that our bodies are inseparable from these. This way we understand human-microbe relations has had profound effects; but as the antibiotic era draws to an end, we now need new ways of reconceptualising our relationship with microbes’.</a:t>
            </a:r>
          </a:p>
          <a:p>
            <a:pPr marL="0" indent="0">
              <a:buNone/>
            </a:pPr>
            <a:r>
              <a:rPr lang="en-GB" dirty="0"/>
              <a:t>Re-Imagining AMR (antimicrobial resistance): Beyond the Military Metaphor:</a:t>
            </a:r>
          </a:p>
          <a:p>
            <a:pPr marL="0" indent="0">
              <a:buNone/>
            </a:pPr>
            <a:r>
              <a:rPr lang="en-GB" dirty="0"/>
              <a:t>https://docs.google.com/forms/d/e/1FAIpQLSf_LMqd1leViJAsF2JtraKGzxcOVBa1TCZKKhvU-eqc6-XEiQ/viewform</a:t>
            </a:r>
          </a:p>
          <a:p>
            <a:pPr marL="0" indent="0">
              <a:buNone/>
            </a:pPr>
            <a:endParaRPr lang="en-GB" dirty="0"/>
          </a:p>
        </p:txBody>
      </p:sp>
    </p:spTree>
    <p:extLst>
      <p:ext uri="{BB962C8B-B14F-4D97-AF65-F5344CB8AC3E}">
        <p14:creationId xmlns:p14="http://schemas.microsoft.com/office/powerpoint/2010/main" val="290934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803CD8-BBD4-43CF-8312-BEC8263AACA7}"/>
              </a:ext>
            </a:extLst>
          </p:cNvPr>
          <p:cNvSpPr>
            <a:spLocks noGrp="1"/>
          </p:cNvSpPr>
          <p:nvPr>
            <p:ph type="title"/>
          </p:nvPr>
        </p:nvSpPr>
        <p:spPr/>
        <p:txBody>
          <a:bodyPr>
            <a:normAutofit/>
          </a:bodyPr>
          <a:lstStyle/>
          <a:p>
            <a:r>
              <a:rPr lang="en-GB" dirty="0"/>
              <a:t>Language is ‘usage-based’</a:t>
            </a:r>
          </a:p>
        </p:txBody>
      </p:sp>
      <p:sp>
        <p:nvSpPr>
          <p:cNvPr id="3" name="Content Placeholder 2">
            <a:extLst>
              <a:ext uri="{FF2B5EF4-FFF2-40B4-BE49-F238E27FC236}">
                <a16:creationId xmlns:a16="http://schemas.microsoft.com/office/drawing/2014/main" xmlns="" id="{24BF7E6A-EF07-4904-B4C3-E79D4F3096E6}"/>
              </a:ext>
            </a:extLst>
          </p:cNvPr>
          <p:cNvSpPr>
            <a:spLocks noGrp="1"/>
          </p:cNvSpPr>
          <p:nvPr>
            <p:ph idx="1"/>
          </p:nvPr>
        </p:nvSpPr>
        <p:spPr>
          <a:xfrm>
            <a:off x="270934" y="1828799"/>
            <a:ext cx="11082866" cy="4348163"/>
          </a:xfrm>
        </p:spPr>
        <p:txBody>
          <a:bodyPr/>
          <a:lstStyle/>
          <a:p>
            <a:pPr marL="0" indent="0">
              <a:buNone/>
            </a:pPr>
            <a:r>
              <a:rPr lang="en-GB" dirty="0"/>
              <a:t>Image-schemas (</a:t>
            </a:r>
            <a:r>
              <a:rPr lang="en-GB" sz="1600" dirty="0"/>
              <a:t>Johnson 1987)</a:t>
            </a:r>
          </a:p>
          <a:p>
            <a:pPr marL="0" indent="0">
              <a:buNone/>
            </a:pPr>
            <a:r>
              <a:rPr lang="en-GB" dirty="0"/>
              <a:t>S</a:t>
            </a:r>
          </a:p>
        </p:txBody>
      </p:sp>
      <p:pic>
        <p:nvPicPr>
          <p:cNvPr id="5" name="Picture 4">
            <a:extLst>
              <a:ext uri="{FF2B5EF4-FFF2-40B4-BE49-F238E27FC236}">
                <a16:creationId xmlns:a16="http://schemas.microsoft.com/office/drawing/2014/main" xmlns="" id="{D3D9CCCE-BA54-4E00-BDD3-5867E0D5B84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70935" y="2392920"/>
            <a:ext cx="1049866" cy="1535614"/>
          </a:xfrm>
          <a:prstGeom prst="rect">
            <a:avLst/>
          </a:prstGeom>
        </p:spPr>
      </p:pic>
      <p:sp>
        <p:nvSpPr>
          <p:cNvPr id="8" name="TextBox 7">
            <a:extLst>
              <a:ext uri="{FF2B5EF4-FFF2-40B4-BE49-F238E27FC236}">
                <a16:creationId xmlns:a16="http://schemas.microsoft.com/office/drawing/2014/main" xmlns="" id="{7DBA910D-401B-4B79-81EC-5DB8B7A81951}"/>
              </a:ext>
            </a:extLst>
          </p:cNvPr>
          <p:cNvSpPr txBox="1"/>
          <p:nvPr/>
        </p:nvSpPr>
        <p:spPr>
          <a:xfrm>
            <a:off x="2451099" y="2489200"/>
            <a:ext cx="4192981" cy="923330"/>
          </a:xfrm>
          <a:prstGeom prst="rect">
            <a:avLst/>
          </a:prstGeom>
          <a:noFill/>
        </p:spPr>
        <p:txBody>
          <a:bodyPr wrap="square" rtlCol="0">
            <a:spAutoFit/>
          </a:bodyPr>
          <a:lstStyle/>
          <a:p>
            <a:r>
              <a:rPr lang="en-GB" dirty="0"/>
              <a:t>She walked from her office to the bus.</a:t>
            </a:r>
          </a:p>
          <a:p>
            <a:r>
              <a:rPr lang="en-GB" dirty="0"/>
              <a:t>The raindrop fell from the leaf.</a:t>
            </a:r>
          </a:p>
          <a:p>
            <a:r>
              <a:rPr lang="en-GB" dirty="0"/>
              <a:t>The raindrop fell.</a:t>
            </a:r>
          </a:p>
        </p:txBody>
      </p:sp>
      <p:sp>
        <p:nvSpPr>
          <p:cNvPr id="10" name="TextBox 9">
            <a:extLst>
              <a:ext uri="{FF2B5EF4-FFF2-40B4-BE49-F238E27FC236}">
                <a16:creationId xmlns:a16="http://schemas.microsoft.com/office/drawing/2014/main" xmlns="" id="{EB82D1B9-D780-4862-8942-D4F26E9C7AB3}"/>
              </a:ext>
            </a:extLst>
          </p:cNvPr>
          <p:cNvSpPr txBox="1"/>
          <p:nvPr/>
        </p:nvSpPr>
        <p:spPr>
          <a:xfrm>
            <a:off x="6878972" y="2629785"/>
            <a:ext cx="3662027" cy="369332"/>
          </a:xfrm>
          <a:prstGeom prst="rect">
            <a:avLst/>
          </a:prstGeom>
          <a:noFill/>
        </p:spPr>
        <p:txBody>
          <a:bodyPr wrap="square" rtlCol="0">
            <a:spAutoFit/>
          </a:bodyPr>
          <a:lstStyle/>
          <a:p>
            <a:r>
              <a:rPr lang="en-GB" dirty="0"/>
              <a:t>	      </a:t>
            </a:r>
            <a:r>
              <a:rPr lang="en-GB" b="1" dirty="0"/>
              <a:t>SOURCE-PATH-GOAL</a:t>
            </a:r>
          </a:p>
        </p:txBody>
      </p:sp>
      <p:pic>
        <p:nvPicPr>
          <p:cNvPr id="12" name="Picture 11">
            <a:extLst>
              <a:ext uri="{FF2B5EF4-FFF2-40B4-BE49-F238E27FC236}">
                <a16:creationId xmlns:a16="http://schemas.microsoft.com/office/drawing/2014/main" xmlns="" id="{8B965CCE-4FC1-45F7-A274-A865367C21C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270933" y="4005747"/>
            <a:ext cx="1697567" cy="2027766"/>
          </a:xfrm>
          <a:prstGeom prst="rect">
            <a:avLst/>
          </a:prstGeom>
        </p:spPr>
      </p:pic>
      <p:sp>
        <p:nvSpPr>
          <p:cNvPr id="14" name="TextBox 13">
            <a:extLst>
              <a:ext uri="{FF2B5EF4-FFF2-40B4-BE49-F238E27FC236}">
                <a16:creationId xmlns:a16="http://schemas.microsoft.com/office/drawing/2014/main" xmlns="" id="{D5E2BCAC-9026-40CE-99CF-14100AE21F85}"/>
              </a:ext>
            </a:extLst>
          </p:cNvPr>
          <p:cNvSpPr txBox="1"/>
          <p:nvPr/>
        </p:nvSpPr>
        <p:spPr>
          <a:xfrm>
            <a:off x="2434165" y="4254500"/>
            <a:ext cx="3857577" cy="923330"/>
          </a:xfrm>
          <a:prstGeom prst="rect">
            <a:avLst/>
          </a:prstGeom>
          <a:noFill/>
        </p:spPr>
        <p:txBody>
          <a:bodyPr wrap="square" rtlCol="0">
            <a:spAutoFit/>
          </a:bodyPr>
          <a:lstStyle/>
          <a:p>
            <a:r>
              <a:rPr lang="en-GB" dirty="0"/>
              <a:t>The children are in the airplane.</a:t>
            </a:r>
          </a:p>
          <a:p>
            <a:r>
              <a:rPr lang="en-GB" dirty="0"/>
              <a:t>I’m in love.</a:t>
            </a:r>
          </a:p>
          <a:p>
            <a:r>
              <a:rPr lang="en-GB" dirty="0"/>
              <a:t>The book’s in Spanish.</a:t>
            </a:r>
          </a:p>
        </p:txBody>
      </p:sp>
      <p:sp>
        <p:nvSpPr>
          <p:cNvPr id="15" name="TextBox 14">
            <a:extLst>
              <a:ext uri="{FF2B5EF4-FFF2-40B4-BE49-F238E27FC236}">
                <a16:creationId xmlns:a16="http://schemas.microsoft.com/office/drawing/2014/main" xmlns="" id="{5E8D13C0-C269-47A8-9B5F-C4C25C2946DB}"/>
              </a:ext>
            </a:extLst>
          </p:cNvPr>
          <p:cNvSpPr txBox="1"/>
          <p:nvPr/>
        </p:nvSpPr>
        <p:spPr>
          <a:xfrm>
            <a:off x="7619544" y="4495800"/>
            <a:ext cx="2698915" cy="369332"/>
          </a:xfrm>
          <a:prstGeom prst="rect">
            <a:avLst/>
          </a:prstGeom>
          <a:noFill/>
        </p:spPr>
        <p:txBody>
          <a:bodyPr wrap="square" rtlCol="0">
            <a:spAutoFit/>
          </a:bodyPr>
          <a:lstStyle/>
          <a:p>
            <a:r>
              <a:rPr lang="en-GB" b="1" dirty="0"/>
              <a:t>CONTAINER</a:t>
            </a:r>
          </a:p>
        </p:txBody>
      </p:sp>
      <p:cxnSp>
        <p:nvCxnSpPr>
          <p:cNvPr id="6" name="Straight Arrow Connector 5"/>
          <p:cNvCxnSpPr>
            <a:cxnSpLocks/>
          </p:cNvCxnSpPr>
          <p:nvPr/>
        </p:nvCxnSpPr>
        <p:spPr>
          <a:xfrm>
            <a:off x="7826208" y="3346215"/>
            <a:ext cx="1914693" cy="8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Magnetic Disk 8"/>
          <p:cNvSpPr/>
          <p:nvPr/>
        </p:nvSpPr>
        <p:spPr>
          <a:xfrm>
            <a:off x="7619544" y="5095140"/>
            <a:ext cx="1766216" cy="832158"/>
          </a:xfrm>
          <a:prstGeom prst="flowChartMagneticDisk">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95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45C7E-D485-4DAA-BC2F-FC7E3DBFB205}"/>
              </a:ext>
            </a:extLst>
          </p:cNvPr>
          <p:cNvSpPr>
            <a:spLocks noGrp="1"/>
          </p:cNvSpPr>
          <p:nvPr>
            <p:ph type="title"/>
          </p:nvPr>
        </p:nvSpPr>
        <p:spPr>
          <a:xfrm>
            <a:off x="558800" y="423333"/>
            <a:ext cx="5955122" cy="2298519"/>
          </a:xfrm>
        </p:spPr>
        <p:txBody>
          <a:bodyPr>
            <a:normAutofit fontScale="90000"/>
          </a:bodyPr>
          <a:lstStyle/>
          <a:p>
            <a:r>
              <a:rPr lang="en-GB" sz="1400" dirty="0"/>
              <a:t/>
            </a:r>
            <a:br>
              <a:rPr lang="en-GB" sz="1400" dirty="0"/>
            </a:br>
            <a:r>
              <a:rPr lang="en-GB" sz="2800" dirty="0"/>
              <a:t>The same cognitive processes involved in language, knowledge-building and learning:</a:t>
            </a:r>
            <a:r>
              <a:rPr lang="en-GB" sz="2800" i="1" dirty="0"/>
              <a:t> </a:t>
            </a:r>
            <a:br>
              <a:rPr lang="en-GB" sz="2800" i="1" dirty="0"/>
            </a:br>
            <a:r>
              <a:rPr lang="en-GB" sz="2800" i="1" dirty="0"/>
              <a:t/>
            </a:r>
            <a:br>
              <a:rPr lang="en-GB" sz="2800" i="1" dirty="0"/>
            </a:br>
            <a:r>
              <a:rPr lang="en-GB" sz="2800" i="1" dirty="0"/>
              <a:t>Which is the </a:t>
            </a:r>
            <a:r>
              <a:rPr lang="en-GB" sz="2800" i="1" dirty="0" err="1"/>
              <a:t>birdiest</a:t>
            </a:r>
            <a:r>
              <a:rPr lang="en-GB" sz="2800" i="1" dirty="0"/>
              <a:t> bird?</a:t>
            </a:r>
            <a:r>
              <a:rPr lang="en-GB" sz="2800" dirty="0"/>
              <a:t/>
            </a:r>
            <a:br>
              <a:rPr lang="en-GB" sz="2800" dirty="0"/>
            </a:br>
            <a:endParaRPr lang="en-GB" sz="2800" dirty="0"/>
          </a:p>
        </p:txBody>
      </p:sp>
      <p:sp>
        <p:nvSpPr>
          <p:cNvPr id="10" name="Content Placeholder 9">
            <a:extLst>
              <a:ext uri="{FF2B5EF4-FFF2-40B4-BE49-F238E27FC236}">
                <a16:creationId xmlns:a16="http://schemas.microsoft.com/office/drawing/2014/main" xmlns="" id="{DD7A1A86-BEF1-474A-AA4B-5EF371C97B3E}"/>
              </a:ext>
            </a:extLst>
          </p:cNvPr>
          <p:cNvSpPr>
            <a:spLocks noGrp="1"/>
          </p:cNvSpPr>
          <p:nvPr>
            <p:ph idx="1"/>
          </p:nvPr>
        </p:nvSpPr>
        <p:spPr>
          <a:xfrm>
            <a:off x="805543" y="2871982"/>
            <a:ext cx="4558309" cy="3181684"/>
          </a:xfrm>
        </p:spPr>
        <p:txBody>
          <a:bodyPr anchor="t">
            <a:normAutofit lnSpcReduction="10000"/>
          </a:bodyPr>
          <a:lstStyle/>
          <a:p>
            <a:endParaRPr lang="en-US" sz="1800" dirty="0"/>
          </a:p>
          <a:p>
            <a:endParaRPr lang="en-US" sz="1800" dirty="0"/>
          </a:p>
          <a:p>
            <a:endParaRPr lang="en-US" sz="1800" dirty="0"/>
          </a:p>
          <a:p>
            <a:endParaRPr lang="en-US" sz="1800" dirty="0"/>
          </a:p>
          <a:p>
            <a:endParaRPr lang="en-US" sz="1800" dirty="0"/>
          </a:p>
          <a:p>
            <a:pPr marL="0" indent="0">
              <a:buNone/>
            </a:pPr>
            <a:r>
              <a:rPr lang="en-US" dirty="0"/>
              <a:t>Prototype Theory  </a:t>
            </a:r>
          </a:p>
          <a:p>
            <a:pPr marL="0" indent="0">
              <a:buNone/>
            </a:pPr>
            <a:r>
              <a:rPr lang="en-US" dirty="0"/>
              <a:t>(Rosch 1973)</a:t>
            </a:r>
          </a:p>
        </p:txBody>
      </p:sp>
      <p:pic>
        <p:nvPicPr>
          <p:cNvPr id="8" name="Picture 2" descr="C:\Users\Sally\AppData\Local\Microsoft\Windows\Temporary Internet Files\Content.IE5\5PY29TQ7\MP900422483[1].jpg">
            <a:extLst>
              <a:ext uri="{FF2B5EF4-FFF2-40B4-BE49-F238E27FC236}">
                <a16:creationId xmlns:a16="http://schemas.microsoft.com/office/drawing/2014/main" xmlns="" id="{75E5BDCF-5CD8-4379-B510-C9EEC0C775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12" r="23335" b="-4"/>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p:spPr>
      </p:pic>
      <p:pic>
        <p:nvPicPr>
          <p:cNvPr id="5" name="Picture 4">
            <a:extLst>
              <a:ext uri="{FF2B5EF4-FFF2-40B4-BE49-F238E27FC236}">
                <a16:creationId xmlns:a16="http://schemas.microsoft.com/office/drawing/2014/main" xmlns="" id="{0FFAFF10-7D77-4305-B075-4FA04842C64C}"/>
              </a:ext>
            </a:extLst>
          </p:cNvPr>
          <p:cNvPicPr>
            <a:picLocks noChangeAspect="1"/>
          </p:cNvPicPr>
          <p:nvPr/>
        </p:nvPicPr>
        <p:blipFill rotWithShape="1">
          <a:blip r:embed="rId3"/>
          <a:srcRect r="3374" b="-5"/>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pic>
        <p:nvPicPr>
          <p:cNvPr id="11" name="Picture 10">
            <a:extLst>
              <a:ext uri="{FF2B5EF4-FFF2-40B4-BE49-F238E27FC236}">
                <a16:creationId xmlns:a16="http://schemas.microsoft.com/office/drawing/2014/main" xmlns="" id="{DDD0F691-8940-479D-A9BD-8943A949DA3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6512" r="20053" b="1"/>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14" name="TextBox 13">
            <a:extLst>
              <a:ext uri="{FF2B5EF4-FFF2-40B4-BE49-F238E27FC236}">
                <a16:creationId xmlns:a16="http://schemas.microsoft.com/office/drawing/2014/main" xmlns="" id="{4CBDC67F-4AF9-4ED3-A62C-442190286270}"/>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s://gardenwalkgardentalk.com/2012/12/28/starlings-in-winter-photo-studio-inroduction/">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nc-nd/3.0/">
                  <a:extLst>
                    <a:ext uri="{A12FA001-AC4F-418D-AE19-62706E023703}">
                      <ahyp:hlinkClr xmlns:ahyp="http://schemas.microsoft.com/office/drawing/2018/hyperlinkcolor" xmlns="" val="tx"/>
                    </a:ext>
                  </a:extLst>
                </a:hlinkClick>
              </a:rPr>
              <a:t>CC BY-NC-ND</a:t>
            </a:r>
            <a:endParaRPr lang="en-GB" sz="700">
              <a:solidFill>
                <a:srgbClr val="FFFFFF"/>
              </a:solidFill>
            </a:endParaRPr>
          </a:p>
        </p:txBody>
      </p:sp>
    </p:spTree>
    <p:extLst>
      <p:ext uri="{BB962C8B-B14F-4D97-AF65-F5344CB8AC3E}">
        <p14:creationId xmlns:p14="http://schemas.microsoft.com/office/powerpoint/2010/main" val="156114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E102E10-5323-4E10-A60C-3F78F30C187A}"/>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b="16382"/>
          <a:stretch/>
        </p:blipFill>
        <p:spPr>
          <a:xfrm>
            <a:off x="-3" y="-28"/>
            <a:ext cx="12192000" cy="6855958"/>
          </a:xfrm>
          <a:prstGeom prst="rect">
            <a:avLst/>
          </a:prstGeom>
        </p:spPr>
      </p:pic>
      <p:sp>
        <p:nvSpPr>
          <p:cNvPr id="2" name="Title 1">
            <a:extLst>
              <a:ext uri="{FF2B5EF4-FFF2-40B4-BE49-F238E27FC236}">
                <a16:creationId xmlns:a16="http://schemas.microsoft.com/office/drawing/2014/main" xmlns="" id="{3CCA1C2B-31E6-4405-AEC5-29D54D61A842}"/>
              </a:ext>
            </a:extLst>
          </p:cNvPr>
          <p:cNvSpPr>
            <a:spLocks noGrp="1"/>
          </p:cNvSpPr>
          <p:nvPr>
            <p:ph type="title"/>
          </p:nvPr>
        </p:nvSpPr>
        <p:spPr>
          <a:xfrm>
            <a:off x="6072445" y="3640254"/>
            <a:ext cx="5319433" cy="2076333"/>
          </a:xfrm>
        </p:spPr>
        <p:txBody>
          <a:bodyPr vert="horz" lIns="91440" tIns="45720" rIns="91440" bIns="45720" rtlCol="0" anchor="t">
            <a:normAutofit fontScale="90000"/>
          </a:bodyPr>
          <a:lstStyle/>
          <a:p>
            <a:r>
              <a:rPr lang="en-US" sz="3400" kern="1200">
                <a:solidFill>
                  <a:schemeClr val="tx1"/>
                </a:solidFill>
                <a:latin typeface="+mj-lt"/>
                <a:ea typeface="+mj-ea"/>
                <a:cs typeface="+mj-cs"/>
              </a:rPr>
              <a:t>Words provide only a limited and imperfect means of expression</a:t>
            </a:r>
            <a:br>
              <a:rPr lang="en-US" sz="3400" kern="1200">
                <a:solidFill>
                  <a:schemeClr val="tx1"/>
                </a:solidFill>
                <a:latin typeface="+mj-lt"/>
                <a:ea typeface="+mj-ea"/>
                <a:cs typeface="+mj-cs"/>
              </a:rPr>
            </a:br>
            <a:endParaRPr lang="en-US" sz="3400" kern="1200">
              <a:solidFill>
                <a:schemeClr val="tx1"/>
              </a:solidFill>
              <a:latin typeface="+mj-lt"/>
              <a:ea typeface="+mj-ea"/>
              <a:cs typeface="+mj-cs"/>
            </a:endParaRPr>
          </a:p>
        </p:txBody>
      </p:sp>
      <p:pic>
        <p:nvPicPr>
          <p:cNvPr id="5" name="Content Placeholder 4">
            <a:extLst>
              <a:ext uri="{FF2B5EF4-FFF2-40B4-BE49-F238E27FC236}">
                <a16:creationId xmlns:a16="http://schemas.microsoft.com/office/drawing/2014/main" xmlns="" id="{5E4A983A-1CD5-4D42-A088-56F2E6C99A25}"/>
              </a:ext>
            </a:extLst>
          </p:cNvPr>
          <p:cNvPicPr>
            <a:picLocks noGrp="1" noChangeAspect="1"/>
          </p:cNvPicPr>
          <p:nvPr>
            <p:ph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5231" r="10488" b="3"/>
          <a:stretch/>
        </p:blipFill>
        <p:spPr>
          <a:xfrm>
            <a:off x="2" y="2"/>
            <a:ext cx="5234519" cy="621062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8" name="TextBox 7">
            <a:extLst>
              <a:ext uri="{FF2B5EF4-FFF2-40B4-BE49-F238E27FC236}">
                <a16:creationId xmlns:a16="http://schemas.microsoft.com/office/drawing/2014/main" xmlns="" id="{329391DB-DA70-427E-BDFE-AB5144140FCA}"/>
              </a:ext>
            </a:extLst>
          </p:cNvPr>
          <p:cNvSpPr txBox="1"/>
          <p:nvPr/>
        </p:nvSpPr>
        <p:spPr>
          <a:xfrm>
            <a:off x="9884955" y="665587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commons.wikimedia.org/wiki/File:Water_drops_on_spider_web.jpg">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
        <p:nvSpPr>
          <p:cNvPr id="3" name="TextBox 2">
            <a:extLst>
              <a:ext uri="{FF2B5EF4-FFF2-40B4-BE49-F238E27FC236}">
                <a16:creationId xmlns:a16="http://schemas.microsoft.com/office/drawing/2014/main" xmlns="" id="{B07CBC1D-A3D1-4D5B-8EA8-DD234FA84DAE}"/>
              </a:ext>
            </a:extLst>
          </p:cNvPr>
          <p:cNvSpPr txBox="1"/>
          <p:nvPr/>
        </p:nvSpPr>
        <p:spPr>
          <a:xfrm>
            <a:off x="989814" y="1932495"/>
            <a:ext cx="1168653" cy="523220"/>
          </a:xfrm>
          <a:prstGeom prst="rect">
            <a:avLst/>
          </a:prstGeom>
          <a:noFill/>
        </p:spPr>
        <p:txBody>
          <a:bodyPr wrap="none" rtlCol="0">
            <a:spAutoFit/>
          </a:bodyPr>
          <a:lstStyle/>
          <a:p>
            <a:r>
              <a:rPr lang="en-GB" sz="2800" dirty="0"/>
              <a:t>bread</a:t>
            </a:r>
          </a:p>
        </p:txBody>
      </p:sp>
    </p:spTree>
    <p:extLst>
      <p:ext uri="{BB962C8B-B14F-4D97-AF65-F5344CB8AC3E}">
        <p14:creationId xmlns:p14="http://schemas.microsoft.com/office/powerpoint/2010/main" val="2587211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6F6A70-BF59-480E-95AD-DE4202416910}"/>
              </a:ext>
            </a:extLst>
          </p:cNvPr>
          <p:cNvSpPr>
            <a:spLocks noGrp="1"/>
          </p:cNvSpPr>
          <p:nvPr>
            <p:ph type="title"/>
          </p:nvPr>
        </p:nvSpPr>
        <p:spPr/>
        <p:txBody>
          <a:bodyPr/>
          <a:lstStyle/>
          <a:p>
            <a:r>
              <a:rPr lang="en-GB" dirty="0"/>
              <a:t>Cognitive linguistics and educational Discourse</a:t>
            </a:r>
          </a:p>
        </p:txBody>
      </p:sp>
      <p:sp>
        <p:nvSpPr>
          <p:cNvPr id="3" name="Content Placeholder 2">
            <a:extLst>
              <a:ext uri="{FF2B5EF4-FFF2-40B4-BE49-F238E27FC236}">
                <a16:creationId xmlns:a16="http://schemas.microsoft.com/office/drawing/2014/main" xmlns="" id="{7CDD7549-36FB-4E61-B3B4-8381C98FC9AC}"/>
              </a:ext>
            </a:extLst>
          </p:cNvPr>
          <p:cNvSpPr>
            <a:spLocks noGrp="1"/>
          </p:cNvSpPr>
          <p:nvPr>
            <p:ph idx="1"/>
          </p:nvPr>
        </p:nvSpPr>
        <p:spPr>
          <a:xfrm>
            <a:off x="478172" y="1719742"/>
            <a:ext cx="11568419" cy="4261607"/>
          </a:xfrm>
        </p:spPr>
        <p:txBody>
          <a:bodyPr>
            <a:normAutofit fontScale="85000" lnSpcReduction="20000"/>
          </a:bodyPr>
          <a:lstStyle/>
          <a:p>
            <a:pPr marL="0" indent="0">
              <a:buNone/>
            </a:pPr>
            <a:r>
              <a:rPr lang="en-GB" sz="2400" dirty="0"/>
              <a:t>Relatively slow uptake of CL principles in language teaching (including EAP)</a:t>
            </a:r>
          </a:p>
          <a:p>
            <a:pPr marL="0" indent="0">
              <a:buNone/>
            </a:pPr>
            <a:r>
              <a:rPr lang="en-GB" sz="2400" dirty="0"/>
              <a:t>	Exceptions in EAP: Metaphor and Lectures (Littlemore 2001; Low et al. 2008)</a:t>
            </a:r>
          </a:p>
          <a:p>
            <a:pPr marL="0" indent="0">
              <a:buNone/>
            </a:pPr>
            <a:endParaRPr lang="en-GB" sz="2400" dirty="0"/>
          </a:p>
          <a:p>
            <a:pPr marL="0" indent="0">
              <a:buNone/>
            </a:pPr>
            <a:r>
              <a:rPr lang="en-GB" sz="2400" b="1" dirty="0"/>
              <a:t>Possible Reasons:</a:t>
            </a:r>
          </a:p>
          <a:p>
            <a:pPr marL="342900" indent="-342900">
              <a:buAutoNum type="arabicPeriod"/>
            </a:pPr>
            <a:r>
              <a:rPr lang="en-GB" sz="2400" dirty="0"/>
              <a:t>Research in cognitive linguistics has only recently looked seriously at naturalistic data.</a:t>
            </a:r>
          </a:p>
          <a:p>
            <a:pPr marL="342900" indent="-342900">
              <a:buAutoNum type="arabicPeriod"/>
            </a:pPr>
            <a:r>
              <a:rPr lang="en-GB" sz="2400" dirty="0"/>
              <a:t>Cognitive linguistics literature can be inaccessible. Only a few scholars have written for practitioners (e.g. Littlemore 2007 , Tyler 2012, Cushing 2018,Giovanelli and Harrison 2018, Zacharias 2019 &amp; forthcoming) </a:t>
            </a:r>
          </a:p>
          <a:p>
            <a:pPr marL="342900" indent="-342900">
              <a:buAutoNum type="arabicPeriod"/>
            </a:pPr>
            <a:r>
              <a:rPr lang="en-GB" sz="2400" dirty="0"/>
              <a:t>Sociocultural turn in language teaching has created a false binary whereby ‘cognitive’ construes the mind as a machine. </a:t>
            </a:r>
          </a:p>
          <a:p>
            <a:pPr marL="0" indent="0">
              <a:buNone/>
            </a:pPr>
            <a:r>
              <a:rPr lang="en-GB" sz="1800" dirty="0"/>
              <a:t>	</a:t>
            </a:r>
          </a:p>
          <a:p>
            <a:pPr marL="0" indent="0">
              <a:buNone/>
            </a:pPr>
            <a:endParaRPr lang="en-GB" sz="1800" dirty="0"/>
          </a:p>
        </p:txBody>
      </p:sp>
    </p:spTree>
    <p:extLst>
      <p:ext uri="{BB962C8B-B14F-4D97-AF65-F5344CB8AC3E}">
        <p14:creationId xmlns:p14="http://schemas.microsoft.com/office/powerpoint/2010/main" val="257090378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451</TotalTime>
  <Words>1621</Words>
  <Application>Microsoft Office PowerPoint</Application>
  <PresentationFormat>Widescreen</PresentationFormat>
  <Paragraphs>167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Rockwell</vt:lpstr>
      <vt:lpstr>Times New Roman</vt:lpstr>
      <vt:lpstr>Trebuchet MS</vt:lpstr>
      <vt:lpstr>Gallery</vt:lpstr>
      <vt:lpstr>What can cognitive linguistics do for the EAP community?</vt:lpstr>
      <vt:lpstr>OutLine</vt:lpstr>
      <vt:lpstr>Cognitive Linguistics: some basic principles or ‘commitments’</vt:lpstr>
      <vt:lpstr>Language is usage-based: The embodiment hypothesis</vt:lpstr>
      <vt:lpstr>Framing Human-MiCROBE RELATIONS: The Military metaphor</vt:lpstr>
      <vt:lpstr>Language is ‘usage-based’</vt:lpstr>
      <vt:lpstr> The same cognitive processes involved in language, knowledge-building and learning:   Which is the birdiest bird? </vt:lpstr>
      <vt:lpstr>Words provide only a limited and imperfect means of expression </vt:lpstr>
      <vt:lpstr>Cognitive linguistics and educational Discourse</vt:lpstr>
      <vt:lpstr>Looking at Classroom discourse from a cognitive linguistic perspective</vt:lpstr>
      <vt:lpstr>Abstract concept of Living: Categorization (instance of a prototype)</vt:lpstr>
      <vt:lpstr>Abstract concept of Energy Transfer: IMAge schemas</vt:lpstr>
      <vt:lpstr>Explanation of energy Transfer: Macro and Micro Mental Spaces</vt:lpstr>
      <vt:lpstr>Mental Spaces: Macro and MiCRO WORLDS</vt:lpstr>
      <vt:lpstr>Model of Linguistic Knowledge  (Zacharias forthcoming) </vt:lpstr>
      <vt:lpstr>How Can this Be Embedded into EAP PRACTICE?</vt:lpstr>
      <vt:lpstr>Cognitive Linguistics and EAP</vt:lpstr>
      <vt:lpstr>PowerPoint Presentation</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cognitive linguistics do for the EAP community?</dc:title>
  <dc:creator>Sally Zacharias</dc:creator>
  <cp:lastModifiedBy>dem10609</cp:lastModifiedBy>
  <cp:revision>41</cp:revision>
  <dcterms:created xsi:type="dcterms:W3CDTF">2019-04-06T12:07:26Z</dcterms:created>
  <dcterms:modified xsi:type="dcterms:W3CDTF">2019-04-13T09:42:08Z</dcterms:modified>
</cp:coreProperties>
</file>