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91" r:id="rId2"/>
    <p:sldId id="292" r:id="rId3"/>
    <p:sldId id="360" r:id="rId4"/>
    <p:sldId id="361" r:id="rId5"/>
    <p:sldId id="362" r:id="rId6"/>
    <p:sldId id="327" r:id="rId7"/>
    <p:sldId id="328" r:id="rId8"/>
    <p:sldId id="363" r:id="rId9"/>
    <p:sldId id="342" r:id="rId10"/>
    <p:sldId id="343" r:id="rId11"/>
    <p:sldId id="347" r:id="rId12"/>
    <p:sldId id="351" r:id="rId13"/>
    <p:sldId id="352" r:id="rId14"/>
    <p:sldId id="353" r:id="rId15"/>
    <p:sldId id="354" r:id="rId16"/>
    <p:sldId id="355" r:id="rId17"/>
    <p:sldId id="356" r:id="rId18"/>
    <p:sldId id="357" r:id="rId19"/>
    <p:sldId id="358" r:id="rId20"/>
    <p:sldId id="359" r:id="rId21"/>
    <p:sldId id="364" r:id="rId22"/>
    <p:sldId id="365" r:id="rId23"/>
    <p:sldId id="368" r:id="rId24"/>
    <p:sldId id="366" r:id="rId25"/>
    <p:sldId id="369" r:id="rId26"/>
    <p:sldId id="370" r:id="rId27"/>
    <p:sldId id="371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3E3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9812" autoAdjust="0"/>
  </p:normalViewPr>
  <p:slideViewPr>
    <p:cSldViewPr snapToGrid="0" snapToObjects="1">
      <p:cViewPr varScale="1">
        <p:scale>
          <a:sx n="123" d="100"/>
          <a:sy n="123" d="100"/>
        </p:scale>
        <p:origin x="178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55E52-3E92-9E43-A6C7-FF54FC4C78EB}" type="datetimeFigureOut">
              <a:rPr lang="en-US" smtClean="0"/>
              <a:t>5/6/19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A096E-ED0D-8141-8B94-EFAD174F9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22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69409-EE1C-8B4D-ACBC-40EDFC496CBA}" type="datetimeFigureOut">
              <a:rPr lang="en-US" smtClean="0"/>
              <a:t>5/6/19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33277-BCEA-894C-AA75-C48B44B91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85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300"/>
              <a:t>Using Assessment to Facilitate Learning</a:t>
            </a:r>
          </a:p>
        </p:txBody>
      </p:sp>
      <p:sp>
        <p:nvSpPr>
          <p:cNvPr id="163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300"/>
              <a:t>Jane Mandalios &amp; Peter Davidson, Zayed University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525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8961829-08C1-EC48-8F2A-E946BDA5B866}" type="slidenum">
              <a:rPr lang="en-US" sz="1300"/>
              <a:pPr eaLnBrk="1" hangingPunct="1"/>
              <a:t>1</a:t>
            </a:fld>
            <a:endParaRPr lang="en-US" sz="1300"/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5/6/19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5/6/19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5/6/19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5/6/19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5/6/19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5/6/19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5/6/19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5/6/19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5/6/19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5/6/19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5/6/19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0E7A-7F3E-624B-986D-A12D2B6A5B16}" type="datetimeFigureOut">
              <a:rPr lang="en-US" smtClean="0"/>
              <a:t>5/6/19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E0819-8C64-0A43-A417-FF2352D9B7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A620E7A-7F3E-624B-986D-A12D2B6A5B16}" type="datetimeFigureOut">
              <a:rPr lang="en-US" smtClean="0"/>
              <a:t>5/6/19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553E0819-8C64-0A43-A417-FF2352D9B7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669B2CE-BBBA-E04E-B60D-28CE3C780EAC}" type="slidenum">
              <a:rPr lang="en-US" sz="2600">
                <a:solidFill>
                  <a:schemeClr val="bg1"/>
                </a:solidFill>
              </a:rPr>
              <a:pPr eaLnBrk="1" hangingPunct="1"/>
              <a:t>1</a:t>
            </a:fld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15362" name="AutoShap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37756" y="904353"/>
            <a:ext cx="7696274" cy="1495947"/>
          </a:xfrm>
        </p:spPr>
        <p:txBody>
          <a:bodyPr/>
          <a:lstStyle/>
          <a:p>
            <a:r>
              <a:rPr lang="en-US" sz="38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Integrated Skills Assessment </a:t>
            </a:r>
          </a:p>
        </p:txBody>
      </p:sp>
      <p:sp>
        <p:nvSpPr>
          <p:cNvPr id="2" name="Rectangle 1"/>
          <p:cNvSpPr/>
          <p:nvPr/>
        </p:nvSpPr>
        <p:spPr>
          <a:xfrm>
            <a:off x="623455" y="2784764"/>
            <a:ext cx="7810574" cy="297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  </a:t>
            </a:r>
            <a:endParaRPr lang="en-US" dirty="0"/>
          </a:p>
          <a:p>
            <a:pPr algn="ctr">
              <a:lnSpc>
                <a:spcPct val="80000"/>
              </a:lnSpc>
            </a:pPr>
            <a:endParaRPr lang="en-US" sz="800" b="1" dirty="0">
              <a:latin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n-US" sz="3000" b="1" dirty="0">
                <a:latin typeface="Arial" charset="0"/>
              </a:rPr>
              <a:t>BALEAP 2019 Conference, Leeds</a:t>
            </a:r>
            <a:endParaRPr lang="en-US" sz="3000" b="1" dirty="0">
              <a:solidFill>
                <a:srgbClr val="3F8DE2"/>
              </a:solidFill>
              <a:latin typeface="Arial" charset="0"/>
            </a:endParaRPr>
          </a:p>
          <a:p>
            <a:pPr algn="ctr">
              <a:lnSpc>
                <a:spcPct val="80000"/>
              </a:lnSpc>
            </a:pPr>
            <a:endParaRPr lang="en-US" sz="1200" b="1" dirty="0">
              <a:latin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n-US" sz="2800" b="1" dirty="0">
                <a:latin typeface="Arial" charset="0"/>
              </a:rPr>
              <a:t>14</a:t>
            </a:r>
            <a:r>
              <a:rPr lang="en-US" sz="2800" b="1" baseline="30000" dirty="0">
                <a:latin typeface="Arial" charset="0"/>
              </a:rPr>
              <a:t>th</a:t>
            </a:r>
            <a:r>
              <a:rPr lang="en-US" sz="2800" b="1" dirty="0">
                <a:latin typeface="Arial" charset="0"/>
              </a:rPr>
              <a:t> April, 2019</a:t>
            </a:r>
          </a:p>
          <a:p>
            <a:pPr algn="ctr">
              <a:lnSpc>
                <a:spcPct val="80000"/>
              </a:lnSpc>
            </a:pPr>
            <a:endParaRPr lang="en-US" sz="3200" b="1" dirty="0">
              <a:latin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n-US" sz="28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Arial" charset="0"/>
              </a:rPr>
              <a:t>Peter Davidson</a:t>
            </a:r>
          </a:p>
          <a:p>
            <a:pPr algn="ctr">
              <a:lnSpc>
                <a:spcPct val="80000"/>
              </a:lnSpc>
            </a:pPr>
            <a:endParaRPr lang="en-US" sz="1000" b="1" dirty="0">
              <a:solidFill>
                <a:schemeClr val="tx2">
                  <a:lumMod val="50000"/>
                  <a:lumOff val="50000"/>
                </a:schemeClr>
              </a:solidFill>
              <a:latin typeface="Arial" charset="0"/>
            </a:endParaRPr>
          </a:p>
          <a:p>
            <a:pPr algn="ctr">
              <a:lnSpc>
                <a:spcPct val="80000"/>
              </a:lnSpc>
            </a:pPr>
            <a:r>
              <a:rPr lang="en-US" sz="28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Arial" charset="0"/>
              </a:rPr>
              <a:t>Zayed University, Dubai</a:t>
            </a:r>
          </a:p>
          <a:p>
            <a:pPr algn="ctr">
              <a:lnSpc>
                <a:spcPct val="80000"/>
              </a:lnSpc>
            </a:pPr>
            <a:endParaRPr lang="en-US" sz="3600" b="1" dirty="0">
              <a:solidFill>
                <a:srgbClr val="3E35E5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181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663" y="107576"/>
            <a:ext cx="7749888" cy="1336956"/>
          </a:xfrm>
        </p:spPr>
        <p:txBody>
          <a:bodyPr/>
          <a:lstStyle/>
          <a:p>
            <a:pPr algn="l">
              <a:spcBef>
                <a:spcPts val="800"/>
              </a:spcBef>
            </a:pP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4. Cognitive processes of a writing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663" y="1600201"/>
            <a:ext cx="7749887" cy="43434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Cognitive processes involved in the design of an integrated writing task (Weir, 2014: 8):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representation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macro-planning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reading source text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selecting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connecting 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organizing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micro-planning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translating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monitoring and revising 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668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663" y="107576"/>
            <a:ext cx="7749888" cy="1336956"/>
          </a:xfrm>
        </p:spPr>
        <p:txBody>
          <a:bodyPr/>
          <a:lstStyle/>
          <a:p>
            <a:pPr algn="l">
              <a:spcBef>
                <a:spcPts val="800"/>
              </a:spcBef>
            </a:pP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5. Examples from testing bodies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663" y="1600201"/>
            <a:ext cx="7749888" cy="4343400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TEAP (Test of English for Academic Purposes):  Associated Examinations Board (Weir, 1983)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IELTS, Writing Task 1: Cambridge English 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TOEFL IBT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Pearson: PTE Academic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 (Integrated Skills in English) Test: Trinity College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TEAP (2016): </a:t>
            </a:r>
            <a:r>
              <a:rPr lang="en-GB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Eiken</a:t>
            </a:r>
            <a:r>
              <a:rPr lang="en-GB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Foundation and Sophia University</a:t>
            </a:r>
            <a:endParaRPr lang="en-GB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500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663" y="107576"/>
            <a:ext cx="7749888" cy="1336956"/>
          </a:xfrm>
        </p:spPr>
        <p:txBody>
          <a:bodyPr/>
          <a:lstStyle/>
          <a:p>
            <a:pPr algn="l">
              <a:spcBef>
                <a:spcPts val="800"/>
              </a:spcBef>
            </a:pP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6. Examples from institutions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064" y="1600201"/>
            <a:ext cx="8063345" cy="4343400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TEEP: Test of English for Educational Purposes (Uni of Reading)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BART-W - the Bedfordshire Academic Reading-into-Writing Test (Uni of Bedfordshire)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Sheffield University: integrated task-based assessment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Sheffield Hallam University: Reading into Writing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Queen Mary University of London: 2,000 word essay/report based on sources 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Arts University Bournemouth: considering it 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Zayed University: 4 integrated tasks</a:t>
            </a:r>
            <a:endParaRPr lang="en-GB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338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594725" cy="1336956"/>
          </a:xfrm>
        </p:spPr>
        <p:txBody>
          <a:bodyPr/>
          <a:lstStyle/>
          <a:p>
            <a:pPr algn="l"/>
            <a:br>
              <a:rPr lang="en-GB" dirty="0"/>
            </a:b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7. Example from Zayed University (2000)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800"/>
              </a:spcBef>
              <a:buFont typeface="Wingdings" pitchFamily="2" charset="2"/>
              <a:buNone/>
            </a:pPr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Listening to, and retelling, a lecture</a:t>
            </a: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ts val="800"/>
              </a:spcBef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Listen to a 15-17 minute lecture and take notes</a:t>
            </a:r>
          </a:p>
          <a:p>
            <a:pPr>
              <a:spcBef>
                <a:spcPts val="800"/>
              </a:spcBef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Write a </a:t>
            </a:r>
            <a:r>
              <a:rPr lang="ja-JP" altLang="en-US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retell</a:t>
            </a:r>
            <a:r>
              <a:rPr lang="ja-JP" altLang="en-US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of the lecture based on these notes </a:t>
            </a:r>
          </a:p>
          <a:p>
            <a:pPr>
              <a:spcBef>
                <a:spcPts val="800"/>
              </a:spcBef>
              <a:buFont typeface="Wingdings" pitchFamily="2" charset="2"/>
              <a:buNone/>
            </a:pP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ts val="800"/>
              </a:spcBef>
              <a:buFont typeface="Wingdings" pitchFamily="2" charset="2"/>
              <a:buNone/>
            </a:pPr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Reading into Writing</a:t>
            </a: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ts val="800"/>
              </a:spcBef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read 3-4 short semi-academic texts and take notes</a:t>
            </a:r>
          </a:p>
          <a:p>
            <a:pPr>
              <a:spcBef>
                <a:spcPts val="800"/>
              </a:spcBef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write a 500-600 word essay based on these notes 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93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7. Example from Zayed University (2000)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800"/>
              </a:spcBef>
              <a:buFont typeface="Wingdings" pitchFamily="2" charset="2"/>
              <a:buNone/>
            </a:pPr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Academic Discussion</a:t>
            </a: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10-12 minute academic discussion 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in a group 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topic that has previously been studied  </a:t>
            </a:r>
          </a:p>
          <a:p>
            <a:pPr>
              <a:buFont typeface="Wingdings" pitchFamily="2" charset="2"/>
              <a:buNone/>
            </a:pPr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Research Paper </a:t>
            </a: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1200-1500 word research paper 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supporting an argument through independent research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defend this research in a 10 minute oral defense 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159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spcBef>
                <a:spcPts val="800"/>
              </a:spcBef>
            </a:pP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8. Challenges of using an integrated-skills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tradition 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resistance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students' expectations 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low face validity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UKVI 4 skills profile 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reporting of results  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diagnosing why a student has failed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reevaluation of testing </a:t>
            </a:r>
            <a:r>
              <a:rPr lang="en-US" dirty="0"/>
              <a:t>constructs 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808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8. Challenges of using an integrated-skills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practicality 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time-consuming 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varied environmental test conditions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reliability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subjective rating / human raters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standardization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criteria / rubric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plagiarism / cheating 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need for training 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741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9. Overcoming these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make students, teachers, administrators aware of the benefits</a:t>
            </a:r>
          </a:p>
          <a:p>
            <a:pPr lvl="0"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broaden your testing constructs</a:t>
            </a:r>
          </a:p>
          <a:p>
            <a:pPr lvl="0"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you must have separate listening and reading tests, integrate writing and speaking </a:t>
            </a:r>
          </a:p>
          <a:p>
            <a:pPr lvl="0">
              <a:spcBef>
                <a:spcPts val="60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ensure that test specifications are based directly on the curriculum specifications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clear, unambiguous rating criteria 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Chan, Inoue, &amp; Taylor, 2015) </a:t>
            </a:r>
          </a:p>
          <a:p>
            <a:pPr lvl="0"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have detailed, descriptive reporting procedures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5802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9. Overcoming these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stringent rating procedures (standardisation sessions, double marking, blind marking, monitoring of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rater’s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performance)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have a small pool of raters</a:t>
            </a: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consider using automated essay scoring </a:t>
            </a: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check for plagiarism (SafeAssign,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Turnitin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write your wring prompt / speaking prompt first, then find source texts</a:t>
            </a: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adapt source texts if necessary </a:t>
            </a: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train teachers in the new approach 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7391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9. Overcoming these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Weight writing more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e.g. Stephen Hughes (Sheffield Hallam University): </a:t>
            </a:r>
          </a:p>
          <a:p>
            <a:pPr lvl="0">
              <a:spcBef>
                <a:spcPts val="4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Writing (Reading into Writing sit-down assessment): 40%</a:t>
            </a:r>
          </a:p>
          <a:p>
            <a:pPr lvl="0">
              <a:spcBef>
                <a:spcPts val="4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Speaking (group seminar): 40%</a:t>
            </a:r>
          </a:p>
          <a:p>
            <a:pPr lvl="0">
              <a:spcBef>
                <a:spcPts val="4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Listening: 10%</a:t>
            </a:r>
          </a:p>
          <a:p>
            <a:pPr lvl="0">
              <a:spcBef>
                <a:spcPts val="4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Reading: 10% </a:t>
            </a:r>
          </a:p>
          <a:p>
            <a:pPr marL="0" lvl="0" indent="0">
              <a:spcBef>
                <a:spcPts val="400"/>
              </a:spcBef>
              <a:buNone/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e.g. William Tweddle (Queen Mary University of London):</a:t>
            </a:r>
          </a:p>
          <a:p>
            <a:pPr lvl="0">
              <a:spcBef>
                <a:spcPts val="4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Writing 50% (reading-into-writing)</a:t>
            </a:r>
          </a:p>
          <a:p>
            <a:pPr lvl="0">
              <a:spcBef>
                <a:spcPts val="4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Presentation/Seminar Leadership 20%</a:t>
            </a:r>
          </a:p>
          <a:p>
            <a:pPr lvl="0">
              <a:spcBef>
                <a:spcPts val="4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Reading 15%</a:t>
            </a:r>
          </a:p>
          <a:p>
            <a:pPr lvl="0">
              <a:spcBef>
                <a:spcPts val="4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Listening 15%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995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175" y="169921"/>
            <a:ext cx="8042276" cy="1336956"/>
          </a:xfrm>
        </p:spPr>
        <p:txBody>
          <a:bodyPr/>
          <a:lstStyle/>
          <a:p>
            <a:pPr algn="l"/>
            <a:br>
              <a:rPr lang="en-GB" dirty="0"/>
            </a:br>
            <a:r>
              <a:rPr lang="en-GB" sz="34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US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175" y="1610591"/>
            <a:ext cx="8042276" cy="4239686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EAP teachers have begun to explore the use of integrated skills tests (Cumming, 2013) 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However, many teachers are unsure of which skills to integrate, and they lack the confidence to write and implement integrated skills tests. 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For many EAP teachers, an integrated skills test means a reading-into-writing task (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Weigle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, 2004) 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But can it be more than that?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14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9. Overcoming these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418" y="1600201"/>
            <a:ext cx="8155133" cy="43434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make "use of source texts" part of the assessment criteria e.g.: </a:t>
            </a:r>
          </a:p>
          <a:p>
            <a:pPr marL="577850" lvl="0" indent="-2587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Uses a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sufficient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selection of source materials to support ideas </a:t>
            </a:r>
          </a:p>
          <a:p>
            <a:pPr marL="577850" lvl="0" indent="-2587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Refers to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relevan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 parts of source texts to support ideas </a:t>
            </a:r>
          </a:p>
          <a:p>
            <a:pPr marL="577850" lvl="0" indent="-2587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Synthesizes information from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multiple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source texts</a:t>
            </a:r>
          </a:p>
          <a:p>
            <a:pPr marL="577850" lvl="0" indent="-2587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Identifies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similar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information from different source texts (and cites appropriately)</a:t>
            </a:r>
          </a:p>
          <a:p>
            <a:pPr marL="577850" lvl="0" indent="-2587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Paraphrases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information from the source texts</a:t>
            </a:r>
          </a:p>
          <a:p>
            <a:pPr marL="577850" lvl="0" indent="-2587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Uses direct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quotations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from the source texts appropriately </a:t>
            </a:r>
          </a:p>
          <a:p>
            <a:pPr marL="577850" lvl="0" indent="-2587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Follows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in-text citation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conventions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152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9. Overcoming these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Make your assessment as authentic as possible:</a:t>
            </a: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allow plenty of time for students to read the source texts</a:t>
            </a: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allow plenty of time for students to complete the task</a:t>
            </a: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use multiple source texts to require candidates to synthesize information (Horowitz, 1986)</a:t>
            </a: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make the assessment open book </a:t>
            </a: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allow students to ask questions about the source texts</a:t>
            </a: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allow students to take notes on their laptop</a:t>
            </a: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allow students access to internet, spell checker, thesaurus </a:t>
            </a: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Grammarly? Automated feedback?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4069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GB" dirty="0"/>
            </a:b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Integrated assessment is:</a:t>
            </a:r>
          </a:p>
          <a:p>
            <a:pPr lvl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more authentic </a:t>
            </a:r>
          </a:p>
          <a:p>
            <a:pPr lvl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more accurately captures what students really do</a:t>
            </a:r>
          </a:p>
          <a:p>
            <a:pPr lvl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has better context, cognitive, consequential and predicative validity </a:t>
            </a:r>
          </a:p>
          <a:p>
            <a:pPr lvl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has a major positive washback effect upon teaching and learning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better prepares students for demands of baccalaureate study 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3223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GB" dirty="0"/>
            </a:b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Need to reconsider key assessment principles such as validity, reliability, practicality, test design and control of environmental conditions.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But these challenges are not insurmountable.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adoption of integrated-skills assessment in EAP has the potential to transform the way we think about EAP assessment.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Step back. Look at the big picture.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1133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GB" dirty="0"/>
            </a:br>
            <a:r>
              <a:rPr lang="en-GB" sz="3400" b="1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en-US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Chan, S. H. C., Inoue, C., &amp; Taylor, L. (2015). Developing rubrics to assess the reading-into-writing skills: A case study.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Assessing Writing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(1), 20-37.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Cumming, A. (2013). Assessing integrated skills. In A.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Kunnan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(Ed.).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The Companion to Language Assessment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Volume 1 (pp. 216-229).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Davidson, P. (2009). Authentic assessment in EFL classrooms. In C. Coombe, P. Davidson &amp; D Lloyd (Eds.),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The Fundamentals of Language Assessment: A Practical Guide for Teachers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2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Edition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(pp. 213-224)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Dubai: TESOL Arabia.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Davidson, P. &amp; Dalton, D. (2003). Multiple-measures assessment: Using 'visas' to assess students' achievement of learning outcomes. In C.A. Coombe &amp; N.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Hubley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(Eds.),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Assessment Practices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(pp. 121-134).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Virginia: TESOL.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7944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GB" dirty="0"/>
            </a:br>
            <a:r>
              <a:rPr lang="en-GB" sz="3400" b="1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en-US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Davidson, P. &amp; Hobbs, A. (2003). Using academic discussions to assess higher order speaking skills. In S. Phipps (Ed.),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Proceedings of the 8</a:t>
            </a:r>
            <a:r>
              <a:rPr lang="en-US" sz="20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Bilkent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University School of English Language ELT Conference: Speaking in the Monolingual Classroom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(pp. 200-216)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Ankara: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Bilkent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University.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Horowitz, D.M. (1986).What professors actually require: Academic tasks for the ESL classroom.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TESOL Quarterly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20, 445‐460.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Moore, T., &amp; Morton, J. (2005). Dimensions of difference: A comparison of university writing and IELTS writing.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Journal of English for Academic Purposes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4, 43‐66.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Plakans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L. M., &amp;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Gebril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A. (2012). A close investigation into source use in L2 integrated writing tasks.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Assessing Writing, 17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(1), 18-34.</a:t>
            </a:r>
          </a:p>
          <a:p>
            <a:pPr marL="0" indent="0">
              <a:spcBef>
                <a:spcPts val="600"/>
              </a:spcBef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2381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GB" dirty="0"/>
            </a:br>
            <a:r>
              <a:rPr lang="en-GB" sz="3400" b="1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en-US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Shaw, S., &amp; Weir, C.J. (2007). Examining writing: Research and practice in assessing second language writing.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Studies in Language Testing, 26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Cambridge: Cambridge University Press and Cambridge ESOL.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Weigle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S. C. (2004). Integrating reading and writing in a competency test for non-native speakers of English.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Assessing Writing, 9(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1), 27–55.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Weir, C.J. (1983).The Associated Examining Board’s Test of English for Academic Purposes: An exercise in content validation. In A. Hughes &amp; D. Porter (Eds.).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Current Developments in Language Testing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,147‐153. London: Academic Press.</a:t>
            </a:r>
          </a:p>
          <a:p>
            <a:pPr marL="0" indent="0">
              <a:spcBef>
                <a:spcPts val="600"/>
              </a:spcBef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5941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GB" dirty="0"/>
            </a:br>
            <a:r>
              <a:rPr lang="en-GB" sz="3400" b="1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en-US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3434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Weir, C.J. (2014).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 Research Report on the Development of the Test of English for Academic Purposes (TEAP) Writing Test for Japanese University Entrants.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Japan: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Eiken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Foundation.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Yang, H. C., &amp;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Plakans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L. M. (2012). Second language writers' strategy use and performance on an integrated reading-listening-writing task.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TESOL Quarterly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(1), 80-103.</a:t>
            </a:r>
          </a:p>
          <a:p>
            <a:pPr marL="0" indent="0">
              <a:spcBef>
                <a:spcPts val="600"/>
              </a:spcBef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872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175" y="169921"/>
            <a:ext cx="8042276" cy="1336956"/>
          </a:xfrm>
        </p:spPr>
        <p:txBody>
          <a:bodyPr/>
          <a:lstStyle/>
          <a:p>
            <a:pPr algn="l"/>
            <a:br>
              <a:rPr lang="en-GB" dirty="0"/>
            </a:br>
            <a:r>
              <a:rPr lang="en-GB" sz="3400" b="1" dirty="0"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  <a:endParaRPr lang="en-US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175" y="1610591"/>
            <a:ext cx="8042276" cy="4239686"/>
          </a:xfrm>
        </p:spPr>
        <p:txBody>
          <a:bodyPr>
            <a:noAutofit/>
          </a:bodyPr>
          <a:lstStyle/>
          <a:p>
            <a:pPr marL="457200" indent="-457200">
              <a:spcBef>
                <a:spcPts val="800"/>
              </a:spcBef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What’s wrong with an impromptu EAP writing task? </a:t>
            </a:r>
          </a:p>
          <a:p>
            <a:pPr marL="457200" indent="-457200">
              <a:spcBef>
                <a:spcPts val="800"/>
              </a:spcBef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an integrated-skills test?</a:t>
            </a:r>
          </a:p>
          <a:p>
            <a:pPr marL="457200" indent="-457200">
              <a:spcBef>
                <a:spcPts val="800"/>
              </a:spcBef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Why use an integrated-skills test?</a:t>
            </a:r>
          </a:p>
          <a:p>
            <a:pPr marL="457200" indent="-457200">
              <a:spcBef>
                <a:spcPts val="800"/>
              </a:spcBef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Cognitive processes of a writing task</a:t>
            </a:r>
          </a:p>
          <a:p>
            <a:pPr marL="457200" indent="-457200">
              <a:spcBef>
                <a:spcPts val="800"/>
              </a:spcBef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Examples from testing bodies</a:t>
            </a:r>
          </a:p>
          <a:p>
            <a:pPr marL="457200" indent="-457200">
              <a:spcBef>
                <a:spcPts val="800"/>
              </a:spcBef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Examples from institutions</a:t>
            </a:r>
          </a:p>
          <a:p>
            <a:pPr marL="457200" indent="-457200">
              <a:spcBef>
                <a:spcPts val="800"/>
              </a:spcBef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 from Zayed University</a:t>
            </a:r>
          </a:p>
          <a:p>
            <a:pPr marL="457200" indent="-457200">
              <a:spcBef>
                <a:spcPts val="800"/>
              </a:spcBef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Challenges of using an integrated-skills test</a:t>
            </a:r>
          </a:p>
          <a:p>
            <a:pPr marL="457200" indent="-457200">
              <a:spcBef>
                <a:spcPts val="800"/>
              </a:spcBef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Overcoming these challenges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270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175" y="169921"/>
            <a:ext cx="8042276" cy="1336956"/>
          </a:xfrm>
        </p:spPr>
        <p:txBody>
          <a:bodyPr/>
          <a:lstStyle/>
          <a:p>
            <a:pPr algn="l"/>
            <a:br>
              <a:rPr lang="en-GB" dirty="0"/>
            </a:br>
            <a:r>
              <a:rPr lang="en-GB" sz="34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What’s wrong with an impromptu EAP writing task?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175" y="1610591"/>
            <a:ext cx="8042276" cy="423968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 implemented at university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lacks the complexity of real university-level writing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lacks cognitive validity (the extent to which the writing task resembles a real-world academic writing event (Shaw &amp; Weir, 2007)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lacks context validity (Weir, 2005) related to the performance conditions:</a:t>
            </a:r>
          </a:p>
          <a:p>
            <a:pPr marL="896938" indent="-536575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34575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</a:p>
          <a:p>
            <a:pPr marL="896938" indent="-536575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34575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time available </a:t>
            </a:r>
          </a:p>
          <a:p>
            <a:pPr marL="896938" indent="-536575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34575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length</a:t>
            </a:r>
          </a:p>
          <a:p>
            <a:pPr marL="896938" indent="-536575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34575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specified addressee  </a:t>
            </a:r>
          </a:p>
          <a:p>
            <a:pPr marL="896938" indent="-536575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34575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marking criteria</a:t>
            </a:r>
          </a:p>
          <a:p>
            <a:pPr marL="896938" indent="-536575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34575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linguistic demands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94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175" y="169921"/>
            <a:ext cx="8042276" cy="1336956"/>
          </a:xfrm>
        </p:spPr>
        <p:txBody>
          <a:bodyPr/>
          <a:lstStyle/>
          <a:p>
            <a:pPr algn="l"/>
            <a:br>
              <a:rPr lang="en-GB" dirty="0"/>
            </a:br>
            <a:r>
              <a:rPr lang="en-GB" sz="34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What’s wrong with an impromptu EAP writing task?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175" y="1610591"/>
            <a:ext cx="8042276" cy="423968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‘knowledge 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telling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’ rather than ‘knowledge 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transforming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Moore &amp; Morton (2005) found differences between IELTS Task and university essays. The university  essay requires</a:t>
            </a:r>
          </a:p>
          <a:p>
            <a:pPr marL="896938" lvl="0" indent="-5365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students to transform information from multiple sources</a:t>
            </a:r>
          </a:p>
          <a:p>
            <a:pPr marL="896938" lvl="0" indent="-5365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description and summarization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Weir (2016: 6) argues that “reading-into-writing summary task types … represent closely the cognitive processing and knowledge-base requirements for real-life writing activities beyond the test.”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110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8307" y="107576"/>
            <a:ext cx="7573243" cy="1336956"/>
          </a:xfrm>
        </p:spPr>
        <p:txBody>
          <a:bodyPr/>
          <a:lstStyle/>
          <a:p>
            <a:pPr algn="l">
              <a:spcBef>
                <a:spcPts val="800"/>
              </a:spcBef>
            </a:pP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2. What is an integrated-skills test?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309" y="1631373"/>
            <a:ext cx="7573242" cy="4312228"/>
          </a:xfrm>
        </p:spPr>
        <p:txBody>
          <a:bodyPr>
            <a:noAutofit/>
          </a:bodyPr>
          <a:lstStyle/>
          <a:p>
            <a:pPr>
              <a:spcBef>
                <a:spcPts val="1400"/>
              </a:spcBef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reading  	           writing</a:t>
            </a:r>
          </a:p>
          <a:p>
            <a:pPr>
              <a:spcBef>
                <a:spcPts val="1400"/>
              </a:spcBef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listening		  speaking</a:t>
            </a:r>
          </a:p>
          <a:p>
            <a:pPr>
              <a:spcBef>
                <a:spcPts val="1400"/>
              </a:spcBef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listening &amp; reading  	        writing</a:t>
            </a:r>
          </a:p>
          <a:p>
            <a:pPr>
              <a:spcBef>
                <a:spcPts val="1400"/>
              </a:spcBef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listening &amp; reading            writing &amp; speaking</a:t>
            </a:r>
          </a:p>
          <a:p>
            <a:pPr>
              <a:spcBef>
                <a:spcPts val="1400"/>
              </a:spcBef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listening &amp; reading &amp; research              writing &amp; speaking  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03F0E806-9A7A-1F43-8C64-5FF13ED725CE}"/>
              </a:ext>
            </a:extLst>
          </p:cNvPr>
          <p:cNvSpPr/>
          <p:nvPr/>
        </p:nvSpPr>
        <p:spPr>
          <a:xfrm>
            <a:off x="3027219" y="1787767"/>
            <a:ext cx="625475" cy="30797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031CD84C-3757-6F41-92B1-3F86B0229588}"/>
              </a:ext>
            </a:extLst>
          </p:cNvPr>
          <p:cNvSpPr/>
          <p:nvPr/>
        </p:nvSpPr>
        <p:spPr>
          <a:xfrm>
            <a:off x="3027218" y="2356045"/>
            <a:ext cx="625475" cy="30797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4B18C2A0-7614-F740-B40A-6E5558ED305E}"/>
              </a:ext>
            </a:extLst>
          </p:cNvPr>
          <p:cNvSpPr/>
          <p:nvPr/>
        </p:nvSpPr>
        <p:spPr>
          <a:xfrm>
            <a:off x="4643149" y="2991673"/>
            <a:ext cx="625475" cy="30797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19C52E6F-31DB-FB42-AA67-D9FF749363F5}"/>
              </a:ext>
            </a:extLst>
          </p:cNvPr>
          <p:cNvSpPr/>
          <p:nvPr/>
        </p:nvSpPr>
        <p:spPr>
          <a:xfrm>
            <a:off x="4657870" y="3558353"/>
            <a:ext cx="625475" cy="30797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F4241D89-7912-FF4A-8B55-004D2F5DEBC1}"/>
              </a:ext>
            </a:extLst>
          </p:cNvPr>
          <p:cNvSpPr/>
          <p:nvPr/>
        </p:nvSpPr>
        <p:spPr>
          <a:xfrm>
            <a:off x="6414655" y="4156364"/>
            <a:ext cx="625475" cy="30797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933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663" y="107576"/>
            <a:ext cx="7749888" cy="1336956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3. Why use an integrated-skills test?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663" y="1600201"/>
            <a:ext cx="7749887" cy="43434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more authentic (the extent to which the test task replicates a real-life task in the target situation – Davidson, 2009)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has context validity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has cognitive validity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knowledge 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transforming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rather than knowledge 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telling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focuses on the genre of writing that students actually write e.g. position essay, case study, report, reflection</a:t>
            </a:r>
          </a:p>
        </p:txBody>
      </p:sp>
    </p:spTree>
    <p:extLst>
      <p:ext uri="{BB962C8B-B14F-4D97-AF65-F5344CB8AC3E}">
        <p14:creationId xmlns:p14="http://schemas.microsoft.com/office/powerpoint/2010/main" val="271460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663" y="107576"/>
            <a:ext cx="7749888" cy="1336956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3. Why use an integrated-skills test?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245" y="1600201"/>
            <a:ext cx="8333510" cy="43434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better representation of what communication is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With its communicative language activities and strategies, the CEFR replaces the traditional model of the four skills (listening, speaking, reading, writing), which has increasingly 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proved inadequate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to capture the complex reality of communication. Moreover,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by the four skills 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does not lend itself to any consideration of purpose or macro-function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. The </a:t>
            </a:r>
            <a:r>
              <a:rPr lang="en-US" sz="2300" dirty="0" err="1"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proposed by the CEFR is 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closer to real-life language use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, which is 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grounded in interaction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in which meaning is co-constructed. Activities are presented under four modes of communication: 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reception, production, interaction and mediation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 (CEFR Companion Guide, 2018: 30).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146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663" y="107576"/>
            <a:ext cx="7749888" cy="1336956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3. Why use an integrated-skills test?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663" y="1600201"/>
            <a:ext cx="7749887" cy="4343400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better reflects what and how we teach</a:t>
            </a: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improves construct validity</a:t>
            </a: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broadens the testing construct </a:t>
            </a: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has positive consequential validity</a:t>
            </a: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has positive washback</a:t>
            </a: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aligns with Learning-Oriented Assessment</a:t>
            </a:r>
          </a:p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has better predicative validity 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323F6C-B1AF-B74A-8FDD-C401D5C3C3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663" y="3158238"/>
            <a:ext cx="7807037" cy="936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3803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1560</TotalTime>
  <Words>1552</Words>
  <Application>Microsoft Macintosh PowerPoint</Application>
  <PresentationFormat>On-screen Show (4:3)</PresentationFormat>
  <Paragraphs>210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News Gothic MT</vt:lpstr>
      <vt:lpstr>Wingdings</vt:lpstr>
      <vt:lpstr>Wingdings 2</vt:lpstr>
      <vt:lpstr>Breeze</vt:lpstr>
      <vt:lpstr>Integrated Skills Assessment </vt:lpstr>
      <vt:lpstr> Introduction</vt:lpstr>
      <vt:lpstr> Outline</vt:lpstr>
      <vt:lpstr> 1. What’s wrong with an impromptu EAP writing task?</vt:lpstr>
      <vt:lpstr> 1. What’s wrong with an impromptu EAP writing task?</vt:lpstr>
      <vt:lpstr>2. What is an integrated-skills test?</vt:lpstr>
      <vt:lpstr>3. Why use an integrated-skills test?</vt:lpstr>
      <vt:lpstr>3. Why use an integrated-skills test?</vt:lpstr>
      <vt:lpstr>3. Why use an integrated-skills test?</vt:lpstr>
      <vt:lpstr>4. Cognitive processes of a writing task</vt:lpstr>
      <vt:lpstr> 5. Examples from testing bodies</vt:lpstr>
      <vt:lpstr>6. Examples from institutions</vt:lpstr>
      <vt:lpstr> 7. Example from Zayed University (2000)</vt:lpstr>
      <vt:lpstr>7. Example from Zayed University (2000)</vt:lpstr>
      <vt:lpstr>8. Challenges of using an integrated-skills test</vt:lpstr>
      <vt:lpstr>8. Challenges of using an integrated-skills test</vt:lpstr>
      <vt:lpstr>9. Overcoming these challenges</vt:lpstr>
      <vt:lpstr>9. Overcoming these challenges</vt:lpstr>
      <vt:lpstr>9. Overcoming these challenges</vt:lpstr>
      <vt:lpstr>9. Overcoming these challenges</vt:lpstr>
      <vt:lpstr>9. Overcoming these challenges</vt:lpstr>
      <vt:lpstr> Conclusion</vt:lpstr>
      <vt:lpstr> Conclusion</vt:lpstr>
      <vt:lpstr> References</vt:lpstr>
      <vt:lpstr> References</vt:lpstr>
      <vt:lpstr> References</vt:lpstr>
      <vt:lpstr> 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Motivating through Assessment</dc:title>
  <dc:creator>zuadmin</dc:creator>
  <cp:lastModifiedBy>Peter Davidson</cp:lastModifiedBy>
  <cp:revision>155</cp:revision>
  <cp:lastPrinted>2019-03-30T13:17:10Z</cp:lastPrinted>
  <dcterms:created xsi:type="dcterms:W3CDTF">2015-01-26T11:41:53Z</dcterms:created>
  <dcterms:modified xsi:type="dcterms:W3CDTF">2019-05-06T07:46:20Z</dcterms:modified>
</cp:coreProperties>
</file>