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6" r:id="rId5"/>
    <p:sldId id="258" r:id="rId6"/>
    <p:sldId id="262" r:id="rId7"/>
    <p:sldId id="267" r:id="rId8"/>
    <p:sldId id="260" r:id="rId9"/>
    <p:sldId id="26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723DB-9DEB-4CFB-83E3-A8C65D13B05B}" v="21" dt="2019-04-08T15:18:17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Hendrie" userId="716b662f-507c-475b-b1f3-88b9060a4c41" providerId="ADAL" clId="{7DC723DB-9DEB-4CFB-83E3-A8C65D13B05B}"/>
    <pc:docChg chg="custSel addSld modSld">
      <pc:chgData name="Paul Hendrie" userId="716b662f-507c-475b-b1f3-88b9060a4c41" providerId="ADAL" clId="{7DC723DB-9DEB-4CFB-83E3-A8C65D13B05B}" dt="2019-04-08T15:21:19.441" v="1385" actId="20577"/>
      <pc:docMkLst>
        <pc:docMk/>
      </pc:docMkLst>
      <pc:sldChg chg="modSp add">
        <pc:chgData name="Paul Hendrie" userId="716b662f-507c-475b-b1f3-88b9060a4c41" providerId="ADAL" clId="{7DC723DB-9DEB-4CFB-83E3-A8C65D13B05B}" dt="2019-04-08T09:00:05.354" v="28" actId="20577"/>
        <pc:sldMkLst>
          <pc:docMk/>
          <pc:sldMk cId="1613942384" sldId="256"/>
        </pc:sldMkLst>
        <pc:spChg chg="mod">
          <ac:chgData name="Paul Hendrie" userId="716b662f-507c-475b-b1f3-88b9060a4c41" providerId="ADAL" clId="{7DC723DB-9DEB-4CFB-83E3-A8C65D13B05B}" dt="2019-04-08T09:00:05.354" v="28" actId="20577"/>
          <ac:spMkLst>
            <pc:docMk/>
            <pc:sldMk cId="1613942384" sldId="256"/>
            <ac:spMk id="2" creationId="{A7727C9C-8946-4E16-B8F7-D6A55D1139F8}"/>
          </ac:spMkLst>
        </pc:spChg>
      </pc:sldChg>
      <pc:sldChg chg="modSp add">
        <pc:chgData name="Paul Hendrie" userId="716b662f-507c-475b-b1f3-88b9060a4c41" providerId="ADAL" clId="{7DC723DB-9DEB-4CFB-83E3-A8C65D13B05B}" dt="2019-04-08T09:00:17.474" v="43" actId="20577"/>
        <pc:sldMkLst>
          <pc:docMk/>
          <pc:sldMk cId="3579143366" sldId="257"/>
        </pc:sldMkLst>
        <pc:spChg chg="mod">
          <ac:chgData name="Paul Hendrie" userId="716b662f-507c-475b-b1f3-88b9060a4c41" providerId="ADAL" clId="{7DC723DB-9DEB-4CFB-83E3-A8C65D13B05B}" dt="2019-04-08T09:00:17.474" v="43" actId="20577"/>
          <ac:spMkLst>
            <pc:docMk/>
            <pc:sldMk cId="3579143366" sldId="257"/>
            <ac:spMk id="2" creationId="{4F0FA4FF-E41C-470E-845E-61743006ACA9}"/>
          </ac:spMkLst>
        </pc:spChg>
      </pc:sldChg>
      <pc:sldChg chg="addSp delSp modSp add">
        <pc:chgData name="Paul Hendrie" userId="716b662f-507c-475b-b1f3-88b9060a4c41" providerId="ADAL" clId="{7DC723DB-9DEB-4CFB-83E3-A8C65D13B05B}" dt="2019-04-08T15:21:19.441" v="1385" actId="20577"/>
        <pc:sldMkLst>
          <pc:docMk/>
          <pc:sldMk cId="3260374258" sldId="258"/>
        </pc:sldMkLst>
        <pc:spChg chg="mod">
          <ac:chgData name="Paul Hendrie" userId="716b662f-507c-475b-b1f3-88b9060a4c41" providerId="ADAL" clId="{7DC723DB-9DEB-4CFB-83E3-A8C65D13B05B}" dt="2019-04-08T15:16:15.050" v="1001" actId="20577"/>
          <ac:spMkLst>
            <pc:docMk/>
            <pc:sldMk cId="3260374258" sldId="258"/>
            <ac:spMk id="2" creationId="{467D4E8E-C4FD-48C9-B38D-FA6CBC0C3EA8}"/>
          </ac:spMkLst>
        </pc:spChg>
        <pc:spChg chg="del">
          <ac:chgData name="Paul Hendrie" userId="716b662f-507c-475b-b1f3-88b9060a4c41" providerId="ADAL" clId="{7DC723DB-9DEB-4CFB-83E3-A8C65D13B05B}" dt="2019-04-08T15:12:35.963" v="569"/>
          <ac:spMkLst>
            <pc:docMk/>
            <pc:sldMk cId="3260374258" sldId="258"/>
            <ac:spMk id="3" creationId="{32F2D4DB-9772-48DF-A996-B7331F76D492}"/>
          </ac:spMkLst>
        </pc:spChg>
        <pc:spChg chg="add del mod">
          <ac:chgData name="Paul Hendrie" userId="716b662f-507c-475b-b1f3-88b9060a4c41" providerId="ADAL" clId="{7DC723DB-9DEB-4CFB-83E3-A8C65D13B05B}" dt="2019-04-08T15:15:26.482" v="888" actId="3680"/>
          <ac:spMkLst>
            <pc:docMk/>
            <pc:sldMk cId="3260374258" sldId="258"/>
            <ac:spMk id="7" creationId="{9AB5B4AC-EAA1-458B-9479-BBA945111E44}"/>
          </ac:spMkLst>
        </pc:spChg>
        <pc:graphicFrameChg chg="add mod modGraphic">
          <ac:chgData name="Paul Hendrie" userId="716b662f-507c-475b-b1f3-88b9060a4c41" providerId="ADAL" clId="{7DC723DB-9DEB-4CFB-83E3-A8C65D13B05B}" dt="2019-04-08T15:21:19.441" v="1385" actId="20577"/>
          <ac:graphicFrameMkLst>
            <pc:docMk/>
            <pc:sldMk cId="3260374258" sldId="258"/>
            <ac:graphicFrameMk id="8" creationId="{60A9AE19-EF8A-4084-84FB-C53FF35ABD9A}"/>
          </ac:graphicFrameMkLst>
        </pc:graphicFrameChg>
        <pc:picChg chg="add del mod">
          <ac:chgData name="Paul Hendrie" userId="716b662f-507c-475b-b1f3-88b9060a4c41" providerId="ADAL" clId="{7DC723DB-9DEB-4CFB-83E3-A8C65D13B05B}" dt="2019-04-08T15:12:41.427" v="571" actId="478"/>
          <ac:picMkLst>
            <pc:docMk/>
            <pc:sldMk cId="3260374258" sldId="258"/>
            <ac:picMk id="5" creationId="{1F37BF38-EC14-4630-9F30-9A2C65C05BF3}"/>
          </ac:picMkLst>
        </pc:picChg>
      </pc:sldChg>
      <pc:sldChg chg="modSp add">
        <pc:chgData name="Paul Hendrie" userId="716b662f-507c-475b-b1f3-88b9060a4c41" providerId="ADAL" clId="{7DC723DB-9DEB-4CFB-83E3-A8C65D13B05B}" dt="2019-04-08T09:01:04.623" v="124" actId="20577"/>
        <pc:sldMkLst>
          <pc:docMk/>
          <pc:sldMk cId="3406366408" sldId="259"/>
        </pc:sldMkLst>
        <pc:spChg chg="mod">
          <ac:chgData name="Paul Hendrie" userId="716b662f-507c-475b-b1f3-88b9060a4c41" providerId="ADAL" clId="{7DC723DB-9DEB-4CFB-83E3-A8C65D13B05B}" dt="2019-04-08T09:00:48.763" v="76" actId="20577"/>
          <ac:spMkLst>
            <pc:docMk/>
            <pc:sldMk cId="3406366408" sldId="259"/>
            <ac:spMk id="2" creationId="{0F47123D-0DDF-49A7-AD03-F057565D074C}"/>
          </ac:spMkLst>
        </pc:spChg>
        <pc:spChg chg="mod">
          <ac:chgData name="Paul Hendrie" userId="716b662f-507c-475b-b1f3-88b9060a4c41" providerId="ADAL" clId="{7DC723DB-9DEB-4CFB-83E3-A8C65D13B05B}" dt="2019-04-08T09:01:04.623" v="124" actId="20577"/>
          <ac:spMkLst>
            <pc:docMk/>
            <pc:sldMk cId="3406366408" sldId="259"/>
            <ac:spMk id="3" creationId="{4B048275-43DB-43F2-9758-6955777369DF}"/>
          </ac:spMkLst>
        </pc:spChg>
      </pc:sldChg>
      <pc:sldChg chg="modSp add">
        <pc:chgData name="Paul Hendrie" userId="716b662f-507c-475b-b1f3-88b9060a4c41" providerId="ADAL" clId="{7DC723DB-9DEB-4CFB-83E3-A8C65D13B05B}" dt="2019-04-08T09:00:59.710" v="112" actId="20577"/>
        <pc:sldMkLst>
          <pc:docMk/>
          <pc:sldMk cId="1736249453" sldId="260"/>
        </pc:sldMkLst>
        <pc:spChg chg="mod">
          <ac:chgData name="Paul Hendrie" userId="716b662f-507c-475b-b1f3-88b9060a4c41" providerId="ADAL" clId="{7DC723DB-9DEB-4CFB-83E3-A8C65D13B05B}" dt="2019-04-08T09:00:59.710" v="112" actId="20577"/>
          <ac:spMkLst>
            <pc:docMk/>
            <pc:sldMk cId="1736249453" sldId="260"/>
            <ac:spMk id="2" creationId="{A5892FFC-9109-47F3-8AC2-8FF803A31E4D}"/>
          </ac:spMkLst>
        </pc:spChg>
      </pc:sldChg>
      <pc:sldChg chg="modSp add">
        <pc:chgData name="Paul Hendrie" userId="716b662f-507c-475b-b1f3-88b9060a4c41" providerId="ADAL" clId="{7DC723DB-9DEB-4CFB-83E3-A8C65D13B05B}" dt="2019-04-08T09:03:14.170" v="428" actId="20577"/>
        <pc:sldMkLst>
          <pc:docMk/>
          <pc:sldMk cId="1392110451" sldId="261"/>
        </pc:sldMkLst>
        <pc:spChg chg="mod">
          <ac:chgData name="Paul Hendrie" userId="716b662f-507c-475b-b1f3-88b9060a4c41" providerId="ADAL" clId="{7DC723DB-9DEB-4CFB-83E3-A8C65D13B05B}" dt="2019-04-08T09:03:01.040" v="397" actId="20577"/>
          <ac:spMkLst>
            <pc:docMk/>
            <pc:sldMk cId="1392110451" sldId="261"/>
            <ac:spMk id="2" creationId="{324A4AD2-786D-475D-B42F-3E88DFFE3D00}"/>
          </ac:spMkLst>
        </pc:spChg>
        <pc:spChg chg="mod">
          <ac:chgData name="Paul Hendrie" userId="716b662f-507c-475b-b1f3-88b9060a4c41" providerId="ADAL" clId="{7DC723DB-9DEB-4CFB-83E3-A8C65D13B05B}" dt="2019-04-08T09:03:14.170" v="428" actId="20577"/>
          <ac:spMkLst>
            <pc:docMk/>
            <pc:sldMk cId="1392110451" sldId="261"/>
            <ac:spMk id="3" creationId="{AB94C0FD-D213-4213-94DA-BFC769F48580}"/>
          </ac:spMkLst>
        </pc:spChg>
      </pc:sldChg>
      <pc:sldChg chg="modSp add">
        <pc:chgData name="Paul Hendrie" userId="716b662f-507c-475b-b1f3-88b9060a4c41" providerId="ADAL" clId="{7DC723DB-9DEB-4CFB-83E3-A8C65D13B05B}" dt="2019-04-08T09:01:32.940" v="173" actId="20577"/>
        <pc:sldMkLst>
          <pc:docMk/>
          <pc:sldMk cId="1106658643" sldId="262"/>
        </pc:sldMkLst>
        <pc:spChg chg="mod">
          <ac:chgData name="Paul Hendrie" userId="716b662f-507c-475b-b1f3-88b9060a4c41" providerId="ADAL" clId="{7DC723DB-9DEB-4CFB-83E3-A8C65D13B05B}" dt="2019-04-08T09:01:29.684" v="160" actId="20577"/>
          <ac:spMkLst>
            <pc:docMk/>
            <pc:sldMk cId="1106658643" sldId="262"/>
            <ac:spMk id="2" creationId="{3E2AE8FD-0E47-4C2F-A287-9E944C08C7EC}"/>
          </ac:spMkLst>
        </pc:spChg>
        <pc:spChg chg="mod">
          <ac:chgData name="Paul Hendrie" userId="716b662f-507c-475b-b1f3-88b9060a4c41" providerId="ADAL" clId="{7DC723DB-9DEB-4CFB-83E3-A8C65D13B05B}" dt="2019-04-08T09:01:32.940" v="173" actId="20577"/>
          <ac:spMkLst>
            <pc:docMk/>
            <pc:sldMk cId="1106658643" sldId="262"/>
            <ac:spMk id="3" creationId="{B5DE18FC-AF51-400D-8AF1-604CDD683F75}"/>
          </ac:spMkLst>
        </pc:spChg>
      </pc:sldChg>
      <pc:sldChg chg="modSp add">
        <pc:chgData name="Paul Hendrie" userId="716b662f-507c-475b-b1f3-88b9060a4c41" providerId="ADAL" clId="{7DC723DB-9DEB-4CFB-83E3-A8C65D13B05B}" dt="2019-04-08T09:03:28.201" v="465" actId="20577"/>
        <pc:sldMkLst>
          <pc:docMk/>
          <pc:sldMk cId="3148001585" sldId="263"/>
        </pc:sldMkLst>
        <pc:spChg chg="mod">
          <ac:chgData name="Paul Hendrie" userId="716b662f-507c-475b-b1f3-88b9060a4c41" providerId="ADAL" clId="{7DC723DB-9DEB-4CFB-83E3-A8C65D13B05B}" dt="2019-04-08T09:03:21.513" v="446" actId="20577"/>
          <ac:spMkLst>
            <pc:docMk/>
            <pc:sldMk cId="3148001585" sldId="263"/>
            <ac:spMk id="2" creationId="{8D981449-3D1F-47D1-BFCC-C386EC17A455}"/>
          </ac:spMkLst>
        </pc:spChg>
        <pc:spChg chg="mod">
          <ac:chgData name="Paul Hendrie" userId="716b662f-507c-475b-b1f3-88b9060a4c41" providerId="ADAL" clId="{7DC723DB-9DEB-4CFB-83E3-A8C65D13B05B}" dt="2019-04-08T09:03:28.201" v="465" actId="20577"/>
          <ac:spMkLst>
            <pc:docMk/>
            <pc:sldMk cId="3148001585" sldId="263"/>
            <ac:spMk id="3" creationId="{DB03B55B-359B-4138-BF65-D35BC50B1845}"/>
          </ac:spMkLst>
        </pc:spChg>
      </pc:sldChg>
      <pc:sldChg chg="modSp add">
        <pc:chgData name="Paul Hendrie" userId="716b662f-507c-475b-b1f3-88b9060a4c41" providerId="ADAL" clId="{7DC723DB-9DEB-4CFB-83E3-A8C65D13B05B}" dt="2019-04-08T09:04:26.060" v="543" actId="20577"/>
        <pc:sldMkLst>
          <pc:docMk/>
          <pc:sldMk cId="1639883717" sldId="264"/>
        </pc:sldMkLst>
        <pc:spChg chg="mod">
          <ac:chgData name="Paul Hendrie" userId="716b662f-507c-475b-b1f3-88b9060a4c41" providerId="ADAL" clId="{7DC723DB-9DEB-4CFB-83E3-A8C65D13B05B}" dt="2019-04-08T09:04:10.503" v="490" actId="20577"/>
          <ac:spMkLst>
            <pc:docMk/>
            <pc:sldMk cId="1639883717" sldId="264"/>
            <ac:spMk id="2" creationId="{BDAB1252-E822-4D76-B596-C3521F805055}"/>
          </ac:spMkLst>
        </pc:spChg>
        <pc:spChg chg="mod">
          <ac:chgData name="Paul Hendrie" userId="716b662f-507c-475b-b1f3-88b9060a4c41" providerId="ADAL" clId="{7DC723DB-9DEB-4CFB-83E3-A8C65D13B05B}" dt="2019-04-08T09:04:26.060" v="543" actId="20577"/>
          <ac:spMkLst>
            <pc:docMk/>
            <pc:sldMk cId="1639883717" sldId="264"/>
            <ac:spMk id="3" creationId="{ADED806B-28DE-4CEF-80B6-A6E74D995F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AA9F-EB62-4C6E-8324-91A3AFC58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A559E-BC00-426D-88CB-EF68FA97D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3F1F3-1AE4-4344-AE08-E910F5ACE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9C82F-8C47-44D9-B030-BD558038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E8078-C5B9-46A8-8049-48BC6B5A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6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12C4-6229-4CAD-B179-A54B0B71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997211-9FC1-48CC-901E-EC98E151E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01650-4172-458D-ACFB-FBE80E4A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66065-DDCA-49B1-AED4-1B89D7FDA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E511C-ECDC-44B3-AFC8-B51D09FB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1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3826E-DD59-40E2-A18D-DDD3CFC27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96DB8-49E5-49DD-81D1-D261363DA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99A40-2BA6-48E4-9024-EC8511FD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809E9-F875-4212-B95C-942E305B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62E43-69D6-43D2-A502-E906863D7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76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A74D-E8CC-4BBA-BA4F-62F7970A5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B7BF9-989C-4DB5-B661-AAF489694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273ED-DBF2-4DB1-9847-F3EE55226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8C1B-14DD-4BB8-9854-E9F65DF5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ACA00-4616-4DDB-902D-77D82857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97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64DD-F077-406A-8E6B-88B8BB421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BED98-495B-436A-B40E-CC5556142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7268E-1C00-409F-87B6-0ECCA4D9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27636-6016-4C96-841F-0AC58A5F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A6DCF-9C20-41A8-862F-69CD58F3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EB8D-1B3C-4FF4-9C6A-16AD8B9F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2248-5DEC-48A0-A829-F28CAFE17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1C032-14E0-41A7-AEF1-6B2C0A0A3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D8903-9672-4E62-9893-1756E604B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2597D-B8BC-435A-917F-80F66055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862DE-1098-4091-922E-1AA2F74D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7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A13F-39BB-4180-B0E8-7F6990AB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64CE2-CC8B-4628-BE69-AC6796F06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24907-B5D9-4D19-A19D-D75A4BBB2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108D8-1CBF-4FF8-B821-A5A8397B2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14DAB-C8CD-49DC-B220-70667ECDC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9CFC61-40E6-4AB4-AB8B-9D59E74B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E3CE49-56F2-447E-80BD-62D4DE25D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A7714-ED68-418F-BF7F-392690A0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27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5510-D97F-4AF6-B05F-D50C7FD9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1CEA1-5D2E-46AE-9A23-17103E20B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85B35F-4F86-446B-95C2-121100BE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B33AF-D2F3-4228-84C1-7955559D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61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3E3300-51B2-42D8-97D1-ADA79DEF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E3C2DF-76F0-4C68-A090-297097E1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A2A6-E257-4ADA-989B-F3EE9D2F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05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12FC-068C-40AF-A0A3-0EF305F3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BAEE0-A48F-4769-B1F2-A8A5766E2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3647C-74B5-42B8-9676-62DE84BFF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36A31-87E1-44C9-AAB4-EC860394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6CDF4-4C83-4D45-96C6-41D8A1AC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7A06D-8FFD-4B5F-8D74-8859A5CD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8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1946-AE0F-46C4-9E23-E2DB8154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B4297-5278-4C0C-BC07-9532C961C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665D-B37D-46D6-A307-2512D3D03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F245D-24C8-4E4E-958E-2AC06289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59246-B9A3-46E2-B4C7-BD054643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13EBC-1861-4765-8771-2961D9CB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22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C446F-1C81-44DD-B68D-44AAD80A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AC1E6-A729-4F48-A0F5-572175901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E45B3-73FC-4E08-90DC-6EBCC9797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8BCF-3F04-45F4-A96D-37802E9CB851}" type="datetimeFigureOut">
              <a:rPr lang="en-GB" smtClean="0"/>
              <a:t>13/04/2019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D8D10-8ECE-46F0-85BD-869E401BA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E0A7D-1227-46BD-ADEF-AED10CFBB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DD69-A8A9-4640-8016-EA72E5433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9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paulhendrie/AFmodel" TargetMode="External"/><Relationship Id="rId2" Type="http://schemas.openxmlformats.org/officeDocument/2006/relationships/hyperlink" Target="https://padlet.com/paulhendrie/TEAPResourc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aul.hendrie@bristol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27C9C-8946-4E16-B8F7-D6A55D113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4739"/>
          </a:xfrm>
        </p:spPr>
        <p:txBody>
          <a:bodyPr/>
          <a:lstStyle/>
          <a:p>
            <a:r>
              <a:rPr lang="en-GB" dirty="0"/>
              <a:t>TEAP accreditation: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A8D0A-8EC8-4319-86F1-48C34B959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7101"/>
            <a:ext cx="9144000" cy="3756073"/>
          </a:xfrm>
        </p:spPr>
        <p:txBody>
          <a:bodyPr>
            <a:normAutofit/>
          </a:bodyPr>
          <a:lstStyle/>
          <a:p>
            <a:r>
              <a:rPr lang="en-GB" dirty="0"/>
              <a:t>Generating momentum for TEAP portfolio submission through collaboration, structure and developmental focus</a:t>
            </a:r>
          </a:p>
          <a:p>
            <a:endParaRPr lang="en-GB" dirty="0"/>
          </a:p>
          <a:p>
            <a:r>
              <a:rPr lang="en-GB" dirty="0"/>
              <a:t>Paul Hendrie,</a:t>
            </a:r>
          </a:p>
          <a:p>
            <a:r>
              <a:rPr lang="en-GB" dirty="0"/>
              <a:t>CELFS,  University of Bristol</a:t>
            </a:r>
          </a:p>
        </p:txBody>
      </p:sp>
    </p:spTree>
    <p:extLst>
      <p:ext uri="{BB962C8B-B14F-4D97-AF65-F5344CB8AC3E}">
        <p14:creationId xmlns:p14="http://schemas.microsoft.com/office/powerpoint/2010/main" val="1613942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81449-3D1F-47D1-BFCC-C386EC17A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Links to TEAP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3B55B-359B-4138-BF65-D35BC50B1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Facilitator guide, video induction, ppts for sessions</a:t>
            </a:r>
          </a:p>
          <a:p>
            <a:endParaRPr lang="en-GB" dirty="0"/>
          </a:p>
          <a:p>
            <a:r>
              <a:rPr lang="en-GB" dirty="0"/>
              <a:t>Copyright free, open to all:</a:t>
            </a:r>
          </a:p>
          <a:p>
            <a:r>
              <a:rPr lang="en-GB" dirty="0">
                <a:hlinkClick r:id="rId2"/>
              </a:rPr>
              <a:t>https://padlet.com/paulhendrie/TEAPResources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Template for Associate Fellow portfolio:</a:t>
            </a:r>
          </a:p>
          <a:p>
            <a:r>
              <a:rPr lang="en-GB" dirty="0">
                <a:hlinkClick r:id="rId3"/>
              </a:rPr>
              <a:t>https://padlet.com/paulhendrie/AFmodel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00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1252-E822-4D76-B596-C3521F80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iteration: PS Summer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D806B-28DE-4CEF-80B6-A6E74D995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Greater teacher autonomy: time, location, format</a:t>
            </a:r>
          </a:p>
          <a:p>
            <a:r>
              <a:rPr lang="en-GB" dirty="0"/>
              <a:t>Teachers choose to be facilitators</a:t>
            </a:r>
          </a:p>
          <a:p>
            <a:pPr lvl="1"/>
            <a:r>
              <a:rPr lang="en-GB" dirty="0"/>
              <a:t>Encourage returners to volunteer</a:t>
            </a:r>
          </a:p>
          <a:p>
            <a:r>
              <a:rPr lang="en-GB" dirty="0"/>
              <a:t>Flipped content</a:t>
            </a:r>
          </a:p>
          <a:p>
            <a:r>
              <a:rPr lang="en-GB" dirty="0"/>
              <a:t>Access to all resources online</a:t>
            </a:r>
          </a:p>
          <a:p>
            <a:r>
              <a:rPr lang="en-GB" dirty="0"/>
              <a:t>Consultative role for me</a:t>
            </a:r>
          </a:p>
        </p:txBody>
      </p:sp>
    </p:spTree>
    <p:extLst>
      <p:ext uri="{BB962C8B-B14F-4D97-AF65-F5344CB8AC3E}">
        <p14:creationId xmlns:p14="http://schemas.microsoft.com/office/powerpoint/2010/main" val="163988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27DD-E86A-44F3-8597-970865F6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Invitations to collaborate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CB518-7A1F-4B99-AC39-70457040E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Set up a group in your institution</a:t>
            </a:r>
          </a:p>
          <a:p>
            <a:r>
              <a:rPr lang="en-GB" dirty="0"/>
              <a:t>Compare experiences</a:t>
            </a:r>
          </a:p>
          <a:p>
            <a:r>
              <a:rPr lang="en-GB" dirty="0"/>
              <a:t>Establish cross-institution bottom up collaboration</a:t>
            </a:r>
          </a:p>
          <a:p>
            <a:r>
              <a:rPr lang="en-GB" dirty="0"/>
              <a:t>Feedback on the resources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dirty="0">
                <a:hlinkClick r:id="rId2"/>
              </a:rPr>
              <a:t>paul.hendrie@bristol.ac.uk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22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FA4FF-E41C-470E-845E-61743006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TEAP accreditation?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BF2A7-BE1D-487D-921B-18DCBB9C2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078311"/>
          </a:xfrm>
        </p:spPr>
        <p:txBody>
          <a:bodyPr/>
          <a:lstStyle/>
          <a:p>
            <a:r>
              <a:rPr lang="en-GB" dirty="0"/>
              <a:t>Professional recognition and accreditation</a:t>
            </a:r>
          </a:p>
          <a:p>
            <a:r>
              <a:rPr lang="en-GB" dirty="0"/>
              <a:t>Guide to personal development</a:t>
            </a:r>
          </a:p>
          <a:p>
            <a:r>
              <a:rPr lang="en-GB" dirty="0"/>
              <a:t>Roadmap for career development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Submission of:</a:t>
            </a:r>
          </a:p>
          <a:p>
            <a:pPr lvl="1"/>
            <a:r>
              <a:rPr lang="en-GB" dirty="0"/>
              <a:t>Portfolio of evidence</a:t>
            </a:r>
          </a:p>
          <a:p>
            <a:pPr lvl="1"/>
            <a:r>
              <a:rPr lang="en-GB" dirty="0"/>
              <a:t>Reflective account of Professional Practice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14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64AAC-AB4F-44EC-8036-A150CC42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Submission requirements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AC06DB-1E25-4D94-AC0C-8B26EB0269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0381" y="1642645"/>
            <a:ext cx="9591237" cy="51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3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4A90-7273-4CF4-A503-4F2F33CF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01FE4-9EA4-49D7-A941-2D4B3F5D4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Obstacles to submission (Sept 2017)</a:t>
            </a:r>
          </a:p>
          <a:p>
            <a:endParaRPr lang="en-GB" dirty="0"/>
          </a:p>
          <a:p>
            <a:r>
              <a:rPr lang="en-GB" dirty="0"/>
              <a:t>Experiences setting up TEAP group with PS teachers (Jun - Aug 2018)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Online resources for setting up TEAP groups (present)</a:t>
            </a:r>
          </a:p>
        </p:txBody>
      </p:sp>
    </p:spTree>
    <p:extLst>
      <p:ext uri="{BB962C8B-B14F-4D97-AF65-F5344CB8AC3E}">
        <p14:creationId xmlns:p14="http://schemas.microsoft.com/office/powerpoint/2010/main" val="288388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D4E8E-C4FD-48C9-B38D-FA6CBC0C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Obstacles to portfolio submission (Sept 2017)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0A9AE19-EF8A-4084-84FB-C53FF35ABD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543229"/>
              </p:ext>
            </p:extLst>
          </p:nvPr>
        </p:nvGraphicFramePr>
        <p:xfrm>
          <a:off x="434109" y="1431728"/>
          <a:ext cx="11323782" cy="494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1891">
                  <a:extLst>
                    <a:ext uri="{9D8B030D-6E8A-4147-A177-3AD203B41FA5}">
                      <a16:colId xmlns:a16="http://schemas.microsoft.com/office/drawing/2014/main" val="3103783834"/>
                    </a:ext>
                  </a:extLst>
                </a:gridCol>
                <a:gridCol w="5661891">
                  <a:extLst>
                    <a:ext uri="{9D8B030D-6E8A-4147-A177-3AD203B41FA5}">
                      <a16:colId xmlns:a16="http://schemas.microsoft.com/office/drawing/2014/main" val="921593888"/>
                    </a:ext>
                  </a:extLst>
                </a:gridCol>
              </a:tblGrid>
              <a:tr h="553127">
                <a:tc>
                  <a:txBody>
                    <a:bodyPr/>
                    <a:lstStyle/>
                    <a:p>
                      <a:r>
                        <a:rPr lang="en-GB" dirty="0"/>
                        <a:t>Obstacles to submitting TEAP fellowship accreditation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Possible solutions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984886"/>
                  </a:ext>
                </a:extLst>
              </a:tr>
              <a:tr h="381884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Finding the time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Always a more pressing deadline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Managing heavy workloads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Handbook is dense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Task unclear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No idea for case study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Difficulties with structure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Lack of motivation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No incentive - what’s the point?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Set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structure</a:t>
                      </a:r>
                      <a:r>
                        <a:rPr lang="en-GB" sz="2400" dirty="0"/>
                        <a:t> &amp; checkpoints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Approach it gradually; ‘rubbish first drafts’</a:t>
                      </a:r>
                    </a:p>
                    <a:p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Regular discussion </a:t>
                      </a:r>
                      <a:r>
                        <a:rPr lang="en-GB" sz="2400" dirty="0"/>
                        <a:t>to share challenge &amp; resolve difficulties</a:t>
                      </a:r>
                    </a:p>
                    <a:p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Refocus on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development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Bypass motivation: regular time to relate current work to portfolio collection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173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37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E8FD-0E47-4C2F-A287-9E944C08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approach: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8FC-AF51-400D-8AF1-604CDD683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067"/>
            <a:ext cx="10515600" cy="4990807"/>
          </a:xfrm>
        </p:spPr>
        <p:txBody>
          <a:bodyPr>
            <a:normAutofit/>
          </a:bodyPr>
          <a:lstStyle/>
          <a:p>
            <a:r>
              <a:rPr lang="en-GB" dirty="0"/>
              <a:t>Weekly TEAP meetings during Presessional (Fridays 3.30 - 4.30pm)</a:t>
            </a:r>
          </a:p>
          <a:p>
            <a:r>
              <a:rPr lang="en-GB" dirty="0"/>
              <a:t>Completely voluntary participation</a:t>
            </a:r>
          </a:p>
          <a:p>
            <a:r>
              <a:rPr lang="en-GB" dirty="0"/>
              <a:t>Signup in week 1</a:t>
            </a:r>
          </a:p>
          <a:p>
            <a:pPr lvl="1"/>
            <a:r>
              <a:rPr lang="en-GB" dirty="0"/>
              <a:t>Clear rationale for attendance</a:t>
            </a:r>
          </a:p>
          <a:p>
            <a:pPr lvl="1"/>
            <a:r>
              <a:rPr lang="en-GB" dirty="0"/>
              <a:t>Connection to development &amp; employment</a:t>
            </a:r>
          </a:p>
          <a:p>
            <a:r>
              <a:rPr lang="en-GB" dirty="0"/>
              <a:t>Facilitated by another teacher (no need for assessor/ senior fellow)</a:t>
            </a:r>
          </a:p>
          <a:p>
            <a:r>
              <a:rPr lang="en-GB" dirty="0"/>
              <a:t>Simple 3 part structure to each meeting:</a:t>
            </a:r>
          </a:p>
          <a:p>
            <a:pPr lvl="1"/>
            <a:r>
              <a:rPr lang="en-GB" dirty="0"/>
              <a:t>Input: what have we done/learned this week?</a:t>
            </a:r>
          </a:p>
          <a:p>
            <a:pPr lvl="1"/>
            <a:r>
              <a:rPr lang="en-GB" dirty="0"/>
              <a:t>Discussion: how does this relate to the criteria? What do I want to learn next?</a:t>
            </a:r>
          </a:p>
          <a:p>
            <a:pPr lvl="1"/>
            <a:r>
              <a:rPr lang="en-GB" dirty="0"/>
              <a:t>Writing: write 200-250 words of the RAPP</a:t>
            </a:r>
          </a:p>
        </p:txBody>
      </p:sp>
    </p:spTree>
    <p:extLst>
      <p:ext uri="{BB962C8B-B14F-4D97-AF65-F5344CB8AC3E}">
        <p14:creationId xmlns:p14="http://schemas.microsoft.com/office/powerpoint/2010/main" val="110665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F594-4627-4EBE-984C-401F2D24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Outcomes of PS TEAP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9C22-A5D3-4BA2-810A-6D2C71808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Increased interest &amp; engagement with TEAP scheme</a:t>
            </a:r>
          </a:p>
          <a:p>
            <a:r>
              <a:rPr lang="en-GB" dirty="0"/>
              <a:t>29 teachers signed up out of 80</a:t>
            </a:r>
          </a:p>
          <a:p>
            <a:r>
              <a:rPr lang="en-GB" dirty="0"/>
              <a:t>Limited number of TEAP observations</a:t>
            </a:r>
          </a:p>
          <a:p>
            <a:r>
              <a:rPr lang="en-GB" dirty="0"/>
              <a:t>4 successful AF submissions in November 2018 (target was 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73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2FFC-9109-47F3-8AC2-8FF803A3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iteration: year round workshops </a:t>
            </a:r>
            <a:br>
              <a:rPr lang="en-GB" dirty="0"/>
            </a:br>
            <a:r>
              <a:rPr lang="en-GB" dirty="0"/>
              <a:t>(Sept 2018- Jun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A7D3-DE7D-4FB7-A633-9C8C5BE3A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Each session has a theme, </a:t>
            </a:r>
            <a:r>
              <a:rPr lang="en-GB" dirty="0" err="1"/>
              <a:t>eg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Understanding the task</a:t>
            </a:r>
          </a:p>
          <a:p>
            <a:pPr lvl="2"/>
            <a:r>
              <a:rPr lang="en-GB" dirty="0"/>
              <a:t>Evidence collection</a:t>
            </a:r>
          </a:p>
          <a:p>
            <a:pPr lvl="2"/>
            <a:r>
              <a:rPr lang="en-GB" dirty="0"/>
              <a:t>Outlining the RAPP</a:t>
            </a:r>
          </a:p>
          <a:p>
            <a:pPr lvl="2"/>
            <a:r>
              <a:rPr lang="en-GB" dirty="0"/>
              <a:t>Writing a case study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Some engagement</a:t>
            </a:r>
          </a:p>
          <a:p>
            <a:pPr lvl="2"/>
            <a:r>
              <a:rPr lang="en-GB" dirty="0"/>
              <a:t>Range of levels</a:t>
            </a:r>
          </a:p>
          <a:p>
            <a:endParaRPr lang="en-GB" dirty="0"/>
          </a:p>
          <a:p>
            <a:r>
              <a:rPr lang="en-GB" dirty="0"/>
              <a:t>Timing &amp; priorities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249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4AD2-786D-475D-B42F-3E88DFFE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iteration: autonomous PS TEAP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4C0FD-D213-4213-94DA-BFC769F4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Set up and facilitated by volunteer teachers themselves</a:t>
            </a:r>
          </a:p>
          <a:p>
            <a:pPr lvl="1"/>
            <a:r>
              <a:rPr lang="en-GB" dirty="0"/>
              <a:t>Within a variety of institutions</a:t>
            </a:r>
          </a:p>
          <a:p>
            <a:r>
              <a:rPr lang="en-GB" dirty="0"/>
              <a:t>Guided discussion &amp; activities</a:t>
            </a:r>
          </a:p>
          <a:p>
            <a:r>
              <a:rPr lang="en-GB" dirty="0"/>
              <a:t>To provide</a:t>
            </a:r>
          </a:p>
          <a:p>
            <a:pPr lvl="1"/>
            <a:r>
              <a:rPr lang="en-GB" dirty="0"/>
              <a:t>Structure</a:t>
            </a:r>
          </a:p>
          <a:p>
            <a:pPr lvl="1"/>
            <a:r>
              <a:rPr lang="en-GB" dirty="0"/>
              <a:t>Focus on development</a:t>
            </a:r>
          </a:p>
          <a:p>
            <a:pPr lvl="1"/>
            <a:r>
              <a:rPr lang="en-GB" dirty="0"/>
              <a:t>‘Shared struggle’</a:t>
            </a:r>
          </a:p>
          <a:p>
            <a:r>
              <a:rPr lang="en-GB" dirty="0"/>
              <a:t>Problem solving: finding mentors, observers </a:t>
            </a:r>
          </a:p>
          <a:p>
            <a:r>
              <a:rPr lang="en-GB" dirty="0"/>
              <a:t>Group can Invite speakers to attend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11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Widescreen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TEAP accreditation:</vt:lpstr>
      <vt:lpstr>What is TEAP accreditation?</vt:lpstr>
      <vt:lpstr>Submission requirements</vt:lpstr>
      <vt:lpstr>Overview</vt:lpstr>
      <vt:lpstr>Obstacles to portfolio submission (Sept 2017)</vt:lpstr>
      <vt:lpstr>The approach:</vt:lpstr>
      <vt:lpstr>Outcomes of PS TEAP Group</vt:lpstr>
      <vt:lpstr>Next iteration: year round workshops  (Sept 2018- Jun 19)</vt:lpstr>
      <vt:lpstr>Next iteration: autonomous PS TEAP groups</vt:lpstr>
      <vt:lpstr>Links to TEAP resources</vt:lpstr>
      <vt:lpstr>Next iteration: PS Summer 2019</vt:lpstr>
      <vt:lpstr>Invitations to collaborate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TEAP portfolio completion</dc:title>
  <dc:creator>Paul Hendrie</dc:creator>
  <cp:lastModifiedBy>Paul Hendrie</cp:lastModifiedBy>
  <cp:revision>17</cp:revision>
  <dcterms:created xsi:type="dcterms:W3CDTF">2019-04-08T08:53:59Z</dcterms:created>
  <dcterms:modified xsi:type="dcterms:W3CDTF">2019-04-13T08:30:47Z</dcterms:modified>
</cp:coreProperties>
</file>