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1"/>
  </p:notesMasterIdLst>
  <p:handoutMasterIdLst>
    <p:handoutMasterId r:id="rId32"/>
  </p:handoutMasterIdLst>
  <p:sldIdLst>
    <p:sldId id="508" r:id="rId2"/>
    <p:sldId id="580" r:id="rId3"/>
    <p:sldId id="507" r:id="rId4"/>
    <p:sldId id="569" r:id="rId5"/>
    <p:sldId id="565" r:id="rId6"/>
    <p:sldId id="570" r:id="rId7"/>
    <p:sldId id="549" r:id="rId8"/>
    <p:sldId id="622" r:id="rId9"/>
    <p:sldId id="582" r:id="rId10"/>
    <p:sldId id="551" r:id="rId11"/>
    <p:sldId id="552" r:id="rId12"/>
    <p:sldId id="553" r:id="rId13"/>
    <p:sldId id="606" r:id="rId14"/>
    <p:sldId id="612" r:id="rId15"/>
    <p:sldId id="611" r:id="rId16"/>
    <p:sldId id="608" r:id="rId17"/>
    <p:sldId id="614" r:id="rId18"/>
    <p:sldId id="615" r:id="rId19"/>
    <p:sldId id="613" r:id="rId20"/>
    <p:sldId id="575" r:id="rId21"/>
    <p:sldId id="573" r:id="rId22"/>
    <p:sldId id="305" r:id="rId23"/>
    <p:sldId id="619" r:id="rId24"/>
    <p:sldId id="592" r:id="rId25"/>
    <p:sldId id="623" r:id="rId26"/>
    <p:sldId id="583" r:id="rId27"/>
    <p:sldId id="585" r:id="rId28"/>
    <p:sldId id="579" r:id="rId29"/>
    <p:sldId id="556" r:id="rId30"/>
  </p:sldIdLst>
  <p:sldSz cx="9144000" cy="6858000" type="screen4x3"/>
  <p:notesSz cx="6794500" cy="9906000"/>
  <p:defaultTextStyle>
    <a:defPPr>
      <a:defRPr lang="en-GB"/>
    </a:defPPr>
    <a:lvl1pPr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BA3"/>
    <a:srgbClr val="004D75"/>
    <a:srgbClr val="004DB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4" d="100"/>
          <a:sy n="104" d="100"/>
        </p:scale>
        <p:origin x="12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19EA187F-9080-409B-A488-6420F572EBC2}" type="datetimeFigureOut">
              <a:rPr lang="en-GB"/>
              <a:pPr>
                <a:defRPr/>
              </a:pPr>
              <a:t>07/05/2019</a:t>
            </a:fld>
            <a:endParaRPr lang="en-GB"/>
          </a:p>
        </p:txBody>
      </p:sp>
      <p:sp>
        <p:nvSpPr>
          <p:cNvPr id="4" name="Footer Placehold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C326176-578F-4628-92FD-812E4F12416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GB" altLang="en-US"/>
          </a:p>
        </p:txBody>
      </p:sp>
      <p:sp>
        <p:nvSpPr>
          <p:cNvPr id="116739"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16742"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GB" altLang="en-US"/>
          </a:p>
        </p:txBody>
      </p:sp>
      <p:sp>
        <p:nvSpPr>
          <p:cNvPr id="116743"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E32D4136-762A-45E9-B7B3-D2D8C8739A8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FD65492-487B-4DCE-BE8C-F696C7545629}" type="slidenum">
              <a:rPr lang="en-GB" altLang="en-US" sz="1200" smtClean="0">
                <a:solidFill>
                  <a:schemeClr val="tx1"/>
                </a:solidFill>
                <a:latin typeface="Arial" panose="020B0604020202020204" pitchFamily="34" charset="0"/>
              </a:rPr>
              <a:pPr/>
              <a:t>1</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vvvvvvvv</a:t>
            </a:r>
            <a:endParaRPr lang="en-GB" dirty="0"/>
          </a:p>
        </p:txBody>
      </p:sp>
      <p:sp>
        <p:nvSpPr>
          <p:cNvPr id="4" name="Slide Number Placeholder 3"/>
          <p:cNvSpPr>
            <a:spLocks noGrp="1"/>
          </p:cNvSpPr>
          <p:nvPr>
            <p:ph type="sldNum" sz="quarter" idx="5"/>
          </p:nvPr>
        </p:nvSpPr>
        <p:spPr/>
        <p:txBody>
          <a:bodyPr/>
          <a:lstStyle/>
          <a:p>
            <a:pPr>
              <a:defRPr/>
            </a:pPr>
            <a:fld id="{E32D4136-762A-45E9-B7B3-D2D8C8739A8D}" type="slidenum">
              <a:rPr lang="en-GB" altLang="en-US" smtClean="0"/>
              <a:pPr>
                <a:defRPr/>
              </a:pPr>
              <a:t>9</a:t>
            </a:fld>
            <a:endParaRPr lang="en-GB" altLang="en-US"/>
          </a:p>
        </p:txBody>
      </p:sp>
    </p:spTree>
    <p:extLst>
      <p:ext uri="{BB962C8B-B14F-4D97-AF65-F5344CB8AC3E}">
        <p14:creationId xmlns:p14="http://schemas.microsoft.com/office/powerpoint/2010/main" val="385882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lgn="ctr">
              <a:defRPr/>
            </a:pPr>
            <a:endParaRPr lang="en-US" altLang="en-US" sz="2400">
              <a:solidFill>
                <a:schemeClr val="tx1"/>
              </a:solidFill>
              <a:latin typeface="Times" pitchFamily="4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altLang="en-US" noProof="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altLang="en-US" noProof="0"/>
              <a:t>Click to edit Master subtitle style</a:t>
            </a:r>
          </a:p>
        </p:txBody>
      </p:sp>
    </p:spTree>
    <p:extLst>
      <p:ext uri="{BB962C8B-B14F-4D97-AF65-F5344CB8AC3E}">
        <p14:creationId xmlns:p14="http://schemas.microsoft.com/office/powerpoint/2010/main" val="332965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34A3359A-BBAD-474D-B9D5-16AD254149C3}" type="datetime4">
              <a:rPr lang="en-GB" altLang="en-US"/>
              <a:pPr>
                <a:defRPr/>
              </a:pPr>
              <a:t>07 May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C12F7C1F-9017-4A78-A05B-16653ADD2288}" type="slidenum">
              <a:rPr lang="en-GB" altLang="en-US"/>
              <a:pPr>
                <a:defRPr/>
              </a:pPr>
              <a:t>‹#›</a:t>
            </a:fld>
            <a:endParaRPr lang="en-GB" altLang="en-US"/>
          </a:p>
        </p:txBody>
      </p:sp>
    </p:spTree>
    <p:extLst>
      <p:ext uri="{BB962C8B-B14F-4D97-AF65-F5344CB8AC3E}">
        <p14:creationId xmlns:p14="http://schemas.microsoft.com/office/powerpoint/2010/main" val="282474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B7897959-2595-4206-A547-BB3D719FBF7A}" type="datetime4">
              <a:rPr lang="en-GB" altLang="en-US"/>
              <a:pPr>
                <a:defRPr/>
              </a:pPr>
              <a:t>07 May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EE7892AD-7ED9-431F-84F9-C996F2A12FBE}" type="slidenum">
              <a:rPr lang="en-GB" altLang="en-US"/>
              <a:pPr>
                <a:defRPr/>
              </a:pPr>
              <a:t>‹#›</a:t>
            </a:fld>
            <a:endParaRPr lang="en-GB" altLang="en-US"/>
          </a:p>
        </p:txBody>
      </p:sp>
    </p:spTree>
    <p:extLst>
      <p:ext uri="{BB962C8B-B14F-4D97-AF65-F5344CB8AC3E}">
        <p14:creationId xmlns:p14="http://schemas.microsoft.com/office/powerpoint/2010/main" val="10826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3DF10EE7-3694-4058-9886-EB03E0B34974}" type="datetime4">
              <a:rPr lang="en-GB" altLang="en-US"/>
              <a:pPr>
                <a:defRPr/>
              </a:pPr>
              <a:t>07 May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85AAB5D2-784E-499E-A412-17CDF7C89797}" type="slidenum">
              <a:rPr lang="en-GB" altLang="en-US"/>
              <a:pPr>
                <a:defRPr/>
              </a:pPr>
              <a:t>‹#›</a:t>
            </a:fld>
            <a:endParaRPr lang="en-GB" altLang="en-US"/>
          </a:p>
        </p:txBody>
      </p:sp>
    </p:spTree>
    <p:extLst>
      <p:ext uri="{BB962C8B-B14F-4D97-AF65-F5344CB8AC3E}">
        <p14:creationId xmlns:p14="http://schemas.microsoft.com/office/powerpoint/2010/main" val="28494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A46E49F4-99FF-49E5-9771-0A9B9B2BCA47}" type="datetime4">
              <a:rPr lang="en-GB" altLang="en-US"/>
              <a:pPr>
                <a:defRPr/>
              </a:pPr>
              <a:t>07 May 2019</a:t>
            </a:fld>
            <a:endParaRPr lang="en-GB" altLang="en-US"/>
          </a:p>
        </p:txBody>
      </p:sp>
      <p:sp>
        <p:nvSpPr>
          <p:cNvPr id="5" name="Rectangle 8"/>
          <p:cNvSpPr>
            <a:spLocks noGrp="1" noChangeArrowheads="1"/>
          </p:cNvSpPr>
          <p:nvPr>
            <p:ph type="sldNum" sz="quarter" idx="11"/>
          </p:nvPr>
        </p:nvSpPr>
        <p:spPr>
          <a:ln/>
        </p:spPr>
        <p:txBody>
          <a:bodyPr/>
          <a:lstStyle>
            <a:lvl1pPr>
              <a:defRPr/>
            </a:lvl1pPr>
          </a:lstStyle>
          <a:p>
            <a:pPr>
              <a:defRPr/>
            </a:pPr>
            <a:fld id="{6FF02467-0B50-4B84-9758-61EE1451B9A1}" type="slidenum">
              <a:rPr lang="en-GB" altLang="en-US"/>
              <a:pPr>
                <a:defRPr/>
              </a:pPr>
              <a:t>‹#›</a:t>
            </a:fld>
            <a:endParaRPr lang="en-GB" altLang="en-US"/>
          </a:p>
        </p:txBody>
      </p:sp>
    </p:spTree>
    <p:extLst>
      <p:ext uri="{BB962C8B-B14F-4D97-AF65-F5344CB8AC3E}">
        <p14:creationId xmlns:p14="http://schemas.microsoft.com/office/powerpoint/2010/main" val="197058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F0947BB7-6CF5-43E7-8ACA-0717BE7CE0C1}" type="datetime4">
              <a:rPr lang="en-GB" altLang="en-US"/>
              <a:pPr>
                <a:defRPr/>
              </a:pPr>
              <a:t>07 May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309C0AB0-EA05-40B5-AA3F-0A66F1259C61}" type="slidenum">
              <a:rPr lang="en-GB" altLang="en-US"/>
              <a:pPr>
                <a:defRPr/>
              </a:pPr>
              <a:t>‹#›</a:t>
            </a:fld>
            <a:endParaRPr lang="en-GB" altLang="en-US"/>
          </a:p>
        </p:txBody>
      </p:sp>
    </p:spTree>
    <p:extLst>
      <p:ext uri="{BB962C8B-B14F-4D97-AF65-F5344CB8AC3E}">
        <p14:creationId xmlns:p14="http://schemas.microsoft.com/office/powerpoint/2010/main" val="242951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fld id="{F4B8168F-E51A-4AC6-92B5-0EE3430DBC81}" type="datetime4">
              <a:rPr lang="en-GB" altLang="en-US"/>
              <a:pPr>
                <a:defRPr/>
              </a:pPr>
              <a:t>07 May 2019</a:t>
            </a:fld>
            <a:endParaRPr lang="en-GB" altLang="en-US"/>
          </a:p>
        </p:txBody>
      </p:sp>
      <p:sp>
        <p:nvSpPr>
          <p:cNvPr id="8" name="Rectangle 8"/>
          <p:cNvSpPr>
            <a:spLocks noGrp="1" noChangeArrowheads="1"/>
          </p:cNvSpPr>
          <p:nvPr>
            <p:ph type="sldNum" sz="quarter" idx="11"/>
          </p:nvPr>
        </p:nvSpPr>
        <p:spPr>
          <a:ln/>
        </p:spPr>
        <p:txBody>
          <a:bodyPr/>
          <a:lstStyle>
            <a:lvl1pPr>
              <a:defRPr/>
            </a:lvl1pPr>
          </a:lstStyle>
          <a:p>
            <a:pPr>
              <a:defRPr/>
            </a:pPr>
            <a:fld id="{4268521A-14CA-4C19-A1E3-3CADAC9F61C9}" type="slidenum">
              <a:rPr lang="en-GB" altLang="en-US"/>
              <a:pPr>
                <a:defRPr/>
              </a:pPr>
              <a:t>‹#›</a:t>
            </a:fld>
            <a:endParaRPr lang="en-GB" altLang="en-US"/>
          </a:p>
        </p:txBody>
      </p:sp>
    </p:spTree>
    <p:extLst>
      <p:ext uri="{BB962C8B-B14F-4D97-AF65-F5344CB8AC3E}">
        <p14:creationId xmlns:p14="http://schemas.microsoft.com/office/powerpoint/2010/main" val="413414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fld id="{9512A687-FBBF-44A3-B451-8275FE26E4A1}" type="datetime4">
              <a:rPr lang="en-GB" altLang="en-US"/>
              <a:pPr>
                <a:defRPr/>
              </a:pPr>
              <a:t>07 May 2019</a:t>
            </a:fld>
            <a:endParaRPr lang="en-GB" altLang="en-US"/>
          </a:p>
        </p:txBody>
      </p:sp>
      <p:sp>
        <p:nvSpPr>
          <p:cNvPr id="4" name="Rectangle 8"/>
          <p:cNvSpPr>
            <a:spLocks noGrp="1" noChangeArrowheads="1"/>
          </p:cNvSpPr>
          <p:nvPr>
            <p:ph type="sldNum" sz="quarter" idx="11"/>
          </p:nvPr>
        </p:nvSpPr>
        <p:spPr>
          <a:ln/>
        </p:spPr>
        <p:txBody>
          <a:bodyPr/>
          <a:lstStyle>
            <a:lvl1pPr>
              <a:defRPr/>
            </a:lvl1pPr>
          </a:lstStyle>
          <a:p>
            <a:pPr>
              <a:defRPr/>
            </a:pPr>
            <a:fld id="{2438B9AA-3C96-4202-A9B4-D1CBB37C327B}" type="slidenum">
              <a:rPr lang="en-GB" altLang="en-US"/>
              <a:pPr>
                <a:defRPr/>
              </a:pPr>
              <a:t>‹#›</a:t>
            </a:fld>
            <a:endParaRPr lang="en-GB" altLang="en-US"/>
          </a:p>
        </p:txBody>
      </p:sp>
    </p:spTree>
    <p:extLst>
      <p:ext uri="{BB962C8B-B14F-4D97-AF65-F5344CB8AC3E}">
        <p14:creationId xmlns:p14="http://schemas.microsoft.com/office/powerpoint/2010/main" val="224550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14AEFE0B-E0BF-4B2E-92EC-F9CEE27253AD}" type="datetime4">
              <a:rPr lang="en-GB" altLang="en-US"/>
              <a:pPr>
                <a:defRPr/>
              </a:pPr>
              <a:t>07 May 2019</a:t>
            </a:fld>
            <a:endParaRPr lang="en-GB" altLang="en-US"/>
          </a:p>
        </p:txBody>
      </p:sp>
      <p:sp>
        <p:nvSpPr>
          <p:cNvPr id="3" name="Rectangle 8"/>
          <p:cNvSpPr>
            <a:spLocks noGrp="1" noChangeArrowheads="1"/>
          </p:cNvSpPr>
          <p:nvPr>
            <p:ph type="sldNum" sz="quarter" idx="11"/>
          </p:nvPr>
        </p:nvSpPr>
        <p:spPr>
          <a:ln/>
        </p:spPr>
        <p:txBody>
          <a:bodyPr/>
          <a:lstStyle>
            <a:lvl1pPr>
              <a:defRPr/>
            </a:lvl1pPr>
          </a:lstStyle>
          <a:p>
            <a:pPr>
              <a:defRPr/>
            </a:pPr>
            <a:fld id="{43EA8421-5BD2-4C40-AF3A-1BB62531781A}" type="slidenum">
              <a:rPr lang="en-GB" altLang="en-US"/>
              <a:pPr>
                <a:defRPr/>
              </a:pPr>
              <a:t>‹#›</a:t>
            </a:fld>
            <a:endParaRPr lang="en-GB" altLang="en-US"/>
          </a:p>
        </p:txBody>
      </p:sp>
    </p:spTree>
    <p:extLst>
      <p:ext uri="{BB962C8B-B14F-4D97-AF65-F5344CB8AC3E}">
        <p14:creationId xmlns:p14="http://schemas.microsoft.com/office/powerpoint/2010/main" val="247477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7849C79A-79D1-4D8A-A4C7-9B0F47E895B3}" type="datetime4">
              <a:rPr lang="en-GB" altLang="en-US"/>
              <a:pPr>
                <a:defRPr/>
              </a:pPr>
              <a:t>07 May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1CB38783-CB73-4744-85E6-5F9324740565}" type="slidenum">
              <a:rPr lang="en-GB" altLang="en-US"/>
              <a:pPr>
                <a:defRPr/>
              </a:pPr>
              <a:t>‹#›</a:t>
            </a:fld>
            <a:endParaRPr lang="en-GB" altLang="en-US"/>
          </a:p>
        </p:txBody>
      </p:sp>
    </p:spTree>
    <p:extLst>
      <p:ext uri="{BB962C8B-B14F-4D97-AF65-F5344CB8AC3E}">
        <p14:creationId xmlns:p14="http://schemas.microsoft.com/office/powerpoint/2010/main" val="39482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7EA33F1F-6335-4437-BE74-8C2A3EB3D291}" type="datetime4">
              <a:rPr lang="en-GB" altLang="en-US"/>
              <a:pPr>
                <a:defRPr/>
              </a:pPr>
              <a:t>07 May 2019</a:t>
            </a:fld>
            <a:endParaRPr lang="en-GB" altLang="en-US"/>
          </a:p>
        </p:txBody>
      </p:sp>
      <p:sp>
        <p:nvSpPr>
          <p:cNvPr id="6" name="Rectangle 8"/>
          <p:cNvSpPr>
            <a:spLocks noGrp="1" noChangeArrowheads="1"/>
          </p:cNvSpPr>
          <p:nvPr>
            <p:ph type="sldNum" sz="quarter" idx="11"/>
          </p:nvPr>
        </p:nvSpPr>
        <p:spPr>
          <a:ln/>
        </p:spPr>
        <p:txBody>
          <a:bodyPr/>
          <a:lstStyle>
            <a:lvl1pPr>
              <a:defRPr/>
            </a:lvl1pPr>
          </a:lstStyle>
          <a:p>
            <a:pPr>
              <a:defRPr/>
            </a:pPr>
            <a:fld id="{D8D21A4F-A81D-4A91-92E8-3A0CB3EBF758}" type="slidenum">
              <a:rPr lang="en-GB" altLang="en-US"/>
              <a:pPr>
                <a:defRPr/>
              </a:pPr>
              <a:t>‹#›</a:t>
            </a:fld>
            <a:endParaRPr lang="en-GB" altLang="en-US"/>
          </a:p>
        </p:txBody>
      </p:sp>
    </p:spTree>
    <p:extLst>
      <p:ext uri="{BB962C8B-B14F-4D97-AF65-F5344CB8AC3E}">
        <p14:creationId xmlns:p14="http://schemas.microsoft.com/office/powerpoint/2010/main" val="8265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spcBef>
                <a:spcPct val="50000"/>
              </a:spcBef>
              <a:defRPr/>
            </a:pPr>
            <a:endParaRPr lang="en-US" altLang="en-US" sz="2400">
              <a:solidFill>
                <a:schemeClr val="tx1"/>
              </a:solidFill>
              <a:latin typeface="Times" pitchFamily="48" charset="0"/>
            </a:endParaRPr>
          </a:p>
        </p:txBody>
      </p:sp>
      <p:sp>
        <p:nvSpPr>
          <p:cNvPr id="348167" name="Rectangle 7"/>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fld id="{B87F1909-68D1-48A3-96B5-86BC0E41B8EB}" type="datetime4">
              <a:rPr lang="en-GB" altLang="en-US"/>
              <a:pPr>
                <a:defRPr/>
              </a:pPr>
              <a:t>07 May 2019</a:t>
            </a:fld>
            <a:endParaRPr lang="en-GB" altLang="en-US"/>
          </a:p>
        </p:txBody>
      </p:sp>
      <p:sp>
        <p:nvSpPr>
          <p:cNvPr id="348168" name="Rectangle 8"/>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AC6B7F7-D732-4CB4-9DFA-2DDDE69CF88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14"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kessay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508833" y="1432810"/>
            <a:ext cx="7772400" cy="659984"/>
          </a:xfrm>
        </p:spPr>
        <p:txBody>
          <a:bodyPr/>
          <a:lstStyle/>
          <a:p>
            <a:pPr eaLnBrk="1" hangingPunct="1"/>
            <a:r>
              <a:rPr lang="en-GB" sz="3600" dirty="0"/>
              <a:t>Trouble at mill: pedagogic responses to the rise and rise of custom written essay services</a:t>
            </a:r>
            <a:br>
              <a:rPr lang="en-GB" altLang="en-US" dirty="0"/>
            </a:br>
            <a:br>
              <a:rPr lang="en-GB" altLang="en-US" dirty="0"/>
            </a:br>
            <a:r>
              <a:rPr lang="en-GB" altLang="en-US" dirty="0"/>
              <a:t>Martin Seviour</a:t>
            </a:r>
            <a:br>
              <a:rPr lang="en-GB" altLang="en-US" dirty="0"/>
            </a:br>
            <a:br>
              <a:rPr lang="en-GB" altLang="en-US" dirty="0"/>
            </a:br>
            <a:r>
              <a:rPr lang="en-GB" altLang="en-US" dirty="0"/>
              <a:t>Nottingham Language Centre</a:t>
            </a:r>
            <a:br>
              <a:rPr lang="en-GB" altLang="en-US" dirty="0"/>
            </a:br>
            <a:r>
              <a:rPr lang="en-GB" altLang="en-US" dirty="0"/>
              <a:t>Nottingham Trent University</a:t>
            </a:r>
            <a:endParaRPr lang="en-US" altLang="en-US" dirty="0"/>
          </a:p>
        </p:txBody>
      </p:sp>
      <p:sp>
        <p:nvSpPr>
          <p:cNvPr id="3" name="Subtitle 2">
            <a:extLst>
              <a:ext uri="{FF2B5EF4-FFF2-40B4-BE49-F238E27FC236}">
                <a16:creationId xmlns:a16="http://schemas.microsoft.com/office/drawing/2014/main" id="{F7A03BD2-E2D3-1A49-BF43-2BECD02F6DCB}"/>
              </a:ext>
            </a:extLst>
          </p:cNvPr>
          <p:cNvSpPr>
            <a:spLocks noGrp="1"/>
          </p:cNvSpPr>
          <p:nvPr>
            <p:ph type="subTitle" idx="1"/>
          </p:nvPr>
        </p:nvSpPr>
        <p:spPr>
          <a:xfrm>
            <a:off x="573488" y="5593298"/>
            <a:ext cx="7772400" cy="368691"/>
          </a:xfrm>
        </p:spPr>
        <p:txBody>
          <a:bodyPr/>
          <a:lstStyle/>
          <a:p>
            <a:r>
              <a:rPr lang="en-GB" dirty="0"/>
              <a:t>April 13</a:t>
            </a:r>
            <a:r>
              <a:rPr lang="en-GB" baseline="30000" dirty="0"/>
              <a:t>th</a:t>
            </a:r>
            <a:r>
              <a:rPr lang="en-GB" dirty="0"/>
              <a:t>, 2019</a:t>
            </a:r>
            <a:endParaRPr lang="en-US" dirty="0"/>
          </a:p>
        </p:txBody>
      </p:sp>
      <p:pic>
        <p:nvPicPr>
          <p:cNvPr id="4" name="Picture 3">
            <a:extLst>
              <a:ext uri="{FF2B5EF4-FFF2-40B4-BE49-F238E27FC236}">
                <a16:creationId xmlns:a16="http://schemas.microsoft.com/office/drawing/2014/main" id="{551F3F20-2DC7-4F52-B8FE-A8AA4AFF2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708" y="4763593"/>
            <a:ext cx="3891973" cy="1894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705-9DC6-E04B-93C9-F49B1270F733}"/>
              </a:ext>
            </a:extLst>
          </p:cNvPr>
          <p:cNvSpPr>
            <a:spLocks noGrp="1"/>
          </p:cNvSpPr>
          <p:nvPr>
            <p:ph type="title"/>
          </p:nvPr>
        </p:nvSpPr>
        <p:spPr/>
        <p:txBody>
          <a:bodyPr/>
          <a:lstStyle/>
          <a:p>
            <a:r>
              <a:rPr lang="en-GB" dirty="0"/>
              <a:t>The extent of the problem</a:t>
            </a:r>
            <a:endParaRPr lang="en-US" dirty="0"/>
          </a:p>
        </p:txBody>
      </p:sp>
      <p:sp>
        <p:nvSpPr>
          <p:cNvPr id="3" name="Content Placeholder 2">
            <a:extLst>
              <a:ext uri="{FF2B5EF4-FFF2-40B4-BE49-F238E27FC236}">
                <a16:creationId xmlns:a16="http://schemas.microsoft.com/office/drawing/2014/main" id="{7A5D5B41-644A-BD4B-A968-8F49CEB2ECCF}"/>
              </a:ext>
            </a:extLst>
          </p:cNvPr>
          <p:cNvSpPr>
            <a:spLocks noGrp="1"/>
          </p:cNvSpPr>
          <p:nvPr>
            <p:ph idx="1"/>
          </p:nvPr>
        </p:nvSpPr>
        <p:spPr>
          <a:xfrm>
            <a:off x="381000" y="1291653"/>
            <a:ext cx="8305800" cy="2307683"/>
          </a:xfrm>
        </p:spPr>
        <p:txBody>
          <a:bodyPr/>
          <a:lstStyle/>
          <a:p>
            <a:r>
              <a:rPr lang="en-GB" dirty="0"/>
              <a:t>Newton (2018) synthesised findings from 65 prior studies(1978-2018) involving over 54514 HE students</a:t>
            </a:r>
          </a:p>
          <a:p>
            <a:r>
              <a:rPr lang="en-GB" dirty="0"/>
              <a:t>Contract cheating self-reported by average of 3.52% of students</a:t>
            </a:r>
          </a:p>
          <a:p>
            <a:r>
              <a:rPr lang="en-GB" dirty="0"/>
              <a:t>NTU has approx. 30,000 students. So over 1000 of them could have made use of contract cheating at some point.</a:t>
            </a:r>
          </a:p>
          <a:p>
            <a:r>
              <a:rPr lang="en-GB" dirty="0"/>
              <a:t> “explosion in contract cheating” (IJEI, 2017)</a:t>
            </a:r>
          </a:p>
        </p:txBody>
      </p:sp>
      <p:sp>
        <p:nvSpPr>
          <p:cNvPr id="4" name="Date Placeholder 3">
            <a:extLst>
              <a:ext uri="{FF2B5EF4-FFF2-40B4-BE49-F238E27FC236}">
                <a16:creationId xmlns:a16="http://schemas.microsoft.com/office/drawing/2014/main" id="{6F826A35-7292-A44A-84F6-4FDBF90CA3FC}"/>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A3707605-D723-714A-9688-EEF914EC61C3}"/>
              </a:ext>
            </a:extLst>
          </p:cNvPr>
          <p:cNvSpPr>
            <a:spLocks noGrp="1"/>
          </p:cNvSpPr>
          <p:nvPr>
            <p:ph type="sldNum" sz="quarter" idx="11"/>
          </p:nvPr>
        </p:nvSpPr>
        <p:spPr/>
        <p:txBody>
          <a:bodyPr/>
          <a:lstStyle/>
          <a:p>
            <a:pPr>
              <a:defRPr/>
            </a:pPr>
            <a:fld id="{85AAB5D2-784E-499E-A412-17CDF7C89797}" type="slidenum">
              <a:rPr lang="en-GB" altLang="en-US" smtClean="0"/>
              <a:pPr>
                <a:defRPr/>
              </a:pPr>
              <a:t>10</a:t>
            </a:fld>
            <a:endParaRPr lang="en-GB" altLang="en-US"/>
          </a:p>
        </p:txBody>
      </p:sp>
    </p:spTree>
    <p:extLst>
      <p:ext uri="{BB962C8B-B14F-4D97-AF65-F5344CB8AC3E}">
        <p14:creationId xmlns:p14="http://schemas.microsoft.com/office/powerpoint/2010/main" val="252944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2D9E-879F-094D-9366-FB32FE73D9BA}"/>
              </a:ext>
            </a:extLst>
          </p:cNvPr>
          <p:cNvSpPr>
            <a:spLocks noGrp="1"/>
          </p:cNvSpPr>
          <p:nvPr>
            <p:ph type="title"/>
          </p:nvPr>
        </p:nvSpPr>
        <p:spPr>
          <a:xfrm>
            <a:off x="419099" y="105430"/>
            <a:ext cx="8305800" cy="533400"/>
          </a:xfrm>
        </p:spPr>
        <p:txBody>
          <a:bodyPr/>
          <a:lstStyle/>
          <a:p>
            <a:r>
              <a:rPr lang="en-GB" dirty="0"/>
              <a:t>Why do students use essay mills? </a:t>
            </a:r>
            <a:br>
              <a:rPr lang="en-GB" dirty="0"/>
            </a:br>
            <a:endParaRPr lang="en-US" sz="2000" dirty="0"/>
          </a:p>
        </p:txBody>
      </p:sp>
      <p:sp>
        <p:nvSpPr>
          <p:cNvPr id="3" name="Content Placeholder 2">
            <a:extLst>
              <a:ext uri="{FF2B5EF4-FFF2-40B4-BE49-F238E27FC236}">
                <a16:creationId xmlns:a16="http://schemas.microsoft.com/office/drawing/2014/main" id="{6C6F4BD4-4F95-C044-89C5-838D847BC1C5}"/>
              </a:ext>
            </a:extLst>
          </p:cNvPr>
          <p:cNvSpPr>
            <a:spLocks noGrp="1"/>
          </p:cNvSpPr>
          <p:nvPr>
            <p:ph idx="1"/>
          </p:nvPr>
        </p:nvSpPr>
        <p:spPr>
          <a:xfrm>
            <a:off x="110837" y="638830"/>
            <a:ext cx="9033164" cy="5991768"/>
          </a:xfrm>
        </p:spPr>
        <p:txBody>
          <a:bodyPr/>
          <a:lstStyle/>
          <a:p>
            <a:r>
              <a:rPr lang="en-GB" dirty="0"/>
              <a:t>Persuasive marketing by essay mills (Rowland et al, 2018)</a:t>
            </a:r>
          </a:p>
          <a:p>
            <a:r>
              <a:rPr lang="en-GB" dirty="0"/>
              <a:t>Ease/convenience/laziness</a:t>
            </a:r>
          </a:p>
          <a:p>
            <a:r>
              <a:rPr lang="en-GB" dirty="0"/>
              <a:t>To get better grades- poor performers more likely to cheat (Park et al., 2013)</a:t>
            </a:r>
          </a:p>
          <a:p>
            <a:r>
              <a:rPr lang="en-GB" dirty="0"/>
              <a:t>Pressure on students - stress- lack of time (Dante, 2010)</a:t>
            </a:r>
          </a:p>
          <a:p>
            <a:r>
              <a:rPr lang="en-GB" dirty="0"/>
              <a:t>‘Normalisation’ of cheating (Stephens et al., 2007)</a:t>
            </a:r>
          </a:p>
          <a:p>
            <a:r>
              <a:rPr lang="en-GB" dirty="0"/>
              <a:t>Disengagement from studies–lack of motivation (Walker &amp; Townley, 2012) </a:t>
            </a:r>
          </a:p>
          <a:p>
            <a:r>
              <a:rPr lang="en-GB" dirty="0"/>
              <a:t>Commodification of HE  (Page, 2004)</a:t>
            </a:r>
          </a:p>
          <a:p>
            <a:r>
              <a:rPr lang="en-GB" dirty="0"/>
              <a:t>Disconnection from submitted work (Ritter, 2006)</a:t>
            </a:r>
          </a:p>
          <a:p>
            <a:r>
              <a:rPr lang="en-GB" dirty="0"/>
              <a:t>Lack of confidence in written academic English skills (</a:t>
            </a:r>
            <a:r>
              <a:rPr lang="en-GB" dirty="0" err="1"/>
              <a:t>Bretag</a:t>
            </a:r>
            <a:r>
              <a:rPr lang="en-GB" dirty="0"/>
              <a:t> et al., 2018)</a:t>
            </a:r>
          </a:p>
          <a:p>
            <a:r>
              <a:rPr lang="en-GB" dirty="0"/>
              <a:t>Poor understanding of assessment briefs/expectations (</a:t>
            </a:r>
            <a:r>
              <a:rPr lang="en-GB" dirty="0" err="1"/>
              <a:t>Bretag</a:t>
            </a:r>
            <a:r>
              <a:rPr lang="en-GB" dirty="0"/>
              <a:t> et al, 2018)</a:t>
            </a:r>
          </a:p>
          <a:p>
            <a:r>
              <a:rPr lang="en-GB" dirty="0"/>
              <a:t>Insufficient feedback (</a:t>
            </a:r>
            <a:r>
              <a:rPr lang="en-GB" dirty="0" err="1"/>
              <a:t>Bretag</a:t>
            </a:r>
            <a:r>
              <a:rPr lang="en-GB" dirty="0"/>
              <a:t> et al., 2018)</a:t>
            </a:r>
          </a:p>
          <a:p>
            <a:r>
              <a:rPr lang="en-GB" dirty="0"/>
              <a:t>Assumption of untrustworthiness (Walker &amp; Townley, 2012) </a:t>
            </a:r>
          </a:p>
          <a:p>
            <a:endParaRPr lang="en-GB" dirty="0"/>
          </a:p>
        </p:txBody>
      </p:sp>
      <p:sp>
        <p:nvSpPr>
          <p:cNvPr id="5" name="Slide Number Placeholder 4">
            <a:extLst>
              <a:ext uri="{FF2B5EF4-FFF2-40B4-BE49-F238E27FC236}">
                <a16:creationId xmlns:a16="http://schemas.microsoft.com/office/drawing/2014/main" id="{FE80D74B-033B-654B-9BC1-1B7AB216F38F}"/>
              </a:ext>
            </a:extLst>
          </p:cNvPr>
          <p:cNvSpPr>
            <a:spLocks noGrp="1"/>
          </p:cNvSpPr>
          <p:nvPr>
            <p:ph type="sldNum" sz="quarter" idx="11"/>
          </p:nvPr>
        </p:nvSpPr>
        <p:spPr/>
        <p:txBody>
          <a:bodyPr/>
          <a:lstStyle/>
          <a:p>
            <a:pPr>
              <a:defRPr/>
            </a:pPr>
            <a:fld id="{85AAB5D2-784E-499E-A412-17CDF7C89797}" type="slidenum">
              <a:rPr lang="en-GB" altLang="en-US" smtClean="0"/>
              <a:pPr>
                <a:defRPr/>
              </a:pPr>
              <a:t>11</a:t>
            </a:fld>
            <a:endParaRPr lang="en-GB" altLang="en-US"/>
          </a:p>
        </p:txBody>
      </p:sp>
    </p:spTree>
    <p:extLst>
      <p:ext uri="{BB962C8B-B14F-4D97-AF65-F5344CB8AC3E}">
        <p14:creationId xmlns:p14="http://schemas.microsoft.com/office/powerpoint/2010/main" val="37742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AD23-97B0-F44D-9B7A-D4A9DB291C09}"/>
              </a:ext>
            </a:extLst>
          </p:cNvPr>
          <p:cNvSpPr>
            <a:spLocks noGrp="1"/>
          </p:cNvSpPr>
          <p:nvPr>
            <p:ph type="title"/>
          </p:nvPr>
        </p:nvSpPr>
        <p:spPr/>
        <p:txBody>
          <a:bodyPr/>
          <a:lstStyle/>
          <a:p>
            <a:r>
              <a:rPr lang="en-GB" dirty="0"/>
              <a:t>Responses</a:t>
            </a:r>
            <a:endParaRPr lang="en-US" dirty="0"/>
          </a:p>
        </p:txBody>
      </p:sp>
      <p:sp>
        <p:nvSpPr>
          <p:cNvPr id="3" name="Content Placeholder 2">
            <a:extLst>
              <a:ext uri="{FF2B5EF4-FFF2-40B4-BE49-F238E27FC236}">
                <a16:creationId xmlns:a16="http://schemas.microsoft.com/office/drawing/2014/main" id="{C98B3645-D3CB-D443-BF22-A82B5927E1D3}"/>
              </a:ext>
            </a:extLst>
          </p:cNvPr>
          <p:cNvSpPr>
            <a:spLocks noGrp="1"/>
          </p:cNvSpPr>
          <p:nvPr>
            <p:ph idx="1"/>
          </p:nvPr>
        </p:nvSpPr>
        <p:spPr>
          <a:xfrm>
            <a:off x="381000" y="1166735"/>
            <a:ext cx="8305800" cy="4422108"/>
          </a:xfrm>
        </p:spPr>
        <p:txBody>
          <a:bodyPr/>
          <a:lstStyle/>
          <a:p>
            <a:r>
              <a:rPr lang="en-GB" sz="2000" dirty="0"/>
              <a:t>Legal</a:t>
            </a:r>
          </a:p>
          <a:p>
            <a:r>
              <a:rPr lang="en-GB" sz="2000" dirty="0"/>
              <a:t>Disrupting </a:t>
            </a:r>
          </a:p>
          <a:p>
            <a:r>
              <a:rPr lang="en-GB" sz="2000" dirty="0"/>
              <a:t>Detection</a:t>
            </a:r>
          </a:p>
          <a:p>
            <a:r>
              <a:rPr lang="en-GB" sz="2000" dirty="0"/>
              <a:t>Institutional regulations and sanctions</a:t>
            </a:r>
          </a:p>
          <a:p>
            <a:r>
              <a:rPr lang="en-GB" sz="2000" dirty="0"/>
              <a:t>Student led AI awareness campaigns</a:t>
            </a:r>
          </a:p>
          <a:p>
            <a:r>
              <a:rPr lang="en-GB" sz="2000" dirty="0"/>
              <a:t>Pedagogic responses</a:t>
            </a:r>
          </a:p>
          <a:p>
            <a:pPr lvl="1"/>
            <a:r>
              <a:rPr lang="en-GB" sz="1800" dirty="0"/>
              <a:t>Changing assessment type and design</a:t>
            </a:r>
          </a:p>
          <a:p>
            <a:pPr lvl="1"/>
            <a:r>
              <a:rPr lang="en-GB" sz="1800" dirty="0"/>
              <a:t>In the classroom/lecture theatre/tutorial </a:t>
            </a:r>
          </a:p>
          <a:p>
            <a:endParaRPr lang="en-GB" dirty="0"/>
          </a:p>
          <a:p>
            <a:endParaRPr lang="en-GB" dirty="0"/>
          </a:p>
        </p:txBody>
      </p:sp>
      <p:sp>
        <p:nvSpPr>
          <p:cNvPr id="4" name="Date Placeholder 3">
            <a:extLst>
              <a:ext uri="{FF2B5EF4-FFF2-40B4-BE49-F238E27FC236}">
                <a16:creationId xmlns:a16="http://schemas.microsoft.com/office/drawing/2014/main" id="{A9DEA72A-5753-954D-86E3-BDD10B3EFC83}"/>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B26574B1-BAE3-A341-B7CB-883B1DEF1B44}"/>
              </a:ext>
            </a:extLst>
          </p:cNvPr>
          <p:cNvSpPr>
            <a:spLocks noGrp="1"/>
          </p:cNvSpPr>
          <p:nvPr>
            <p:ph type="sldNum" sz="quarter" idx="11"/>
          </p:nvPr>
        </p:nvSpPr>
        <p:spPr/>
        <p:txBody>
          <a:bodyPr/>
          <a:lstStyle/>
          <a:p>
            <a:pPr>
              <a:defRPr/>
            </a:pPr>
            <a:fld id="{85AAB5D2-784E-499E-A412-17CDF7C89797}" type="slidenum">
              <a:rPr lang="en-GB" altLang="en-US" smtClean="0"/>
              <a:pPr>
                <a:defRPr/>
              </a:pPr>
              <a:t>12</a:t>
            </a:fld>
            <a:endParaRPr lang="en-GB" altLang="en-US"/>
          </a:p>
        </p:txBody>
      </p:sp>
    </p:spTree>
    <p:extLst>
      <p:ext uri="{BB962C8B-B14F-4D97-AF65-F5344CB8AC3E}">
        <p14:creationId xmlns:p14="http://schemas.microsoft.com/office/powerpoint/2010/main" val="20833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F585-9A5F-4AEB-A0E2-00FE2373F3E9}"/>
              </a:ext>
            </a:extLst>
          </p:cNvPr>
          <p:cNvSpPr>
            <a:spLocks noGrp="1"/>
          </p:cNvSpPr>
          <p:nvPr>
            <p:ph type="title"/>
          </p:nvPr>
        </p:nvSpPr>
        <p:spPr/>
        <p:txBody>
          <a:bodyPr/>
          <a:lstStyle/>
          <a:p>
            <a:r>
              <a:rPr lang="en-GB" dirty="0"/>
              <a:t>Why EAP teachers are key players</a:t>
            </a:r>
          </a:p>
        </p:txBody>
      </p:sp>
      <p:sp>
        <p:nvSpPr>
          <p:cNvPr id="3" name="Content Placeholder 2">
            <a:extLst>
              <a:ext uri="{FF2B5EF4-FFF2-40B4-BE49-F238E27FC236}">
                <a16:creationId xmlns:a16="http://schemas.microsoft.com/office/drawing/2014/main" id="{7E751851-1814-4A49-84FE-28E958A20FB2}"/>
              </a:ext>
            </a:extLst>
          </p:cNvPr>
          <p:cNvSpPr>
            <a:spLocks noGrp="1"/>
          </p:cNvSpPr>
          <p:nvPr>
            <p:ph idx="1"/>
          </p:nvPr>
        </p:nvSpPr>
        <p:spPr>
          <a:xfrm>
            <a:off x="457200" y="1100166"/>
            <a:ext cx="8305800" cy="3332579"/>
          </a:xfrm>
        </p:spPr>
        <p:txBody>
          <a:bodyPr/>
          <a:lstStyle/>
          <a:p>
            <a:r>
              <a:rPr lang="en-GB" dirty="0"/>
              <a:t>We have early opportunities to influence students’ attitudes and practice</a:t>
            </a:r>
          </a:p>
          <a:p>
            <a:r>
              <a:rPr lang="en-GB" dirty="0"/>
              <a:t>We often see more of the students’ work than their subject teachers</a:t>
            </a:r>
          </a:p>
          <a:p>
            <a:r>
              <a:rPr lang="en-GB" dirty="0"/>
              <a:t>Students may feel more able to discuss their work with us</a:t>
            </a:r>
          </a:p>
          <a:p>
            <a:r>
              <a:rPr lang="en-GB" dirty="0"/>
              <a:t>We are good at scaffolding difficult tasks</a:t>
            </a:r>
          </a:p>
          <a:p>
            <a:r>
              <a:rPr lang="en-GB" dirty="0"/>
              <a:t>We are good at giving feedback</a:t>
            </a:r>
          </a:p>
          <a:p>
            <a:r>
              <a:rPr lang="en-GB" dirty="0"/>
              <a:t>We analyse briefs carefully and provide targeted support</a:t>
            </a:r>
          </a:p>
          <a:p>
            <a:endParaRPr lang="en-GB" dirty="0"/>
          </a:p>
        </p:txBody>
      </p:sp>
      <p:sp>
        <p:nvSpPr>
          <p:cNvPr id="4" name="Date Placeholder 3">
            <a:extLst>
              <a:ext uri="{FF2B5EF4-FFF2-40B4-BE49-F238E27FC236}">
                <a16:creationId xmlns:a16="http://schemas.microsoft.com/office/drawing/2014/main" id="{138CFF02-AA62-4190-9255-2DDAD22BFED4}"/>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FA8C84A7-25BD-41AF-A942-F898FA970AC1}"/>
              </a:ext>
            </a:extLst>
          </p:cNvPr>
          <p:cNvSpPr>
            <a:spLocks noGrp="1"/>
          </p:cNvSpPr>
          <p:nvPr>
            <p:ph type="sldNum" sz="quarter" idx="11"/>
          </p:nvPr>
        </p:nvSpPr>
        <p:spPr/>
        <p:txBody>
          <a:bodyPr/>
          <a:lstStyle/>
          <a:p>
            <a:pPr>
              <a:defRPr/>
            </a:pPr>
            <a:fld id="{85AAB5D2-784E-499E-A412-17CDF7C89797}" type="slidenum">
              <a:rPr lang="en-GB" altLang="en-US" smtClean="0"/>
              <a:pPr>
                <a:defRPr/>
              </a:pPr>
              <a:t>13</a:t>
            </a:fld>
            <a:endParaRPr lang="en-GB" altLang="en-US"/>
          </a:p>
        </p:txBody>
      </p:sp>
    </p:spTree>
    <p:extLst>
      <p:ext uri="{BB962C8B-B14F-4D97-AF65-F5344CB8AC3E}">
        <p14:creationId xmlns:p14="http://schemas.microsoft.com/office/powerpoint/2010/main" val="1616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3598-D369-43BD-8833-A4068541C530}"/>
              </a:ext>
            </a:extLst>
          </p:cNvPr>
          <p:cNvSpPr>
            <a:spLocks noGrp="1"/>
          </p:cNvSpPr>
          <p:nvPr>
            <p:ph type="title"/>
          </p:nvPr>
        </p:nvSpPr>
        <p:spPr/>
        <p:txBody>
          <a:bodyPr/>
          <a:lstStyle/>
          <a:p>
            <a:r>
              <a:rPr lang="en-GB" dirty="0"/>
              <a:t>Focus on process</a:t>
            </a:r>
          </a:p>
        </p:txBody>
      </p:sp>
      <p:sp>
        <p:nvSpPr>
          <p:cNvPr id="3" name="Content Placeholder 2">
            <a:extLst>
              <a:ext uri="{FF2B5EF4-FFF2-40B4-BE49-F238E27FC236}">
                <a16:creationId xmlns:a16="http://schemas.microsoft.com/office/drawing/2014/main" id="{0C888F0E-84BA-43D0-A97C-EF0FB0F7B408}"/>
              </a:ext>
            </a:extLst>
          </p:cNvPr>
          <p:cNvSpPr>
            <a:spLocks noGrp="1"/>
          </p:cNvSpPr>
          <p:nvPr>
            <p:ph idx="1"/>
          </p:nvPr>
        </p:nvSpPr>
        <p:spPr>
          <a:xfrm>
            <a:off x="381000" y="1447800"/>
            <a:ext cx="8305800" cy="2501582"/>
          </a:xfrm>
        </p:spPr>
        <p:txBody>
          <a:bodyPr/>
          <a:lstStyle/>
          <a:p>
            <a:pPr marL="0" indent="0">
              <a:buNone/>
            </a:pPr>
            <a:r>
              <a:rPr lang="en-GB" dirty="0"/>
              <a:t>“Pre-sessional students … are often ‘fixated’ on the summative assessment at the end of the course rather than on … learning and making use of the formative feedback and opportunities for reflection along the way. This leads to students leaving assessed work until deadlines loom, rather than developing a text over a number of weeks. The outcome of this is that work … often displays poor academic practice including textual copying, plagiarism … or, at worst, contract cheating” (Seviour, 2015).</a:t>
            </a:r>
          </a:p>
        </p:txBody>
      </p:sp>
      <p:sp>
        <p:nvSpPr>
          <p:cNvPr id="4" name="Date Placeholder 3">
            <a:extLst>
              <a:ext uri="{FF2B5EF4-FFF2-40B4-BE49-F238E27FC236}">
                <a16:creationId xmlns:a16="http://schemas.microsoft.com/office/drawing/2014/main" id="{BD208C2E-9BC5-436A-BA63-012EF111F3EE}"/>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01BAF581-1759-41D0-91E8-16320E8F0187}"/>
              </a:ext>
            </a:extLst>
          </p:cNvPr>
          <p:cNvSpPr>
            <a:spLocks noGrp="1"/>
          </p:cNvSpPr>
          <p:nvPr>
            <p:ph type="sldNum" sz="quarter" idx="11"/>
          </p:nvPr>
        </p:nvSpPr>
        <p:spPr/>
        <p:txBody>
          <a:bodyPr/>
          <a:lstStyle/>
          <a:p>
            <a:pPr>
              <a:defRPr/>
            </a:pPr>
            <a:fld id="{85AAB5D2-784E-499E-A412-17CDF7C89797}" type="slidenum">
              <a:rPr lang="en-GB" altLang="en-US" smtClean="0"/>
              <a:pPr>
                <a:defRPr/>
              </a:pPr>
              <a:t>14</a:t>
            </a:fld>
            <a:endParaRPr lang="en-GB" altLang="en-US"/>
          </a:p>
        </p:txBody>
      </p:sp>
    </p:spTree>
    <p:extLst>
      <p:ext uri="{BB962C8B-B14F-4D97-AF65-F5344CB8AC3E}">
        <p14:creationId xmlns:p14="http://schemas.microsoft.com/office/powerpoint/2010/main" val="250633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4079-6809-B142-8801-5D0554A42E66}"/>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8A971724-23B4-054E-A5B2-BC53B2B0CF20}"/>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F05BC075-30A4-4541-B7C4-F618C8C17062}"/>
              </a:ext>
            </a:extLst>
          </p:cNvPr>
          <p:cNvSpPr>
            <a:spLocks noGrp="1"/>
          </p:cNvSpPr>
          <p:nvPr>
            <p:ph type="sldNum" sz="quarter" idx="11"/>
          </p:nvPr>
        </p:nvSpPr>
        <p:spPr/>
        <p:txBody>
          <a:bodyPr/>
          <a:lstStyle/>
          <a:p>
            <a:pPr>
              <a:defRPr/>
            </a:pPr>
            <a:fld id="{85AAB5D2-784E-499E-A412-17CDF7C89797}" type="slidenum">
              <a:rPr lang="en-GB" altLang="en-US" smtClean="0"/>
              <a:pPr>
                <a:defRPr/>
              </a:pPr>
              <a:t>15</a:t>
            </a:fld>
            <a:endParaRPr lang="en-GB" altLang="en-US"/>
          </a:p>
        </p:txBody>
      </p:sp>
      <p:pic>
        <p:nvPicPr>
          <p:cNvPr id="8" name="Content Placeholder 7">
            <a:extLst>
              <a:ext uri="{FF2B5EF4-FFF2-40B4-BE49-F238E27FC236}">
                <a16:creationId xmlns:a16="http://schemas.microsoft.com/office/drawing/2014/main" id="{A8623929-77F2-884E-9EEE-7876ED6C377C}"/>
              </a:ext>
            </a:extLst>
          </p:cNvPr>
          <p:cNvPicPr>
            <a:picLocks noGrp="1" noChangeAspect="1"/>
          </p:cNvPicPr>
          <p:nvPr>
            <p:ph idx="1"/>
          </p:nvPr>
        </p:nvPicPr>
        <p:blipFill>
          <a:blip r:embed="rId2"/>
          <a:stretch>
            <a:fillRect/>
          </a:stretch>
        </p:blipFill>
        <p:spPr>
          <a:xfrm>
            <a:off x="320257" y="799544"/>
            <a:ext cx="8602598" cy="4852997"/>
          </a:xfrm>
          <a:prstGeom prst="rect">
            <a:avLst/>
          </a:prstGeom>
        </p:spPr>
      </p:pic>
    </p:spTree>
    <p:extLst>
      <p:ext uri="{BB962C8B-B14F-4D97-AF65-F5344CB8AC3E}">
        <p14:creationId xmlns:p14="http://schemas.microsoft.com/office/powerpoint/2010/main" val="383596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A246-DA27-4AC0-B8BF-78B51356C964}"/>
              </a:ext>
            </a:extLst>
          </p:cNvPr>
          <p:cNvSpPr>
            <a:spLocks noGrp="1"/>
          </p:cNvSpPr>
          <p:nvPr>
            <p:ph type="title"/>
          </p:nvPr>
        </p:nvSpPr>
        <p:spPr/>
        <p:txBody>
          <a:bodyPr/>
          <a:lstStyle/>
          <a:p>
            <a:r>
              <a:rPr lang="en-GB" dirty="0"/>
              <a:t>Focus on assessment literacy</a:t>
            </a:r>
            <a:endParaRPr lang="en-GB" dirty="0">
              <a:highlight>
                <a:srgbClr val="FFFF00"/>
              </a:highlight>
            </a:endParaRPr>
          </a:p>
        </p:txBody>
      </p:sp>
      <p:sp>
        <p:nvSpPr>
          <p:cNvPr id="3" name="Content Placeholder 2">
            <a:extLst>
              <a:ext uri="{FF2B5EF4-FFF2-40B4-BE49-F238E27FC236}">
                <a16:creationId xmlns:a16="http://schemas.microsoft.com/office/drawing/2014/main" id="{4C526B86-9779-441B-97A3-ECF52116EB22}"/>
              </a:ext>
            </a:extLst>
          </p:cNvPr>
          <p:cNvSpPr>
            <a:spLocks noGrp="1"/>
          </p:cNvSpPr>
          <p:nvPr>
            <p:ph idx="1"/>
          </p:nvPr>
        </p:nvSpPr>
        <p:spPr>
          <a:xfrm>
            <a:off x="381000" y="1447800"/>
            <a:ext cx="8305800" cy="1892185"/>
          </a:xfrm>
        </p:spPr>
        <p:txBody>
          <a:bodyPr/>
          <a:lstStyle/>
          <a:p>
            <a:pPr marL="0" indent="0">
              <a:buNone/>
            </a:pPr>
            <a:r>
              <a:rPr lang="en-GB" dirty="0"/>
              <a:t>“In order for assessment activities to support learning students must be given frequent opportunities to explore and engage with the criteria … (</a:t>
            </a:r>
            <a:r>
              <a:rPr lang="en-GB" dirty="0" err="1"/>
              <a:t>Boud</a:t>
            </a:r>
            <a:r>
              <a:rPr lang="en-GB" dirty="0"/>
              <a:t> &amp; </a:t>
            </a:r>
            <a:r>
              <a:rPr lang="en-GB" dirty="0" err="1"/>
              <a:t>Falchikov</a:t>
            </a:r>
            <a:r>
              <a:rPr lang="en-GB" dirty="0"/>
              <a:t>, 2006 p. 408). … assessment criteria should be explicit and accessible to students so that they can be clear about what is required of them, how it will be assessed and what constitutes an acceptable performance (Seviour, 2015).</a:t>
            </a:r>
          </a:p>
        </p:txBody>
      </p:sp>
      <p:sp>
        <p:nvSpPr>
          <p:cNvPr id="4" name="Date Placeholder 3">
            <a:extLst>
              <a:ext uri="{FF2B5EF4-FFF2-40B4-BE49-F238E27FC236}">
                <a16:creationId xmlns:a16="http://schemas.microsoft.com/office/drawing/2014/main" id="{DAC72A8D-091E-4126-B953-4A78AB66D60C}"/>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9E8449BF-AFED-4A17-947E-D754FBC29D3E}"/>
              </a:ext>
            </a:extLst>
          </p:cNvPr>
          <p:cNvSpPr>
            <a:spLocks noGrp="1"/>
          </p:cNvSpPr>
          <p:nvPr>
            <p:ph type="sldNum" sz="quarter" idx="11"/>
          </p:nvPr>
        </p:nvSpPr>
        <p:spPr/>
        <p:txBody>
          <a:bodyPr/>
          <a:lstStyle/>
          <a:p>
            <a:pPr>
              <a:defRPr/>
            </a:pPr>
            <a:fld id="{85AAB5D2-784E-499E-A412-17CDF7C89797}" type="slidenum">
              <a:rPr lang="en-GB" altLang="en-US" smtClean="0"/>
              <a:pPr>
                <a:defRPr/>
              </a:pPr>
              <a:t>16</a:t>
            </a:fld>
            <a:endParaRPr lang="en-GB" altLang="en-US"/>
          </a:p>
        </p:txBody>
      </p:sp>
    </p:spTree>
    <p:extLst>
      <p:ext uri="{BB962C8B-B14F-4D97-AF65-F5344CB8AC3E}">
        <p14:creationId xmlns:p14="http://schemas.microsoft.com/office/powerpoint/2010/main" val="298050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664B-12AB-4E99-884B-20BE7801E0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9310A2-7B30-4B65-A830-BF2C069905A4}"/>
              </a:ext>
            </a:extLst>
          </p:cNvPr>
          <p:cNvSpPr>
            <a:spLocks noGrp="1"/>
          </p:cNvSpPr>
          <p:nvPr>
            <p:ph idx="1"/>
          </p:nvPr>
        </p:nvSpPr>
        <p:spPr/>
        <p:txBody>
          <a:bodyPr/>
          <a:lstStyle/>
          <a:p>
            <a:r>
              <a:rPr lang="en-GB" dirty="0"/>
              <a:t>Viability of Feature </a:t>
            </a:r>
          </a:p>
        </p:txBody>
      </p:sp>
      <p:pic>
        <p:nvPicPr>
          <p:cNvPr id="4" name="Picture 3">
            <a:extLst>
              <a:ext uri="{FF2B5EF4-FFF2-40B4-BE49-F238E27FC236}">
                <a16:creationId xmlns:a16="http://schemas.microsoft.com/office/drawing/2014/main" id="{18C00F2C-31E8-45C6-B73C-536DB7552676}"/>
              </a:ext>
            </a:extLst>
          </p:cNvPr>
          <p:cNvPicPr>
            <a:picLocks noChangeAspect="1"/>
          </p:cNvPicPr>
          <p:nvPr/>
        </p:nvPicPr>
        <p:blipFill>
          <a:blip r:embed="rId2"/>
          <a:stretch>
            <a:fillRect/>
          </a:stretch>
        </p:blipFill>
        <p:spPr>
          <a:xfrm>
            <a:off x="251519" y="151258"/>
            <a:ext cx="8216913" cy="2808312"/>
          </a:xfrm>
          <a:prstGeom prst="rect">
            <a:avLst/>
          </a:prstGeom>
        </p:spPr>
      </p:pic>
      <p:pic>
        <p:nvPicPr>
          <p:cNvPr id="5" name="Picture 4">
            <a:extLst>
              <a:ext uri="{FF2B5EF4-FFF2-40B4-BE49-F238E27FC236}">
                <a16:creationId xmlns:a16="http://schemas.microsoft.com/office/drawing/2014/main" id="{206F16CB-4C80-46E3-B228-2A9AC710E586}"/>
              </a:ext>
            </a:extLst>
          </p:cNvPr>
          <p:cNvPicPr>
            <a:picLocks noChangeAspect="1"/>
          </p:cNvPicPr>
          <p:nvPr/>
        </p:nvPicPr>
        <p:blipFill>
          <a:blip r:embed="rId3"/>
          <a:stretch>
            <a:fillRect/>
          </a:stretch>
        </p:blipFill>
        <p:spPr>
          <a:xfrm>
            <a:off x="-108520" y="3663085"/>
            <a:ext cx="9189575" cy="2736144"/>
          </a:xfrm>
          <a:prstGeom prst="rect">
            <a:avLst/>
          </a:prstGeom>
        </p:spPr>
      </p:pic>
      <p:sp>
        <p:nvSpPr>
          <p:cNvPr id="15" name="6-Point Star 14"/>
          <p:cNvSpPr/>
          <p:nvPr/>
        </p:nvSpPr>
        <p:spPr>
          <a:xfrm>
            <a:off x="1731853" y="2083452"/>
            <a:ext cx="4882020" cy="225687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What can you remember about the criteria?</a:t>
            </a:r>
          </a:p>
        </p:txBody>
      </p:sp>
    </p:spTree>
    <p:extLst>
      <p:ext uri="{BB962C8B-B14F-4D97-AF65-F5344CB8AC3E}">
        <p14:creationId xmlns:p14="http://schemas.microsoft.com/office/powerpoint/2010/main" val="29997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250"/>
                                        <p:tgtEl>
                                          <p:spTgt spid="15"/>
                                        </p:tgtEl>
                                      </p:cBhvr>
                                    </p:animEffect>
                                    <p:set>
                                      <p:cBhvr>
                                        <p:cTn id="7" dur="1" fill="hold">
                                          <p:stCondLst>
                                            <p:cond delay="2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E590-CE20-4A8B-B2DC-4A8698668BC6}"/>
              </a:ext>
            </a:extLst>
          </p:cNvPr>
          <p:cNvSpPr>
            <a:spLocks noGrp="1"/>
          </p:cNvSpPr>
          <p:nvPr>
            <p:ph type="title"/>
          </p:nvPr>
        </p:nvSpPr>
        <p:spPr>
          <a:xfrm>
            <a:off x="381000" y="381000"/>
            <a:ext cx="8615218" cy="1066800"/>
          </a:xfrm>
        </p:spPr>
        <p:txBody>
          <a:bodyPr/>
          <a:lstStyle/>
          <a:p>
            <a:r>
              <a:rPr lang="en-GB" dirty="0"/>
              <a:t>Which plan? ‘Blind Football’ or ‘Homelessness’?</a:t>
            </a:r>
          </a:p>
        </p:txBody>
      </p:sp>
      <p:pic>
        <p:nvPicPr>
          <p:cNvPr id="4" name="Picture 3">
            <a:extLst>
              <a:ext uri="{FF2B5EF4-FFF2-40B4-BE49-F238E27FC236}">
                <a16:creationId xmlns:a16="http://schemas.microsoft.com/office/drawing/2014/main" id="{963E16FE-86E2-4940-B834-B5486659FA32}"/>
              </a:ext>
            </a:extLst>
          </p:cNvPr>
          <p:cNvPicPr>
            <a:picLocks noChangeAspect="1"/>
          </p:cNvPicPr>
          <p:nvPr/>
        </p:nvPicPr>
        <p:blipFill>
          <a:blip r:embed="rId2"/>
          <a:stretch>
            <a:fillRect/>
          </a:stretch>
        </p:blipFill>
        <p:spPr>
          <a:xfrm>
            <a:off x="107504" y="1916832"/>
            <a:ext cx="9270516" cy="4752528"/>
          </a:xfrm>
          <a:prstGeom prst="rect">
            <a:avLst/>
          </a:prstGeom>
        </p:spPr>
      </p:pic>
    </p:spTree>
    <p:extLst>
      <p:ext uri="{BB962C8B-B14F-4D97-AF65-F5344CB8AC3E}">
        <p14:creationId xmlns:p14="http://schemas.microsoft.com/office/powerpoint/2010/main" val="384991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E71D-FD9E-0E48-8532-02F2F51DD048}"/>
              </a:ext>
            </a:extLst>
          </p:cNvPr>
          <p:cNvSpPr>
            <a:spLocks noGrp="1"/>
          </p:cNvSpPr>
          <p:nvPr>
            <p:ph type="title"/>
          </p:nvPr>
        </p:nvSpPr>
        <p:spPr/>
        <p:txBody>
          <a:bodyPr/>
          <a:lstStyle/>
          <a:p>
            <a:r>
              <a:rPr lang="en-GB" dirty="0"/>
              <a:t>Focus on language</a:t>
            </a:r>
            <a:endParaRPr lang="en-US" dirty="0"/>
          </a:p>
        </p:txBody>
      </p:sp>
      <p:sp>
        <p:nvSpPr>
          <p:cNvPr id="3" name="Content Placeholder 2">
            <a:extLst>
              <a:ext uri="{FF2B5EF4-FFF2-40B4-BE49-F238E27FC236}">
                <a16:creationId xmlns:a16="http://schemas.microsoft.com/office/drawing/2014/main" id="{9CE15C34-73BD-D745-A3C9-F29B80F1E6A8}"/>
              </a:ext>
            </a:extLst>
          </p:cNvPr>
          <p:cNvSpPr>
            <a:spLocks noGrp="1"/>
          </p:cNvSpPr>
          <p:nvPr>
            <p:ph idx="1"/>
          </p:nvPr>
        </p:nvSpPr>
        <p:spPr>
          <a:xfrm>
            <a:off x="381000" y="1447800"/>
            <a:ext cx="8305800" cy="1587486"/>
          </a:xfrm>
        </p:spPr>
        <p:txBody>
          <a:bodyPr/>
          <a:lstStyle/>
          <a:p>
            <a:r>
              <a:rPr lang="en-GB" dirty="0"/>
              <a:t>“… we are able to facilitate whole-class and group activities (including collaborative discussion and brainstorming, </a:t>
            </a:r>
            <a:r>
              <a:rPr lang="en-GB" dirty="0" err="1"/>
              <a:t>notemaking</a:t>
            </a:r>
            <a:r>
              <a:rPr lang="en-GB" dirty="0"/>
              <a:t>, summarising, etc.) which support reading, planning and drafting and help students develop the functional language they need” (Seviour, 2015).</a:t>
            </a:r>
            <a:endParaRPr lang="en-US" dirty="0"/>
          </a:p>
        </p:txBody>
      </p:sp>
      <p:sp>
        <p:nvSpPr>
          <p:cNvPr id="4" name="Date Placeholder 3">
            <a:extLst>
              <a:ext uri="{FF2B5EF4-FFF2-40B4-BE49-F238E27FC236}">
                <a16:creationId xmlns:a16="http://schemas.microsoft.com/office/drawing/2014/main" id="{45CF147A-73B2-B645-AFEA-39331832022B}"/>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263DCE89-8629-C945-83F5-C3EA34D169AC}"/>
              </a:ext>
            </a:extLst>
          </p:cNvPr>
          <p:cNvSpPr>
            <a:spLocks noGrp="1"/>
          </p:cNvSpPr>
          <p:nvPr>
            <p:ph type="sldNum" sz="quarter" idx="11"/>
          </p:nvPr>
        </p:nvSpPr>
        <p:spPr/>
        <p:txBody>
          <a:bodyPr/>
          <a:lstStyle/>
          <a:p>
            <a:pPr>
              <a:defRPr/>
            </a:pPr>
            <a:fld id="{85AAB5D2-784E-499E-A412-17CDF7C89797}" type="slidenum">
              <a:rPr lang="en-GB" altLang="en-US" smtClean="0"/>
              <a:pPr>
                <a:defRPr/>
              </a:pPr>
              <a:t>19</a:t>
            </a:fld>
            <a:endParaRPr lang="en-GB" altLang="en-US"/>
          </a:p>
        </p:txBody>
      </p:sp>
    </p:spTree>
    <p:extLst>
      <p:ext uri="{BB962C8B-B14F-4D97-AF65-F5344CB8AC3E}">
        <p14:creationId xmlns:p14="http://schemas.microsoft.com/office/powerpoint/2010/main" val="800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F039-8A67-9449-A6A1-84DF9120DD1A}"/>
              </a:ext>
            </a:extLst>
          </p:cNvPr>
          <p:cNvSpPr>
            <a:spLocks noGrp="1"/>
          </p:cNvSpPr>
          <p:nvPr>
            <p:ph type="title"/>
          </p:nvPr>
        </p:nvSpPr>
        <p:spPr/>
        <p:txBody>
          <a:bodyPr/>
          <a:lstStyle/>
          <a:p>
            <a:r>
              <a:rPr lang="en-GB" dirty="0"/>
              <a:t>What is an Essay Mill? </a:t>
            </a:r>
            <a:br>
              <a:rPr lang="en-GB" sz="2400" i="1" dirty="0"/>
            </a:br>
            <a:br>
              <a:rPr lang="en-GB" sz="2400" i="1" dirty="0"/>
            </a:br>
            <a:r>
              <a:rPr lang="en-GB" sz="2400" dirty="0"/>
              <a:t>“An organisation or individual, usually with a web presence, that contracts with students to complete an assignment or assignments for a student for a fee.”</a:t>
            </a:r>
            <a:br>
              <a:rPr lang="en-GB" sz="2800" dirty="0"/>
            </a:br>
            <a:br>
              <a:rPr lang="en-GB" sz="2400" dirty="0"/>
            </a:br>
            <a:r>
              <a:rPr lang="en-GB" sz="2000" i="1" dirty="0"/>
              <a:t>QAA   Contracting to Cheat In HE (2017)</a:t>
            </a:r>
            <a:endParaRPr lang="en-US" dirty="0"/>
          </a:p>
        </p:txBody>
      </p:sp>
      <p:sp>
        <p:nvSpPr>
          <p:cNvPr id="3" name="Content Placeholder 2">
            <a:extLst>
              <a:ext uri="{FF2B5EF4-FFF2-40B4-BE49-F238E27FC236}">
                <a16:creationId xmlns:a16="http://schemas.microsoft.com/office/drawing/2014/main" id="{C84D2529-2670-9C4D-A3E0-30442F5836AE}"/>
              </a:ext>
            </a:extLst>
          </p:cNvPr>
          <p:cNvSpPr>
            <a:spLocks noGrp="1"/>
          </p:cNvSpPr>
          <p:nvPr>
            <p:ph idx="1"/>
          </p:nvPr>
        </p:nvSpPr>
        <p:spPr>
          <a:xfrm>
            <a:off x="287311" y="3748375"/>
            <a:ext cx="8305800" cy="2058320"/>
          </a:xfrm>
        </p:spPr>
        <p:txBody>
          <a:bodyPr/>
          <a:lstStyle/>
          <a:p>
            <a:pPr marL="0" indent="0">
              <a:buNone/>
            </a:pPr>
            <a:br>
              <a:rPr lang="en-GB" i="1" dirty="0"/>
            </a:br>
            <a:r>
              <a:rPr lang="en-GB" sz="2000" dirty="0"/>
              <a:t>“ (contract cheating is) a qualitatively different concept to that of ‘cut-and-paste plagiarism’, or obtaining inappropriate help from a friend … . The act of payment makes contract cheating deliberate, pre-planned and intentional” (</a:t>
            </a:r>
            <a:r>
              <a:rPr lang="en-GB" sz="2000" i="1" dirty="0"/>
              <a:t>Newton, 2018</a:t>
            </a:r>
            <a:r>
              <a:rPr lang="en-GB" sz="2000" dirty="0"/>
              <a:t>).</a:t>
            </a:r>
            <a:br>
              <a:rPr lang="en-US" sz="2000" dirty="0"/>
            </a:br>
            <a:endParaRPr lang="en-US" sz="2000" dirty="0"/>
          </a:p>
        </p:txBody>
      </p:sp>
      <p:sp>
        <p:nvSpPr>
          <p:cNvPr id="4" name="Date Placeholder 3">
            <a:extLst>
              <a:ext uri="{FF2B5EF4-FFF2-40B4-BE49-F238E27FC236}">
                <a16:creationId xmlns:a16="http://schemas.microsoft.com/office/drawing/2014/main" id="{7378E77C-926D-DC40-BCEB-8725B7B8F105}"/>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BB467218-F4A1-E444-ACDD-53D3C368D31A}"/>
              </a:ext>
            </a:extLst>
          </p:cNvPr>
          <p:cNvSpPr>
            <a:spLocks noGrp="1"/>
          </p:cNvSpPr>
          <p:nvPr>
            <p:ph type="sldNum" sz="quarter" idx="11"/>
          </p:nvPr>
        </p:nvSpPr>
        <p:spPr/>
        <p:txBody>
          <a:bodyPr/>
          <a:lstStyle/>
          <a:p>
            <a:pPr>
              <a:defRPr/>
            </a:pPr>
            <a:fld id="{85AAB5D2-784E-499E-A412-17CDF7C89797}" type="slidenum">
              <a:rPr lang="en-GB" altLang="en-US" smtClean="0"/>
              <a:pPr>
                <a:defRPr/>
              </a:pPr>
              <a:t>2</a:t>
            </a:fld>
            <a:endParaRPr lang="en-GB" altLang="en-US"/>
          </a:p>
        </p:txBody>
      </p:sp>
    </p:spTree>
    <p:extLst>
      <p:ext uri="{BB962C8B-B14F-4D97-AF65-F5344CB8AC3E}">
        <p14:creationId xmlns:p14="http://schemas.microsoft.com/office/powerpoint/2010/main" val="6834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Transforming knowledge</a:t>
            </a:r>
          </a:p>
        </p:txBody>
      </p:sp>
      <p:sp>
        <p:nvSpPr>
          <p:cNvPr id="4" name="Rounded Rectangle 3"/>
          <p:cNvSpPr/>
          <p:nvPr/>
        </p:nvSpPr>
        <p:spPr>
          <a:xfrm>
            <a:off x="2619505" y="642007"/>
            <a:ext cx="3898033" cy="713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THESIS STATEMENT</a:t>
            </a:r>
          </a:p>
        </p:txBody>
      </p:sp>
      <p:sp>
        <p:nvSpPr>
          <p:cNvPr id="5" name="Rounded Rectangle 4"/>
          <p:cNvSpPr/>
          <p:nvPr/>
        </p:nvSpPr>
        <p:spPr>
          <a:xfrm>
            <a:off x="3203531" y="2125501"/>
            <a:ext cx="2564704" cy="52617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800" b="1" dirty="0"/>
              <a:t>POINT #1</a:t>
            </a:r>
          </a:p>
        </p:txBody>
      </p:sp>
      <p:sp>
        <p:nvSpPr>
          <p:cNvPr id="6" name="Rounded Rectangle 5"/>
          <p:cNvSpPr/>
          <p:nvPr/>
        </p:nvSpPr>
        <p:spPr>
          <a:xfrm>
            <a:off x="1212234" y="3330566"/>
            <a:ext cx="3085809" cy="7547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800" dirty="0"/>
              <a:t>ANALYSIS OF </a:t>
            </a:r>
            <a:r>
              <a:rPr lang="en-GB" sz="1800" b="1" dirty="0"/>
              <a:t>VISUAL EVIDENCE</a:t>
            </a:r>
          </a:p>
        </p:txBody>
      </p:sp>
      <p:sp>
        <p:nvSpPr>
          <p:cNvPr id="8" name="Rounded Rectangle 7"/>
          <p:cNvSpPr/>
          <p:nvPr/>
        </p:nvSpPr>
        <p:spPr>
          <a:xfrm>
            <a:off x="4750487" y="3371391"/>
            <a:ext cx="2918896" cy="7139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800" dirty="0"/>
              <a:t>ANALYSIS OF </a:t>
            </a:r>
            <a:r>
              <a:rPr lang="en-GB" sz="1800" b="1" dirty="0"/>
              <a:t>WRITTEN EVIDENCE</a:t>
            </a:r>
          </a:p>
        </p:txBody>
      </p:sp>
      <p:sp>
        <p:nvSpPr>
          <p:cNvPr id="9" name="Rounded Rectangle 8"/>
          <p:cNvSpPr/>
          <p:nvPr/>
        </p:nvSpPr>
        <p:spPr>
          <a:xfrm>
            <a:off x="3036261" y="4402982"/>
            <a:ext cx="3173674" cy="754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LINK BACK TO </a:t>
            </a:r>
            <a:r>
              <a:rPr lang="en-GB" sz="1800" b="1" dirty="0"/>
              <a:t>THESIS STATEMENT</a:t>
            </a:r>
          </a:p>
        </p:txBody>
      </p:sp>
      <p:sp>
        <p:nvSpPr>
          <p:cNvPr id="10" name="Rounded Rectangle 9"/>
          <p:cNvSpPr/>
          <p:nvPr/>
        </p:nvSpPr>
        <p:spPr>
          <a:xfrm>
            <a:off x="3356976" y="5305732"/>
            <a:ext cx="2564704" cy="4697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800" dirty="0"/>
              <a:t>POINT #2</a:t>
            </a:r>
          </a:p>
        </p:txBody>
      </p:sp>
      <p:sp>
        <p:nvSpPr>
          <p:cNvPr id="12" name="Down Arrow 11"/>
          <p:cNvSpPr/>
          <p:nvPr/>
        </p:nvSpPr>
        <p:spPr>
          <a:xfrm rot="10800000" flipV="1">
            <a:off x="5103716" y="2743705"/>
            <a:ext cx="454738" cy="584662"/>
          </a:xfrm>
          <a:prstGeom prst="downArrow">
            <a:avLst>
              <a:gd name="adj1" fmla="val 50000"/>
              <a:gd name="adj2" fmla="val 636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Down Arrow 12"/>
          <p:cNvSpPr/>
          <p:nvPr/>
        </p:nvSpPr>
        <p:spPr>
          <a:xfrm rot="19524919">
            <a:off x="3617209" y="4165697"/>
            <a:ext cx="306888" cy="39457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Down Arrow 13"/>
          <p:cNvSpPr/>
          <p:nvPr/>
        </p:nvSpPr>
        <p:spPr>
          <a:xfrm rot="1655472">
            <a:off x="5177641" y="3954983"/>
            <a:ext cx="306888" cy="39457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Down Arrow 14"/>
          <p:cNvSpPr/>
          <p:nvPr/>
        </p:nvSpPr>
        <p:spPr>
          <a:xfrm>
            <a:off x="4485883" y="5002671"/>
            <a:ext cx="306888" cy="39457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Curved Left Arrow 16"/>
          <p:cNvSpPr/>
          <p:nvPr/>
        </p:nvSpPr>
        <p:spPr>
          <a:xfrm rot="10800000">
            <a:off x="229015" y="828288"/>
            <a:ext cx="2854995" cy="3939415"/>
          </a:xfrm>
          <a:prstGeom prst="curvedLeftArrow">
            <a:avLst>
              <a:gd name="adj1" fmla="val 2718"/>
              <a:gd name="adj2" fmla="val 22397"/>
              <a:gd name="adj3" fmla="val 326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Down Arrow 10">
            <a:extLst>
              <a:ext uri="{FF2B5EF4-FFF2-40B4-BE49-F238E27FC236}">
                <a16:creationId xmlns:a16="http://schemas.microsoft.com/office/drawing/2014/main" id="{79360938-32E0-284B-B017-5E014B53D752}"/>
              </a:ext>
            </a:extLst>
          </p:cNvPr>
          <p:cNvSpPr/>
          <p:nvPr/>
        </p:nvSpPr>
        <p:spPr>
          <a:xfrm rot="10800000" flipV="1">
            <a:off x="4133332" y="1391108"/>
            <a:ext cx="513640" cy="660394"/>
          </a:xfrm>
          <a:prstGeom prst="downArrow">
            <a:avLst>
              <a:gd name="adj1" fmla="val 27651"/>
              <a:gd name="adj2" fmla="val 737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Down Arrow 11">
            <a:extLst>
              <a:ext uri="{FF2B5EF4-FFF2-40B4-BE49-F238E27FC236}">
                <a16:creationId xmlns:a16="http://schemas.microsoft.com/office/drawing/2014/main" id="{B248C18A-9BF9-434F-A10D-7C9A368C938C}"/>
              </a:ext>
            </a:extLst>
          </p:cNvPr>
          <p:cNvSpPr/>
          <p:nvPr/>
        </p:nvSpPr>
        <p:spPr>
          <a:xfrm flipH="1">
            <a:off x="3530273" y="2769021"/>
            <a:ext cx="408273" cy="524921"/>
          </a:xfrm>
          <a:prstGeom prst="downArrow">
            <a:avLst>
              <a:gd name="adj1" fmla="val 50000"/>
              <a:gd name="adj2" fmla="val 799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87392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25129" y="857250"/>
            <a:ext cx="9394259" cy="5143500"/>
          </a:xfrm>
          <a:prstGeom prst="rect">
            <a:avLst/>
          </a:prstGeom>
        </p:spPr>
      </p:pic>
      <p:cxnSp>
        <p:nvCxnSpPr>
          <p:cNvPr id="7" name="Straight Arrow Connector 6"/>
          <p:cNvCxnSpPr/>
          <p:nvPr/>
        </p:nvCxnSpPr>
        <p:spPr>
          <a:xfrm flipH="1">
            <a:off x="4603315" y="1223637"/>
            <a:ext cx="1700408" cy="169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80345" y="1223636"/>
            <a:ext cx="723378" cy="4105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71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7146" t="17279" b="8336"/>
          <a:stretch/>
        </p:blipFill>
        <p:spPr bwMode="auto">
          <a:xfrm>
            <a:off x="295275" y="1466850"/>
            <a:ext cx="8582025" cy="442912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76631" y="244602"/>
            <a:ext cx="7696200" cy="892552"/>
          </a:xfrm>
          <a:prstGeom prst="rect">
            <a:avLst/>
          </a:prstGeom>
          <a:noFill/>
        </p:spPr>
        <p:txBody>
          <a:bodyPr wrap="square" rtlCol="0">
            <a:spAutoFit/>
          </a:bodyPr>
          <a:lstStyle/>
          <a:p>
            <a:r>
              <a:rPr lang="en-GB" altLang="en-US" sz="3200" dirty="0"/>
              <a:t>Interpreting the Turnitin report</a:t>
            </a:r>
          </a:p>
          <a:p>
            <a:endParaRPr lang="en-GB" sz="2000" dirty="0">
              <a:latin typeface="+mj-lt"/>
            </a:endParaRPr>
          </a:p>
        </p:txBody>
      </p:sp>
    </p:spTree>
    <p:extLst>
      <p:ext uri="{BB962C8B-B14F-4D97-AF65-F5344CB8AC3E}">
        <p14:creationId xmlns:p14="http://schemas.microsoft.com/office/powerpoint/2010/main" val="341032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BD60-C99C-FB42-B438-FFCDB22E2B9E}"/>
              </a:ext>
            </a:extLst>
          </p:cNvPr>
          <p:cNvSpPr>
            <a:spLocks noGrp="1"/>
          </p:cNvSpPr>
          <p:nvPr>
            <p:ph type="title"/>
          </p:nvPr>
        </p:nvSpPr>
        <p:spPr/>
        <p:txBody>
          <a:bodyPr/>
          <a:lstStyle/>
          <a:p>
            <a:r>
              <a:rPr lang="en-GB" dirty="0"/>
              <a:t>Talking about good academic practice and academic integrity</a:t>
            </a:r>
            <a:br>
              <a:rPr lang="en-GB" dirty="0"/>
            </a:br>
            <a:br>
              <a:rPr lang="en-GB" dirty="0"/>
            </a:br>
            <a:endParaRPr lang="en-US" dirty="0"/>
          </a:p>
        </p:txBody>
      </p:sp>
      <p:sp>
        <p:nvSpPr>
          <p:cNvPr id="3" name="Content Placeholder 2">
            <a:extLst>
              <a:ext uri="{FF2B5EF4-FFF2-40B4-BE49-F238E27FC236}">
                <a16:creationId xmlns:a16="http://schemas.microsoft.com/office/drawing/2014/main" id="{C91DEA21-BDB9-614B-BD72-54CBB29DD40C}"/>
              </a:ext>
            </a:extLst>
          </p:cNvPr>
          <p:cNvSpPr>
            <a:spLocks noGrp="1"/>
          </p:cNvSpPr>
          <p:nvPr>
            <p:ph idx="1"/>
          </p:nvPr>
        </p:nvSpPr>
        <p:spPr>
          <a:xfrm>
            <a:off x="457200" y="1822704"/>
            <a:ext cx="8382000" cy="368691"/>
          </a:xfrm>
        </p:spPr>
        <p:txBody>
          <a:bodyPr/>
          <a:lstStyle/>
          <a:p>
            <a:pPr marL="0" indent="0">
              <a:buNone/>
            </a:pPr>
            <a:r>
              <a:rPr lang="en-US" dirty="0">
                <a:solidFill>
                  <a:schemeClr val="tx1"/>
                </a:solidFill>
              </a:rPr>
              <a:t>“ Take every chance to reiterate the integrity message” (QAA, 2017)</a:t>
            </a:r>
          </a:p>
        </p:txBody>
      </p:sp>
      <p:sp>
        <p:nvSpPr>
          <p:cNvPr id="4" name="Date Placeholder 3">
            <a:extLst>
              <a:ext uri="{FF2B5EF4-FFF2-40B4-BE49-F238E27FC236}">
                <a16:creationId xmlns:a16="http://schemas.microsoft.com/office/drawing/2014/main" id="{FAB56362-3295-AC40-BFAF-94341C86CCC4}"/>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AD132E0D-2D3B-7B48-B4AB-98202E0AAD60}"/>
              </a:ext>
            </a:extLst>
          </p:cNvPr>
          <p:cNvSpPr>
            <a:spLocks noGrp="1"/>
          </p:cNvSpPr>
          <p:nvPr>
            <p:ph type="sldNum" sz="quarter" idx="11"/>
          </p:nvPr>
        </p:nvSpPr>
        <p:spPr/>
        <p:txBody>
          <a:bodyPr/>
          <a:lstStyle/>
          <a:p>
            <a:pPr>
              <a:defRPr/>
            </a:pPr>
            <a:fld id="{85AAB5D2-784E-499E-A412-17CDF7C89797}" type="slidenum">
              <a:rPr lang="en-GB" altLang="en-US" smtClean="0"/>
              <a:pPr>
                <a:defRPr/>
              </a:pPr>
              <a:t>23</a:t>
            </a:fld>
            <a:endParaRPr lang="en-GB" altLang="en-US"/>
          </a:p>
        </p:txBody>
      </p:sp>
    </p:spTree>
    <p:extLst>
      <p:ext uri="{BB962C8B-B14F-4D97-AF65-F5344CB8AC3E}">
        <p14:creationId xmlns:p14="http://schemas.microsoft.com/office/powerpoint/2010/main" val="138732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259872"/>
            <a:ext cx="8305800" cy="242292"/>
          </a:xfrm>
        </p:spPr>
        <p:txBody>
          <a:bodyPr/>
          <a:lstStyle/>
          <a:p>
            <a:r>
              <a:rPr lang="en-GB" altLang="en-US"/>
              <a:t>Which of these is most serious?</a:t>
            </a:r>
          </a:p>
        </p:txBody>
      </p:sp>
      <p:sp>
        <p:nvSpPr>
          <p:cNvPr id="10243" name="Content Placeholder 2"/>
          <p:cNvSpPr>
            <a:spLocks noGrp="1"/>
          </p:cNvSpPr>
          <p:nvPr>
            <p:ph idx="1"/>
          </p:nvPr>
        </p:nvSpPr>
        <p:spPr>
          <a:xfrm>
            <a:off x="178595" y="980728"/>
            <a:ext cx="6697662" cy="4968552"/>
          </a:xfrm>
        </p:spPr>
        <p:txBody>
          <a:bodyPr/>
          <a:lstStyle/>
          <a:p>
            <a:pPr marL="354013" indent="-354013"/>
            <a:r>
              <a:rPr lang="en-GB" altLang="en-US"/>
              <a:t>Making a mistake in your list of references</a:t>
            </a:r>
          </a:p>
          <a:p>
            <a:pPr marL="354013" indent="-354013"/>
            <a:r>
              <a:rPr lang="en-GB" altLang="en-US"/>
              <a:t>Not changing the original text enough when you paraphrase</a:t>
            </a:r>
          </a:p>
          <a:p>
            <a:pPr marL="354013" indent="-354013"/>
            <a:r>
              <a:rPr lang="en-GB" altLang="en-US"/>
              <a:t>Making a mistake with citation</a:t>
            </a:r>
          </a:p>
          <a:p>
            <a:pPr marL="354013" indent="-354013"/>
            <a:r>
              <a:rPr lang="en-GB" altLang="en-US"/>
              <a:t>Summarising someone’s work but forgetting to cite it</a:t>
            </a:r>
          </a:p>
          <a:p>
            <a:pPr marL="354013" indent="-354013"/>
            <a:r>
              <a:rPr lang="en-GB" altLang="en-US"/>
              <a:t>Quoting someone but not using quotation marks</a:t>
            </a:r>
          </a:p>
          <a:p>
            <a:pPr marL="354013" indent="-354013"/>
            <a:r>
              <a:rPr lang="en-GB" altLang="en-US"/>
              <a:t>Using Google Translate</a:t>
            </a:r>
          </a:p>
          <a:p>
            <a:pPr marL="354013" indent="-354013"/>
            <a:r>
              <a:rPr lang="en-GB" altLang="en-US"/>
              <a:t>Copying the work of another student</a:t>
            </a:r>
          </a:p>
          <a:p>
            <a:pPr marL="354013" indent="-354013"/>
            <a:r>
              <a:rPr lang="en-GB" altLang="en-US"/>
              <a:t>Working with another student to write an essay together </a:t>
            </a:r>
          </a:p>
          <a:p>
            <a:pPr marL="354013" indent="-354013"/>
            <a:r>
              <a:rPr lang="en-GB" altLang="en-US"/>
              <a:t>Asking another person to write your essay for you</a:t>
            </a:r>
          </a:p>
        </p:txBody>
      </p:sp>
      <p:sp>
        <p:nvSpPr>
          <p:cNvPr id="1024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2DB1631-39D6-4EF7-8C13-0EB775B0847B}" type="datetime4">
              <a:rPr lang="en-GB" altLang="en-US" sz="1200" smtClean="0"/>
              <a:pPr/>
              <a:t>07 May 2019</a:t>
            </a:fld>
            <a:endParaRPr lang="en-GB" altLang="en-US" sz="1200"/>
          </a:p>
        </p:txBody>
      </p:sp>
      <p:sp>
        <p:nvSpPr>
          <p:cNvPr id="1024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0B45B42-9466-44E0-9EC6-4277AD185239}" type="slidenum">
              <a:rPr lang="en-GB" altLang="en-US" sz="1200" smtClean="0"/>
              <a:pPr/>
              <a:t>24</a:t>
            </a:fld>
            <a:endParaRPr lang="en-GB" altLang="en-US" sz="1200"/>
          </a:p>
        </p:txBody>
      </p:sp>
      <p:sp>
        <p:nvSpPr>
          <p:cNvPr id="9222" name="TextBox 6"/>
          <p:cNvSpPr txBox="1">
            <a:spLocks noChangeArrowheads="1"/>
          </p:cNvSpPr>
          <p:nvPr/>
        </p:nvSpPr>
        <p:spPr bwMode="auto">
          <a:xfrm>
            <a:off x="7062072" y="3924773"/>
            <a:ext cx="2028661"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1800" b="1"/>
              <a:t>INTENTIONAL PLAGIARISM</a:t>
            </a:r>
          </a:p>
        </p:txBody>
      </p:sp>
      <p:sp>
        <p:nvSpPr>
          <p:cNvPr id="9223" name="TextBox 7"/>
          <p:cNvSpPr txBox="1">
            <a:spLocks noChangeArrowheads="1"/>
          </p:cNvSpPr>
          <p:nvPr/>
        </p:nvSpPr>
        <p:spPr bwMode="auto">
          <a:xfrm>
            <a:off x="7062072" y="4712637"/>
            <a:ext cx="1981916"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1800" b="1">
                <a:solidFill>
                  <a:schemeClr val="bg1"/>
                </a:solidFill>
              </a:rPr>
              <a:t>COLLUSION</a:t>
            </a:r>
          </a:p>
        </p:txBody>
      </p:sp>
      <p:sp>
        <p:nvSpPr>
          <p:cNvPr id="9224" name="TextBox 8"/>
          <p:cNvSpPr txBox="1">
            <a:spLocks noChangeArrowheads="1"/>
          </p:cNvSpPr>
          <p:nvPr/>
        </p:nvSpPr>
        <p:spPr bwMode="auto">
          <a:xfrm>
            <a:off x="7062072" y="5168707"/>
            <a:ext cx="1981916"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1800" b="1">
                <a:solidFill>
                  <a:schemeClr val="bg1"/>
                </a:solidFill>
              </a:rPr>
              <a:t>CONTRACT CHEATING</a:t>
            </a:r>
          </a:p>
        </p:txBody>
      </p:sp>
      <p:sp>
        <p:nvSpPr>
          <p:cNvPr id="9" name="TextBox 10"/>
          <p:cNvSpPr txBox="1">
            <a:spLocks noChangeArrowheads="1"/>
          </p:cNvSpPr>
          <p:nvPr/>
        </p:nvSpPr>
        <p:spPr bwMode="auto">
          <a:xfrm>
            <a:off x="7062073" y="753754"/>
            <a:ext cx="2016125" cy="31393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1800"/>
              <a:t>EXAMPLES OF </a:t>
            </a:r>
            <a:r>
              <a:rPr lang="en-GB" altLang="en-US" sz="1800" b="1"/>
              <a:t>POOR ACADEMIC PRACTICE </a:t>
            </a:r>
            <a:r>
              <a:rPr lang="en-GB" altLang="en-US" sz="1800"/>
              <a:t>–WE’LL HELP YOU TO </a:t>
            </a:r>
            <a:r>
              <a:rPr lang="en-GB" altLang="en-US" sz="1800" b="1"/>
              <a:t>DEVELOP</a:t>
            </a:r>
            <a:r>
              <a:rPr lang="en-GB" altLang="en-US" sz="1800"/>
              <a:t> </a:t>
            </a:r>
            <a:r>
              <a:rPr lang="en-GB" altLang="en-US" sz="1800" b="1"/>
              <a:t>SKILLS </a:t>
            </a:r>
            <a:r>
              <a:rPr lang="en-GB" altLang="en-US" sz="1800"/>
              <a:t>TO AVOID THESE</a:t>
            </a:r>
          </a:p>
          <a:p>
            <a:endParaRPr lang="en-GB" altLang="en-US" sz="1800"/>
          </a:p>
          <a:p>
            <a:endParaRPr lang="en-GB" altLang="en-US" sz="1800"/>
          </a:p>
        </p:txBody>
      </p:sp>
      <p:sp>
        <p:nvSpPr>
          <p:cNvPr id="2" name="Left Arrow 1"/>
          <p:cNvSpPr/>
          <p:nvPr/>
        </p:nvSpPr>
        <p:spPr bwMode="auto">
          <a:xfrm>
            <a:off x="6074758" y="4094846"/>
            <a:ext cx="978408" cy="16078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1" name="Left Arrow 10"/>
          <p:cNvSpPr/>
          <p:nvPr/>
        </p:nvSpPr>
        <p:spPr bwMode="auto">
          <a:xfrm>
            <a:off x="6198518" y="4663574"/>
            <a:ext cx="860096" cy="206516"/>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2" name="Left Arrow 11"/>
          <p:cNvSpPr/>
          <p:nvPr/>
        </p:nvSpPr>
        <p:spPr bwMode="auto">
          <a:xfrm>
            <a:off x="6516216" y="5204165"/>
            <a:ext cx="542398" cy="18786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Tree>
    <p:extLst>
      <p:ext uri="{BB962C8B-B14F-4D97-AF65-F5344CB8AC3E}">
        <p14:creationId xmlns:p14="http://schemas.microsoft.com/office/powerpoint/2010/main" val="31538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 grpId="0" animBg="1"/>
      <p:bldP spid="2"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2D9E-879F-094D-9366-FB32FE73D9BA}"/>
              </a:ext>
            </a:extLst>
          </p:cNvPr>
          <p:cNvSpPr>
            <a:spLocks noGrp="1"/>
          </p:cNvSpPr>
          <p:nvPr>
            <p:ph type="title"/>
          </p:nvPr>
        </p:nvSpPr>
        <p:spPr>
          <a:xfrm>
            <a:off x="419099" y="105430"/>
            <a:ext cx="8305800" cy="533400"/>
          </a:xfrm>
        </p:spPr>
        <p:txBody>
          <a:bodyPr/>
          <a:lstStyle/>
          <a:p>
            <a:r>
              <a:rPr lang="en-GB" dirty="0"/>
              <a:t>Why do students use essay mills? </a:t>
            </a:r>
            <a:br>
              <a:rPr lang="en-GB" dirty="0"/>
            </a:br>
            <a:endParaRPr lang="en-US" sz="2000" dirty="0"/>
          </a:p>
        </p:txBody>
      </p:sp>
      <p:sp>
        <p:nvSpPr>
          <p:cNvPr id="3" name="Content Placeholder 2">
            <a:extLst>
              <a:ext uri="{FF2B5EF4-FFF2-40B4-BE49-F238E27FC236}">
                <a16:creationId xmlns:a16="http://schemas.microsoft.com/office/drawing/2014/main" id="{6C6F4BD4-4F95-C044-89C5-838D847BC1C5}"/>
              </a:ext>
            </a:extLst>
          </p:cNvPr>
          <p:cNvSpPr>
            <a:spLocks noGrp="1"/>
          </p:cNvSpPr>
          <p:nvPr>
            <p:ph idx="1"/>
          </p:nvPr>
        </p:nvSpPr>
        <p:spPr>
          <a:xfrm>
            <a:off x="110837" y="638830"/>
            <a:ext cx="9033164" cy="5687070"/>
          </a:xfrm>
        </p:spPr>
        <p:txBody>
          <a:bodyPr/>
          <a:lstStyle/>
          <a:p>
            <a:r>
              <a:rPr lang="en-GB" dirty="0"/>
              <a:t>Persuasive marketing by essay mills (Rowland et al, 2018)</a:t>
            </a:r>
          </a:p>
          <a:p>
            <a:r>
              <a:rPr lang="en-GB" dirty="0"/>
              <a:t>Ease/convenience/laziness</a:t>
            </a:r>
          </a:p>
          <a:p>
            <a:r>
              <a:rPr lang="en-GB" dirty="0"/>
              <a:t>To get better grades- poor performers likely to cheat (Park et al., 2013)</a:t>
            </a:r>
          </a:p>
          <a:p>
            <a:r>
              <a:rPr lang="en-GB" dirty="0"/>
              <a:t>Pressure on students - stress- lack of time (Dante, 2010)</a:t>
            </a:r>
          </a:p>
          <a:p>
            <a:r>
              <a:rPr lang="en-GB" dirty="0"/>
              <a:t>‘Normalisation’ of cheating (Stephens et al., 2007)</a:t>
            </a:r>
          </a:p>
          <a:p>
            <a:r>
              <a:rPr lang="en-GB" dirty="0"/>
              <a:t>Disengagement from studies–lack of motivation (Walker &amp; Townley, 2012) </a:t>
            </a:r>
          </a:p>
          <a:p>
            <a:r>
              <a:rPr lang="en-GB" dirty="0"/>
              <a:t>Commodification of HE  (Page, 2004)</a:t>
            </a:r>
          </a:p>
          <a:p>
            <a:r>
              <a:rPr lang="en-GB" dirty="0">
                <a:highlight>
                  <a:srgbClr val="FFFF00"/>
                </a:highlight>
              </a:rPr>
              <a:t>Disconnection from submitted work (Ritter, 2006)</a:t>
            </a:r>
          </a:p>
          <a:p>
            <a:r>
              <a:rPr lang="en-GB" dirty="0">
                <a:highlight>
                  <a:srgbClr val="FFFF00"/>
                </a:highlight>
              </a:rPr>
              <a:t>Lack of confidence in written academic English skills (</a:t>
            </a:r>
            <a:r>
              <a:rPr lang="en-GB" dirty="0" err="1">
                <a:highlight>
                  <a:srgbClr val="FFFF00"/>
                </a:highlight>
              </a:rPr>
              <a:t>Bretag</a:t>
            </a:r>
            <a:r>
              <a:rPr lang="en-GB" dirty="0">
                <a:highlight>
                  <a:srgbClr val="FFFF00"/>
                </a:highlight>
              </a:rPr>
              <a:t> et al., 2018)</a:t>
            </a:r>
          </a:p>
          <a:p>
            <a:r>
              <a:rPr lang="en-GB" dirty="0">
                <a:highlight>
                  <a:srgbClr val="FFFF00"/>
                </a:highlight>
              </a:rPr>
              <a:t>Poor understanding of assessment briefs/expectations (</a:t>
            </a:r>
            <a:r>
              <a:rPr lang="en-GB" dirty="0" err="1">
                <a:highlight>
                  <a:srgbClr val="FFFF00"/>
                </a:highlight>
              </a:rPr>
              <a:t>Bretag</a:t>
            </a:r>
            <a:r>
              <a:rPr lang="en-GB" dirty="0">
                <a:highlight>
                  <a:srgbClr val="FFFF00"/>
                </a:highlight>
              </a:rPr>
              <a:t> et al, 2018)</a:t>
            </a:r>
          </a:p>
          <a:p>
            <a:r>
              <a:rPr lang="en-GB" dirty="0">
                <a:highlight>
                  <a:srgbClr val="FFFF00"/>
                </a:highlight>
              </a:rPr>
              <a:t>Insufficient feedback (</a:t>
            </a:r>
            <a:r>
              <a:rPr lang="en-GB" dirty="0" err="1">
                <a:highlight>
                  <a:srgbClr val="FFFF00"/>
                </a:highlight>
              </a:rPr>
              <a:t>Bretag</a:t>
            </a:r>
            <a:r>
              <a:rPr lang="en-GB" dirty="0">
                <a:highlight>
                  <a:srgbClr val="FFFF00"/>
                </a:highlight>
              </a:rPr>
              <a:t> et al., 2018)</a:t>
            </a:r>
          </a:p>
          <a:p>
            <a:r>
              <a:rPr lang="en-GB" dirty="0">
                <a:highlight>
                  <a:srgbClr val="FFFF00"/>
                </a:highlight>
              </a:rPr>
              <a:t>Assumption of untrustworthiness (Walker &amp; Townley, 2012) </a:t>
            </a:r>
          </a:p>
          <a:p>
            <a:endParaRPr lang="en-GB" dirty="0"/>
          </a:p>
        </p:txBody>
      </p:sp>
      <p:sp>
        <p:nvSpPr>
          <p:cNvPr id="5" name="Slide Number Placeholder 4">
            <a:extLst>
              <a:ext uri="{FF2B5EF4-FFF2-40B4-BE49-F238E27FC236}">
                <a16:creationId xmlns:a16="http://schemas.microsoft.com/office/drawing/2014/main" id="{FE80D74B-033B-654B-9BC1-1B7AB216F38F}"/>
              </a:ext>
            </a:extLst>
          </p:cNvPr>
          <p:cNvSpPr>
            <a:spLocks noGrp="1"/>
          </p:cNvSpPr>
          <p:nvPr>
            <p:ph type="sldNum" sz="quarter" idx="11"/>
          </p:nvPr>
        </p:nvSpPr>
        <p:spPr/>
        <p:txBody>
          <a:bodyPr/>
          <a:lstStyle/>
          <a:p>
            <a:pPr>
              <a:defRPr/>
            </a:pPr>
            <a:fld id="{85AAB5D2-784E-499E-A412-17CDF7C89797}" type="slidenum">
              <a:rPr lang="en-GB" altLang="en-US" smtClean="0"/>
              <a:pPr>
                <a:defRPr/>
              </a:pPr>
              <a:t>25</a:t>
            </a:fld>
            <a:endParaRPr lang="en-GB" altLang="en-US"/>
          </a:p>
        </p:txBody>
      </p:sp>
    </p:spTree>
    <p:extLst>
      <p:ext uri="{BB962C8B-B14F-4D97-AF65-F5344CB8AC3E}">
        <p14:creationId xmlns:p14="http://schemas.microsoft.com/office/powerpoint/2010/main" val="10243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408B2-AA77-CC4F-92DF-4948F3A7C580}"/>
              </a:ext>
            </a:extLst>
          </p:cNvPr>
          <p:cNvSpPr>
            <a:spLocks noGrp="1"/>
          </p:cNvSpPr>
          <p:nvPr>
            <p:ph type="dt" sz="half" idx="10"/>
          </p:nvPr>
        </p:nvSpPr>
        <p:spPr/>
        <p:txBody>
          <a:bodyPr/>
          <a:lstStyle/>
          <a:p>
            <a:pPr>
              <a:defRPr/>
            </a:pPr>
            <a:fld id="{14AEFE0B-E0BF-4B2E-92EC-F9CEE27253AD}" type="datetime4">
              <a:rPr lang="en-GB" altLang="en-US" smtClean="0"/>
              <a:pPr>
                <a:defRPr/>
              </a:pPr>
              <a:t>07 May 2019</a:t>
            </a:fld>
            <a:endParaRPr lang="en-GB" altLang="en-US"/>
          </a:p>
        </p:txBody>
      </p:sp>
      <p:sp>
        <p:nvSpPr>
          <p:cNvPr id="3" name="Slide Number Placeholder 2">
            <a:extLst>
              <a:ext uri="{FF2B5EF4-FFF2-40B4-BE49-F238E27FC236}">
                <a16:creationId xmlns:a16="http://schemas.microsoft.com/office/drawing/2014/main" id="{64300E54-C78A-5E4D-89E2-22D5C010F8BF}"/>
              </a:ext>
            </a:extLst>
          </p:cNvPr>
          <p:cNvSpPr>
            <a:spLocks noGrp="1"/>
          </p:cNvSpPr>
          <p:nvPr>
            <p:ph type="sldNum" sz="quarter" idx="11"/>
          </p:nvPr>
        </p:nvSpPr>
        <p:spPr/>
        <p:txBody>
          <a:bodyPr/>
          <a:lstStyle/>
          <a:p>
            <a:pPr>
              <a:defRPr/>
            </a:pPr>
            <a:fld id="{43EA8421-5BD2-4C40-AF3A-1BB62531781A}" type="slidenum">
              <a:rPr lang="en-GB" altLang="en-US" smtClean="0"/>
              <a:pPr>
                <a:defRPr/>
              </a:pPr>
              <a:t>26</a:t>
            </a:fld>
            <a:endParaRPr lang="en-GB" altLang="en-US"/>
          </a:p>
        </p:txBody>
      </p:sp>
      <p:pic>
        <p:nvPicPr>
          <p:cNvPr id="4" name="Picture 4">
            <a:extLst>
              <a:ext uri="{FF2B5EF4-FFF2-40B4-BE49-F238E27FC236}">
                <a16:creationId xmlns:a16="http://schemas.microsoft.com/office/drawing/2014/main" id="{035A8238-566C-2546-B552-CC6DA0D06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7" y="1592622"/>
            <a:ext cx="8411076" cy="4181062"/>
          </a:xfrm>
          <a:prstGeom prst="rect">
            <a:avLst/>
          </a:prstGeom>
        </p:spPr>
      </p:pic>
      <p:sp>
        <p:nvSpPr>
          <p:cNvPr id="5" name="TextBox 4">
            <a:extLst>
              <a:ext uri="{FF2B5EF4-FFF2-40B4-BE49-F238E27FC236}">
                <a16:creationId xmlns:a16="http://schemas.microsoft.com/office/drawing/2014/main" id="{9D491A24-93A7-4BE4-81B5-C58DA57AA498}"/>
              </a:ext>
            </a:extLst>
          </p:cNvPr>
          <p:cNvSpPr txBox="1"/>
          <p:nvPr/>
        </p:nvSpPr>
        <p:spPr>
          <a:xfrm>
            <a:off x="457200" y="461819"/>
            <a:ext cx="7790873" cy="523220"/>
          </a:xfrm>
          <a:prstGeom prst="rect">
            <a:avLst/>
          </a:prstGeom>
          <a:noFill/>
        </p:spPr>
        <p:txBody>
          <a:bodyPr wrap="square" rtlCol="0">
            <a:spAutoFit/>
          </a:bodyPr>
          <a:lstStyle/>
          <a:p>
            <a:r>
              <a:rPr lang="en-GB" dirty="0"/>
              <a:t>A word from the mill owner ….</a:t>
            </a:r>
          </a:p>
        </p:txBody>
      </p:sp>
    </p:spTree>
    <p:extLst>
      <p:ext uri="{BB962C8B-B14F-4D97-AF65-F5344CB8AC3E}">
        <p14:creationId xmlns:p14="http://schemas.microsoft.com/office/powerpoint/2010/main" val="416321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0146-7336-4CEC-8AF4-B965E0753B3B}"/>
              </a:ext>
            </a:extLst>
          </p:cNvPr>
          <p:cNvSpPr>
            <a:spLocks noGrp="1"/>
          </p:cNvSpPr>
          <p:nvPr>
            <p:ph type="title"/>
          </p:nvPr>
        </p:nvSpPr>
        <p:spPr/>
        <p:txBody>
          <a:bodyPr/>
          <a:lstStyle/>
          <a:p>
            <a:r>
              <a:rPr lang="en-GB" dirty="0"/>
              <a:t>Selected References</a:t>
            </a:r>
          </a:p>
        </p:txBody>
      </p:sp>
      <p:sp>
        <p:nvSpPr>
          <p:cNvPr id="3" name="Content Placeholder 2">
            <a:extLst>
              <a:ext uri="{FF2B5EF4-FFF2-40B4-BE49-F238E27FC236}">
                <a16:creationId xmlns:a16="http://schemas.microsoft.com/office/drawing/2014/main" id="{80C9D42B-DC88-430D-8456-5631BB17780D}"/>
              </a:ext>
            </a:extLst>
          </p:cNvPr>
          <p:cNvSpPr>
            <a:spLocks noGrp="1"/>
          </p:cNvSpPr>
          <p:nvPr>
            <p:ph idx="1"/>
          </p:nvPr>
        </p:nvSpPr>
        <p:spPr>
          <a:xfrm>
            <a:off x="381000" y="1045464"/>
            <a:ext cx="8305800" cy="5326971"/>
          </a:xfrm>
        </p:spPr>
        <p:txBody>
          <a:bodyPr/>
          <a:lstStyle/>
          <a:p>
            <a:r>
              <a:rPr lang="en-GB" dirty="0">
                <a:solidFill>
                  <a:schemeClr val="tx1"/>
                </a:solidFill>
              </a:rPr>
              <a:t>Curtis, G. and Clare, J. (2017). </a:t>
            </a:r>
            <a:r>
              <a:rPr lang="en-US" dirty="0">
                <a:solidFill>
                  <a:schemeClr val="tx1"/>
                </a:solidFill>
              </a:rPr>
              <a:t>How Prevalent is Contract Cheating and to What Extent are Students Repeat Offenders?</a:t>
            </a:r>
            <a:r>
              <a:rPr lang="en-GB" dirty="0">
                <a:solidFill>
                  <a:schemeClr val="tx1"/>
                </a:solidFill>
              </a:rPr>
              <a:t> </a:t>
            </a:r>
            <a:r>
              <a:rPr lang="en-GB" i="1" dirty="0">
                <a:solidFill>
                  <a:schemeClr val="tx1"/>
                </a:solidFill>
              </a:rPr>
              <a:t>Journal of Academic Ethics. </a:t>
            </a:r>
            <a:r>
              <a:rPr lang="en-GB" dirty="0">
                <a:solidFill>
                  <a:schemeClr val="tx1"/>
                </a:solidFill>
              </a:rPr>
              <a:t>Volume 15, Issue 2, pp 115-124</a:t>
            </a:r>
            <a:endParaRPr lang="en-US" u="sng" dirty="0">
              <a:solidFill>
                <a:schemeClr val="tx1"/>
              </a:solidFill>
            </a:endParaRPr>
          </a:p>
          <a:p>
            <a:r>
              <a:rPr lang="en-GB" dirty="0">
                <a:solidFill>
                  <a:schemeClr val="tx1"/>
                </a:solidFill>
              </a:rPr>
              <a:t>Newton, P. (2018).  </a:t>
            </a:r>
            <a:r>
              <a:rPr lang="en-US" dirty="0">
                <a:solidFill>
                  <a:schemeClr val="tx1"/>
                </a:solidFill>
              </a:rPr>
              <a:t>How Common Is Commercial Contract Cheating in Higher Education and Is It Increasing? A Systematic Review</a:t>
            </a:r>
            <a:r>
              <a:rPr lang="en-GB" dirty="0">
                <a:solidFill>
                  <a:schemeClr val="tx1"/>
                </a:solidFill>
              </a:rPr>
              <a:t>.</a:t>
            </a:r>
            <a:r>
              <a:rPr lang="en-US" dirty="0">
                <a:solidFill>
                  <a:schemeClr val="tx1"/>
                </a:solidFill>
              </a:rPr>
              <a:t> </a:t>
            </a:r>
            <a:r>
              <a:rPr lang="en-US" i="1" dirty="0">
                <a:solidFill>
                  <a:schemeClr val="tx1"/>
                </a:solidFill>
              </a:rPr>
              <a:t>Frontiers in Education, </a:t>
            </a:r>
            <a:r>
              <a:rPr lang="en-US" dirty="0">
                <a:solidFill>
                  <a:schemeClr val="tx1"/>
                </a:solidFill>
              </a:rPr>
              <a:t>Volume: 3</a:t>
            </a:r>
            <a:endParaRPr lang="en-GB" dirty="0">
              <a:solidFill>
                <a:schemeClr val="tx1"/>
              </a:solidFill>
            </a:endParaRPr>
          </a:p>
          <a:p>
            <a:r>
              <a:rPr lang="en-GB" dirty="0">
                <a:solidFill>
                  <a:schemeClr val="tx1"/>
                </a:solidFill>
              </a:rPr>
              <a:t>QAA (2017)</a:t>
            </a:r>
            <a:r>
              <a:rPr lang="en-GB" i="1" dirty="0">
                <a:solidFill>
                  <a:schemeClr val="tx1"/>
                </a:solidFill>
              </a:rPr>
              <a:t>. </a:t>
            </a:r>
            <a:r>
              <a:rPr lang="en-US" i="1" dirty="0">
                <a:solidFill>
                  <a:schemeClr val="tx1"/>
                </a:solidFill>
              </a:rPr>
              <a:t>C</a:t>
            </a:r>
            <a:r>
              <a:rPr lang="en-GB" i="1" dirty="0" err="1">
                <a:solidFill>
                  <a:schemeClr val="tx1"/>
                </a:solidFill>
              </a:rPr>
              <a:t>ontracting</a:t>
            </a:r>
            <a:r>
              <a:rPr lang="en-GB" i="1" dirty="0">
                <a:solidFill>
                  <a:schemeClr val="tx1"/>
                </a:solidFill>
              </a:rPr>
              <a:t> to cheat in Higher Education – How to address contract cheating, the use of third-party services and essay mills.</a:t>
            </a:r>
          </a:p>
          <a:p>
            <a:r>
              <a:rPr lang="en-GB" i="1" dirty="0">
                <a:solidFill>
                  <a:schemeClr val="tx1"/>
                </a:solidFill>
              </a:rPr>
              <a:t>Seviour, M. (2015). </a:t>
            </a:r>
            <a:r>
              <a:rPr lang="en-GB" dirty="0">
                <a:solidFill>
                  <a:schemeClr val="tx1"/>
                </a:solidFill>
              </a:rPr>
              <a:t>Assessing academic writing on a pre-sessional EAP course: Designing assessment which supports learning. </a:t>
            </a:r>
            <a:r>
              <a:rPr lang="en-GB" i="1" dirty="0">
                <a:solidFill>
                  <a:schemeClr val="tx1"/>
                </a:solidFill>
              </a:rPr>
              <a:t>Journal of English for Academic Purposes</a:t>
            </a:r>
            <a:r>
              <a:rPr lang="en-GB" dirty="0">
                <a:solidFill>
                  <a:schemeClr val="tx1"/>
                </a:solidFill>
              </a:rPr>
              <a:t>, 18 pp 84-89</a:t>
            </a:r>
          </a:p>
          <a:p>
            <a:r>
              <a:rPr lang="en-US" dirty="0">
                <a:solidFill>
                  <a:schemeClr val="tx1"/>
                </a:solidFill>
              </a:rPr>
              <a:t>Walker, M., </a:t>
            </a:r>
            <a:r>
              <a:rPr lang="en-GB" dirty="0">
                <a:solidFill>
                  <a:schemeClr val="tx1"/>
                </a:solidFill>
              </a:rPr>
              <a:t>and</a:t>
            </a:r>
            <a:r>
              <a:rPr lang="en-US" dirty="0">
                <a:solidFill>
                  <a:schemeClr val="tx1"/>
                </a:solidFill>
              </a:rPr>
              <a:t> Townley, C. (2012). Contract cheating: a new challenge for academic honesty? </a:t>
            </a:r>
            <a:r>
              <a:rPr lang="en-US" i="1" dirty="0">
                <a:solidFill>
                  <a:schemeClr val="tx1"/>
                </a:solidFill>
              </a:rPr>
              <a:t>Journal of Academic Ethics</a:t>
            </a:r>
            <a:r>
              <a:rPr lang="en-US" dirty="0">
                <a:solidFill>
                  <a:schemeClr val="tx1"/>
                </a:solidFill>
              </a:rPr>
              <a:t>, 10(1)</a:t>
            </a:r>
            <a:endParaRPr lang="en-GB" dirty="0">
              <a:solidFill>
                <a:schemeClr val="tx1"/>
              </a:solidFill>
            </a:endParaRPr>
          </a:p>
          <a:p>
            <a:endParaRPr lang="en-GB" dirty="0"/>
          </a:p>
        </p:txBody>
      </p:sp>
      <p:sp>
        <p:nvSpPr>
          <p:cNvPr id="4" name="Date Placeholder 3">
            <a:extLst>
              <a:ext uri="{FF2B5EF4-FFF2-40B4-BE49-F238E27FC236}">
                <a16:creationId xmlns:a16="http://schemas.microsoft.com/office/drawing/2014/main" id="{44794554-6527-432D-874D-18AFFA97913F}"/>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EA66ECE0-2386-4B0D-85FA-3AD18D22F3E8}"/>
              </a:ext>
            </a:extLst>
          </p:cNvPr>
          <p:cNvSpPr>
            <a:spLocks noGrp="1"/>
          </p:cNvSpPr>
          <p:nvPr>
            <p:ph type="sldNum" sz="quarter" idx="11"/>
          </p:nvPr>
        </p:nvSpPr>
        <p:spPr/>
        <p:txBody>
          <a:bodyPr/>
          <a:lstStyle/>
          <a:p>
            <a:pPr>
              <a:defRPr/>
            </a:pPr>
            <a:fld id="{85AAB5D2-784E-499E-A412-17CDF7C89797}" type="slidenum">
              <a:rPr lang="en-GB" altLang="en-US" smtClean="0"/>
              <a:pPr>
                <a:defRPr/>
              </a:pPr>
              <a:t>27</a:t>
            </a:fld>
            <a:endParaRPr lang="en-GB" altLang="en-US"/>
          </a:p>
        </p:txBody>
      </p:sp>
    </p:spTree>
    <p:extLst>
      <p:ext uri="{BB962C8B-B14F-4D97-AF65-F5344CB8AC3E}">
        <p14:creationId xmlns:p14="http://schemas.microsoft.com/office/powerpoint/2010/main" val="242018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552D-A4AB-1445-8DD9-995DF007E2EC}"/>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35690CB3-4638-A043-8F20-BCA1F82CA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7058" y="1447800"/>
            <a:ext cx="1953684" cy="1465263"/>
          </a:xfrm>
          <a:prstGeom prst="rect">
            <a:avLst/>
          </a:prstGeom>
        </p:spPr>
      </p:pic>
      <p:sp>
        <p:nvSpPr>
          <p:cNvPr id="4" name="Date Placeholder 3">
            <a:extLst>
              <a:ext uri="{FF2B5EF4-FFF2-40B4-BE49-F238E27FC236}">
                <a16:creationId xmlns:a16="http://schemas.microsoft.com/office/drawing/2014/main" id="{19D6515C-9209-BF43-AE0E-10FB568BEE9D}"/>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ED028E8B-D1D7-3A47-AE82-F9C5239B3C77}"/>
              </a:ext>
            </a:extLst>
          </p:cNvPr>
          <p:cNvSpPr>
            <a:spLocks noGrp="1"/>
          </p:cNvSpPr>
          <p:nvPr>
            <p:ph type="sldNum" sz="quarter" idx="11"/>
          </p:nvPr>
        </p:nvSpPr>
        <p:spPr/>
        <p:txBody>
          <a:bodyPr/>
          <a:lstStyle/>
          <a:p>
            <a:pPr>
              <a:defRPr/>
            </a:pPr>
            <a:fld id="{85AAB5D2-784E-499E-A412-17CDF7C89797}" type="slidenum">
              <a:rPr lang="en-GB" altLang="en-US" smtClean="0"/>
              <a:pPr>
                <a:defRPr/>
              </a:pPr>
              <a:t>28</a:t>
            </a:fld>
            <a:endParaRPr lang="en-GB" altLang="en-US"/>
          </a:p>
        </p:txBody>
      </p:sp>
      <p:pic>
        <p:nvPicPr>
          <p:cNvPr id="8" name="Picture 8">
            <a:extLst>
              <a:ext uri="{FF2B5EF4-FFF2-40B4-BE49-F238E27FC236}">
                <a16:creationId xmlns:a16="http://schemas.microsoft.com/office/drawing/2014/main" id="{EA1650B6-0AC7-564A-92F2-3A00EF6FC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29" y="283628"/>
            <a:ext cx="8577271" cy="6437295"/>
          </a:xfrm>
          <a:prstGeom prst="rect">
            <a:avLst/>
          </a:prstGeom>
        </p:spPr>
      </p:pic>
    </p:spTree>
    <p:extLst>
      <p:ext uri="{BB962C8B-B14F-4D97-AF65-F5344CB8AC3E}">
        <p14:creationId xmlns:p14="http://schemas.microsoft.com/office/powerpoint/2010/main" val="283686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63AB-0EFB-2F46-A440-B5D17B59A936}"/>
              </a:ext>
            </a:extLst>
          </p:cNvPr>
          <p:cNvSpPr>
            <a:spLocks noGrp="1"/>
          </p:cNvSpPr>
          <p:nvPr>
            <p:ph type="title"/>
          </p:nvPr>
        </p:nvSpPr>
        <p:spPr/>
        <p:txBody>
          <a:bodyPr/>
          <a:lstStyle/>
          <a:p>
            <a:r>
              <a:rPr lang="en-GB" dirty="0"/>
              <a:t>Pedagogic responses</a:t>
            </a:r>
            <a:endParaRPr lang="en-US" dirty="0"/>
          </a:p>
        </p:txBody>
      </p:sp>
      <p:sp>
        <p:nvSpPr>
          <p:cNvPr id="3" name="Content Placeholder 2">
            <a:extLst>
              <a:ext uri="{FF2B5EF4-FFF2-40B4-BE49-F238E27FC236}">
                <a16:creationId xmlns:a16="http://schemas.microsoft.com/office/drawing/2014/main" id="{A3DEAB87-4794-794D-B24D-E2D9D2A8991B}"/>
              </a:ext>
            </a:extLst>
          </p:cNvPr>
          <p:cNvSpPr>
            <a:spLocks noGrp="1"/>
          </p:cNvSpPr>
          <p:nvPr>
            <p:ph idx="1"/>
          </p:nvPr>
        </p:nvSpPr>
        <p:spPr>
          <a:xfrm>
            <a:off x="381000" y="1133452"/>
            <a:ext cx="8305800" cy="4357475"/>
          </a:xfrm>
        </p:spPr>
        <p:txBody>
          <a:bodyPr/>
          <a:lstStyle/>
          <a:p>
            <a:r>
              <a:rPr lang="en-GB" dirty="0"/>
              <a:t>Focussing on what good academic practice looks like</a:t>
            </a:r>
          </a:p>
          <a:p>
            <a:r>
              <a:rPr lang="en-GB" dirty="0"/>
              <a:t>Developing assessment literacy -  brief/criteria/question analysis</a:t>
            </a:r>
          </a:p>
          <a:p>
            <a:r>
              <a:rPr lang="en-GB" dirty="0"/>
              <a:t>Teaching key skills of critical reading, use of sources, essay planning</a:t>
            </a:r>
          </a:p>
          <a:p>
            <a:r>
              <a:rPr lang="en-GB" dirty="0"/>
              <a:t>Formative use of Turnitin to teach source use</a:t>
            </a:r>
          </a:p>
          <a:p>
            <a:r>
              <a:rPr lang="en-GB" dirty="0"/>
              <a:t>Use of student exemplars</a:t>
            </a:r>
          </a:p>
          <a:p>
            <a:r>
              <a:rPr lang="en-GB" dirty="0"/>
              <a:t>Opportunities to draft writing and receive feedback</a:t>
            </a:r>
          </a:p>
          <a:p>
            <a:r>
              <a:rPr lang="en-GB" dirty="0" err="1"/>
              <a:t>Vivas</a:t>
            </a:r>
            <a:r>
              <a:rPr lang="en-GB" dirty="0"/>
              <a:t> in which students talk about their writing</a:t>
            </a:r>
          </a:p>
          <a:p>
            <a:r>
              <a:rPr lang="en-GB" dirty="0"/>
              <a:t>Peer review and feedback opportunities</a:t>
            </a:r>
          </a:p>
          <a:p>
            <a:r>
              <a:rPr lang="en-GB" dirty="0"/>
              <a:t>Knowing our students -spotting warning signs - offering support</a:t>
            </a:r>
          </a:p>
          <a:p>
            <a:r>
              <a:rPr lang="en-GB" dirty="0"/>
              <a:t>Talking directly about the risks involved in contract cheating</a:t>
            </a:r>
          </a:p>
        </p:txBody>
      </p:sp>
      <p:sp>
        <p:nvSpPr>
          <p:cNvPr id="4" name="Date Placeholder 3">
            <a:extLst>
              <a:ext uri="{FF2B5EF4-FFF2-40B4-BE49-F238E27FC236}">
                <a16:creationId xmlns:a16="http://schemas.microsoft.com/office/drawing/2014/main" id="{D712492F-375C-0D47-B213-E06FE01627E0}"/>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F9317033-2410-3F4E-9209-F738F23CDF2E}"/>
              </a:ext>
            </a:extLst>
          </p:cNvPr>
          <p:cNvSpPr>
            <a:spLocks noGrp="1"/>
          </p:cNvSpPr>
          <p:nvPr>
            <p:ph type="sldNum" sz="quarter" idx="11"/>
          </p:nvPr>
        </p:nvSpPr>
        <p:spPr/>
        <p:txBody>
          <a:bodyPr/>
          <a:lstStyle/>
          <a:p>
            <a:pPr>
              <a:defRPr/>
            </a:pPr>
            <a:fld id="{85AAB5D2-784E-499E-A412-17CDF7C89797}" type="slidenum">
              <a:rPr lang="en-GB" altLang="en-US" smtClean="0"/>
              <a:pPr>
                <a:defRPr/>
              </a:pPr>
              <a:t>29</a:t>
            </a:fld>
            <a:endParaRPr lang="en-GB" altLang="en-US"/>
          </a:p>
        </p:txBody>
      </p:sp>
    </p:spTree>
    <p:extLst>
      <p:ext uri="{BB962C8B-B14F-4D97-AF65-F5344CB8AC3E}">
        <p14:creationId xmlns:p14="http://schemas.microsoft.com/office/powerpoint/2010/main" val="79474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AB47796-0833-4B14-AB78-A9855F339222}" type="datetime4">
              <a:rPr lang="en-GB" altLang="en-US" sz="1200" smtClean="0"/>
              <a:pPr/>
              <a:t>07 May 2019</a:t>
            </a:fld>
            <a:endParaRPr lang="en-GB" altLang="en-US" sz="1200"/>
          </a:p>
        </p:txBody>
      </p:sp>
      <p:sp>
        <p:nvSpPr>
          <p:cNvPr id="717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9B04D4B-74F9-479E-9006-BD918DFF4BF6}" type="slidenum">
              <a:rPr lang="en-GB" altLang="en-US" sz="1200" smtClean="0"/>
              <a:pPr/>
              <a:t>3</a:t>
            </a:fld>
            <a:endParaRPr lang="en-GB" altLang="en-US" sz="1200"/>
          </a:p>
        </p:txBody>
      </p:sp>
      <p:sp>
        <p:nvSpPr>
          <p:cNvPr id="7172" name="Rectangle 2"/>
          <p:cNvSpPr>
            <a:spLocks noGrp="1" noChangeArrowheads="1"/>
          </p:cNvSpPr>
          <p:nvPr>
            <p:ph type="title"/>
          </p:nvPr>
        </p:nvSpPr>
        <p:spPr>
          <a:xfrm>
            <a:off x="457200" y="32062"/>
            <a:ext cx="8305800" cy="1066800"/>
          </a:xfrm>
        </p:spPr>
        <p:txBody>
          <a:bodyPr/>
          <a:lstStyle/>
          <a:p>
            <a:pPr eaLnBrk="1" hangingPunct="1"/>
            <a:r>
              <a:rPr lang="en-GB" altLang="en-US" dirty="0"/>
              <a:t>What does an essay mill look like?</a:t>
            </a:r>
            <a:endParaRPr lang="en-US" altLang="en-US" dirty="0"/>
          </a:p>
        </p:txBody>
      </p:sp>
      <p:pic>
        <p:nvPicPr>
          <p:cNvPr id="7" name="Picture 7">
            <a:extLst>
              <a:ext uri="{FF2B5EF4-FFF2-40B4-BE49-F238E27FC236}">
                <a16:creationId xmlns:a16="http://schemas.microsoft.com/office/drawing/2014/main" id="{593E0D6F-2044-3248-9BA1-FF4C72B14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78" y="569948"/>
            <a:ext cx="7509053" cy="5635590"/>
          </a:xfrm>
          <a:prstGeom prst="rect">
            <a:avLst/>
          </a:prstGeom>
        </p:spPr>
      </p:pic>
      <p:sp>
        <p:nvSpPr>
          <p:cNvPr id="4" name="Content Placeholder 3">
            <a:extLst>
              <a:ext uri="{FF2B5EF4-FFF2-40B4-BE49-F238E27FC236}">
                <a16:creationId xmlns:a16="http://schemas.microsoft.com/office/drawing/2014/main" id="{5AC42207-B6D7-404F-9FDC-FB3016BA31A3}"/>
              </a:ext>
            </a:extLst>
          </p:cNvPr>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8024-F89E-E64B-995E-74BC6A71C901}"/>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B47B4497-88AC-D340-B6B7-9C55517EA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132" y="-78582"/>
            <a:ext cx="8305800" cy="6229351"/>
          </a:xfrm>
          <a:prstGeom prst="rect">
            <a:avLst/>
          </a:prstGeom>
        </p:spPr>
      </p:pic>
      <p:sp>
        <p:nvSpPr>
          <p:cNvPr id="4" name="Date Placeholder 3">
            <a:extLst>
              <a:ext uri="{FF2B5EF4-FFF2-40B4-BE49-F238E27FC236}">
                <a16:creationId xmlns:a16="http://schemas.microsoft.com/office/drawing/2014/main" id="{E7F8784B-4C8C-7241-B078-F78F098268F3}"/>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624AED08-A63D-A74B-9A93-D2108021EFC4}"/>
              </a:ext>
            </a:extLst>
          </p:cNvPr>
          <p:cNvSpPr>
            <a:spLocks noGrp="1"/>
          </p:cNvSpPr>
          <p:nvPr>
            <p:ph type="sldNum" sz="quarter" idx="11"/>
          </p:nvPr>
        </p:nvSpPr>
        <p:spPr/>
        <p:txBody>
          <a:bodyPr/>
          <a:lstStyle/>
          <a:p>
            <a:pPr>
              <a:defRPr/>
            </a:pPr>
            <a:fld id="{85AAB5D2-784E-499E-A412-17CDF7C89797}" type="slidenum">
              <a:rPr lang="en-GB" altLang="en-US" smtClean="0"/>
              <a:pPr>
                <a:defRPr/>
              </a:pPr>
              <a:t>4</a:t>
            </a:fld>
            <a:endParaRPr lang="en-GB" altLang="en-US"/>
          </a:p>
        </p:txBody>
      </p:sp>
      <p:pic>
        <p:nvPicPr>
          <p:cNvPr id="8" name="Picture 8">
            <a:extLst>
              <a:ext uri="{FF2B5EF4-FFF2-40B4-BE49-F238E27FC236}">
                <a16:creationId xmlns:a16="http://schemas.microsoft.com/office/drawing/2014/main" id="{40FEC405-27F6-EC45-9CF4-4D5436649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936" y="4275043"/>
            <a:ext cx="1866900" cy="2548872"/>
          </a:xfrm>
          <a:prstGeom prst="rect">
            <a:avLst/>
          </a:prstGeom>
        </p:spPr>
      </p:pic>
    </p:spTree>
    <p:extLst>
      <p:ext uri="{BB962C8B-B14F-4D97-AF65-F5344CB8AC3E}">
        <p14:creationId xmlns:p14="http://schemas.microsoft.com/office/powerpoint/2010/main" val="348830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p:cNvSpPr>
            <a:spLocks noGrp="1"/>
          </p:cNvSpPr>
          <p:nvPr>
            <p:ph type="sldNum" sz="quarter" idx="11"/>
          </p:nvPr>
        </p:nvSpPr>
        <p:spPr/>
        <p:txBody>
          <a:bodyPr/>
          <a:lstStyle/>
          <a:p>
            <a:pPr>
              <a:defRPr/>
            </a:pPr>
            <a:fld id="{85AAB5D2-784E-499E-A412-17CDF7C89797}" type="slidenum">
              <a:rPr lang="en-GB" altLang="en-US" smtClean="0"/>
              <a:pPr>
                <a:defRPr/>
              </a:pPr>
              <a:t>5</a:t>
            </a:fld>
            <a:endParaRPr lang="en-GB" altLang="en-US"/>
          </a:p>
        </p:txBody>
      </p:sp>
      <p:pic>
        <p:nvPicPr>
          <p:cNvPr id="6" name="Picture 7">
            <a:extLst>
              <a:ext uri="{FF2B5EF4-FFF2-40B4-BE49-F238E27FC236}">
                <a16:creationId xmlns:a16="http://schemas.microsoft.com/office/drawing/2014/main" id="{488B8E46-5970-3C4A-AF99-F37B1C473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54" y="2617788"/>
            <a:ext cx="4604892" cy="4064000"/>
          </a:xfrm>
          <a:prstGeom prst="rect">
            <a:avLst/>
          </a:prstGeom>
        </p:spPr>
      </p:pic>
      <p:pic>
        <p:nvPicPr>
          <p:cNvPr id="12" name="Picture 12">
            <a:extLst>
              <a:ext uri="{FF2B5EF4-FFF2-40B4-BE49-F238E27FC236}">
                <a16:creationId xmlns:a16="http://schemas.microsoft.com/office/drawing/2014/main" id="{067BC230-CB58-6849-8A88-4B4DF7626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03" y="268270"/>
            <a:ext cx="5653470" cy="1757791"/>
          </a:xfrm>
          <a:prstGeom prst="rect">
            <a:avLst/>
          </a:prstGeom>
        </p:spPr>
      </p:pic>
      <p:pic>
        <p:nvPicPr>
          <p:cNvPr id="16" name="Picture 16">
            <a:extLst>
              <a:ext uri="{FF2B5EF4-FFF2-40B4-BE49-F238E27FC236}">
                <a16:creationId xmlns:a16="http://schemas.microsoft.com/office/drawing/2014/main" id="{D14A9841-C5D9-D547-83AD-A9E427EFF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265" y="84252"/>
            <a:ext cx="4613920" cy="4064000"/>
          </a:xfrm>
          <a:prstGeom prst="rect">
            <a:avLst/>
          </a:prstGeom>
        </p:spPr>
      </p:pic>
    </p:spTree>
    <p:extLst>
      <p:ext uri="{BB962C8B-B14F-4D97-AF65-F5344CB8AC3E}">
        <p14:creationId xmlns:p14="http://schemas.microsoft.com/office/powerpoint/2010/main" val="27959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0F4B-70AF-F743-A5B8-1BE82F2B72D6}"/>
              </a:ext>
            </a:extLst>
          </p:cNvPr>
          <p:cNvSpPr>
            <a:spLocks noGrp="1"/>
          </p:cNvSpPr>
          <p:nvPr>
            <p:ph type="title"/>
          </p:nvPr>
        </p:nvSpPr>
        <p:spPr/>
        <p:txBody>
          <a:bodyPr/>
          <a:lstStyle/>
          <a:p>
            <a:r>
              <a:rPr lang="en-GB" dirty="0"/>
              <a:t>Excerpt from Barclay Littlewood’s website</a:t>
            </a:r>
            <a:br>
              <a:rPr lang="en-GB" dirty="0">
                <a:effectLst/>
              </a:rPr>
            </a:br>
            <a:endParaRPr lang="en-US" dirty="0"/>
          </a:p>
        </p:txBody>
      </p:sp>
      <p:sp>
        <p:nvSpPr>
          <p:cNvPr id="4" name="Date Placeholder 3">
            <a:extLst>
              <a:ext uri="{FF2B5EF4-FFF2-40B4-BE49-F238E27FC236}">
                <a16:creationId xmlns:a16="http://schemas.microsoft.com/office/drawing/2014/main" id="{32682418-0B44-8B48-A44E-8A8572635EA1}"/>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94B5FC99-1D94-3A48-9B6A-E85DC4D44CD8}"/>
              </a:ext>
            </a:extLst>
          </p:cNvPr>
          <p:cNvSpPr>
            <a:spLocks noGrp="1"/>
          </p:cNvSpPr>
          <p:nvPr>
            <p:ph type="sldNum" sz="quarter" idx="11"/>
          </p:nvPr>
        </p:nvSpPr>
        <p:spPr/>
        <p:txBody>
          <a:bodyPr/>
          <a:lstStyle/>
          <a:p>
            <a:pPr>
              <a:defRPr/>
            </a:pPr>
            <a:fld id="{85AAB5D2-784E-499E-A412-17CDF7C89797}" type="slidenum">
              <a:rPr lang="en-GB" altLang="en-US" smtClean="0"/>
              <a:pPr>
                <a:defRPr/>
              </a:pPr>
              <a:t>6</a:t>
            </a:fld>
            <a:endParaRPr lang="en-GB" altLang="en-US"/>
          </a:p>
        </p:txBody>
      </p:sp>
      <p:pic>
        <p:nvPicPr>
          <p:cNvPr id="8" name="Picture 8">
            <a:extLst>
              <a:ext uri="{FF2B5EF4-FFF2-40B4-BE49-F238E27FC236}">
                <a16:creationId xmlns:a16="http://schemas.microsoft.com/office/drawing/2014/main" id="{0ED3CA0D-1745-8D44-B2CC-2C81534AE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77" y="1082040"/>
            <a:ext cx="9256287" cy="2100072"/>
          </a:xfrm>
          <a:prstGeom prst="rect">
            <a:avLst/>
          </a:prstGeom>
        </p:spPr>
      </p:pic>
      <p:sp>
        <p:nvSpPr>
          <p:cNvPr id="3" name="Rectangle 2">
            <a:extLst>
              <a:ext uri="{FF2B5EF4-FFF2-40B4-BE49-F238E27FC236}">
                <a16:creationId xmlns:a16="http://schemas.microsoft.com/office/drawing/2014/main" id="{C87A78D1-52CE-49DC-A0C4-1C3FB333FD34}"/>
              </a:ext>
            </a:extLst>
          </p:cNvPr>
          <p:cNvSpPr/>
          <p:nvPr/>
        </p:nvSpPr>
        <p:spPr>
          <a:xfrm>
            <a:off x="457200" y="3406098"/>
            <a:ext cx="6163056" cy="400110"/>
          </a:xfrm>
          <a:prstGeom prst="rect">
            <a:avLst/>
          </a:prstGeom>
        </p:spPr>
        <p:txBody>
          <a:bodyPr wrap="square">
            <a:spAutoFit/>
          </a:bodyPr>
          <a:lstStyle/>
          <a:p>
            <a:r>
              <a:rPr lang="en-GB" sz="2000" dirty="0">
                <a:latin typeface="Helvetica" pitchFamily="2" charset="0"/>
              </a:rPr>
              <a:t>https://barclaylittlewood.com/</a:t>
            </a:r>
            <a:endParaRPr lang="en-US" sz="2000" dirty="0"/>
          </a:p>
        </p:txBody>
      </p:sp>
    </p:spTree>
    <p:extLst>
      <p:ext uri="{BB962C8B-B14F-4D97-AF65-F5344CB8AC3E}">
        <p14:creationId xmlns:p14="http://schemas.microsoft.com/office/powerpoint/2010/main" val="254943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377825"/>
            <a:ext cx="8583613" cy="1066800"/>
          </a:xfrm>
        </p:spPr>
        <p:txBody>
          <a:bodyPr/>
          <a:lstStyle/>
          <a:p>
            <a:r>
              <a:rPr lang="en-GB" altLang="en-US" dirty="0"/>
              <a:t>The UK Essays website</a:t>
            </a:r>
          </a:p>
        </p:txBody>
      </p:sp>
      <p:sp>
        <p:nvSpPr>
          <p:cNvPr id="922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BFECAD0-98ED-4943-B41C-C6FE963A5E24}" type="datetime4">
              <a:rPr lang="en-GB" altLang="en-US" sz="1200" smtClean="0"/>
              <a:pPr/>
              <a:t>07 May 2019</a:t>
            </a:fld>
            <a:endParaRPr lang="en-GB" altLang="en-US" sz="1200"/>
          </a:p>
        </p:txBody>
      </p:sp>
      <p:sp>
        <p:nvSpPr>
          <p:cNvPr id="922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1E9AC1A-F462-4B31-83F8-C0CDB2581AF1}" type="slidenum">
              <a:rPr lang="en-GB" altLang="en-US" sz="1200" smtClean="0"/>
              <a:pPr/>
              <a:t>7</a:t>
            </a:fld>
            <a:endParaRPr lang="en-GB" altLang="en-US" sz="1200"/>
          </a:p>
        </p:txBody>
      </p:sp>
      <p:sp>
        <p:nvSpPr>
          <p:cNvPr id="3" name="Content Placeholder 2">
            <a:extLst>
              <a:ext uri="{FF2B5EF4-FFF2-40B4-BE49-F238E27FC236}">
                <a16:creationId xmlns:a16="http://schemas.microsoft.com/office/drawing/2014/main" id="{C81F2B9B-5E64-9B4B-BF13-98771DBB8A44}"/>
              </a:ext>
            </a:extLst>
          </p:cNvPr>
          <p:cNvSpPr>
            <a:spLocks noGrp="1"/>
          </p:cNvSpPr>
          <p:nvPr>
            <p:ph idx="1"/>
          </p:nvPr>
        </p:nvSpPr>
        <p:spPr>
          <a:xfrm>
            <a:off x="381000" y="1447800"/>
            <a:ext cx="8305800" cy="811889"/>
          </a:xfrm>
        </p:spPr>
        <p:txBody>
          <a:bodyPr/>
          <a:lstStyle/>
          <a:p>
            <a:pPr marL="0" indent="0">
              <a:buNone/>
            </a:pPr>
            <a:r>
              <a:rPr lang="en-GB" sz="1800" b="0" i="0" dirty="0">
                <a:effectLst/>
                <a:latin typeface="Helvetica" pitchFamily="2" charset="0"/>
                <a:hlinkClick r:id="rId2"/>
              </a:rPr>
              <a:t>https://</a:t>
            </a:r>
            <a:r>
              <a:rPr lang="en-GB" sz="1800" b="0" i="0" dirty="0" err="1">
                <a:effectLst/>
                <a:latin typeface="Helvetica" pitchFamily="2" charset="0"/>
                <a:hlinkClick r:id="rId2"/>
              </a:rPr>
              <a:t>www.ukessays.com</a:t>
            </a:r>
            <a:r>
              <a:rPr lang="en-GB" sz="1800" b="0" i="0" dirty="0">
                <a:effectLst/>
                <a:latin typeface="Helvetica" pitchFamily="2" charset="0"/>
                <a:hlinkClick r:id="rId2"/>
              </a:rPr>
              <a:t>/</a:t>
            </a:r>
            <a:endParaRPr lang="en-GB" dirty="0">
              <a:effectLst/>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956-35FA-4D81-8640-37EF2BC9A489}"/>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41DCF324-AF1B-4D1A-B4E6-161586EFE8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834" y="-2690093"/>
            <a:ext cx="4889918" cy="8875151"/>
          </a:xfrm>
        </p:spPr>
      </p:pic>
      <p:sp>
        <p:nvSpPr>
          <p:cNvPr id="4" name="Date Placeholder 3">
            <a:extLst>
              <a:ext uri="{FF2B5EF4-FFF2-40B4-BE49-F238E27FC236}">
                <a16:creationId xmlns:a16="http://schemas.microsoft.com/office/drawing/2014/main" id="{C5D7897F-DC54-409D-808B-491CB0041783}"/>
              </a:ext>
            </a:extLst>
          </p:cNvPr>
          <p:cNvSpPr>
            <a:spLocks noGrp="1"/>
          </p:cNvSpPr>
          <p:nvPr>
            <p:ph type="dt" sz="half" idx="10"/>
          </p:nvPr>
        </p:nvSpPr>
        <p:spPr/>
        <p:txBody>
          <a:bodyPr/>
          <a:lstStyle/>
          <a:p>
            <a:pPr>
              <a:defRPr/>
            </a:pPr>
            <a:fld id="{3DF10EE7-3694-4058-9886-EB03E0B34974}" type="datetime4">
              <a:rPr lang="en-GB" altLang="en-US" smtClean="0"/>
              <a:pPr>
                <a:defRPr/>
              </a:pPr>
              <a:t>07 May 2019</a:t>
            </a:fld>
            <a:endParaRPr lang="en-GB" altLang="en-US"/>
          </a:p>
        </p:txBody>
      </p:sp>
      <p:sp>
        <p:nvSpPr>
          <p:cNvPr id="5" name="Slide Number Placeholder 4">
            <a:extLst>
              <a:ext uri="{FF2B5EF4-FFF2-40B4-BE49-F238E27FC236}">
                <a16:creationId xmlns:a16="http://schemas.microsoft.com/office/drawing/2014/main" id="{63B39E67-DB7C-4972-B36E-9FAD88AA8FFE}"/>
              </a:ext>
            </a:extLst>
          </p:cNvPr>
          <p:cNvSpPr>
            <a:spLocks noGrp="1"/>
          </p:cNvSpPr>
          <p:nvPr>
            <p:ph type="sldNum" sz="quarter" idx="11"/>
          </p:nvPr>
        </p:nvSpPr>
        <p:spPr/>
        <p:txBody>
          <a:bodyPr/>
          <a:lstStyle/>
          <a:p>
            <a:pPr>
              <a:defRPr/>
            </a:pPr>
            <a:fld id="{85AAB5D2-784E-499E-A412-17CDF7C89797}" type="slidenum">
              <a:rPr lang="en-GB" altLang="en-US" smtClean="0"/>
              <a:pPr>
                <a:defRPr/>
              </a:pPr>
              <a:t>8</a:t>
            </a:fld>
            <a:endParaRPr lang="en-GB" altLang="en-US"/>
          </a:p>
        </p:txBody>
      </p:sp>
    </p:spTree>
    <p:extLst>
      <p:ext uri="{BB962C8B-B14F-4D97-AF65-F5344CB8AC3E}">
        <p14:creationId xmlns:p14="http://schemas.microsoft.com/office/powerpoint/2010/main" val="55382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CDDD-66CF-7C4F-B9C7-F59ECC3D8DA2}"/>
              </a:ext>
            </a:extLst>
          </p:cNvPr>
          <p:cNvSpPr>
            <a:spLocks noGrp="1"/>
          </p:cNvSpPr>
          <p:nvPr>
            <p:ph type="title"/>
          </p:nvPr>
        </p:nvSpPr>
        <p:spPr>
          <a:xfrm>
            <a:off x="381000" y="381000"/>
            <a:ext cx="8763000" cy="1066800"/>
          </a:xfrm>
        </p:spPr>
        <p:txBody>
          <a:bodyPr/>
          <a:lstStyle/>
          <a:p>
            <a:r>
              <a:rPr lang="en-GB" dirty="0"/>
              <a:t>The growth of UK Essays </a:t>
            </a:r>
            <a:r>
              <a:rPr lang="en-GB" sz="1800" dirty="0"/>
              <a:t>(</a:t>
            </a:r>
            <a:r>
              <a:rPr lang="en-GB" sz="1800" b="0" i="0" dirty="0">
                <a:effectLst/>
                <a:latin typeface="Helvetica" pitchFamily="2" charset="0"/>
              </a:rPr>
              <a:t>http://</a:t>
            </a:r>
            <a:r>
              <a:rPr lang="en-GB" sz="1800" b="0" i="0" dirty="0" err="1">
                <a:effectLst/>
                <a:latin typeface="Helvetica" pitchFamily="2" charset="0"/>
              </a:rPr>
              <a:t>thomaslancaster.co.uk</a:t>
            </a:r>
            <a:r>
              <a:rPr lang="en-GB" sz="1800" b="0" i="0" dirty="0">
                <a:effectLst/>
                <a:latin typeface="Helvetica" pitchFamily="2" charset="0"/>
              </a:rPr>
              <a:t>/blog/)</a:t>
            </a:r>
            <a:br>
              <a:rPr lang="en-GB" dirty="0">
                <a:effectLst/>
              </a:rPr>
            </a:br>
            <a:r>
              <a:rPr lang="en-GB" dirty="0"/>
              <a:t> </a:t>
            </a:r>
            <a:endParaRPr lang="en-US" dirty="0"/>
          </a:p>
        </p:txBody>
      </p:sp>
      <p:pic>
        <p:nvPicPr>
          <p:cNvPr id="6" name="Picture 6">
            <a:extLst>
              <a:ext uri="{FF2B5EF4-FFF2-40B4-BE49-F238E27FC236}">
                <a16:creationId xmlns:a16="http://schemas.microsoft.com/office/drawing/2014/main" id="{D324A624-B015-544F-A375-08FE98DF77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53" y="1068924"/>
            <a:ext cx="8645147" cy="5789076"/>
          </a:xfrm>
          <a:prstGeom prst="rect">
            <a:avLst/>
          </a:prstGeom>
        </p:spPr>
      </p:pic>
      <p:sp>
        <p:nvSpPr>
          <p:cNvPr id="5" name="Slide Number Placeholder 4">
            <a:extLst>
              <a:ext uri="{FF2B5EF4-FFF2-40B4-BE49-F238E27FC236}">
                <a16:creationId xmlns:a16="http://schemas.microsoft.com/office/drawing/2014/main" id="{9CC43DE7-BAEB-BD49-8EE3-D7FA71A0B96F}"/>
              </a:ext>
            </a:extLst>
          </p:cNvPr>
          <p:cNvSpPr>
            <a:spLocks noGrp="1"/>
          </p:cNvSpPr>
          <p:nvPr>
            <p:ph type="sldNum" sz="quarter" idx="11"/>
          </p:nvPr>
        </p:nvSpPr>
        <p:spPr/>
        <p:txBody>
          <a:bodyPr/>
          <a:lstStyle/>
          <a:p>
            <a:pPr>
              <a:defRPr/>
            </a:pPr>
            <a:fld id="{85AAB5D2-784E-499E-A412-17CDF7C89797}" type="slidenum">
              <a:rPr lang="en-GB" altLang="en-US" smtClean="0"/>
              <a:pPr>
                <a:defRPr/>
              </a:pPr>
              <a:t>9</a:t>
            </a:fld>
            <a:endParaRPr lang="en-GB" altLang="en-US"/>
          </a:p>
        </p:txBody>
      </p:sp>
    </p:spTree>
    <p:extLst>
      <p:ext uri="{BB962C8B-B14F-4D97-AF65-F5344CB8AC3E}">
        <p14:creationId xmlns:p14="http://schemas.microsoft.com/office/powerpoint/2010/main" val="30670909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On-screen Show (4:3)</PresentationFormat>
  <Paragraphs>154</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Helvetica</vt:lpstr>
      <vt:lpstr>Times</vt:lpstr>
      <vt:lpstr>Verdana</vt:lpstr>
      <vt:lpstr>blank</vt:lpstr>
      <vt:lpstr>Trouble at mill: pedagogic responses to the rise and rise of custom written essay services  Martin Seviour  Nottingham Language Centre Nottingham Trent University</vt:lpstr>
      <vt:lpstr>What is an Essay Mill?   “An organisation or individual, usually with a web presence, that contracts with students to complete an assignment or assignments for a student for a fee.”  QAA   Contracting to Cheat In HE (2017)</vt:lpstr>
      <vt:lpstr>What does an essay mill look like?</vt:lpstr>
      <vt:lpstr>PowerPoint Presentation</vt:lpstr>
      <vt:lpstr>PowerPoint Presentation</vt:lpstr>
      <vt:lpstr>Excerpt from Barclay Littlewood’s website </vt:lpstr>
      <vt:lpstr>The UK Essays website</vt:lpstr>
      <vt:lpstr>PowerPoint Presentation</vt:lpstr>
      <vt:lpstr>The growth of UK Essays (http://thomaslancaster.co.uk/blog/)  </vt:lpstr>
      <vt:lpstr>The extent of the problem</vt:lpstr>
      <vt:lpstr>Why do students use essay mills?  </vt:lpstr>
      <vt:lpstr>Responses</vt:lpstr>
      <vt:lpstr>Why EAP teachers are key players</vt:lpstr>
      <vt:lpstr>Focus on process</vt:lpstr>
      <vt:lpstr>PowerPoint Presentation</vt:lpstr>
      <vt:lpstr>Focus on assessment literacy</vt:lpstr>
      <vt:lpstr>PowerPoint Presentation</vt:lpstr>
      <vt:lpstr>Which plan? ‘Blind Football’ or ‘Homelessness’?</vt:lpstr>
      <vt:lpstr>Focus on language</vt:lpstr>
      <vt:lpstr>Transforming knowledge</vt:lpstr>
      <vt:lpstr>PowerPoint Presentation</vt:lpstr>
      <vt:lpstr>PowerPoint Presentation</vt:lpstr>
      <vt:lpstr>Talking about good academic practice and academic integrity  </vt:lpstr>
      <vt:lpstr>Which of these is most serious?</vt:lpstr>
      <vt:lpstr>Why do students use essay mills?  </vt:lpstr>
      <vt:lpstr>PowerPoint Presentation</vt:lpstr>
      <vt:lpstr>Selected References</vt:lpstr>
      <vt:lpstr>PowerPoint Presentation</vt:lpstr>
      <vt:lpstr>Pedagogic responses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Academic Practice</dc:title>
  <dc:creator>Anvar Seviour</dc:creator>
  <cp:lastModifiedBy>Seviour, Martin</cp:lastModifiedBy>
  <cp:revision>61</cp:revision>
  <cp:lastPrinted>2019-04-12T07:21:21Z</cp:lastPrinted>
  <dcterms:modified xsi:type="dcterms:W3CDTF">2019-05-07T14:07:56Z</dcterms:modified>
</cp:coreProperties>
</file>