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4"/>
  </p:sldMasterIdLst>
  <p:notesMasterIdLst>
    <p:notesMasterId r:id="rId26"/>
  </p:notesMasterIdLst>
  <p:handoutMasterIdLst>
    <p:handoutMasterId r:id="rId27"/>
  </p:handoutMasterIdLst>
  <p:sldIdLst>
    <p:sldId id="256" r:id="rId5"/>
    <p:sldId id="263" r:id="rId6"/>
    <p:sldId id="264" r:id="rId7"/>
    <p:sldId id="265" r:id="rId8"/>
    <p:sldId id="266" r:id="rId9"/>
    <p:sldId id="267" r:id="rId10"/>
    <p:sldId id="268" r:id="rId11"/>
    <p:sldId id="271" r:id="rId12"/>
    <p:sldId id="272" r:id="rId13"/>
    <p:sldId id="270" r:id="rId14"/>
    <p:sldId id="287" r:id="rId15"/>
    <p:sldId id="269" r:id="rId16"/>
    <p:sldId id="286" r:id="rId17"/>
    <p:sldId id="273" r:id="rId18"/>
    <p:sldId id="274" r:id="rId19"/>
    <p:sldId id="276" r:id="rId20"/>
    <p:sldId id="275" r:id="rId21"/>
    <p:sldId id="279" r:id="rId22"/>
    <p:sldId id="277" r:id="rId23"/>
    <p:sldId id="285" r:id="rId24"/>
    <p:sldId id="280" r:id="rId25"/>
  </p:sldIdLst>
  <p:sldSz cx="9144000" cy="6858000" type="screen4x3"/>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8895"/>
    <a:srgbClr val="2B4349"/>
    <a:srgbClr val="602E64"/>
    <a:srgbClr val="334F57"/>
    <a:srgbClr val="512654"/>
    <a:srgbClr val="A3C1C9"/>
    <a:srgbClr val="E2ECEE"/>
    <a:srgbClr val="CDDDE1"/>
    <a:srgbClr val="7FA8B3"/>
    <a:srgbClr val="A893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76" autoAdjust="0"/>
  </p:normalViewPr>
  <p:slideViewPr>
    <p:cSldViewPr>
      <p:cViewPr varScale="1">
        <p:scale>
          <a:sx n="108" d="100"/>
          <a:sy n="108" d="100"/>
        </p:scale>
        <p:origin x="324" y="54"/>
      </p:cViewPr>
      <p:guideLst>
        <p:guide orient="horz" pos="2160"/>
        <p:guide pos="2880"/>
      </p:guideLst>
    </p:cSldViewPr>
  </p:slideViewPr>
  <p:outlineViewPr>
    <p:cViewPr>
      <p:scale>
        <a:sx n="33" d="100"/>
        <a:sy n="33" d="100"/>
      </p:scale>
      <p:origin x="0" y="51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2796" y="-96"/>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DC6EAA6E-A22C-4B8B-B5D2-89529FF0013A}" type="datetimeFigureOut">
              <a:rPr lang="en-GB" smtClean="0"/>
              <a:t>27/04/2019</a:t>
            </a:fld>
            <a:endParaRPr lang="en-GB"/>
          </a:p>
        </p:txBody>
      </p:sp>
      <p:sp>
        <p:nvSpPr>
          <p:cNvPr id="4" name="Footer Placeholder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55896964-24B5-4728-9F46-0BFF3B2EA31B}" type="slidenum">
              <a:rPr lang="en-GB" smtClean="0"/>
              <a:t>‹#›</a:t>
            </a:fld>
            <a:endParaRPr lang="en-GB"/>
          </a:p>
        </p:txBody>
      </p:sp>
    </p:spTree>
    <p:extLst>
      <p:ext uri="{BB962C8B-B14F-4D97-AF65-F5344CB8AC3E}">
        <p14:creationId xmlns:p14="http://schemas.microsoft.com/office/powerpoint/2010/main" val="381475144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C1DDF9EF-8E72-4B92-9219-4D69F36FD409}" type="datetimeFigureOut">
              <a:rPr lang="en-GB" smtClean="0"/>
              <a:t>27/04/2019</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A02A6D1F-6F91-46E4-8C14-4939340D29D0}" type="slidenum">
              <a:rPr lang="en-GB" smtClean="0"/>
              <a:t>‹#›</a:t>
            </a:fld>
            <a:endParaRPr lang="en-GB"/>
          </a:p>
        </p:txBody>
      </p:sp>
    </p:spTree>
    <p:extLst>
      <p:ext uri="{BB962C8B-B14F-4D97-AF65-F5344CB8AC3E}">
        <p14:creationId xmlns:p14="http://schemas.microsoft.com/office/powerpoint/2010/main" val="54188926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068960"/>
            <a:ext cx="7668000" cy="1368152"/>
          </a:xfrm>
        </p:spPr>
        <p:txBody>
          <a:bodyPr>
            <a:normAutofit/>
          </a:bodyPr>
          <a:lstStyle>
            <a:lvl1pPr>
              <a:defRPr sz="4400" b="1">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971600" y="4653136"/>
            <a:ext cx="7200800" cy="1224136"/>
          </a:xfrm>
        </p:spPr>
        <p:txBody>
          <a:bodyPr>
            <a:noAutofit/>
          </a:bodyPr>
          <a:lstStyle>
            <a:lvl1pPr marL="0" indent="0" algn="ctr">
              <a:spcBef>
                <a:spcPts val="0"/>
              </a:spcBef>
              <a:buNone/>
              <a:defRPr lang="en-GB" sz="3600" b="0" kern="1200" dirty="0">
                <a:solidFill>
                  <a:srgbClr val="CDDDE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3147929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00" y="-1187"/>
            <a:ext cx="9127885" cy="1847434"/>
          </a:xfrm>
          <a:prstGeom prst="rect">
            <a:avLst/>
          </a:prstGeom>
        </p:spPr>
      </p:pic>
      <p:sp>
        <p:nvSpPr>
          <p:cNvPr id="2" name="Title 1"/>
          <p:cNvSpPr>
            <a:spLocks noGrp="1"/>
          </p:cNvSpPr>
          <p:nvPr>
            <p:ph type="title"/>
          </p:nvPr>
        </p:nvSpPr>
        <p:spPr>
          <a:xfrm>
            <a:off x="467544" y="648000"/>
            <a:ext cx="3008313" cy="764776"/>
          </a:xfrm>
        </p:spPr>
        <p:txBody>
          <a:bodyPr anchor="b"/>
          <a:lstStyle>
            <a:lvl1pPr algn="l">
              <a:defRPr sz="2000" b="1">
                <a:solidFill>
                  <a:srgbClr val="512654"/>
                </a:solidFill>
              </a:defRPr>
            </a:lvl1pPr>
          </a:lstStyle>
          <a:p>
            <a:r>
              <a:rPr lang="en-US"/>
              <a:t>Click to edit Master title style</a:t>
            </a:r>
            <a:endParaRPr lang="en-GB" dirty="0"/>
          </a:p>
        </p:txBody>
      </p:sp>
      <p:sp>
        <p:nvSpPr>
          <p:cNvPr id="3" name="Content Placeholder 2"/>
          <p:cNvSpPr>
            <a:spLocks noGrp="1"/>
          </p:cNvSpPr>
          <p:nvPr>
            <p:ph idx="1"/>
          </p:nvPr>
        </p:nvSpPr>
        <p:spPr>
          <a:xfrm>
            <a:off x="3575050" y="648000"/>
            <a:ext cx="4597350" cy="5589312"/>
          </a:xfrm>
        </p:spPr>
        <p:txBody>
          <a:bodyPr/>
          <a:lstStyle>
            <a:lvl1pPr>
              <a:defRPr sz="2800">
                <a:solidFill>
                  <a:srgbClr val="2B4349"/>
                </a:solidFill>
              </a:defRPr>
            </a:lvl1pPr>
            <a:lvl2pPr>
              <a:defRPr sz="2400">
                <a:solidFill>
                  <a:srgbClr val="602E64"/>
                </a:solidFill>
              </a:defRPr>
            </a:lvl2pPr>
            <a:lvl3pPr>
              <a:defRPr sz="2200">
                <a:solidFill>
                  <a:schemeClr val="accent4">
                    <a:lumMod val="50000"/>
                  </a:schemeClr>
                </a:solidFill>
              </a:defRPr>
            </a:lvl3pPr>
            <a:lvl4pPr>
              <a:defRPr sz="2000">
                <a:solidFill>
                  <a:srgbClr val="6F3474"/>
                </a:solidFill>
              </a:defRPr>
            </a:lvl4pPr>
            <a:lvl5pPr>
              <a:defRPr sz="1800">
                <a:solidFill>
                  <a:srgbClr val="598895"/>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57200" y="1556792"/>
            <a:ext cx="3008313" cy="4680520"/>
          </a:xfrm>
        </p:spPr>
        <p:txBody>
          <a:bodyPr/>
          <a:lstStyle>
            <a:lvl1pPr marL="0" indent="0">
              <a:buNone/>
              <a:defRPr sz="1400">
                <a:solidFill>
                  <a:srgbClr val="334F5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512654"/>
                </a:solidFill>
              </a:defRPr>
            </a:lvl1pPr>
          </a:lstStyle>
          <a:p>
            <a:fld id="{BECA09C8-8429-4C26-8C00-BE8E1226DC7C}" type="datetime1">
              <a:rPr lang="en-GB" smtClean="0"/>
              <a:t>27/04/2019</a:t>
            </a:fld>
            <a:endParaRPr lang="en-GB" dirty="0"/>
          </a:p>
        </p:txBody>
      </p:sp>
      <p:sp>
        <p:nvSpPr>
          <p:cNvPr id="7" name="Slide Number Placeholder 6"/>
          <p:cNvSpPr>
            <a:spLocks noGrp="1"/>
          </p:cNvSpPr>
          <p:nvPr>
            <p:ph type="sldNum" sz="quarter" idx="12"/>
          </p:nvPr>
        </p:nvSpPr>
        <p:spPr/>
        <p:txBody>
          <a:bodyPr/>
          <a:lstStyle>
            <a:lvl1pPr>
              <a:defRPr>
                <a:solidFill>
                  <a:srgbClr val="512654"/>
                </a:solidFill>
              </a:defRPr>
            </a:lvl1pPr>
          </a:lstStyle>
          <a:p>
            <a:fld id="{F86FD87C-07F1-4E3C-9B14-158B6A9C772B}" type="slidenum">
              <a:rPr lang="en-GB" smtClean="0"/>
              <a:pPr/>
              <a:t>‹#›</a:t>
            </a:fld>
            <a:endParaRPr lang="en-GB" dirty="0"/>
          </a:p>
        </p:txBody>
      </p:sp>
    </p:spTree>
    <p:extLst>
      <p:ext uri="{BB962C8B-B14F-4D97-AF65-F5344CB8AC3E}">
        <p14:creationId xmlns:p14="http://schemas.microsoft.com/office/powerpoint/2010/main" val="92189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00" y="-1187"/>
            <a:ext cx="9127885" cy="1847434"/>
          </a:xfrm>
          <a:prstGeom prst="rect">
            <a:avLst/>
          </a:prstGeom>
        </p:spPr>
      </p:pic>
      <p:sp>
        <p:nvSpPr>
          <p:cNvPr id="2" name="Title 1"/>
          <p:cNvSpPr>
            <a:spLocks noGrp="1"/>
          </p:cNvSpPr>
          <p:nvPr>
            <p:ph type="title"/>
          </p:nvPr>
        </p:nvSpPr>
        <p:spPr>
          <a:xfrm>
            <a:off x="1792288" y="4608000"/>
            <a:ext cx="5486400" cy="498178"/>
          </a:xfrm>
        </p:spPr>
        <p:txBody>
          <a:bodyPr anchor="b"/>
          <a:lstStyle>
            <a:lvl1pPr algn="l">
              <a:defRPr sz="2000" b="1">
                <a:solidFill>
                  <a:srgbClr val="512654"/>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1792288" y="648000"/>
            <a:ext cx="5486400" cy="3874621"/>
          </a:xfrm>
        </p:spPr>
        <p:txBody>
          <a:bodyPr/>
          <a:lstStyle>
            <a:lvl1pPr marL="0" indent="0">
              <a:buNone/>
              <a:defRPr sz="3200">
                <a:solidFill>
                  <a:srgbClr val="51265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1792288" y="5229200"/>
            <a:ext cx="5486400" cy="943000"/>
          </a:xfrm>
        </p:spPr>
        <p:txBody>
          <a:bodyPr/>
          <a:lstStyle>
            <a:lvl1pPr marL="0" indent="0">
              <a:buNone/>
              <a:defRPr sz="1400">
                <a:solidFill>
                  <a:srgbClr val="2B434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512654"/>
                </a:solidFill>
              </a:defRPr>
            </a:lvl1pPr>
          </a:lstStyle>
          <a:p>
            <a:fld id="{A935E1CE-9CC3-4874-9F28-6E7DF4C07411}" type="datetime1">
              <a:rPr lang="en-GB" smtClean="0"/>
              <a:t>27/04/2019</a:t>
            </a:fld>
            <a:endParaRPr lang="en-GB" dirty="0"/>
          </a:p>
        </p:txBody>
      </p:sp>
      <p:sp>
        <p:nvSpPr>
          <p:cNvPr id="7" name="Slide Number Placeholder 6"/>
          <p:cNvSpPr>
            <a:spLocks noGrp="1"/>
          </p:cNvSpPr>
          <p:nvPr>
            <p:ph type="sldNum" sz="quarter" idx="12"/>
          </p:nvPr>
        </p:nvSpPr>
        <p:spPr/>
        <p:txBody>
          <a:bodyPr/>
          <a:lstStyle>
            <a:lvl1pPr>
              <a:defRPr>
                <a:solidFill>
                  <a:srgbClr val="512654"/>
                </a:solidFill>
              </a:defRPr>
            </a:lvl1pPr>
          </a:lstStyle>
          <a:p>
            <a:fld id="{F86FD87C-07F1-4E3C-9B14-158B6A9C772B}" type="slidenum">
              <a:rPr lang="en-GB" smtClean="0"/>
              <a:pPr/>
              <a:t>‹#›</a:t>
            </a:fld>
            <a:endParaRPr lang="en-GB" dirty="0"/>
          </a:p>
        </p:txBody>
      </p:sp>
      <p:sp>
        <p:nvSpPr>
          <p:cNvPr id="12" name="TextBox 11"/>
          <p:cNvSpPr txBox="1"/>
          <p:nvPr userDrawn="1"/>
        </p:nvSpPr>
        <p:spPr>
          <a:xfrm>
            <a:off x="467544" y="922531"/>
            <a:ext cx="7056784" cy="562253"/>
          </a:xfrm>
          <a:prstGeom prst="rect">
            <a:avLst/>
          </a:prstGeom>
        </p:spPr>
        <p:txBody>
          <a:bodyPr vert="horz" wrap="square" lIns="91440" tIns="45720" rIns="91440" bIns="45720" rtlCol="0" anchor="ctr">
            <a:noAutofit/>
          </a:bodyPr>
          <a:lstStyle/>
          <a:p>
            <a:endParaRPr lang="en-GB" sz="4000" b="1" dirty="0">
              <a:solidFill>
                <a:srgbClr val="512654"/>
              </a:solidFill>
            </a:endParaRPr>
          </a:p>
        </p:txBody>
      </p:sp>
    </p:spTree>
    <p:extLst>
      <p:ext uri="{BB962C8B-B14F-4D97-AF65-F5344CB8AC3E}">
        <p14:creationId xmlns:p14="http://schemas.microsoft.com/office/powerpoint/2010/main" val="305638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00" y="-1187"/>
            <a:ext cx="9127885" cy="1847434"/>
          </a:xfrm>
          <a:prstGeom prst="rect">
            <a:avLst/>
          </a:prstGeom>
        </p:spPr>
      </p:pic>
      <p:sp>
        <p:nvSpPr>
          <p:cNvPr id="3" name="Content Placeholder 2"/>
          <p:cNvSpPr>
            <a:spLocks noGrp="1"/>
          </p:cNvSpPr>
          <p:nvPr>
            <p:ph idx="1"/>
          </p:nvPr>
        </p:nvSpPr>
        <p:spPr>
          <a:xfrm>
            <a:off x="457200" y="1484784"/>
            <a:ext cx="8147248" cy="4824536"/>
          </a:xfrm>
        </p:spPr>
        <p:txBody>
          <a:bodyPr/>
          <a:lstStyle>
            <a:lvl1pPr>
              <a:defRPr sz="2800">
                <a:solidFill>
                  <a:srgbClr val="2B4349"/>
                </a:solidFill>
              </a:defRPr>
            </a:lvl1pPr>
            <a:lvl2pPr>
              <a:defRPr sz="2400">
                <a:solidFill>
                  <a:srgbClr val="602E64"/>
                </a:solidFill>
              </a:defRPr>
            </a:lvl2pPr>
            <a:lvl3pPr>
              <a:defRPr sz="2200">
                <a:solidFill>
                  <a:schemeClr val="accent4">
                    <a:lumMod val="50000"/>
                  </a:schemeClr>
                </a:solidFill>
              </a:defRPr>
            </a:lvl3pPr>
            <a:lvl4pPr>
              <a:defRPr sz="2000">
                <a:solidFill>
                  <a:srgbClr val="6F3474"/>
                </a:solidFill>
              </a:defRPr>
            </a:lvl4pPr>
            <a:lvl5pPr>
              <a:defRPr sz="1800">
                <a:solidFill>
                  <a:srgbClr val="598895"/>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solidFill>
                  <a:srgbClr val="512654"/>
                </a:solidFill>
              </a:defRPr>
            </a:lvl1pPr>
          </a:lstStyle>
          <a:p>
            <a:fld id="{D4392331-DE5A-42B9-89EA-1881C56F4566}" type="datetime1">
              <a:rPr lang="en-GB" smtClean="0"/>
              <a:t>27/04/2019</a:t>
            </a:fld>
            <a:endParaRPr lang="en-GB" dirty="0"/>
          </a:p>
        </p:txBody>
      </p:sp>
      <p:sp>
        <p:nvSpPr>
          <p:cNvPr id="6" name="Slide Number Placeholder 5"/>
          <p:cNvSpPr>
            <a:spLocks noGrp="1"/>
          </p:cNvSpPr>
          <p:nvPr>
            <p:ph type="sldNum" sz="quarter" idx="12"/>
          </p:nvPr>
        </p:nvSpPr>
        <p:spPr/>
        <p:txBody>
          <a:bodyPr/>
          <a:lstStyle>
            <a:lvl1pPr>
              <a:defRPr>
                <a:solidFill>
                  <a:srgbClr val="512654"/>
                </a:solidFill>
              </a:defRPr>
            </a:lvl1pPr>
          </a:lstStyle>
          <a:p>
            <a:fld id="{F86FD87C-07F1-4E3C-9B14-158B6A9C772B}" type="slidenum">
              <a:rPr lang="en-GB" smtClean="0"/>
              <a:pPr/>
              <a:t>‹#›</a:t>
            </a:fld>
            <a:endParaRPr lang="en-GB" dirty="0"/>
          </a:p>
        </p:txBody>
      </p:sp>
      <p:sp>
        <p:nvSpPr>
          <p:cNvPr id="9" name="Title 13"/>
          <p:cNvSpPr>
            <a:spLocks noGrp="1"/>
          </p:cNvSpPr>
          <p:nvPr>
            <p:ph type="title"/>
          </p:nvPr>
        </p:nvSpPr>
        <p:spPr>
          <a:xfrm>
            <a:off x="457200" y="648000"/>
            <a:ext cx="7704000" cy="720000"/>
          </a:xfrm>
        </p:spPr>
        <p:txBody>
          <a:bodyPr tIns="108000" bIns="36000" anchor="ctr" anchorCtr="0">
            <a:normAutofit/>
          </a:bodyPr>
          <a:lstStyle>
            <a:lvl1pPr algn="l">
              <a:lnSpc>
                <a:spcPts val="3200"/>
              </a:lnSpc>
              <a:defRPr sz="3800" b="1" baseline="0">
                <a:solidFill>
                  <a:srgbClr val="512654"/>
                </a:solidFill>
              </a:defRPr>
            </a:lvl1pPr>
          </a:lstStyle>
          <a:p>
            <a:r>
              <a:rPr lang="en-US"/>
              <a:t>Click to edit Master title style</a:t>
            </a:r>
            <a:endParaRPr lang="en-GB" dirty="0"/>
          </a:p>
        </p:txBody>
      </p:sp>
    </p:spTree>
    <p:extLst>
      <p:ext uri="{BB962C8B-B14F-4D97-AF65-F5344CB8AC3E}">
        <p14:creationId xmlns:p14="http://schemas.microsoft.com/office/powerpoint/2010/main" val="428242618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00" y="-1187"/>
            <a:ext cx="9127885" cy="1847434"/>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solidFill>
                  <a:srgbClr val="512654"/>
                </a:solidFill>
              </a:defRPr>
            </a:lvl1pPr>
          </a:lstStyle>
          <a:p>
            <a:r>
              <a:rPr lang="en-US"/>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2B434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rgbClr val="512654"/>
                </a:solidFill>
              </a:defRPr>
            </a:lvl1pPr>
          </a:lstStyle>
          <a:p>
            <a:fld id="{7D0FF21A-D09B-421E-B97D-22D5024D34C5}" type="datetime1">
              <a:rPr lang="en-GB" smtClean="0"/>
              <a:t>27/04/2019</a:t>
            </a:fld>
            <a:endParaRPr lang="en-GB" dirty="0"/>
          </a:p>
        </p:txBody>
      </p:sp>
      <p:sp>
        <p:nvSpPr>
          <p:cNvPr id="6" name="Slide Number Placeholder 5"/>
          <p:cNvSpPr>
            <a:spLocks noGrp="1"/>
          </p:cNvSpPr>
          <p:nvPr>
            <p:ph type="sldNum" sz="quarter" idx="12"/>
          </p:nvPr>
        </p:nvSpPr>
        <p:spPr/>
        <p:txBody>
          <a:bodyPr/>
          <a:lstStyle>
            <a:lvl1pPr>
              <a:defRPr>
                <a:solidFill>
                  <a:srgbClr val="512654"/>
                </a:solidFill>
              </a:defRPr>
            </a:lvl1pPr>
          </a:lstStyle>
          <a:p>
            <a:fld id="{F86FD87C-07F1-4E3C-9B14-158B6A9C772B}" type="slidenum">
              <a:rPr lang="en-GB" smtClean="0"/>
              <a:pPr/>
              <a:t>‹#›</a:t>
            </a:fld>
            <a:endParaRPr lang="en-GB" dirty="0"/>
          </a:p>
        </p:txBody>
      </p:sp>
    </p:spTree>
    <p:extLst>
      <p:ext uri="{BB962C8B-B14F-4D97-AF65-F5344CB8AC3E}">
        <p14:creationId xmlns:p14="http://schemas.microsoft.com/office/powerpoint/2010/main" val="2082117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00" y="-1187"/>
            <a:ext cx="9127885" cy="1847434"/>
          </a:xfrm>
          <a:prstGeom prst="rect">
            <a:avLst/>
          </a:prstGeom>
        </p:spPr>
      </p:pic>
      <p:sp>
        <p:nvSpPr>
          <p:cNvPr id="3" name="Content Placeholder 2"/>
          <p:cNvSpPr>
            <a:spLocks noGrp="1"/>
          </p:cNvSpPr>
          <p:nvPr>
            <p:ph sz="half" idx="1"/>
          </p:nvPr>
        </p:nvSpPr>
        <p:spPr>
          <a:xfrm>
            <a:off x="457200" y="1483200"/>
            <a:ext cx="4032000" cy="4754112"/>
          </a:xfrm>
        </p:spPr>
        <p:txBody>
          <a:bodyPr/>
          <a:lstStyle>
            <a:lvl1pPr>
              <a:defRPr sz="2800">
                <a:solidFill>
                  <a:srgbClr val="2B4349"/>
                </a:solidFill>
              </a:defRPr>
            </a:lvl1pPr>
            <a:lvl2pPr>
              <a:defRPr sz="2400">
                <a:solidFill>
                  <a:srgbClr val="602E64"/>
                </a:solidFill>
              </a:defRPr>
            </a:lvl2pPr>
            <a:lvl3pPr marL="1143000" indent="-228600">
              <a:defRPr lang="en-US" sz="2200" kern="1200" dirty="0" smtClean="0">
                <a:solidFill>
                  <a:schemeClr val="accent4">
                    <a:lumMod val="50000"/>
                  </a:schemeClr>
                </a:solidFill>
                <a:latin typeface="+mn-lt"/>
                <a:ea typeface="+mn-ea"/>
                <a:cs typeface="+mn-cs"/>
              </a:defRPr>
            </a:lvl3pPr>
            <a:lvl4pPr marL="1600200" indent="-228600">
              <a:defRPr lang="en-US" sz="2000" kern="1200" dirty="0" smtClean="0">
                <a:solidFill>
                  <a:srgbClr val="6F3474"/>
                </a:solidFill>
                <a:latin typeface="+mn-lt"/>
                <a:ea typeface="+mn-ea"/>
                <a:cs typeface="+mn-cs"/>
              </a:defRPr>
            </a:lvl4pPr>
            <a:lvl5pPr marL="2057400" indent="-228600">
              <a:defRPr lang="en-GB" sz="1800" kern="1200" dirty="0">
                <a:solidFill>
                  <a:srgbClr val="598895"/>
                </a:solidFill>
                <a:latin typeface="+mn-lt"/>
                <a:ea typeface="+mn-ea"/>
                <a:cs typeface="+mn-cs"/>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572000" y="1483200"/>
            <a:ext cx="4032448" cy="4754112"/>
          </a:xfrm>
        </p:spPr>
        <p:txBody>
          <a:bodyPr vert="horz" lIns="91440" tIns="45720" rIns="91440" bIns="45720" rtlCol="0">
            <a:normAutofit/>
          </a:bodyPr>
          <a:lstStyle>
            <a:lvl1pPr>
              <a:defRPr lang="en-US" sz="2800" smtClean="0">
                <a:solidFill>
                  <a:srgbClr val="2B4349"/>
                </a:solidFill>
              </a:defRPr>
            </a:lvl1pPr>
            <a:lvl2pPr>
              <a:defRPr lang="en-US" sz="2400" smtClean="0">
                <a:solidFill>
                  <a:srgbClr val="602E64"/>
                </a:solidFill>
              </a:defRPr>
            </a:lvl2pPr>
            <a:lvl3pPr>
              <a:defRPr lang="en-US" sz="2200" smtClean="0">
                <a:solidFill>
                  <a:schemeClr val="accent4">
                    <a:lumMod val="50000"/>
                  </a:schemeClr>
                </a:solidFill>
              </a:defRPr>
            </a:lvl3pPr>
            <a:lvl4pPr>
              <a:defRPr lang="en-US" sz="2000" smtClean="0">
                <a:solidFill>
                  <a:srgbClr val="6F3474"/>
                </a:solidFill>
              </a:defRPr>
            </a:lvl4pPr>
            <a:lvl5pPr marL="2057400" indent="-228600">
              <a:defRPr lang="en-GB" sz="1800" kern="1200" dirty="0">
                <a:solidFill>
                  <a:srgbClr val="598895"/>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defRPr>
                <a:solidFill>
                  <a:srgbClr val="512654"/>
                </a:solidFill>
              </a:defRPr>
            </a:lvl1pPr>
          </a:lstStyle>
          <a:p>
            <a:fld id="{B7B567F9-1879-482D-93C7-47EE57C0CC22}" type="datetime1">
              <a:rPr lang="en-GB" smtClean="0"/>
              <a:t>27/04/2019</a:t>
            </a:fld>
            <a:endParaRPr lang="en-GB" dirty="0"/>
          </a:p>
        </p:txBody>
      </p:sp>
      <p:sp>
        <p:nvSpPr>
          <p:cNvPr id="7" name="Slide Number Placeholder 6"/>
          <p:cNvSpPr>
            <a:spLocks noGrp="1"/>
          </p:cNvSpPr>
          <p:nvPr>
            <p:ph type="sldNum" sz="quarter" idx="12"/>
          </p:nvPr>
        </p:nvSpPr>
        <p:spPr/>
        <p:txBody>
          <a:bodyPr/>
          <a:lstStyle>
            <a:lvl1pPr>
              <a:defRPr>
                <a:solidFill>
                  <a:srgbClr val="512654"/>
                </a:solidFill>
              </a:defRPr>
            </a:lvl1pPr>
          </a:lstStyle>
          <a:p>
            <a:fld id="{F86FD87C-07F1-4E3C-9B14-158B6A9C772B}" type="slidenum">
              <a:rPr lang="en-GB" smtClean="0"/>
              <a:pPr/>
              <a:t>‹#›</a:t>
            </a:fld>
            <a:endParaRPr lang="en-GB" dirty="0"/>
          </a:p>
        </p:txBody>
      </p:sp>
      <p:sp>
        <p:nvSpPr>
          <p:cNvPr id="10" name="Title 13"/>
          <p:cNvSpPr>
            <a:spLocks noGrp="1"/>
          </p:cNvSpPr>
          <p:nvPr>
            <p:ph type="title"/>
          </p:nvPr>
        </p:nvSpPr>
        <p:spPr>
          <a:xfrm>
            <a:off x="457200" y="648000"/>
            <a:ext cx="7704000" cy="720000"/>
          </a:xfrm>
        </p:spPr>
        <p:txBody>
          <a:bodyPr tIns="108000" bIns="36000" anchor="ctr" anchorCtr="0">
            <a:normAutofit/>
          </a:bodyPr>
          <a:lstStyle>
            <a:lvl1pPr algn="l">
              <a:lnSpc>
                <a:spcPts val="3200"/>
              </a:lnSpc>
              <a:defRPr sz="3800" b="1" baseline="0">
                <a:solidFill>
                  <a:srgbClr val="512654"/>
                </a:solidFill>
              </a:defRPr>
            </a:lvl1pPr>
          </a:lstStyle>
          <a:p>
            <a:r>
              <a:rPr lang="en-US"/>
              <a:t>Click to edit Master title style</a:t>
            </a:r>
            <a:endParaRPr lang="en-GB" dirty="0"/>
          </a:p>
        </p:txBody>
      </p:sp>
    </p:spTree>
    <p:extLst>
      <p:ext uri="{BB962C8B-B14F-4D97-AF65-F5344CB8AC3E}">
        <p14:creationId xmlns:p14="http://schemas.microsoft.com/office/powerpoint/2010/main" val="2010068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96" y="-1187"/>
            <a:ext cx="9127885" cy="1847434"/>
          </a:xfrm>
          <a:prstGeom prst="rect">
            <a:avLst/>
          </a:prstGeom>
        </p:spPr>
      </p:pic>
      <p:sp>
        <p:nvSpPr>
          <p:cNvPr id="3" name="Text Placeholder 2"/>
          <p:cNvSpPr>
            <a:spLocks noGrp="1"/>
          </p:cNvSpPr>
          <p:nvPr>
            <p:ph type="body" idx="1"/>
          </p:nvPr>
        </p:nvSpPr>
        <p:spPr>
          <a:xfrm>
            <a:off x="457200" y="1483200"/>
            <a:ext cx="4032000" cy="576063"/>
          </a:xfrm>
        </p:spPr>
        <p:txBody>
          <a:bodyPr anchor="b"/>
          <a:lstStyle>
            <a:lvl1pPr marL="0" indent="0">
              <a:buNone/>
              <a:defRPr sz="2400" b="1">
                <a:solidFill>
                  <a:srgbClr val="334F5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32856"/>
            <a:ext cx="4032000" cy="4104455"/>
          </a:xfrm>
        </p:spPr>
        <p:txBody>
          <a:bodyPr/>
          <a:lstStyle>
            <a:lvl1pPr>
              <a:defRPr sz="2400">
                <a:solidFill>
                  <a:srgbClr val="512654"/>
                </a:solidFill>
              </a:defRPr>
            </a:lvl1pPr>
            <a:lvl2pPr marL="742950" indent="-285750">
              <a:defRPr lang="en-US" sz="2000" kern="1200" dirty="0" smtClean="0">
                <a:solidFill>
                  <a:srgbClr val="4F5353"/>
                </a:solidFill>
                <a:latin typeface="+mn-lt"/>
                <a:ea typeface="+mn-ea"/>
                <a:cs typeface="+mn-cs"/>
              </a:defRPr>
            </a:lvl2pPr>
            <a:lvl3pPr>
              <a:defRPr sz="1800">
                <a:solidFill>
                  <a:schemeClr val="accent4">
                    <a:lumMod val="50000"/>
                  </a:schemeClr>
                </a:solidFill>
              </a:defRPr>
            </a:lvl3pPr>
            <a:lvl4pPr>
              <a:defRPr sz="1600">
                <a:solidFill>
                  <a:srgbClr val="6F3474"/>
                </a:solidFill>
              </a:defRPr>
            </a:lvl4pPr>
            <a:lvl5pPr>
              <a:defRPr sz="1600">
                <a:solidFill>
                  <a:srgbClr val="598895"/>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572001" y="1483200"/>
            <a:ext cx="4032448" cy="576065"/>
          </a:xfrm>
        </p:spPr>
        <p:txBody>
          <a:bodyPr anchor="b">
            <a:normAutofit/>
          </a:bodyPr>
          <a:lstStyle>
            <a:lvl1pPr marL="0" indent="0">
              <a:buNone/>
              <a:defRPr lang="en-US" sz="2400" b="1" kern="1200" dirty="0" smtClean="0">
                <a:solidFill>
                  <a:srgbClr val="334F57"/>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anose="020B0604020202020204" pitchFamily="34" charset="0"/>
              <a:buNone/>
            </a:pPr>
            <a:r>
              <a:rPr lang="en-US"/>
              <a:t>Edit Master text styles</a:t>
            </a:r>
          </a:p>
        </p:txBody>
      </p:sp>
      <p:sp>
        <p:nvSpPr>
          <p:cNvPr id="6" name="Content Placeholder 5"/>
          <p:cNvSpPr>
            <a:spLocks noGrp="1"/>
          </p:cNvSpPr>
          <p:nvPr>
            <p:ph sz="quarter" idx="4"/>
          </p:nvPr>
        </p:nvSpPr>
        <p:spPr>
          <a:xfrm>
            <a:off x="4572001" y="2132856"/>
            <a:ext cx="4032448" cy="4104455"/>
          </a:xfrm>
        </p:spPr>
        <p:txBody>
          <a:bodyPr/>
          <a:lstStyle>
            <a:lvl1pPr marL="342900" indent="-342900">
              <a:defRPr lang="en-US" sz="2400" kern="1200" dirty="0" smtClean="0">
                <a:solidFill>
                  <a:srgbClr val="512654"/>
                </a:solidFill>
                <a:latin typeface="+mn-lt"/>
                <a:ea typeface="+mn-ea"/>
                <a:cs typeface="+mn-cs"/>
              </a:defRPr>
            </a:lvl1pPr>
            <a:lvl2pPr marL="742950" indent="-285750">
              <a:defRPr lang="en-US" sz="2000" kern="1200" dirty="0" smtClean="0">
                <a:solidFill>
                  <a:srgbClr val="4F5353"/>
                </a:solidFill>
                <a:latin typeface="+mn-lt"/>
                <a:ea typeface="+mn-ea"/>
                <a:cs typeface="+mn-cs"/>
              </a:defRPr>
            </a:lvl2pPr>
            <a:lvl3pPr marL="1143000" indent="-228600">
              <a:defRPr lang="en-US" sz="1800" kern="1200" dirty="0" smtClean="0">
                <a:solidFill>
                  <a:schemeClr val="accent4">
                    <a:lumMod val="50000"/>
                  </a:schemeClr>
                </a:solidFill>
                <a:latin typeface="+mn-lt"/>
                <a:ea typeface="+mn-ea"/>
                <a:cs typeface="+mn-cs"/>
              </a:defRPr>
            </a:lvl3pPr>
            <a:lvl4pPr marL="1600200" indent="-228600">
              <a:defRPr lang="en-US" sz="1600" kern="1200" dirty="0" smtClean="0">
                <a:solidFill>
                  <a:srgbClr val="6F3474"/>
                </a:solidFill>
                <a:latin typeface="+mn-lt"/>
                <a:ea typeface="+mn-ea"/>
                <a:cs typeface="+mn-cs"/>
              </a:defRPr>
            </a:lvl4pPr>
            <a:lvl5pPr marL="2057400" indent="-228600">
              <a:defRPr lang="en-GB" sz="1600" kern="1200" dirty="0">
                <a:solidFill>
                  <a:srgbClr val="598895"/>
                </a:solidFill>
                <a:latin typeface="+mn-lt"/>
                <a:ea typeface="+mn-ea"/>
                <a:cs typeface="+mn-cs"/>
              </a:defRPr>
            </a:lvl5pPr>
            <a:lvl6pPr>
              <a:defRPr sz="1600"/>
            </a:lvl6pPr>
            <a:lvl7pPr>
              <a:defRPr sz="1600"/>
            </a:lvl7pPr>
            <a:lvl8pPr>
              <a:defRPr sz="1600"/>
            </a:lvl8pPr>
            <a:lvl9pPr>
              <a:defRPr sz="1600"/>
            </a:lvl9pPr>
          </a:lstStyle>
          <a:p>
            <a:pPr marL="342900" lvl="0" indent="-342900" algn="l" defTabSz="914400" rtl="0" eaLnBrk="1" latinLnBrk="0" hangingPunct="1">
              <a:spcBef>
                <a:spcPct val="20000"/>
              </a:spcBef>
              <a:buFont typeface="Arial" panose="020B0604020202020204" pitchFamily="34" charset="0"/>
              <a:buChar char="•"/>
            </a:pPr>
            <a:r>
              <a:rPr lang="en-US"/>
              <a:t>Edit Master text styles</a:t>
            </a:r>
          </a:p>
          <a:p>
            <a:pPr marL="342900" lvl="1" indent="-342900" algn="l" defTabSz="914400" rtl="0" eaLnBrk="1" latinLnBrk="0" hangingPunct="1">
              <a:spcBef>
                <a:spcPct val="20000"/>
              </a:spcBef>
              <a:buFont typeface="Arial" panose="020B0604020202020204" pitchFamily="34" charset="0"/>
              <a:buChar char="•"/>
            </a:pPr>
            <a:r>
              <a:rPr lang="en-US"/>
              <a:t>Second level</a:t>
            </a:r>
          </a:p>
          <a:p>
            <a:pPr marL="342900" lvl="2" indent="-342900" algn="l" defTabSz="914400" rtl="0" eaLnBrk="1" latinLnBrk="0" hangingPunct="1">
              <a:spcBef>
                <a:spcPct val="20000"/>
              </a:spcBef>
              <a:buFont typeface="Arial" panose="020B0604020202020204" pitchFamily="34" charset="0"/>
              <a:buChar char="•"/>
            </a:pPr>
            <a:r>
              <a:rPr lang="en-US"/>
              <a:t>Third level</a:t>
            </a:r>
          </a:p>
          <a:p>
            <a:pPr marL="342900" lvl="3" indent="-342900" algn="l" defTabSz="914400" rtl="0" eaLnBrk="1" latinLnBrk="0" hangingPunct="1">
              <a:spcBef>
                <a:spcPct val="20000"/>
              </a:spcBef>
              <a:buFont typeface="Arial" panose="020B0604020202020204" pitchFamily="34" charset="0"/>
              <a:buChar char="•"/>
            </a:pPr>
            <a:r>
              <a:rPr lang="en-US"/>
              <a:t>Fourth level</a:t>
            </a:r>
          </a:p>
          <a:p>
            <a:pPr marL="342900" lvl="4" indent="-342900" algn="l" defTabSz="914400" rtl="0" eaLnBrk="1" latinLnBrk="0" hangingPunct="1">
              <a:spcBef>
                <a:spcPct val="20000"/>
              </a:spcBef>
              <a:buFont typeface="Arial" panose="020B0604020202020204" pitchFamily="34" charset="0"/>
              <a:buChar char="•"/>
            </a:pPr>
            <a:r>
              <a:rPr lang="en-US"/>
              <a:t>Fifth level</a:t>
            </a:r>
            <a:endParaRPr lang="en-GB" dirty="0"/>
          </a:p>
        </p:txBody>
      </p:sp>
      <p:sp>
        <p:nvSpPr>
          <p:cNvPr id="7" name="Date Placeholder 6"/>
          <p:cNvSpPr>
            <a:spLocks noGrp="1"/>
          </p:cNvSpPr>
          <p:nvPr>
            <p:ph type="dt" sz="half" idx="10"/>
          </p:nvPr>
        </p:nvSpPr>
        <p:spPr/>
        <p:txBody>
          <a:bodyPr/>
          <a:lstStyle>
            <a:lvl1pPr>
              <a:defRPr>
                <a:solidFill>
                  <a:srgbClr val="512654"/>
                </a:solidFill>
              </a:defRPr>
            </a:lvl1pPr>
          </a:lstStyle>
          <a:p>
            <a:fld id="{E67C3B19-AFD1-45A4-A02A-A74D71715399}" type="datetime1">
              <a:rPr lang="en-GB" smtClean="0"/>
              <a:t>27/04/2019</a:t>
            </a:fld>
            <a:endParaRPr lang="en-GB" dirty="0"/>
          </a:p>
        </p:txBody>
      </p:sp>
      <p:sp>
        <p:nvSpPr>
          <p:cNvPr id="9" name="Slide Number Placeholder 8"/>
          <p:cNvSpPr>
            <a:spLocks noGrp="1"/>
          </p:cNvSpPr>
          <p:nvPr>
            <p:ph type="sldNum" sz="quarter" idx="12"/>
          </p:nvPr>
        </p:nvSpPr>
        <p:spPr/>
        <p:txBody>
          <a:bodyPr/>
          <a:lstStyle>
            <a:lvl1pPr>
              <a:defRPr>
                <a:solidFill>
                  <a:srgbClr val="512654"/>
                </a:solidFill>
              </a:defRPr>
            </a:lvl1pPr>
          </a:lstStyle>
          <a:p>
            <a:fld id="{F86FD87C-07F1-4E3C-9B14-158B6A9C772B}" type="slidenum">
              <a:rPr lang="en-GB" smtClean="0"/>
              <a:pPr/>
              <a:t>‹#›</a:t>
            </a:fld>
            <a:endParaRPr lang="en-GB" dirty="0"/>
          </a:p>
        </p:txBody>
      </p:sp>
      <p:sp>
        <p:nvSpPr>
          <p:cNvPr id="14" name="Title 13"/>
          <p:cNvSpPr>
            <a:spLocks noGrp="1"/>
          </p:cNvSpPr>
          <p:nvPr>
            <p:ph type="title"/>
          </p:nvPr>
        </p:nvSpPr>
        <p:spPr>
          <a:xfrm>
            <a:off x="457200" y="648000"/>
            <a:ext cx="7704000" cy="720000"/>
          </a:xfrm>
        </p:spPr>
        <p:txBody>
          <a:bodyPr tIns="108000" bIns="36000" anchor="ctr" anchorCtr="0">
            <a:normAutofit/>
          </a:bodyPr>
          <a:lstStyle>
            <a:lvl1pPr algn="l">
              <a:lnSpc>
                <a:spcPts val="3200"/>
              </a:lnSpc>
              <a:defRPr sz="3800" b="1" baseline="0">
                <a:solidFill>
                  <a:srgbClr val="512654"/>
                </a:solidFill>
              </a:defRPr>
            </a:lvl1pPr>
          </a:lstStyle>
          <a:p>
            <a:r>
              <a:rPr lang="en-US"/>
              <a:t>Click to edit Master title style</a:t>
            </a:r>
            <a:endParaRPr lang="en-GB" dirty="0"/>
          </a:p>
        </p:txBody>
      </p:sp>
    </p:spTree>
    <p:extLst>
      <p:ext uri="{BB962C8B-B14F-4D97-AF65-F5344CB8AC3E}">
        <p14:creationId xmlns:p14="http://schemas.microsoft.com/office/powerpoint/2010/main" val="3170716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00" y="-1187"/>
            <a:ext cx="9127885" cy="1847434"/>
          </a:xfrm>
          <a:prstGeom prst="rect">
            <a:avLst/>
          </a:prstGeom>
        </p:spPr>
      </p:pic>
      <p:sp>
        <p:nvSpPr>
          <p:cNvPr id="3" name="Date Placeholder 2"/>
          <p:cNvSpPr>
            <a:spLocks noGrp="1"/>
          </p:cNvSpPr>
          <p:nvPr>
            <p:ph type="dt" sz="half" idx="10"/>
          </p:nvPr>
        </p:nvSpPr>
        <p:spPr/>
        <p:txBody>
          <a:bodyPr/>
          <a:lstStyle>
            <a:lvl1pPr>
              <a:defRPr>
                <a:solidFill>
                  <a:srgbClr val="512654"/>
                </a:solidFill>
              </a:defRPr>
            </a:lvl1pPr>
          </a:lstStyle>
          <a:p>
            <a:fld id="{51BBBD4F-7300-49B3-9E06-BF6859228585}" type="datetime1">
              <a:rPr lang="en-GB" smtClean="0"/>
              <a:t>27/04/2019</a:t>
            </a:fld>
            <a:endParaRPr lang="en-GB" dirty="0"/>
          </a:p>
        </p:txBody>
      </p:sp>
      <p:sp>
        <p:nvSpPr>
          <p:cNvPr id="5" name="Slide Number Placeholder 4"/>
          <p:cNvSpPr>
            <a:spLocks noGrp="1"/>
          </p:cNvSpPr>
          <p:nvPr>
            <p:ph type="sldNum" sz="quarter" idx="12"/>
          </p:nvPr>
        </p:nvSpPr>
        <p:spPr/>
        <p:txBody>
          <a:bodyPr/>
          <a:lstStyle>
            <a:lvl1pPr>
              <a:defRPr>
                <a:solidFill>
                  <a:srgbClr val="512654"/>
                </a:solidFill>
              </a:defRPr>
            </a:lvl1pPr>
          </a:lstStyle>
          <a:p>
            <a:fld id="{F86FD87C-07F1-4E3C-9B14-158B6A9C772B}" type="slidenum">
              <a:rPr lang="en-GB" smtClean="0"/>
              <a:pPr/>
              <a:t>‹#›</a:t>
            </a:fld>
            <a:endParaRPr lang="en-GB" dirty="0"/>
          </a:p>
        </p:txBody>
      </p:sp>
      <p:sp>
        <p:nvSpPr>
          <p:cNvPr id="10" name="TextBox 9"/>
          <p:cNvSpPr txBox="1"/>
          <p:nvPr userDrawn="1"/>
        </p:nvSpPr>
        <p:spPr>
          <a:xfrm>
            <a:off x="395536" y="922531"/>
            <a:ext cx="6840760" cy="562253"/>
          </a:xfrm>
          <a:prstGeom prst="rect">
            <a:avLst/>
          </a:prstGeom>
        </p:spPr>
        <p:txBody>
          <a:bodyPr vert="horz" wrap="square" lIns="91440" tIns="45720" rIns="91440" bIns="45720" rtlCol="0" anchor="ctr">
            <a:noAutofit/>
          </a:bodyPr>
          <a:lstStyle/>
          <a:p>
            <a:endParaRPr lang="en-GB" dirty="0"/>
          </a:p>
        </p:txBody>
      </p:sp>
      <p:sp>
        <p:nvSpPr>
          <p:cNvPr id="14" name="Title 13"/>
          <p:cNvSpPr>
            <a:spLocks noGrp="1"/>
          </p:cNvSpPr>
          <p:nvPr>
            <p:ph type="title"/>
          </p:nvPr>
        </p:nvSpPr>
        <p:spPr>
          <a:xfrm>
            <a:off x="457200" y="648000"/>
            <a:ext cx="7704000" cy="720000"/>
          </a:xfrm>
        </p:spPr>
        <p:txBody>
          <a:bodyPr tIns="108000" bIns="36000" anchor="ctr" anchorCtr="0">
            <a:normAutofit/>
          </a:bodyPr>
          <a:lstStyle>
            <a:lvl1pPr algn="l">
              <a:lnSpc>
                <a:spcPts val="3200"/>
              </a:lnSpc>
              <a:defRPr sz="3800" b="1" baseline="0">
                <a:solidFill>
                  <a:srgbClr val="512654"/>
                </a:solidFill>
              </a:defRPr>
            </a:lvl1pPr>
          </a:lstStyle>
          <a:p>
            <a:r>
              <a:rPr lang="en-US"/>
              <a:t>Click to edit Master title style</a:t>
            </a:r>
            <a:endParaRPr lang="en-GB" dirty="0"/>
          </a:p>
        </p:txBody>
      </p:sp>
    </p:spTree>
    <p:extLst>
      <p:ext uri="{BB962C8B-B14F-4D97-AF65-F5344CB8AC3E}">
        <p14:creationId xmlns:p14="http://schemas.microsoft.com/office/powerpoint/2010/main" val="1457755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00" y="-1188"/>
            <a:ext cx="9127885" cy="1847434"/>
          </a:xfrm>
          <a:prstGeom prst="rect">
            <a:avLst/>
          </a:prstGeom>
        </p:spPr>
      </p:pic>
      <p:sp>
        <p:nvSpPr>
          <p:cNvPr id="3" name="Date Placeholder 2"/>
          <p:cNvSpPr>
            <a:spLocks noGrp="1"/>
          </p:cNvSpPr>
          <p:nvPr>
            <p:ph type="dt" sz="half" idx="10"/>
          </p:nvPr>
        </p:nvSpPr>
        <p:spPr/>
        <p:txBody>
          <a:bodyPr/>
          <a:lstStyle/>
          <a:p>
            <a:fld id="{2CD86939-CC0D-4A7D-A684-9428F6A6077A}" type="datetime1">
              <a:rPr lang="en-GB" smtClean="0"/>
              <a:t>27/04/2019</a:t>
            </a:fld>
            <a:endParaRPr lang="en-GB"/>
          </a:p>
        </p:txBody>
      </p:sp>
      <p:sp>
        <p:nvSpPr>
          <p:cNvPr id="5" name="Slide Number Placeholder 4"/>
          <p:cNvSpPr>
            <a:spLocks noGrp="1"/>
          </p:cNvSpPr>
          <p:nvPr>
            <p:ph type="sldNum" sz="quarter" idx="12"/>
          </p:nvPr>
        </p:nvSpPr>
        <p:spPr/>
        <p:txBody>
          <a:bodyPr/>
          <a:lstStyle/>
          <a:p>
            <a:fld id="{F86FD87C-07F1-4E3C-9B14-158B6A9C772B}" type="slidenum">
              <a:rPr lang="en-GB" smtClean="0"/>
              <a:t>‹#›</a:t>
            </a:fld>
            <a:endParaRPr lang="en-GB"/>
          </a:p>
        </p:txBody>
      </p:sp>
      <p:sp>
        <p:nvSpPr>
          <p:cNvPr id="6" name="Content Placeholder 2"/>
          <p:cNvSpPr>
            <a:spLocks noGrp="1"/>
          </p:cNvSpPr>
          <p:nvPr>
            <p:ph idx="1"/>
          </p:nvPr>
        </p:nvSpPr>
        <p:spPr>
          <a:xfrm>
            <a:off x="457200" y="648000"/>
            <a:ext cx="7715200" cy="5589312"/>
          </a:xfrm>
        </p:spPr>
        <p:txBody>
          <a:bodyPr/>
          <a:lstStyle>
            <a:lvl1pPr>
              <a:defRPr sz="2800">
                <a:solidFill>
                  <a:srgbClr val="2B4349"/>
                </a:solidFill>
              </a:defRPr>
            </a:lvl1pPr>
            <a:lvl2pPr>
              <a:defRPr sz="2400">
                <a:solidFill>
                  <a:srgbClr val="602E64"/>
                </a:solidFill>
              </a:defRPr>
            </a:lvl2pPr>
            <a:lvl3pPr>
              <a:defRPr sz="2200">
                <a:solidFill>
                  <a:schemeClr val="accent4">
                    <a:lumMod val="50000"/>
                  </a:schemeClr>
                </a:solidFill>
              </a:defRPr>
            </a:lvl3pPr>
            <a:lvl4pPr>
              <a:defRPr sz="2000">
                <a:solidFill>
                  <a:srgbClr val="6F3474"/>
                </a:solidFill>
              </a:defRPr>
            </a:lvl4pPr>
            <a:lvl5pPr>
              <a:defRPr sz="1800">
                <a:solidFill>
                  <a:srgbClr val="598895"/>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771050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co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58CFD6D-B63B-4506-8F1E-C76ED3EB1BA3}" type="datetime1">
              <a:rPr lang="en-GB" smtClean="0"/>
              <a:t>27/04/2019</a:t>
            </a:fld>
            <a:endParaRPr lang="en-GB"/>
          </a:p>
        </p:txBody>
      </p:sp>
      <p:sp>
        <p:nvSpPr>
          <p:cNvPr id="5" name="Slide Number Placeholder 4"/>
          <p:cNvSpPr>
            <a:spLocks noGrp="1"/>
          </p:cNvSpPr>
          <p:nvPr>
            <p:ph type="sldNum" sz="quarter" idx="12"/>
          </p:nvPr>
        </p:nvSpPr>
        <p:spPr/>
        <p:txBody>
          <a:bodyPr/>
          <a:lstStyle/>
          <a:p>
            <a:fld id="{F86FD87C-07F1-4E3C-9B14-158B6A9C772B}" type="slidenum">
              <a:rPr lang="en-GB" smtClean="0"/>
              <a:t>‹#›</a:t>
            </a:fld>
            <a:endParaRPr lang="en-GB"/>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00" y="-1188"/>
            <a:ext cx="9127885" cy="1847434"/>
          </a:xfrm>
          <a:prstGeom prst="rect">
            <a:avLst/>
          </a:prstGeom>
        </p:spPr>
      </p:pic>
    </p:spTree>
    <p:extLst>
      <p:ext uri="{BB962C8B-B14F-4D97-AF65-F5344CB8AC3E}">
        <p14:creationId xmlns:p14="http://schemas.microsoft.com/office/powerpoint/2010/main" val="3693443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tally 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F5B3DC-D05E-4433-AE3F-75F730C09A0B}" type="datetime1">
              <a:rPr lang="en-GB" smtClean="0"/>
              <a:t>27/04/2019</a:t>
            </a:fld>
            <a:endParaRPr lang="en-GB"/>
          </a:p>
        </p:txBody>
      </p:sp>
      <p:sp>
        <p:nvSpPr>
          <p:cNvPr id="5" name="Slide Number Placeholder 4"/>
          <p:cNvSpPr>
            <a:spLocks noGrp="1"/>
          </p:cNvSpPr>
          <p:nvPr>
            <p:ph type="sldNum" sz="quarter" idx="12"/>
          </p:nvPr>
        </p:nvSpPr>
        <p:spPr/>
        <p:txBody>
          <a:bodyPr/>
          <a:lstStyle/>
          <a:p>
            <a:fld id="{F86FD87C-07F1-4E3C-9B14-158B6A9C772B}" type="slidenum">
              <a:rPr lang="en-GB" smtClean="0"/>
              <a:t>‹#›</a:t>
            </a:fld>
            <a:endParaRPr lang="en-GB"/>
          </a:p>
        </p:txBody>
      </p:sp>
    </p:spTree>
    <p:extLst>
      <p:ext uri="{BB962C8B-B14F-4D97-AF65-F5344CB8AC3E}">
        <p14:creationId xmlns:p14="http://schemas.microsoft.com/office/powerpoint/2010/main" val="4132340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CEBC4-72FA-4B8C-A0CB-B6CDFB38C6B2}" type="datetime1">
              <a:rPr lang="en-GB" smtClean="0"/>
              <a:t>27/04/2019</a:t>
            </a:fld>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6FD87C-07F1-4E3C-9B14-158B6A9C772B}" type="slidenum">
              <a:rPr lang="en-GB" smtClean="0"/>
              <a:t>‹#›</a:t>
            </a:fld>
            <a:endParaRPr lang="en-GB"/>
          </a:p>
        </p:txBody>
      </p:sp>
    </p:spTree>
    <p:extLst>
      <p:ext uri="{BB962C8B-B14F-4D97-AF65-F5344CB8AC3E}">
        <p14:creationId xmlns:p14="http://schemas.microsoft.com/office/powerpoint/2010/main" val="2550726862"/>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7" r:id="rId7"/>
    <p:sldLayoutId id="2147483828" r:id="rId8"/>
    <p:sldLayoutId id="2147483829" r:id="rId9"/>
    <p:sldLayoutId id="2147483825" r:id="rId10"/>
    <p:sldLayoutId id="214748382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pm3fwUd7P14" TargetMode="External"/><Relationship Id="rId2" Type="http://schemas.openxmlformats.org/officeDocument/2006/relationships/hyperlink" Target="https://www.youtube.com/watch?v=PumeJ4_LJVs&amp;list=PLiluTszfwwMKx-yVe7ekBX6gsLIHf1Z8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time_continue=2&amp;v=JT7aSnZuK6o" TargetMode="External"/><Relationship Id="rId2" Type="http://schemas.openxmlformats.org/officeDocument/2006/relationships/hyperlink" Target="https://www.youtube.com/watch?v=c8WiXwX_-Xs" TargetMode="External"/><Relationship Id="rId1" Type="http://schemas.openxmlformats.org/officeDocument/2006/relationships/slideLayout" Target="../slideLayouts/slideLayout2.xml"/><Relationship Id="rId4" Type="http://schemas.openxmlformats.org/officeDocument/2006/relationships/hyperlink" Target="https://www.youtube.com/watch?v=lqv2oDCQJQg&amp;list=PLiluTszfwwMKx-yVe7ekBX6gsLIHf1Z8k&amp;index=14"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R7LzCLuoWTo" TargetMode="External"/><Relationship Id="rId2" Type="http://schemas.openxmlformats.org/officeDocument/2006/relationships/hyperlink" Target="https://www.youtube.com/watch?time_continue=15&amp;v=JT7aSnZuK6o"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playlist?list=PLiluTszfwwMKx-yVe7ekBX6gsLIHf1Z8k"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sconul.ac.uk/sites/default/files/documents/coremodel.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imperial.ac.uk/media/imperial-college/administration-and-support-services/equality/public/Imperial-EDI-Strategy-2018.pdf" TargetMode="External"/><Relationship Id="rId2" Type="http://schemas.openxmlformats.org/officeDocument/2006/relationships/hyperlink" Target="https://www.imperial.ac.uk/media/imperial-college/about/leadership-and-strategy/vp-education/public/LearningTeachingStrategy.pdf" TargetMode="External"/><Relationship Id="rId1" Type="http://schemas.openxmlformats.org/officeDocument/2006/relationships/slideLayout" Target="../slideLayouts/slideLayout2.xml"/><Relationship Id="rId4" Type="http://schemas.openxmlformats.org/officeDocument/2006/relationships/hyperlink" Target="https://digitalcapability.jisc.ac.uk/what-is-digital-capability/"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aishawalker.com/page/2/" TargetMode="Externa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3" Type="http://schemas.openxmlformats.org/officeDocument/2006/relationships/hyperlink" Target="http://www.aishawalker.com/page/2/" TargetMode="Externa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hyperlink" Target="https://www.heacademy.ac.uk/knowledge-hub/digital-literaci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421128"/>
            <a:ext cx="7668000" cy="1368152"/>
          </a:xfrm>
        </p:spPr>
        <p:txBody>
          <a:bodyPr>
            <a:normAutofit fontScale="90000"/>
          </a:bodyPr>
          <a:lstStyle/>
          <a:p>
            <a:r>
              <a:rPr lang="en-GB" dirty="0"/>
              <a:t>Exploring the transformative potential of Microsoft Office 365</a:t>
            </a:r>
          </a:p>
        </p:txBody>
      </p:sp>
      <p:sp>
        <p:nvSpPr>
          <p:cNvPr id="3" name="Subtitle 2"/>
          <p:cNvSpPr>
            <a:spLocks noGrp="1"/>
          </p:cNvSpPr>
          <p:nvPr>
            <p:ph type="subTitle" idx="1"/>
          </p:nvPr>
        </p:nvSpPr>
        <p:spPr>
          <a:xfrm>
            <a:off x="971600" y="5229200"/>
            <a:ext cx="7200800" cy="936104"/>
          </a:xfrm>
        </p:spPr>
        <p:txBody>
          <a:bodyPr/>
          <a:lstStyle/>
          <a:p>
            <a:r>
              <a:rPr lang="en-GB" sz="2800" dirty="0"/>
              <a:t>Liz Chiu, SFHEA</a:t>
            </a:r>
          </a:p>
          <a:p>
            <a:r>
              <a:rPr lang="en-GB" sz="2800" dirty="0"/>
              <a:t>Senior Teacher of EAP</a:t>
            </a:r>
          </a:p>
        </p:txBody>
      </p:sp>
    </p:spTree>
    <p:extLst>
      <p:ext uri="{BB962C8B-B14F-4D97-AF65-F5344CB8AC3E}">
        <p14:creationId xmlns:p14="http://schemas.microsoft.com/office/powerpoint/2010/main" val="688894596"/>
      </p:ext>
    </p:extLst>
  </p:cSld>
  <p:clrMapOvr>
    <a:masterClrMapping/>
  </p:clrMapOvr>
  <mc:AlternateContent xmlns:mc="http://schemas.openxmlformats.org/markup-compatibility/2006" xmlns:p14="http://schemas.microsoft.com/office/powerpoint/2010/main">
    <mc:Choice Requires="p14">
      <p:transition spd="slow" p14:dur="2000" advTm="4255"/>
    </mc:Choice>
    <mc:Fallback xmlns="">
      <p:transition spd="slow" advTm="425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C865DE4-0332-4547-AB8B-D31CD405282D}"/>
              </a:ext>
            </a:extLst>
          </p:cNvPr>
          <p:cNvSpPr>
            <a:spLocks noGrp="1"/>
          </p:cNvSpPr>
          <p:nvPr>
            <p:ph type="sldNum" sz="quarter" idx="12"/>
          </p:nvPr>
        </p:nvSpPr>
        <p:spPr/>
        <p:txBody>
          <a:bodyPr/>
          <a:lstStyle/>
          <a:p>
            <a:fld id="{F86FD87C-07F1-4E3C-9B14-158B6A9C772B}" type="slidenum">
              <a:rPr lang="en-GB" smtClean="0"/>
              <a:pPr/>
              <a:t>10</a:t>
            </a:fld>
            <a:endParaRPr lang="en-GB" dirty="0"/>
          </a:p>
        </p:txBody>
      </p:sp>
      <p:sp>
        <p:nvSpPr>
          <p:cNvPr id="4" name="Title 3">
            <a:extLst>
              <a:ext uri="{FF2B5EF4-FFF2-40B4-BE49-F238E27FC236}">
                <a16:creationId xmlns:a16="http://schemas.microsoft.com/office/drawing/2014/main" id="{F4518CC6-4A39-4FED-B6BA-FD7A21CF3CCE}"/>
              </a:ext>
            </a:extLst>
          </p:cNvPr>
          <p:cNvSpPr>
            <a:spLocks noGrp="1"/>
          </p:cNvSpPr>
          <p:nvPr>
            <p:ph type="title"/>
          </p:nvPr>
        </p:nvSpPr>
        <p:spPr>
          <a:xfrm>
            <a:off x="452202" y="166859"/>
            <a:ext cx="7776864" cy="1176374"/>
          </a:xfrm>
        </p:spPr>
        <p:txBody>
          <a:bodyPr>
            <a:normAutofit/>
          </a:bodyPr>
          <a:lstStyle/>
          <a:p>
            <a:r>
              <a:rPr lang="en-GB" dirty="0"/>
              <a:t>Group interaction, peer support </a:t>
            </a:r>
            <a:br>
              <a:rPr lang="en-GB" dirty="0"/>
            </a:br>
            <a:r>
              <a:rPr lang="en-GB" b="0" dirty="0"/>
              <a:t>like WhatsApp (limited to the cohort)</a:t>
            </a:r>
          </a:p>
        </p:txBody>
      </p:sp>
      <p:pic>
        <p:nvPicPr>
          <p:cNvPr id="8" name="Content Placeholder 7">
            <a:extLst>
              <a:ext uri="{FF2B5EF4-FFF2-40B4-BE49-F238E27FC236}">
                <a16:creationId xmlns:a16="http://schemas.microsoft.com/office/drawing/2014/main" id="{7EE1BF78-F3E9-428C-A9E6-61734270B5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566" y="1633044"/>
            <a:ext cx="2135533" cy="1268327"/>
          </a:xfrm>
        </p:spPr>
      </p:pic>
      <p:sp>
        <p:nvSpPr>
          <p:cNvPr id="2" name="TextBox 1">
            <a:extLst>
              <a:ext uri="{FF2B5EF4-FFF2-40B4-BE49-F238E27FC236}">
                <a16:creationId xmlns:a16="http://schemas.microsoft.com/office/drawing/2014/main" id="{522688E0-BA6A-4A43-97C7-53B97C03B768}"/>
              </a:ext>
            </a:extLst>
          </p:cNvPr>
          <p:cNvSpPr txBox="1"/>
          <p:nvPr/>
        </p:nvSpPr>
        <p:spPr>
          <a:xfrm>
            <a:off x="2594380" y="1201300"/>
            <a:ext cx="6563427" cy="203132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dirty="0"/>
              <a:t>We use Teams for:</a:t>
            </a:r>
          </a:p>
          <a:p>
            <a:r>
              <a:rPr lang="en-US" dirty="0">
                <a:cs typeface="Calibri"/>
              </a:rPr>
              <a:t>1. Peer interaction, support and review. Students can chat in private or in 'chat-rooms', 1:1 or 1:many.</a:t>
            </a:r>
          </a:p>
          <a:p>
            <a:r>
              <a:rPr lang="en-US" dirty="0">
                <a:cs typeface="Calibri"/>
              </a:rPr>
              <a:t>2. Noticeboard for informing the whole cohort, sharing photos, social </a:t>
            </a:r>
            <a:r>
              <a:rPr lang="en-US" dirty="0" err="1">
                <a:cs typeface="Calibri"/>
              </a:rPr>
              <a:t>programme</a:t>
            </a:r>
            <a:r>
              <a:rPr lang="en-US" dirty="0">
                <a:cs typeface="Calibri"/>
              </a:rPr>
              <a:t> arrangements</a:t>
            </a:r>
          </a:p>
          <a:p>
            <a:r>
              <a:rPr lang="en-US" dirty="0">
                <a:cs typeface="Calibri"/>
              </a:rPr>
              <a:t>3. Teacher-student interaction with whole class or individuals. Audio and video chat are both available along with screen sharing.</a:t>
            </a:r>
          </a:p>
        </p:txBody>
      </p:sp>
      <p:pic>
        <p:nvPicPr>
          <p:cNvPr id="5" name="Picture 5" descr="A screenshot of a social media post&#10;&#10;Description generated with very high confidence">
            <a:extLst>
              <a:ext uri="{FF2B5EF4-FFF2-40B4-BE49-F238E27FC236}">
                <a16:creationId xmlns:a16="http://schemas.microsoft.com/office/drawing/2014/main" id="{018E1A61-DC83-4201-80F7-61ACC96FD2F3}"/>
              </a:ext>
            </a:extLst>
          </p:cNvPr>
          <p:cNvPicPr>
            <a:picLocks noChangeAspect="1"/>
          </p:cNvPicPr>
          <p:nvPr/>
        </p:nvPicPr>
        <p:blipFill>
          <a:blip r:embed="rId3"/>
          <a:stretch>
            <a:fillRect/>
          </a:stretch>
        </p:blipFill>
        <p:spPr>
          <a:xfrm>
            <a:off x="24548" y="3116716"/>
            <a:ext cx="4085649" cy="3593298"/>
          </a:xfrm>
          <a:prstGeom prst="rect">
            <a:avLst/>
          </a:prstGeom>
        </p:spPr>
      </p:pic>
      <p:pic>
        <p:nvPicPr>
          <p:cNvPr id="7" name="Picture 8" descr="A screenshot of a social media post&#10;&#10;Description generated with very high confidence">
            <a:extLst>
              <a:ext uri="{FF2B5EF4-FFF2-40B4-BE49-F238E27FC236}">
                <a16:creationId xmlns:a16="http://schemas.microsoft.com/office/drawing/2014/main" id="{4B7F0770-A657-44E8-AD83-18FBD164E573}"/>
              </a:ext>
            </a:extLst>
          </p:cNvPr>
          <p:cNvPicPr>
            <a:picLocks noChangeAspect="1"/>
          </p:cNvPicPr>
          <p:nvPr/>
        </p:nvPicPr>
        <p:blipFill>
          <a:blip r:embed="rId4"/>
          <a:stretch>
            <a:fillRect/>
          </a:stretch>
        </p:blipFill>
        <p:spPr>
          <a:xfrm>
            <a:off x="4450796" y="3776984"/>
            <a:ext cx="4461535" cy="2909468"/>
          </a:xfrm>
          <a:prstGeom prst="rect">
            <a:avLst/>
          </a:prstGeom>
        </p:spPr>
      </p:pic>
      <p:sp>
        <p:nvSpPr>
          <p:cNvPr id="10" name="TextBox 9">
            <a:extLst>
              <a:ext uri="{FF2B5EF4-FFF2-40B4-BE49-F238E27FC236}">
                <a16:creationId xmlns:a16="http://schemas.microsoft.com/office/drawing/2014/main" id="{B30AD136-EA8D-4408-8913-BB4E9BBDEEDA}"/>
              </a:ext>
            </a:extLst>
          </p:cNvPr>
          <p:cNvSpPr txBox="1"/>
          <p:nvPr/>
        </p:nvSpPr>
        <p:spPr>
          <a:xfrm>
            <a:off x="4340524" y="3383373"/>
            <a:ext cx="4331126" cy="369332"/>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b="1" i="1" dirty="0"/>
              <a:t>Peer-peer and teacher-student interaction</a:t>
            </a:r>
            <a:endParaRPr lang="en-US" b="1" i="1">
              <a:cs typeface="Calibri"/>
            </a:endParaRPr>
          </a:p>
        </p:txBody>
      </p:sp>
      <p:sp>
        <p:nvSpPr>
          <p:cNvPr id="11" name="TextBox 10">
            <a:extLst>
              <a:ext uri="{FF2B5EF4-FFF2-40B4-BE49-F238E27FC236}">
                <a16:creationId xmlns:a16="http://schemas.microsoft.com/office/drawing/2014/main" id="{6E251EAB-CF51-49F8-A926-3423AEEF0343}"/>
              </a:ext>
            </a:extLst>
          </p:cNvPr>
          <p:cNvSpPr txBox="1"/>
          <p:nvPr/>
        </p:nvSpPr>
        <p:spPr>
          <a:xfrm>
            <a:off x="325640" y="1359291"/>
            <a:ext cx="2290603" cy="27699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200" dirty="0"/>
              <a:t>Mobile platform across all devices</a:t>
            </a:r>
          </a:p>
        </p:txBody>
      </p:sp>
    </p:spTree>
    <p:extLst>
      <p:ext uri="{BB962C8B-B14F-4D97-AF65-F5344CB8AC3E}">
        <p14:creationId xmlns:p14="http://schemas.microsoft.com/office/powerpoint/2010/main" val="2176430760"/>
      </p:ext>
    </p:extLst>
  </p:cSld>
  <p:clrMapOvr>
    <a:masterClrMapping/>
  </p:clrMapOvr>
  <mc:AlternateContent xmlns:mc="http://schemas.openxmlformats.org/markup-compatibility/2006" xmlns:p14="http://schemas.microsoft.com/office/powerpoint/2010/main">
    <mc:Choice Requires="p14">
      <p:transition spd="slow" p14:dur="2000" advTm="4541"/>
    </mc:Choice>
    <mc:Fallback xmlns="">
      <p:transition spd="slow" advTm="454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342F69-8641-46EF-99E2-D2DFD1866DD4}"/>
              </a:ext>
            </a:extLst>
          </p:cNvPr>
          <p:cNvSpPr>
            <a:spLocks noGrp="1"/>
          </p:cNvSpPr>
          <p:nvPr>
            <p:ph idx="1"/>
          </p:nvPr>
        </p:nvSpPr>
        <p:spPr/>
        <p:txBody>
          <a:bodyPr vert="horz" lIns="91440" tIns="45720" rIns="91440" bIns="45720" rtlCol="0" anchor="t">
            <a:normAutofit/>
          </a:bodyPr>
          <a:lstStyle/>
          <a:p>
            <a:pPr marL="0" indent="0">
              <a:buNone/>
            </a:pPr>
            <a:r>
              <a:rPr lang="en-US" dirty="0" err="1">
                <a:cs typeface="Calibri"/>
              </a:rPr>
              <a:t>Flipgrid</a:t>
            </a:r>
            <a:r>
              <a:rPr lang="en-US" dirty="0">
                <a:cs typeface="Calibri"/>
              </a:rPr>
              <a:t> for student video interaction:</a:t>
            </a:r>
          </a:p>
          <a:p>
            <a:pPr marL="0" indent="0">
              <a:buNone/>
            </a:pPr>
            <a:r>
              <a:rPr lang="en-US" sz="1400" dirty="0">
                <a:cs typeface="Calibri"/>
                <a:hlinkClick r:id="rId2"/>
              </a:rPr>
              <a:t>https://www.youtube.com/watch?v=PumeJ4_LJVs&amp;list=PLiluTszfwwMKx-yVe7ekBX6gsLIHf1Z8k</a:t>
            </a:r>
            <a:r>
              <a:rPr lang="en-US" sz="1400" dirty="0">
                <a:cs typeface="Calibri"/>
              </a:rPr>
              <a:t> </a:t>
            </a:r>
          </a:p>
          <a:p>
            <a:pPr marL="0" indent="0">
              <a:buNone/>
            </a:pPr>
            <a:endParaRPr lang="en-US" dirty="0">
              <a:cs typeface="Calibri"/>
            </a:endParaRPr>
          </a:p>
          <a:p>
            <a:pPr marL="0" indent="0">
              <a:buNone/>
            </a:pPr>
            <a:r>
              <a:rPr lang="en-US" dirty="0">
                <a:cs typeface="Calibri"/>
              </a:rPr>
              <a:t>What is Voice?</a:t>
            </a:r>
          </a:p>
          <a:p>
            <a:pPr marL="0" indent="0">
              <a:buNone/>
            </a:pPr>
            <a:r>
              <a:rPr lang="en-US" dirty="0">
                <a:cs typeface="Calibri"/>
              </a:rPr>
              <a:t>Equal access for hearing impaired students</a:t>
            </a:r>
          </a:p>
          <a:p>
            <a:pPr marL="0" indent="0">
              <a:buNone/>
            </a:pPr>
            <a:r>
              <a:rPr lang="en-US" dirty="0">
                <a:cs typeface="Calibri"/>
                <a:hlinkClick r:id="rId3"/>
              </a:rPr>
              <a:t>https://www.youtube.com/watch?v=pm3fwUd7P14</a:t>
            </a:r>
            <a:r>
              <a:rPr lang="en-US" dirty="0">
                <a:cs typeface="Calibri"/>
              </a:rPr>
              <a:t> </a:t>
            </a:r>
            <a:endParaRPr lang="en-US"/>
          </a:p>
          <a:p>
            <a:pPr marL="0" indent="0">
              <a:buNone/>
            </a:pPr>
            <a:endParaRPr lang="en-US" dirty="0">
              <a:cs typeface="Calibri"/>
            </a:endParaRPr>
          </a:p>
        </p:txBody>
      </p:sp>
      <p:sp>
        <p:nvSpPr>
          <p:cNvPr id="3" name="Slide Number Placeholder 2">
            <a:extLst>
              <a:ext uri="{FF2B5EF4-FFF2-40B4-BE49-F238E27FC236}">
                <a16:creationId xmlns:a16="http://schemas.microsoft.com/office/drawing/2014/main" id="{3E6F124C-AF82-4154-B5BC-A977E1731853}"/>
              </a:ext>
            </a:extLst>
          </p:cNvPr>
          <p:cNvSpPr>
            <a:spLocks noGrp="1"/>
          </p:cNvSpPr>
          <p:nvPr>
            <p:ph type="sldNum" sz="quarter" idx="12"/>
          </p:nvPr>
        </p:nvSpPr>
        <p:spPr/>
        <p:txBody>
          <a:bodyPr/>
          <a:lstStyle/>
          <a:p>
            <a:fld id="{F86FD87C-07F1-4E3C-9B14-158B6A9C772B}" type="slidenum">
              <a:rPr lang="en-GB" smtClean="0"/>
              <a:pPr/>
              <a:t>11</a:t>
            </a:fld>
            <a:endParaRPr lang="en-GB" dirty="0"/>
          </a:p>
        </p:txBody>
      </p:sp>
      <p:sp>
        <p:nvSpPr>
          <p:cNvPr id="4" name="Title 3">
            <a:extLst>
              <a:ext uri="{FF2B5EF4-FFF2-40B4-BE49-F238E27FC236}">
                <a16:creationId xmlns:a16="http://schemas.microsoft.com/office/drawing/2014/main" id="{E8F23F91-DBED-418D-B0F5-AA94465A9900}"/>
              </a:ext>
            </a:extLst>
          </p:cNvPr>
          <p:cNvSpPr>
            <a:spLocks noGrp="1"/>
          </p:cNvSpPr>
          <p:nvPr>
            <p:ph type="title"/>
          </p:nvPr>
        </p:nvSpPr>
        <p:spPr/>
        <p:txBody>
          <a:bodyPr/>
          <a:lstStyle/>
          <a:p>
            <a:r>
              <a:rPr lang="en-US" dirty="0">
                <a:cs typeface="Calibri"/>
              </a:rPr>
              <a:t>Features of Teams</a:t>
            </a:r>
            <a:endParaRPr lang="en-US" dirty="0"/>
          </a:p>
        </p:txBody>
      </p:sp>
    </p:spTree>
    <p:extLst>
      <p:ext uri="{BB962C8B-B14F-4D97-AF65-F5344CB8AC3E}">
        <p14:creationId xmlns:p14="http://schemas.microsoft.com/office/powerpoint/2010/main" val="953709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0EB6CF8-6D7E-45C7-9C64-4075A03948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7017" y="1367477"/>
            <a:ext cx="1629368" cy="1049451"/>
          </a:xfrm>
        </p:spPr>
      </p:pic>
      <p:sp>
        <p:nvSpPr>
          <p:cNvPr id="3" name="Slide Number Placeholder 2">
            <a:extLst>
              <a:ext uri="{FF2B5EF4-FFF2-40B4-BE49-F238E27FC236}">
                <a16:creationId xmlns:a16="http://schemas.microsoft.com/office/drawing/2014/main" id="{FC865DE4-0332-4547-AB8B-D31CD405282D}"/>
              </a:ext>
            </a:extLst>
          </p:cNvPr>
          <p:cNvSpPr>
            <a:spLocks noGrp="1"/>
          </p:cNvSpPr>
          <p:nvPr>
            <p:ph type="sldNum" sz="quarter" idx="12"/>
          </p:nvPr>
        </p:nvSpPr>
        <p:spPr/>
        <p:txBody>
          <a:bodyPr/>
          <a:lstStyle/>
          <a:p>
            <a:fld id="{F86FD87C-07F1-4E3C-9B14-158B6A9C772B}" type="slidenum">
              <a:rPr lang="en-GB" smtClean="0"/>
              <a:pPr/>
              <a:t>12</a:t>
            </a:fld>
            <a:endParaRPr lang="en-GB" dirty="0"/>
          </a:p>
        </p:txBody>
      </p:sp>
      <p:sp>
        <p:nvSpPr>
          <p:cNvPr id="4" name="Title 3">
            <a:extLst>
              <a:ext uri="{FF2B5EF4-FFF2-40B4-BE49-F238E27FC236}">
                <a16:creationId xmlns:a16="http://schemas.microsoft.com/office/drawing/2014/main" id="{F4518CC6-4A39-4FED-B6BA-FD7A21CF3CCE}"/>
              </a:ext>
            </a:extLst>
          </p:cNvPr>
          <p:cNvSpPr>
            <a:spLocks noGrp="1"/>
          </p:cNvSpPr>
          <p:nvPr>
            <p:ph type="title"/>
          </p:nvPr>
        </p:nvSpPr>
        <p:spPr>
          <a:xfrm>
            <a:off x="513571" y="258912"/>
            <a:ext cx="7283152" cy="1072351"/>
          </a:xfrm>
        </p:spPr>
        <p:txBody>
          <a:bodyPr>
            <a:normAutofit/>
          </a:bodyPr>
          <a:lstStyle/>
          <a:p>
            <a:r>
              <a:rPr lang="en-GB" dirty="0"/>
              <a:t>Student autonomy, collaboration, flipped learning, feedback</a:t>
            </a:r>
          </a:p>
        </p:txBody>
      </p:sp>
      <p:sp>
        <p:nvSpPr>
          <p:cNvPr id="2" name="TextBox 1">
            <a:extLst>
              <a:ext uri="{FF2B5EF4-FFF2-40B4-BE49-F238E27FC236}">
                <a16:creationId xmlns:a16="http://schemas.microsoft.com/office/drawing/2014/main" id="{C3E178CE-358A-45D4-A568-ED628943C891}"/>
              </a:ext>
            </a:extLst>
          </p:cNvPr>
          <p:cNvSpPr txBox="1"/>
          <p:nvPr/>
        </p:nvSpPr>
        <p:spPr>
          <a:xfrm>
            <a:off x="2348903" y="1255835"/>
            <a:ext cx="6440688" cy="147732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b="1" u="sng" dirty="0"/>
              <a:t>We use Class Notebooks as an online digital classroom.</a:t>
            </a:r>
            <a:endParaRPr lang="en-US" b="1" u="sng">
              <a:cs typeface="Calibri"/>
            </a:endParaRPr>
          </a:p>
          <a:p>
            <a:r>
              <a:rPr lang="en-US" dirty="0">
                <a:cs typeface="Calibri"/>
              </a:rPr>
              <a:t>OneNote is ideal for note-taking; key points can be tagged and everything is searchable. Video is easily embedded.</a:t>
            </a:r>
          </a:p>
          <a:p>
            <a:r>
              <a:rPr lang="en-US" dirty="0">
                <a:cs typeface="Calibri"/>
              </a:rPr>
              <a:t>Students can record audio from their phones directly into the page.</a:t>
            </a:r>
          </a:p>
          <a:p>
            <a:r>
              <a:rPr lang="en-US" dirty="0">
                <a:cs typeface="Calibri"/>
              </a:rPr>
              <a:t>Digital pens are supported for hand-writing.</a:t>
            </a:r>
          </a:p>
        </p:txBody>
      </p:sp>
      <p:pic>
        <p:nvPicPr>
          <p:cNvPr id="5" name="Picture 6" descr="A picture containing screenshot, text&#10;&#10;Description generated with high confidence">
            <a:extLst>
              <a:ext uri="{FF2B5EF4-FFF2-40B4-BE49-F238E27FC236}">
                <a16:creationId xmlns:a16="http://schemas.microsoft.com/office/drawing/2014/main" id="{3B64EC56-31C0-41C7-9586-74B671498B5D}"/>
              </a:ext>
            </a:extLst>
          </p:cNvPr>
          <p:cNvPicPr>
            <a:picLocks noChangeAspect="1"/>
          </p:cNvPicPr>
          <p:nvPr/>
        </p:nvPicPr>
        <p:blipFill>
          <a:blip r:embed="rId3"/>
          <a:stretch>
            <a:fillRect/>
          </a:stretch>
        </p:blipFill>
        <p:spPr>
          <a:xfrm>
            <a:off x="2095756" y="2849878"/>
            <a:ext cx="6893287" cy="4088620"/>
          </a:xfrm>
          <a:prstGeom prst="rect">
            <a:avLst/>
          </a:prstGeom>
        </p:spPr>
      </p:pic>
      <p:pic>
        <p:nvPicPr>
          <p:cNvPr id="8" name="Picture 8" descr="A screenshot of a cell phone&#10;&#10;Description generated with very high confidence">
            <a:extLst>
              <a:ext uri="{FF2B5EF4-FFF2-40B4-BE49-F238E27FC236}">
                <a16:creationId xmlns:a16="http://schemas.microsoft.com/office/drawing/2014/main" id="{63B38114-45D4-4E0B-A921-BA99931EF0A5}"/>
              </a:ext>
            </a:extLst>
          </p:cNvPr>
          <p:cNvPicPr>
            <a:picLocks noChangeAspect="1"/>
          </p:cNvPicPr>
          <p:nvPr/>
        </p:nvPicPr>
        <p:blipFill>
          <a:blip r:embed="rId4"/>
          <a:stretch>
            <a:fillRect/>
          </a:stretch>
        </p:blipFill>
        <p:spPr>
          <a:xfrm>
            <a:off x="454221" y="2453231"/>
            <a:ext cx="1423585" cy="4114800"/>
          </a:xfrm>
          <a:prstGeom prst="rect">
            <a:avLst/>
          </a:prstGeom>
        </p:spPr>
      </p:pic>
    </p:spTree>
    <p:extLst>
      <p:ext uri="{BB962C8B-B14F-4D97-AF65-F5344CB8AC3E}">
        <p14:creationId xmlns:p14="http://schemas.microsoft.com/office/powerpoint/2010/main" val="3239870722"/>
      </p:ext>
    </p:extLst>
  </p:cSld>
  <p:clrMapOvr>
    <a:masterClrMapping/>
  </p:clrMapOvr>
  <mc:AlternateContent xmlns:mc="http://schemas.openxmlformats.org/markup-compatibility/2006" xmlns:p14="http://schemas.microsoft.com/office/powerpoint/2010/main">
    <mc:Choice Requires="p14">
      <p:transition spd="slow" p14:dur="2000" advTm="4841"/>
    </mc:Choice>
    <mc:Fallback xmlns="">
      <p:transition spd="slow" advTm="484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ACA5F6-67D7-415D-8C58-366F185A3523}"/>
              </a:ext>
            </a:extLst>
          </p:cNvPr>
          <p:cNvSpPr>
            <a:spLocks noGrp="1"/>
          </p:cNvSpPr>
          <p:nvPr>
            <p:ph idx="1"/>
          </p:nvPr>
        </p:nvSpPr>
        <p:spPr/>
        <p:txBody>
          <a:bodyPr vert="horz" lIns="91440" tIns="45720" rIns="91440" bIns="45720" rtlCol="0" anchor="t">
            <a:normAutofit/>
          </a:bodyPr>
          <a:lstStyle/>
          <a:p>
            <a:pPr marL="0" indent="0">
              <a:buNone/>
            </a:pPr>
            <a:r>
              <a:rPr lang="en-US" b="1" dirty="0">
                <a:cs typeface="Calibri"/>
              </a:rPr>
              <a:t>Learning Tools for accessibility and inclusion</a:t>
            </a:r>
          </a:p>
          <a:p>
            <a:pPr marL="457200" indent="-457200"/>
            <a:r>
              <a:rPr lang="en-US" dirty="0">
                <a:cs typeface="Calibri"/>
              </a:rPr>
              <a:t>Dictate speech-to-text: </a:t>
            </a:r>
            <a:r>
              <a:rPr lang="en-US" sz="1400" dirty="0">
                <a:cs typeface="Calibri"/>
                <a:hlinkClick r:id="rId2"/>
              </a:rPr>
              <a:t>https://www.youtube.com/watch?v=c8WiXwX_-Xs</a:t>
            </a:r>
            <a:r>
              <a:rPr lang="en-US" sz="1400" dirty="0">
                <a:cs typeface="Calibri"/>
              </a:rPr>
              <a:t> </a:t>
            </a:r>
          </a:p>
          <a:p>
            <a:pPr marL="457200" indent="-457200"/>
            <a:r>
              <a:rPr lang="en-US" dirty="0">
                <a:cs typeface="Calibri"/>
              </a:rPr>
              <a:t>Immersive reader text-to-speech:  </a:t>
            </a:r>
            <a:r>
              <a:rPr lang="en-US" sz="1400" dirty="0">
                <a:cs typeface="Calibri"/>
                <a:hlinkClick r:id="rId3"/>
              </a:rPr>
              <a:t>https://www.youtube.com/watch?time_continue=2&amp;v=JT7aSnZuK6o</a:t>
            </a:r>
            <a:r>
              <a:rPr lang="en-US" sz="1400" dirty="0">
                <a:cs typeface="Calibri"/>
              </a:rPr>
              <a:t> </a:t>
            </a:r>
            <a:endParaRPr lang="en-US" sz="1400">
              <a:cs typeface="Calibri"/>
            </a:endParaRPr>
          </a:p>
          <a:p>
            <a:pPr marL="0" indent="0">
              <a:buNone/>
            </a:pPr>
            <a:endParaRPr lang="en-US" dirty="0">
              <a:cs typeface="Calibri"/>
            </a:endParaRPr>
          </a:p>
          <a:p>
            <a:pPr marL="0" indent="0">
              <a:buNone/>
            </a:pPr>
            <a:r>
              <a:rPr lang="en-US" dirty="0">
                <a:cs typeface="Calibri"/>
              </a:rPr>
              <a:t>Quiz/Tests with Microsoft Forms in Notebooks:</a:t>
            </a:r>
            <a:endParaRPr lang="en-US" dirty="0"/>
          </a:p>
          <a:p>
            <a:pPr marL="0" indent="0">
              <a:buNone/>
            </a:pPr>
            <a:r>
              <a:rPr lang="en-US" sz="1400" dirty="0">
                <a:cs typeface="Calibri"/>
                <a:hlinkClick r:id="rId4"/>
              </a:rPr>
              <a:t>https://www.youtube.com/watch?v=lqv2oDCQJQg&amp;list=PLiluTszfwwMKx-yVe7ekBX6gsLIHf1Z8k&amp;index=14</a:t>
            </a:r>
            <a:r>
              <a:rPr lang="en-US" sz="1400" dirty="0">
                <a:cs typeface="Calibri"/>
              </a:rPr>
              <a:t> </a:t>
            </a:r>
            <a:endParaRPr lang="en-US" sz="1400" dirty="0"/>
          </a:p>
          <a:p>
            <a:pPr marL="0" indent="0">
              <a:buNone/>
            </a:pPr>
            <a:endParaRPr lang="en-US" dirty="0">
              <a:cs typeface="Calibri"/>
            </a:endParaRPr>
          </a:p>
          <a:p>
            <a:pPr marL="0" indent="0">
              <a:buNone/>
            </a:pPr>
            <a:r>
              <a:rPr lang="en-US" dirty="0">
                <a:cs typeface="Calibri"/>
              </a:rPr>
              <a:t>Collaboration Space for peer review and groupwork.</a:t>
            </a:r>
          </a:p>
          <a:p>
            <a:pPr marL="0" indent="0">
              <a:buNone/>
            </a:pPr>
            <a:r>
              <a:rPr lang="en-US" dirty="0">
                <a:cs typeface="Calibri"/>
              </a:rPr>
              <a:t>Personal space for reflection and private feedback.</a:t>
            </a:r>
          </a:p>
          <a:p>
            <a:pPr marL="0" indent="0">
              <a:buNone/>
            </a:pPr>
            <a:endParaRPr lang="en-US" sz="1400" dirty="0">
              <a:cs typeface="Calibri"/>
            </a:endParaRPr>
          </a:p>
        </p:txBody>
      </p:sp>
      <p:sp>
        <p:nvSpPr>
          <p:cNvPr id="3" name="Slide Number Placeholder 2">
            <a:extLst>
              <a:ext uri="{FF2B5EF4-FFF2-40B4-BE49-F238E27FC236}">
                <a16:creationId xmlns:a16="http://schemas.microsoft.com/office/drawing/2014/main" id="{4FD1FF5E-E3BB-40B9-BE0A-740B75F35E46}"/>
              </a:ext>
            </a:extLst>
          </p:cNvPr>
          <p:cNvSpPr>
            <a:spLocks noGrp="1"/>
          </p:cNvSpPr>
          <p:nvPr>
            <p:ph type="sldNum" sz="quarter" idx="12"/>
          </p:nvPr>
        </p:nvSpPr>
        <p:spPr/>
        <p:txBody>
          <a:bodyPr/>
          <a:lstStyle/>
          <a:p>
            <a:fld id="{F86FD87C-07F1-4E3C-9B14-158B6A9C772B}" type="slidenum">
              <a:rPr lang="en-GB" smtClean="0"/>
              <a:pPr/>
              <a:t>13</a:t>
            </a:fld>
            <a:endParaRPr lang="en-GB" dirty="0"/>
          </a:p>
        </p:txBody>
      </p:sp>
      <p:sp>
        <p:nvSpPr>
          <p:cNvPr id="4" name="Title 3">
            <a:extLst>
              <a:ext uri="{FF2B5EF4-FFF2-40B4-BE49-F238E27FC236}">
                <a16:creationId xmlns:a16="http://schemas.microsoft.com/office/drawing/2014/main" id="{EC1BEAFF-3D87-484E-A9AE-6FE5332C2D2D}"/>
              </a:ext>
            </a:extLst>
          </p:cNvPr>
          <p:cNvSpPr>
            <a:spLocks noGrp="1"/>
          </p:cNvSpPr>
          <p:nvPr>
            <p:ph type="title"/>
          </p:nvPr>
        </p:nvSpPr>
        <p:spPr>
          <a:xfrm>
            <a:off x="457200" y="356497"/>
            <a:ext cx="7704000" cy="720000"/>
          </a:xfrm>
        </p:spPr>
        <p:txBody>
          <a:bodyPr/>
          <a:lstStyle/>
          <a:p>
            <a:r>
              <a:rPr lang="en-US" dirty="0">
                <a:cs typeface="Calibri"/>
              </a:rPr>
              <a:t>Features of Class Notebook</a:t>
            </a:r>
          </a:p>
        </p:txBody>
      </p:sp>
    </p:spTree>
    <p:extLst>
      <p:ext uri="{BB962C8B-B14F-4D97-AF65-F5344CB8AC3E}">
        <p14:creationId xmlns:p14="http://schemas.microsoft.com/office/powerpoint/2010/main" val="1856131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C865DE4-0332-4547-AB8B-D31CD405282D}"/>
              </a:ext>
            </a:extLst>
          </p:cNvPr>
          <p:cNvSpPr>
            <a:spLocks noGrp="1"/>
          </p:cNvSpPr>
          <p:nvPr>
            <p:ph type="sldNum" sz="quarter" idx="12"/>
          </p:nvPr>
        </p:nvSpPr>
        <p:spPr/>
        <p:txBody>
          <a:bodyPr/>
          <a:lstStyle/>
          <a:p>
            <a:fld id="{F86FD87C-07F1-4E3C-9B14-158B6A9C772B}" type="slidenum">
              <a:rPr lang="en-GB" smtClean="0"/>
              <a:pPr/>
              <a:t>14</a:t>
            </a:fld>
            <a:endParaRPr lang="en-GB" dirty="0"/>
          </a:p>
        </p:txBody>
      </p:sp>
      <p:sp>
        <p:nvSpPr>
          <p:cNvPr id="4" name="Title 3">
            <a:extLst>
              <a:ext uri="{FF2B5EF4-FFF2-40B4-BE49-F238E27FC236}">
                <a16:creationId xmlns:a16="http://schemas.microsoft.com/office/drawing/2014/main" id="{F4518CC6-4A39-4FED-B6BA-FD7A21CF3CCE}"/>
              </a:ext>
            </a:extLst>
          </p:cNvPr>
          <p:cNvSpPr>
            <a:spLocks noGrp="1"/>
          </p:cNvSpPr>
          <p:nvPr>
            <p:ph type="title"/>
          </p:nvPr>
        </p:nvSpPr>
        <p:spPr>
          <a:xfrm>
            <a:off x="467544" y="404664"/>
            <a:ext cx="7283152" cy="1340840"/>
          </a:xfrm>
        </p:spPr>
        <p:txBody>
          <a:bodyPr>
            <a:normAutofit/>
          </a:bodyPr>
          <a:lstStyle/>
          <a:p>
            <a:pPr>
              <a:spcBef>
                <a:spcPts val="3000"/>
              </a:spcBef>
            </a:pPr>
            <a:r>
              <a:rPr lang="en-GB" dirty="0"/>
              <a:t>Video player</a:t>
            </a:r>
            <a:br>
              <a:rPr lang="en-GB" dirty="0"/>
            </a:br>
            <a:r>
              <a:rPr lang="en-GB" dirty="0"/>
              <a:t>(like YouTube but in-house)</a:t>
            </a:r>
          </a:p>
        </p:txBody>
      </p:sp>
      <p:pic>
        <p:nvPicPr>
          <p:cNvPr id="8" name="Content Placeholder 7">
            <a:extLst>
              <a:ext uri="{FF2B5EF4-FFF2-40B4-BE49-F238E27FC236}">
                <a16:creationId xmlns:a16="http://schemas.microsoft.com/office/drawing/2014/main" id="{A7AD1364-12E0-46A3-AD9D-5C28816FC0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2214580"/>
            <a:ext cx="5857534" cy="3302652"/>
          </a:xfrm>
        </p:spPr>
      </p:pic>
      <p:sp>
        <p:nvSpPr>
          <p:cNvPr id="2" name="TextBox 1">
            <a:extLst>
              <a:ext uri="{FF2B5EF4-FFF2-40B4-BE49-F238E27FC236}">
                <a16:creationId xmlns:a16="http://schemas.microsoft.com/office/drawing/2014/main" id="{5FAB2A1C-828F-42B8-BB82-0C0AA6847C50}"/>
              </a:ext>
            </a:extLst>
          </p:cNvPr>
          <p:cNvSpPr txBox="1"/>
          <p:nvPr/>
        </p:nvSpPr>
        <p:spPr>
          <a:xfrm>
            <a:off x="469474" y="5717580"/>
            <a:ext cx="8366144" cy="83099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2400" dirty="0"/>
              <a:t>Videos are easily embedded in Class Notebook and SharePoint. </a:t>
            </a:r>
            <a:endParaRPr lang="en-US" sz="2400" dirty="0">
              <a:cs typeface="Calibri"/>
            </a:endParaRPr>
          </a:p>
          <a:p>
            <a:r>
              <a:rPr lang="en-US" sz="2400" dirty="0"/>
              <a:t>Students can make their own video, upload, share and display.</a:t>
            </a:r>
            <a:endParaRPr lang="en-US" sz="2400" dirty="0">
              <a:cs typeface="Calibri"/>
            </a:endParaRPr>
          </a:p>
        </p:txBody>
      </p:sp>
    </p:spTree>
    <p:extLst>
      <p:ext uri="{BB962C8B-B14F-4D97-AF65-F5344CB8AC3E}">
        <p14:creationId xmlns:p14="http://schemas.microsoft.com/office/powerpoint/2010/main" val="738272125"/>
      </p:ext>
    </p:extLst>
  </p:cSld>
  <p:clrMapOvr>
    <a:masterClrMapping/>
  </p:clrMapOvr>
  <mc:AlternateContent xmlns:mc="http://schemas.openxmlformats.org/markup-compatibility/2006" xmlns:p14="http://schemas.microsoft.com/office/powerpoint/2010/main">
    <mc:Choice Requires="p14">
      <p:transition spd="slow" p14:dur="2000" advTm="4988"/>
    </mc:Choice>
    <mc:Fallback xmlns="">
      <p:transition spd="slow" advTm="498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630923-6B27-43DF-B0A2-F7A89F4B1D6A}"/>
              </a:ext>
            </a:extLst>
          </p:cNvPr>
          <p:cNvSpPr>
            <a:spLocks noGrp="1"/>
          </p:cNvSpPr>
          <p:nvPr>
            <p:ph idx="1"/>
          </p:nvPr>
        </p:nvSpPr>
        <p:spPr>
          <a:xfrm>
            <a:off x="457200" y="1628800"/>
            <a:ext cx="3898776" cy="5020667"/>
          </a:xfrm>
        </p:spPr>
        <p:txBody>
          <a:bodyPr>
            <a:normAutofit/>
          </a:bodyPr>
          <a:lstStyle/>
          <a:p>
            <a:pPr marL="0" indent="0">
              <a:buNone/>
            </a:pPr>
            <a:r>
              <a:rPr lang="en-GB" b="1" dirty="0"/>
              <a:t>Text-to-Speech</a:t>
            </a:r>
          </a:p>
          <a:p>
            <a:pPr marL="0" indent="0">
              <a:buNone/>
            </a:pPr>
            <a:r>
              <a:rPr lang="en-GB" sz="2400" dirty="0"/>
              <a:t>for students restricted by</a:t>
            </a:r>
          </a:p>
          <a:p>
            <a:r>
              <a:rPr lang="en-GB" sz="2400" dirty="0"/>
              <a:t>low vision</a:t>
            </a:r>
          </a:p>
          <a:p>
            <a:r>
              <a:rPr lang="en-GB" sz="2400" dirty="0"/>
              <a:t>dyslexia</a:t>
            </a:r>
          </a:p>
          <a:p>
            <a:r>
              <a:rPr lang="en-GB" sz="2400" dirty="0"/>
              <a:t>L2</a:t>
            </a:r>
          </a:p>
          <a:p>
            <a:endParaRPr lang="en-GB" sz="2400" dirty="0"/>
          </a:p>
          <a:p>
            <a:pPr marL="0" indent="0">
              <a:buNone/>
            </a:pPr>
            <a:r>
              <a:rPr lang="en-GB" sz="2400" b="1" dirty="0"/>
              <a:t>Immersive Reader</a:t>
            </a:r>
          </a:p>
          <a:p>
            <a:pPr lvl="1"/>
            <a:r>
              <a:rPr lang="en-GB" sz="2000" dirty="0"/>
              <a:t>in Word, OneNote, </a:t>
            </a:r>
          </a:p>
          <a:p>
            <a:pPr lvl="1"/>
            <a:r>
              <a:rPr lang="en-GB" sz="2000" dirty="0">
                <a:hlinkClick r:id="rId2"/>
              </a:rPr>
              <a:t>use Office Lens with IR</a:t>
            </a:r>
            <a:endParaRPr lang="en-GB" sz="2000" dirty="0"/>
          </a:p>
          <a:p>
            <a:pPr marL="0" indent="0">
              <a:buNone/>
            </a:pPr>
            <a:endParaRPr lang="en-GB" sz="2400" dirty="0"/>
          </a:p>
          <a:p>
            <a:pPr marL="0" indent="0">
              <a:buNone/>
            </a:pPr>
            <a:r>
              <a:rPr lang="en-GB" sz="2400" dirty="0">
                <a:hlinkClick r:id="rId3"/>
              </a:rPr>
              <a:t>Seeing AI app</a:t>
            </a:r>
            <a:endParaRPr lang="en-GB" sz="2400" dirty="0"/>
          </a:p>
        </p:txBody>
      </p:sp>
      <p:sp>
        <p:nvSpPr>
          <p:cNvPr id="3" name="Slide Number Placeholder 2">
            <a:extLst>
              <a:ext uri="{FF2B5EF4-FFF2-40B4-BE49-F238E27FC236}">
                <a16:creationId xmlns:a16="http://schemas.microsoft.com/office/drawing/2014/main" id="{24A8F372-1C6F-4418-AA6D-78610F6A54B4}"/>
              </a:ext>
            </a:extLst>
          </p:cNvPr>
          <p:cNvSpPr>
            <a:spLocks noGrp="1"/>
          </p:cNvSpPr>
          <p:nvPr>
            <p:ph type="sldNum" sz="quarter" idx="12"/>
          </p:nvPr>
        </p:nvSpPr>
        <p:spPr/>
        <p:txBody>
          <a:bodyPr/>
          <a:lstStyle/>
          <a:p>
            <a:fld id="{F86FD87C-07F1-4E3C-9B14-158B6A9C772B}" type="slidenum">
              <a:rPr lang="en-GB" smtClean="0"/>
              <a:pPr/>
              <a:t>15</a:t>
            </a:fld>
            <a:endParaRPr lang="en-GB" dirty="0"/>
          </a:p>
        </p:txBody>
      </p:sp>
      <p:sp>
        <p:nvSpPr>
          <p:cNvPr id="4" name="Title 3">
            <a:extLst>
              <a:ext uri="{FF2B5EF4-FFF2-40B4-BE49-F238E27FC236}">
                <a16:creationId xmlns:a16="http://schemas.microsoft.com/office/drawing/2014/main" id="{FD4AE518-5F1E-4650-8A3E-096E1A1CC2D8}"/>
              </a:ext>
            </a:extLst>
          </p:cNvPr>
          <p:cNvSpPr>
            <a:spLocks noGrp="1"/>
          </p:cNvSpPr>
          <p:nvPr>
            <p:ph type="title"/>
          </p:nvPr>
        </p:nvSpPr>
        <p:spPr/>
        <p:txBody>
          <a:bodyPr/>
          <a:lstStyle/>
          <a:p>
            <a:r>
              <a:rPr lang="en-GB" dirty="0"/>
              <a:t>Accessibility is driving technology</a:t>
            </a:r>
          </a:p>
        </p:txBody>
      </p:sp>
      <p:sp>
        <p:nvSpPr>
          <p:cNvPr id="5" name="Content Placeholder 1">
            <a:extLst>
              <a:ext uri="{FF2B5EF4-FFF2-40B4-BE49-F238E27FC236}">
                <a16:creationId xmlns:a16="http://schemas.microsoft.com/office/drawing/2014/main" id="{95ECC43D-145D-43D1-AE45-20A04DAAFE03}"/>
              </a:ext>
            </a:extLst>
          </p:cNvPr>
          <p:cNvSpPr txBox="1">
            <a:spLocks/>
          </p:cNvSpPr>
          <p:nvPr/>
        </p:nvSpPr>
        <p:spPr>
          <a:xfrm>
            <a:off x="4860032" y="1618269"/>
            <a:ext cx="4042792" cy="510320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rgbClr val="2B4349"/>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602E64"/>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accent4">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6F3474"/>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rgbClr val="59889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b="1" dirty="0"/>
              <a:t>Speech-to-Text</a:t>
            </a:r>
          </a:p>
          <a:p>
            <a:pPr marL="0" indent="0">
              <a:buNone/>
            </a:pPr>
            <a:r>
              <a:rPr lang="en-GB" sz="2400" dirty="0"/>
              <a:t>for students restricted by</a:t>
            </a:r>
          </a:p>
          <a:p>
            <a:r>
              <a:rPr lang="en-GB" sz="2400" dirty="0"/>
              <a:t>low hearing</a:t>
            </a:r>
          </a:p>
          <a:p>
            <a:r>
              <a:rPr lang="en-GB" sz="2400" dirty="0"/>
              <a:t>learning differences</a:t>
            </a:r>
          </a:p>
          <a:p>
            <a:r>
              <a:rPr lang="en-GB" sz="2400" dirty="0"/>
              <a:t>L2</a:t>
            </a:r>
          </a:p>
          <a:p>
            <a:pPr marL="0" indent="0">
              <a:buNone/>
            </a:pPr>
            <a:endParaRPr lang="en-GB" sz="2400" dirty="0"/>
          </a:p>
          <a:p>
            <a:pPr marL="0" indent="0">
              <a:buNone/>
            </a:pPr>
            <a:r>
              <a:rPr lang="en-GB" sz="2400" b="1" dirty="0"/>
              <a:t>Narrator</a:t>
            </a:r>
          </a:p>
          <a:p>
            <a:pPr lvl="1"/>
            <a:r>
              <a:rPr lang="en-GB" sz="2000" dirty="0"/>
              <a:t>in Word, OneNote, </a:t>
            </a:r>
          </a:p>
          <a:p>
            <a:pPr lvl="1"/>
            <a:endParaRPr lang="en-GB" sz="2000" dirty="0"/>
          </a:p>
          <a:p>
            <a:pPr marL="0" indent="0">
              <a:buNone/>
            </a:pPr>
            <a:endParaRPr lang="en-GB" sz="2400" dirty="0"/>
          </a:p>
          <a:p>
            <a:pPr marL="0" indent="0">
              <a:buNone/>
            </a:pPr>
            <a:r>
              <a:rPr lang="en-GB" sz="2400" dirty="0"/>
              <a:t>Translator</a:t>
            </a:r>
          </a:p>
        </p:txBody>
      </p:sp>
    </p:spTree>
    <p:extLst>
      <p:ext uri="{BB962C8B-B14F-4D97-AF65-F5344CB8AC3E}">
        <p14:creationId xmlns:p14="http://schemas.microsoft.com/office/powerpoint/2010/main" val="1953561056"/>
      </p:ext>
    </p:extLst>
  </p:cSld>
  <p:clrMapOvr>
    <a:masterClrMapping/>
  </p:clrMapOvr>
  <mc:AlternateContent xmlns:mc="http://schemas.openxmlformats.org/markup-compatibility/2006" xmlns:p14="http://schemas.microsoft.com/office/powerpoint/2010/main">
    <mc:Choice Requires="p14">
      <p:transition spd="slow" p14:dur="2000" advTm="7170"/>
    </mc:Choice>
    <mc:Fallback xmlns="">
      <p:transition spd="slow" advTm="717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9D516F-61CC-453A-8F07-133B9DD00C63}"/>
              </a:ext>
            </a:extLst>
          </p:cNvPr>
          <p:cNvSpPr>
            <a:spLocks noGrp="1"/>
          </p:cNvSpPr>
          <p:nvPr>
            <p:ph idx="1"/>
          </p:nvPr>
        </p:nvSpPr>
        <p:spPr>
          <a:xfrm>
            <a:off x="457200" y="2420888"/>
            <a:ext cx="8147248" cy="4248472"/>
          </a:xfrm>
        </p:spPr>
        <p:txBody>
          <a:bodyPr/>
          <a:lstStyle/>
          <a:p>
            <a:pPr marL="0" indent="0">
              <a:buNone/>
            </a:pPr>
            <a:r>
              <a:rPr lang="en-GB" dirty="0"/>
              <a:t>This is about empowering our students by …</a:t>
            </a:r>
          </a:p>
          <a:p>
            <a:pPr marL="0" indent="0">
              <a:buNone/>
            </a:pPr>
            <a:endParaRPr lang="en-GB" dirty="0"/>
          </a:p>
          <a:p>
            <a:pPr marL="360000" indent="-360000">
              <a:spcBef>
                <a:spcPts val="1800"/>
              </a:spcBef>
            </a:pPr>
            <a:r>
              <a:rPr lang="en-GB" dirty="0"/>
              <a:t>Giving them access and control for social networking</a:t>
            </a:r>
          </a:p>
          <a:p>
            <a:pPr marL="360000" indent="-360000">
              <a:spcBef>
                <a:spcPts val="1800"/>
              </a:spcBef>
            </a:pPr>
            <a:r>
              <a:rPr lang="en-GB" dirty="0"/>
              <a:t>Enabling peer support</a:t>
            </a:r>
          </a:p>
          <a:p>
            <a:pPr marL="360000" indent="-360000">
              <a:spcBef>
                <a:spcPts val="1800"/>
              </a:spcBef>
            </a:pPr>
            <a:r>
              <a:rPr lang="en-GB" dirty="0"/>
              <a:t>Letting them make best use of their own digital capabilities</a:t>
            </a:r>
          </a:p>
          <a:p>
            <a:pPr marL="360000" indent="-360000">
              <a:spcBef>
                <a:spcPts val="1800"/>
              </a:spcBef>
            </a:pPr>
            <a:r>
              <a:rPr lang="en-GB" dirty="0"/>
              <a:t>Handing over responsibility for their own learning</a:t>
            </a:r>
          </a:p>
        </p:txBody>
      </p:sp>
      <p:sp>
        <p:nvSpPr>
          <p:cNvPr id="3" name="Slide Number Placeholder 2">
            <a:extLst>
              <a:ext uri="{FF2B5EF4-FFF2-40B4-BE49-F238E27FC236}">
                <a16:creationId xmlns:a16="http://schemas.microsoft.com/office/drawing/2014/main" id="{6088115F-0E3A-4646-8C25-62062C93602E}"/>
              </a:ext>
            </a:extLst>
          </p:cNvPr>
          <p:cNvSpPr>
            <a:spLocks noGrp="1"/>
          </p:cNvSpPr>
          <p:nvPr>
            <p:ph type="sldNum" sz="quarter" idx="12"/>
          </p:nvPr>
        </p:nvSpPr>
        <p:spPr/>
        <p:txBody>
          <a:bodyPr/>
          <a:lstStyle/>
          <a:p>
            <a:fld id="{F86FD87C-07F1-4E3C-9B14-158B6A9C772B}" type="slidenum">
              <a:rPr lang="en-GB" smtClean="0"/>
              <a:pPr/>
              <a:t>16</a:t>
            </a:fld>
            <a:endParaRPr lang="en-GB" dirty="0"/>
          </a:p>
        </p:txBody>
      </p:sp>
      <p:sp>
        <p:nvSpPr>
          <p:cNvPr id="4" name="Title 3">
            <a:extLst>
              <a:ext uri="{FF2B5EF4-FFF2-40B4-BE49-F238E27FC236}">
                <a16:creationId xmlns:a16="http://schemas.microsoft.com/office/drawing/2014/main" id="{533BC697-F951-422D-A3AD-0C3E4CA010B0}"/>
              </a:ext>
            </a:extLst>
          </p:cNvPr>
          <p:cNvSpPr>
            <a:spLocks noGrp="1"/>
          </p:cNvSpPr>
          <p:nvPr>
            <p:ph type="title"/>
          </p:nvPr>
        </p:nvSpPr>
        <p:spPr>
          <a:xfrm>
            <a:off x="457200" y="648000"/>
            <a:ext cx="7499176" cy="1484856"/>
          </a:xfrm>
        </p:spPr>
        <p:txBody>
          <a:bodyPr>
            <a:normAutofit/>
          </a:bodyPr>
          <a:lstStyle/>
          <a:p>
            <a:r>
              <a:rPr lang="en-GB" dirty="0"/>
              <a:t>Students are  adults,  high-flyers,  fast learners,  digital natives  </a:t>
            </a:r>
          </a:p>
        </p:txBody>
      </p:sp>
    </p:spTree>
    <p:custDataLst>
      <p:tags r:id="rId1"/>
    </p:custDataLst>
    <p:extLst>
      <p:ext uri="{BB962C8B-B14F-4D97-AF65-F5344CB8AC3E}">
        <p14:creationId xmlns:p14="http://schemas.microsoft.com/office/powerpoint/2010/main" val="1062734213"/>
      </p:ext>
    </p:extLst>
  </p:cSld>
  <p:clrMapOvr>
    <a:masterClrMapping/>
  </p:clrMapOvr>
  <mc:AlternateContent xmlns:mc="http://schemas.openxmlformats.org/markup-compatibility/2006" xmlns:p14="http://schemas.microsoft.com/office/powerpoint/2010/main">
    <mc:Choice Requires="p14">
      <p:transition spd="slow" p14:dur="2000" advTm="12222"/>
    </mc:Choice>
    <mc:Fallback xmlns="">
      <p:transition spd="slow" advTm="122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15FEFE1-8890-4ABF-BE7E-787D4D1A340F}"/>
              </a:ext>
            </a:extLst>
          </p:cNvPr>
          <p:cNvPicPr>
            <a:picLocks noChangeAspect="1"/>
          </p:cNvPicPr>
          <p:nvPr/>
        </p:nvPicPr>
        <p:blipFill>
          <a:blip r:embed="rId2"/>
          <a:stretch>
            <a:fillRect/>
          </a:stretch>
        </p:blipFill>
        <p:spPr>
          <a:xfrm>
            <a:off x="35496" y="2708952"/>
            <a:ext cx="4350047" cy="4162734"/>
          </a:xfrm>
          <a:prstGeom prst="rect">
            <a:avLst/>
          </a:prstGeom>
        </p:spPr>
      </p:pic>
      <p:sp>
        <p:nvSpPr>
          <p:cNvPr id="2" name="Content Placeholder 1">
            <a:extLst>
              <a:ext uri="{FF2B5EF4-FFF2-40B4-BE49-F238E27FC236}">
                <a16:creationId xmlns:a16="http://schemas.microsoft.com/office/drawing/2014/main" id="{59F2AEF7-C78A-4F28-B933-F6B9712C19BC}"/>
              </a:ext>
            </a:extLst>
          </p:cNvPr>
          <p:cNvSpPr>
            <a:spLocks noGrp="1"/>
          </p:cNvSpPr>
          <p:nvPr>
            <p:ph idx="1"/>
          </p:nvPr>
        </p:nvSpPr>
        <p:spPr/>
        <p:txBody>
          <a:bodyPr/>
          <a:lstStyle/>
          <a:p>
            <a:pPr marL="0" indent="0">
              <a:buNone/>
            </a:pPr>
            <a:r>
              <a:rPr lang="en-GB" dirty="0">
                <a:hlinkClick r:id="rId3"/>
              </a:rPr>
              <a:t>Quick Tip </a:t>
            </a:r>
          </a:p>
          <a:p>
            <a:pPr marL="0" indent="0">
              <a:buNone/>
            </a:pPr>
            <a:r>
              <a:rPr lang="en-GB" dirty="0">
                <a:hlinkClick r:id="rId3"/>
              </a:rPr>
              <a:t>Videos on YouTube</a:t>
            </a:r>
            <a:endParaRPr lang="en-GB" dirty="0"/>
          </a:p>
          <a:p>
            <a:pPr marL="0" indent="0">
              <a:buNone/>
            </a:pPr>
            <a:endParaRPr lang="en-GB" dirty="0"/>
          </a:p>
          <a:p>
            <a:pPr marL="0" indent="0">
              <a:buNone/>
            </a:pPr>
            <a:endParaRPr lang="en-GB" dirty="0"/>
          </a:p>
        </p:txBody>
      </p:sp>
      <p:sp>
        <p:nvSpPr>
          <p:cNvPr id="3" name="Slide Number Placeholder 2">
            <a:extLst>
              <a:ext uri="{FF2B5EF4-FFF2-40B4-BE49-F238E27FC236}">
                <a16:creationId xmlns:a16="http://schemas.microsoft.com/office/drawing/2014/main" id="{4EC48026-3B72-4A43-B264-729EB7583E27}"/>
              </a:ext>
            </a:extLst>
          </p:cNvPr>
          <p:cNvSpPr>
            <a:spLocks noGrp="1"/>
          </p:cNvSpPr>
          <p:nvPr>
            <p:ph type="sldNum" sz="quarter" idx="12"/>
          </p:nvPr>
        </p:nvSpPr>
        <p:spPr/>
        <p:txBody>
          <a:bodyPr/>
          <a:lstStyle/>
          <a:p>
            <a:fld id="{F86FD87C-07F1-4E3C-9B14-158B6A9C772B}" type="slidenum">
              <a:rPr lang="en-GB" smtClean="0"/>
              <a:pPr/>
              <a:t>17</a:t>
            </a:fld>
            <a:endParaRPr lang="en-GB" dirty="0"/>
          </a:p>
        </p:txBody>
      </p:sp>
      <p:sp>
        <p:nvSpPr>
          <p:cNvPr id="4" name="Title 3">
            <a:extLst>
              <a:ext uri="{FF2B5EF4-FFF2-40B4-BE49-F238E27FC236}">
                <a16:creationId xmlns:a16="http://schemas.microsoft.com/office/drawing/2014/main" id="{706287F2-8057-430C-88C5-5E8D851AC494}"/>
              </a:ext>
            </a:extLst>
          </p:cNvPr>
          <p:cNvSpPr>
            <a:spLocks noGrp="1"/>
          </p:cNvSpPr>
          <p:nvPr>
            <p:ph type="title"/>
          </p:nvPr>
        </p:nvSpPr>
        <p:spPr>
          <a:xfrm>
            <a:off x="457200" y="648000"/>
            <a:ext cx="8033859" cy="720000"/>
          </a:xfrm>
        </p:spPr>
        <p:txBody>
          <a:bodyPr>
            <a:normAutofit fontScale="90000"/>
          </a:bodyPr>
          <a:lstStyle/>
          <a:p>
            <a:r>
              <a:rPr lang="en-GB" dirty="0"/>
              <a:t>MS training videos - You can in :90 seconds</a:t>
            </a:r>
          </a:p>
        </p:txBody>
      </p:sp>
      <p:pic>
        <p:nvPicPr>
          <p:cNvPr id="5" name="Picture 4">
            <a:extLst>
              <a:ext uri="{FF2B5EF4-FFF2-40B4-BE49-F238E27FC236}">
                <a16:creationId xmlns:a16="http://schemas.microsoft.com/office/drawing/2014/main" id="{AE23481E-1064-4CBF-81B6-06805D7F55AE}"/>
              </a:ext>
            </a:extLst>
          </p:cNvPr>
          <p:cNvPicPr>
            <a:picLocks noChangeAspect="1"/>
          </p:cNvPicPr>
          <p:nvPr/>
        </p:nvPicPr>
        <p:blipFill>
          <a:blip r:embed="rId4"/>
          <a:stretch>
            <a:fillRect/>
          </a:stretch>
        </p:blipFill>
        <p:spPr>
          <a:xfrm>
            <a:off x="4168032" y="1700808"/>
            <a:ext cx="4983328" cy="5170878"/>
          </a:xfrm>
          <a:prstGeom prst="rect">
            <a:avLst/>
          </a:prstGeom>
        </p:spPr>
      </p:pic>
    </p:spTree>
    <p:extLst>
      <p:ext uri="{BB962C8B-B14F-4D97-AF65-F5344CB8AC3E}">
        <p14:creationId xmlns:p14="http://schemas.microsoft.com/office/powerpoint/2010/main" val="1257101294"/>
      </p:ext>
    </p:extLst>
  </p:cSld>
  <p:clrMapOvr>
    <a:masterClrMapping/>
  </p:clrMapOvr>
  <mc:AlternateContent xmlns:mc="http://schemas.openxmlformats.org/markup-compatibility/2006" xmlns:p14="http://schemas.microsoft.com/office/powerpoint/2010/main">
    <mc:Choice Requires="p14">
      <p:transition spd="slow" p14:dur="2000" advTm="4683"/>
    </mc:Choice>
    <mc:Fallback xmlns="">
      <p:transition spd="slow" advTm="468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26AEF8-FF3C-4A04-96E7-184A7F720A41}"/>
              </a:ext>
            </a:extLst>
          </p:cNvPr>
          <p:cNvSpPr>
            <a:spLocks noGrp="1"/>
          </p:cNvSpPr>
          <p:nvPr>
            <p:ph idx="1"/>
          </p:nvPr>
        </p:nvSpPr>
        <p:spPr>
          <a:xfrm>
            <a:off x="457200" y="1484784"/>
            <a:ext cx="8579296" cy="5328592"/>
          </a:xfrm>
        </p:spPr>
        <p:txBody>
          <a:bodyPr>
            <a:normAutofit/>
          </a:bodyPr>
          <a:lstStyle/>
          <a:p>
            <a:pPr marL="0" indent="0">
              <a:spcAft>
                <a:spcPts val="600"/>
              </a:spcAft>
              <a:buNone/>
            </a:pPr>
            <a:r>
              <a:rPr lang="en-GB" sz="2400" b="1" dirty="0"/>
              <a:t>IDENTIFY</a:t>
            </a:r>
            <a:r>
              <a:rPr lang="en-GB" sz="2400" dirty="0"/>
              <a:t> - Able to identify a personal need for information </a:t>
            </a:r>
          </a:p>
          <a:p>
            <a:pPr marL="0" indent="0">
              <a:spcAft>
                <a:spcPts val="600"/>
              </a:spcAft>
              <a:buNone/>
            </a:pPr>
            <a:r>
              <a:rPr lang="en-GB" sz="2400" b="1" dirty="0"/>
              <a:t>SCOPE</a:t>
            </a:r>
            <a:r>
              <a:rPr lang="en-GB" sz="2400" dirty="0"/>
              <a:t> - Can assess current knowledge and identify gaps </a:t>
            </a:r>
          </a:p>
          <a:p>
            <a:pPr marL="0" indent="0">
              <a:spcAft>
                <a:spcPts val="600"/>
              </a:spcAft>
              <a:buNone/>
            </a:pPr>
            <a:r>
              <a:rPr lang="en-GB" sz="2400" b="1" dirty="0"/>
              <a:t>PLAN</a:t>
            </a:r>
            <a:r>
              <a:rPr lang="en-GB" sz="2400" dirty="0"/>
              <a:t> - Can construct strategies for locating information and data </a:t>
            </a:r>
          </a:p>
          <a:p>
            <a:pPr marL="0" indent="0">
              <a:spcAft>
                <a:spcPts val="600"/>
              </a:spcAft>
              <a:buNone/>
            </a:pPr>
            <a:r>
              <a:rPr lang="en-GB" sz="2400" b="1" dirty="0"/>
              <a:t>GATHER</a:t>
            </a:r>
            <a:r>
              <a:rPr lang="en-GB" sz="2400" dirty="0"/>
              <a:t> - Can locate and access the information and data they need </a:t>
            </a:r>
          </a:p>
          <a:p>
            <a:pPr marL="0" indent="0">
              <a:spcAft>
                <a:spcPts val="600"/>
              </a:spcAft>
              <a:buNone/>
            </a:pPr>
            <a:r>
              <a:rPr lang="en-GB" sz="2400" b="1" dirty="0"/>
              <a:t>EVALUATE</a:t>
            </a:r>
            <a:r>
              <a:rPr lang="en-GB" sz="2400" dirty="0"/>
              <a:t> - Can review the research process and compare and evaluate information and data </a:t>
            </a:r>
          </a:p>
          <a:p>
            <a:pPr marL="0" indent="0">
              <a:spcAft>
                <a:spcPts val="600"/>
              </a:spcAft>
              <a:buNone/>
            </a:pPr>
            <a:r>
              <a:rPr lang="en-GB" sz="2400" b="1" dirty="0"/>
              <a:t>MANAGE</a:t>
            </a:r>
            <a:r>
              <a:rPr lang="en-GB" sz="2400" dirty="0"/>
              <a:t> - Can organise information professionally and ethically </a:t>
            </a:r>
          </a:p>
          <a:p>
            <a:pPr marL="0" indent="0">
              <a:spcAft>
                <a:spcPts val="600"/>
              </a:spcAft>
              <a:buNone/>
            </a:pPr>
            <a:r>
              <a:rPr lang="en-GB" sz="2400" b="1" dirty="0"/>
              <a:t>PRESENT</a:t>
            </a:r>
            <a:r>
              <a:rPr lang="en-GB" sz="2400" dirty="0"/>
              <a:t> - Can apply the knowledge gained: presenting the results of their research, synthesising new and old information and data to create new knowledge and disseminating it in a variety of ways </a:t>
            </a:r>
          </a:p>
        </p:txBody>
      </p:sp>
      <p:sp>
        <p:nvSpPr>
          <p:cNvPr id="3" name="Slide Number Placeholder 2">
            <a:extLst>
              <a:ext uri="{FF2B5EF4-FFF2-40B4-BE49-F238E27FC236}">
                <a16:creationId xmlns:a16="http://schemas.microsoft.com/office/drawing/2014/main" id="{E1C921B9-CA3E-4DC5-9529-B0717FECC3BB}"/>
              </a:ext>
            </a:extLst>
          </p:cNvPr>
          <p:cNvSpPr>
            <a:spLocks noGrp="1"/>
          </p:cNvSpPr>
          <p:nvPr>
            <p:ph type="sldNum" sz="quarter" idx="12"/>
          </p:nvPr>
        </p:nvSpPr>
        <p:spPr/>
        <p:txBody>
          <a:bodyPr/>
          <a:lstStyle/>
          <a:p>
            <a:fld id="{F86FD87C-07F1-4E3C-9B14-158B6A9C772B}" type="slidenum">
              <a:rPr lang="en-GB" smtClean="0"/>
              <a:pPr/>
              <a:t>18</a:t>
            </a:fld>
            <a:endParaRPr lang="en-GB" dirty="0"/>
          </a:p>
        </p:txBody>
      </p:sp>
      <p:sp>
        <p:nvSpPr>
          <p:cNvPr id="4" name="Title 3">
            <a:extLst>
              <a:ext uri="{FF2B5EF4-FFF2-40B4-BE49-F238E27FC236}">
                <a16:creationId xmlns:a16="http://schemas.microsoft.com/office/drawing/2014/main" id="{3D2E5A53-70DD-4300-8AF0-D437311E5BF0}"/>
              </a:ext>
            </a:extLst>
          </p:cNvPr>
          <p:cNvSpPr>
            <a:spLocks noGrp="1"/>
          </p:cNvSpPr>
          <p:nvPr>
            <p:ph type="title"/>
          </p:nvPr>
        </p:nvSpPr>
        <p:spPr>
          <a:xfrm>
            <a:off x="457200" y="648000"/>
            <a:ext cx="8147248" cy="720000"/>
          </a:xfrm>
        </p:spPr>
        <p:txBody>
          <a:bodyPr>
            <a:normAutofit/>
          </a:bodyPr>
          <a:lstStyle/>
          <a:p>
            <a:r>
              <a:rPr lang="en-GB" sz="3200" dirty="0"/>
              <a:t>SCONUL Seven pillars of Information Literacy</a:t>
            </a:r>
          </a:p>
        </p:txBody>
      </p:sp>
    </p:spTree>
    <p:extLst>
      <p:ext uri="{BB962C8B-B14F-4D97-AF65-F5344CB8AC3E}">
        <p14:creationId xmlns:p14="http://schemas.microsoft.com/office/powerpoint/2010/main" val="549602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1C0455-2E73-4874-80AE-48AEC8564D33}"/>
              </a:ext>
            </a:extLst>
          </p:cNvPr>
          <p:cNvSpPr>
            <a:spLocks noGrp="1"/>
          </p:cNvSpPr>
          <p:nvPr>
            <p:ph idx="1"/>
          </p:nvPr>
        </p:nvSpPr>
        <p:spPr>
          <a:xfrm>
            <a:off x="457200" y="1484783"/>
            <a:ext cx="8507288" cy="5236691"/>
          </a:xfrm>
        </p:spPr>
        <p:txBody>
          <a:bodyPr>
            <a:normAutofit fontScale="92500" lnSpcReduction="20000"/>
          </a:bodyPr>
          <a:lstStyle/>
          <a:p>
            <a:pPr marL="0" indent="0" fontAlgn="base">
              <a:buNone/>
            </a:pPr>
            <a:r>
              <a:rPr lang="en-GB" sz="1500" dirty="0"/>
              <a:t>Chun, C. W. (2015). </a:t>
            </a:r>
            <a:r>
              <a:rPr lang="en-GB" sz="1500" i="1" dirty="0"/>
              <a:t>Power and meaning making in an EAP classroom: Engaging with the everyday.</a:t>
            </a:r>
            <a:r>
              <a:rPr lang="en-GB" sz="1500" dirty="0"/>
              <a:t> Bristol: Multilingual Matters.</a:t>
            </a:r>
          </a:p>
          <a:p>
            <a:pPr marL="0" indent="0" fontAlgn="base">
              <a:buNone/>
            </a:pPr>
            <a:endParaRPr lang="en-GB" sz="1500" dirty="0"/>
          </a:p>
          <a:p>
            <a:pPr marL="0" indent="0" fontAlgn="base">
              <a:buNone/>
            </a:pPr>
            <a:r>
              <a:rPr lang="en-GB" sz="1500" dirty="0" err="1"/>
              <a:t>Dudeney</a:t>
            </a:r>
            <a:r>
              <a:rPr lang="en-GB" sz="1500" dirty="0"/>
              <a:t>, G., </a:t>
            </a:r>
            <a:r>
              <a:rPr lang="en-GB" sz="1500" dirty="0" err="1"/>
              <a:t>Hockly</a:t>
            </a:r>
            <a:r>
              <a:rPr lang="en-GB" sz="1500" dirty="0"/>
              <a:t>, N., &amp; </a:t>
            </a:r>
            <a:r>
              <a:rPr lang="en-GB" sz="1500" dirty="0" err="1"/>
              <a:t>Pegrum</a:t>
            </a:r>
            <a:r>
              <a:rPr lang="en-GB" sz="1500" dirty="0"/>
              <a:t>, M. (2013). </a:t>
            </a:r>
            <a:r>
              <a:rPr lang="en-GB" sz="1500" i="1" dirty="0"/>
              <a:t>Digital Literacies.</a:t>
            </a:r>
            <a:r>
              <a:rPr lang="en-GB" sz="1500" dirty="0"/>
              <a:t>  New York: Pearson Education.</a:t>
            </a:r>
          </a:p>
          <a:p>
            <a:pPr marL="0" indent="0" fontAlgn="base">
              <a:buNone/>
            </a:pPr>
            <a:endParaRPr lang="en-GB" sz="1500" dirty="0"/>
          </a:p>
          <a:p>
            <a:pPr marL="0" indent="0">
              <a:buNone/>
            </a:pPr>
            <a:r>
              <a:rPr lang="en-GB" sz="1500" dirty="0"/>
              <a:t>Li, Y., Wang, L. (2016) </a:t>
            </a:r>
            <a:r>
              <a:rPr lang="en-GB" sz="1500" i="1" dirty="0"/>
              <a:t>English for Academic Purposes - A New Perspective from Multiple Literacies</a:t>
            </a:r>
            <a:r>
              <a:rPr lang="en-GB" sz="1500" dirty="0"/>
              <a:t>. World Journal of English Language </a:t>
            </a:r>
          </a:p>
          <a:p>
            <a:pPr marL="0" indent="0">
              <a:buNone/>
            </a:pPr>
            <a:r>
              <a:rPr lang="en-GB" sz="1500" dirty="0"/>
              <a:t>Vol. 6, No. 2; 2016</a:t>
            </a:r>
          </a:p>
          <a:p>
            <a:pPr marL="0" indent="0">
              <a:buNone/>
            </a:pPr>
            <a:endParaRPr lang="en-GB" sz="1500" dirty="0"/>
          </a:p>
          <a:p>
            <a:pPr marL="0" indent="0" fontAlgn="base">
              <a:buNone/>
            </a:pPr>
            <a:r>
              <a:rPr lang="en-GB" sz="1500" dirty="0"/>
              <a:t>SCONUL</a:t>
            </a:r>
            <a:r>
              <a:rPr lang="en-GB" sz="1500" i="1" dirty="0"/>
              <a:t> Seven Pillars of Information Literacy Core Model for Higher Education </a:t>
            </a:r>
            <a:r>
              <a:rPr lang="en-GB" sz="1500" dirty="0"/>
              <a:t>(updated 2011).  Available at: </a:t>
            </a:r>
            <a:r>
              <a:rPr lang="en-GB" sz="1500" dirty="0">
                <a:hlinkClick r:id="rId2"/>
              </a:rPr>
              <a:t>https://www.sconul.ac.uk/sites/default/files/documents/coremodel.pdf</a:t>
            </a:r>
            <a:r>
              <a:rPr lang="en-GB" sz="1500" dirty="0"/>
              <a:t> </a:t>
            </a:r>
          </a:p>
          <a:p>
            <a:pPr marL="0" indent="0" fontAlgn="base">
              <a:buNone/>
            </a:pPr>
            <a:endParaRPr lang="en-GB" sz="1500" dirty="0"/>
          </a:p>
          <a:p>
            <a:pPr marL="0" indent="0" fontAlgn="base">
              <a:buNone/>
            </a:pPr>
            <a:r>
              <a:rPr lang="en-GB" sz="1500" dirty="0"/>
              <a:t>Simpson, R., </a:t>
            </a:r>
            <a:r>
              <a:rPr lang="en-GB" sz="1500" dirty="0" err="1"/>
              <a:t>Obdalova</a:t>
            </a:r>
            <a:r>
              <a:rPr lang="en-GB" sz="1500" dirty="0"/>
              <a:t>, O. A. (2014) </a:t>
            </a:r>
            <a:r>
              <a:rPr lang="en-GB" sz="1500" i="1" dirty="0"/>
              <a:t> New Technologies in Higher Education – ICT Skills or Digital Literacy?</a:t>
            </a:r>
            <a:r>
              <a:rPr lang="en-GB" sz="1500" dirty="0"/>
              <a:t>  The XXV Annual International Academic Conference, Language and Culture, 20-22 October 2014.</a:t>
            </a:r>
          </a:p>
          <a:p>
            <a:pPr marL="0" indent="0" fontAlgn="base">
              <a:buNone/>
            </a:pPr>
            <a:endParaRPr lang="en-GB" sz="1500" dirty="0"/>
          </a:p>
          <a:p>
            <a:pPr marL="0" indent="0" fontAlgn="base">
              <a:buNone/>
            </a:pPr>
            <a:r>
              <a:rPr lang="en-GB" sz="1500" dirty="0"/>
              <a:t>Walker, A. (2014). Technologies. In E. de Chazal (Ed.), </a:t>
            </a:r>
            <a:r>
              <a:rPr lang="en-GB" sz="1500" i="1" dirty="0"/>
              <a:t>Oxford handbooks for language teachers: English for Academic Purposes</a:t>
            </a:r>
            <a:r>
              <a:rPr lang="en-GB" sz="1500" dirty="0"/>
              <a:t> (pp. 581-620). Oxford: Oxford University Press.</a:t>
            </a:r>
          </a:p>
          <a:p>
            <a:pPr marL="0" indent="0" fontAlgn="base">
              <a:buNone/>
            </a:pPr>
            <a:endParaRPr lang="en-GB" sz="1500" dirty="0"/>
          </a:p>
          <a:p>
            <a:pPr marL="0" indent="0" fontAlgn="base">
              <a:buNone/>
            </a:pPr>
            <a:r>
              <a:rPr lang="en-GB" sz="1500" dirty="0"/>
              <a:t>Walker SA, White G. (2013). </a:t>
            </a:r>
            <a:r>
              <a:rPr lang="en-GB" sz="1500" i="1" dirty="0"/>
              <a:t>Technology Enhanced Language Learning: connecting theory and practice. </a:t>
            </a:r>
            <a:r>
              <a:rPr lang="en-GB" sz="1500" dirty="0"/>
              <a:t>Oxford Handbooks for Language Teachers. Oxford: Oxford University Press</a:t>
            </a:r>
          </a:p>
          <a:p>
            <a:pPr marL="0" indent="0" fontAlgn="base">
              <a:buNone/>
            </a:pPr>
            <a:endParaRPr lang="en-GB" sz="1500" dirty="0"/>
          </a:p>
          <a:p>
            <a:pPr marL="0" indent="0" fontAlgn="base">
              <a:buNone/>
            </a:pPr>
            <a:r>
              <a:rPr lang="en-GB" sz="1500" dirty="0"/>
              <a:t>White, J. (2015). </a:t>
            </a:r>
            <a:r>
              <a:rPr lang="en-GB" sz="1500" i="1" dirty="0"/>
              <a:t>Digital Literacy skills for FE teachers.</a:t>
            </a:r>
            <a:r>
              <a:rPr lang="en-GB" sz="1500" dirty="0"/>
              <a:t> Sage: London.</a:t>
            </a:r>
          </a:p>
          <a:p>
            <a:pPr marL="0" indent="0" fontAlgn="base">
              <a:buNone/>
            </a:pPr>
            <a:endParaRPr lang="en-GB" sz="1500" dirty="0"/>
          </a:p>
          <a:p>
            <a:pPr marL="0" indent="0" fontAlgn="base">
              <a:buNone/>
            </a:pPr>
            <a:r>
              <a:rPr lang="en-GB" sz="1500" dirty="0"/>
              <a:t>Wingate, U. (2015). </a:t>
            </a:r>
            <a:r>
              <a:rPr lang="en-GB" sz="1500" i="1" dirty="0"/>
              <a:t>Academic Literacy and student diversity: The case for inclusive practice.</a:t>
            </a:r>
            <a:r>
              <a:rPr lang="en-GB" sz="1500" dirty="0"/>
              <a:t> Bristol: Multilingual Matters.</a:t>
            </a:r>
          </a:p>
        </p:txBody>
      </p:sp>
      <p:sp>
        <p:nvSpPr>
          <p:cNvPr id="3" name="Slide Number Placeholder 2">
            <a:extLst>
              <a:ext uri="{FF2B5EF4-FFF2-40B4-BE49-F238E27FC236}">
                <a16:creationId xmlns:a16="http://schemas.microsoft.com/office/drawing/2014/main" id="{518046AA-59D4-432B-B2C0-B9EB9D992C37}"/>
              </a:ext>
            </a:extLst>
          </p:cNvPr>
          <p:cNvSpPr>
            <a:spLocks noGrp="1"/>
          </p:cNvSpPr>
          <p:nvPr>
            <p:ph type="sldNum" sz="quarter" idx="12"/>
          </p:nvPr>
        </p:nvSpPr>
        <p:spPr/>
        <p:txBody>
          <a:bodyPr/>
          <a:lstStyle/>
          <a:p>
            <a:fld id="{F86FD87C-07F1-4E3C-9B14-158B6A9C772B}" type="slidenum">
              <a:rPr lang="en-GB" smtClean="0"/>
              <a:pPr/>
              <a:t>19</a:t>
            </a:fld>
            <a:endParaRPr lang="en-GB" dirty="0"/>
          </a:p>
        </p:txBody>
      </p:sp>
      <p:sp>
        <p:nvSpPr>
          <p:cNvPr id="4" name="Title 3">
            <a:extLst>
              <a:ext uri="{FF2B5EF4-FFF2-40B4-BE49-F238E27FC236}">
                <a16:creationId xmlns:a16="http://schemas.microsoft.com/office/drawing/2014/main" id="{26B5F18B-3A40-4CBB-98BD-88B112E5E5AB}"/>
              </a:ext>
            </a:extLst>
          </p:cNvPr>
          <p:cNvSpPr>
            <a:spLocks noGrp="1"/>
          </p:cNvSpPr>
          <p:nvPr>
            <p:ph type="title"/>
          </p:nvPr>
        </p:nvSpPr>
        <p:spPr/>
        <p:txBody>
          <a:bodyPr>
            <a:normAutofit/>
          </a:bodyPr>
          <a:lstStyle/>
          <a:p>
            <a:r>
              <a:rPr lang="en-GB" dirty="0"/>
              <a:t>References</a:t>
            </a:r>
          </a:p>
        </p:txBody>
      </p:sp>
    </p:spTree>
    <p:extLst>
      <p:ext uri="{BB962C8B-B14F-4D97-AF65-F5344CB8AC3E}">
        <p14:creationId xmlns:p14="http://schemas.microsoft.com/office/powerpoint/2010/main" val="1583500628"/>
      </p:ext>
    </p:extLst>
  </p:cSld>
  <p:clrMapOvr>
    <a:masterClrMapping/>
  </p:clrMapOvr>
  <mc:AlternateContent xmlns:mc="http://schemas.openxmlformats.org/markup-compatibility/2006" xmlns:p14="http://schemas.microsoft.com/office/powerpoint/2010/main">
    <mc:Choice Requires="p14">
      <p:transition spd="slow" p14:dur="2000" advTm="3787"/>
    </mc:Choice>
    <mc:Fallback xmlns="">
      <p:transition spd="slow" advTm="378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4784"/>
            <a:ext cx="8435280" cy="4824536"/>
          </a:xfrm>
        </p:spPr>
        <p:txBody>
          <a:bodyPr>
            <a:normAutofit/>
          </a:bodyPr>
          <a:lstStyle/>
          <a:p>
            <a:pPr marL="0" indent="0">
              <a:buNone/>
            </a:pPr>
            <a:r>
              <a:rPr lang="en-GB" b="1" dirty="0"/>
              <a:t>We need to respond to:</a:t>
            </a:r>
            <a:endParaRPr lang="en-GB" dirty="0"/>
          </a:p>
          <a:p>
            <a:pPr marL="514350" indent="-514350">
              <a:spcBef>
                <a:spcPts val="3000"/>
              </a:spcBef>
              <a:buFont typeface="+mj-lt"/>
              <a:buAutoNum type="arabicPeriod"/>
            </a:pPr>
            <a:r>
              <a:rPr lang="en-GB" dirty="0">
                <a:hlinkClick r:id="rId2"/>
              </a:rPr>
              <a:t>the Learning and Teaching Strategy of our institution</a:t>
            </a:r>
            <a:r>
              <a:rPr lang="en-GB" dirty="0"/>
              <a:t> </a:t>
            </a:r>
          </a:p>
          <a:p>
            <a:pPr marL="514350" indent="-514350">
              <a:spcBef>
                <a:spcPts val="3000"/>
              </a:spcBef>
              <a:buFont typeface="+mj-lt"/>
              <a:buAutoNum type="arabicPeriod"/>
            </a:pPr>
            <a:r>
              <a:rPr lang="en-GB" dirty="0">
                <a:hlinkClick r:id="rId3"/>
              </a:rPr>
              <a:t>Equality, Diversity and Inclusion</a:t>
            </a:r>
            <a:r>
              <a:rPr lang="en-GB" dirty="0"/>
              <a:t> </a:t>
            </a:r>
          </a:p>
          <a:p>
            <a:pPr marL="514350" indent="-514350">
              <a:spcBef>
                <a:spcPts val="3000"/>
              </a:spcBef>
              <a:buFont typeface="+mj-lt"/>
              <a:buAutoNum type="arabicPeriod"/>
            </a:pPr>
            <a:r>
              <a:rPr lang="en-GB" dirty="0">
                <a:hlinkClick r:id="rId4"/>
              </a:rPr>
              <a:t>Digital Capabilities </a:t>
            </a:r>
            <a:endParaRPr lang="en-GB" dirty="0"/>
          </a:p>
          <a:p>
            <a:pPr marL="514350" indent="-514350">
              <a:spcBef>
                <a:spcPts val="3000"/>
              </a:spcBef>
              <a:buFont typeface="+mj-lt"/>
              <a:buAutoNum type="arabicPeriod"/>
            </a:pPr>
            <a:r>
              <a:rPr lang="en-GB" dirty="0"/>
              <a:t>Data security: </a:t>
            </a:r>
          </a:p>
          <a:p>
            <a:pPr lvl="1"/>
            <a:r>
              <a:rPr lang="en-GB" dirty="0"/>
              <a:t>WhatsApp groups? </a:t>
            </a:r>
          </a:p>
          <a:p>
            <a:pPr lvl="1"/>
            <a:r>
              <a:rPr lang="en-GB" dirty="0"/>
              <a:t>putting student videos on YouTube?</a:t>
            </a:r>
          </a:p>
          <a:p>
            <a:pPr marL="0" indent="0">
              <a:buNone/>
            </a:pPr>
            <a:endParaRPr lang="en-GB" dirty="0"/>
          </a:p>
        </p:txBody>
      </p:sp>
      <p:sp>
        <p:nvSpPr>
          <p:cNvPr id="5" name="Slide Number Placeholder 4"/>
          <p:cNvSpPr>
            <a:spLocks noGrp="1"/>
          </p:cNvSpPr>
          <p:nvPr>
            <p:ph type="sldNum" sz="quarter" idx="12"/>
          </p:nvPr>
        </p:nvSpPr>
        <p:spPr/>
        <p:txBody>
          <a:bodyPr/>
          <a:lstStyle/>
          <a:p>
            <a:fld id="{F86FD87C-07F1-4E3C-9B14-158B6A9C772B}" type="slidenum">
              <a:rPr lang="en-GB" smtClean="0"/>
              <a:pPr/>
              <a:t>2</a:t>
            </a:fld>
            <a:endParaRPr lang="en-GB" dirty="0"/>
          </a:p>
        </p:txBody>
      </p:sp>
      <p:sp>
        <p:nvSpPr>
          <p:cNvPr id="6" name="Title 5"/>
          <p:cNvSpPr>
            <a:spLocks noGrp="1"/>
          </p:cNvSpPr>
          <p:nvPr>
            <p:ph type="title"/>
          </p:nvPr>
        </p:nvSpPr>
        <p:spPr/>
        <p:txBody>
          <a:bodyPr/>
          <a:lstStyle/>
          <a:p>
            <a:r>
              <a:rPr lang="en-GB" dirty="0"/>
              <a:t>Changing the way we teach</a:t>
            </a:r>
          </a:p>
        </p:txBody>
      </p:sp>
    </p:spTree>
    <p:extLst>
      <p:ext uri="{BB962C8B-B14F-4D97-AF65-F5344CB8AC3E}">
        <p14:creationId xmlns:p14="http://schemas.microsoft.com/office/powerpoint/2010/main" val="3113699749"/>
      </p:ext>
    </p:extLst>
  </p:cSld>
  <p:clrMapOvr>
    <a:masterClrMapping/>
  </p:clrMapOvr>
  <mc:AlternateContent xmlns:mc="http://schemas.openxmlformats.org/markup-compatibility/2006" xmlns:p14="http://schemas.microsoft.com/office/powerpoint/2010/main">
    <mc:Choice Requires="p14">
      <p:transition spd="slow" p14:dur="2000" advTm="6463"/>
    </mc:Choice>
    <mc:Fallback xmlns="">
      <p:transition spd="slow" advTm="646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C4C965-4D11-462E-B504-240795974518}"/>
              </a:ext>
            </a:extLst>
          </p:cNvPr>
          <p:cNvSpPr>
            <a:spLocks noGrp="1"/>
          </p:cNvSpPr>
          <p:nvPr>
            <p:ph type="sldNum" sz="quarter" idx="12"/>
          </p:nvPr>
        </p:nvSpPr>
        <p:spPr/>
        <p:txBody>
          <a:bodyPr/>
          <a:lstStyle/>
          <a:p>
            <a:fld id="{F86FD87C-07F1-4E3C-9B14-158B6A9C772B}" type="slidenum">
              <a:rPr lang="en-GB" smtClean="0"/>
              <a:pPr/>
              <a:t>20</a:t>
            </a:fld>
            <a:endParaRPr lang="en-GB" dirty="0"/>
          </a:p>
        </p:txBody>
      </p:sp>
      <p:sp>
        <p:nvSpPr>
          <p:cNvPr id="5" name="Speech Bubble: Rectangle with Corners Rounded 4">
            <a:extLst>
              <a:ext uri="{FF2B5EF4-FFF2-40B4-BE49-F238E27FC236}">
                <a16:creationId xmlns:a16="http://schemas.microsoft.com/office/drawing/2014/main" id="{7E99D996-5AD3-4FBD-A747-094AB021B06F}"/>
              </a:ext>
            </a:extLst>
          </p:cNvPr>
          <p:cNvSpPr/>
          <p:nvPr/>
        </p:nvSpPr>
        <p:spPr>
          <a:xfrm>
            <a:off x="251520" y="260648"/>
            <a:ext cx="3384376" cy="1440160"/>
          </a:xfrm>
          <a:prstGeom prst="wedgeRoundRectCallout">
            <a:avLst>
              <a:gd name="adj1" fmla="val 30977"/>
              <a:gd name="adj2" fmla="val 663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“We argue for the inclusion of digital literacies within the EAP curriculum” </a:t>
            </a:r>
          </a:p>
          <a:p>
            <a:r>
              <a:rPr lang="en-GB" sz="1400" dirty="0"/>
              <a:t>Simpson &amp; </a:t>
            </a:r>
            <a:r>
              <a:rPr lang="en-GB" sz="1400" dirty="0" err="1"/>
              <a:t>Obdalova</a:t>
            </a:r>
            <a:r>
              <a:rPr lang="en-GB" sz="1400" dirty="0"/>
              <a:t> 2014</a:t>
            </a:r>
          </a:p>
        </p:txBody>
      </p:sp>
      <p:sp>
        <p:nvSpPr>
          <p:cNvPr id="7" name="Callout: Line 6">
            <a:extLst>
              <a:ext uri="{FF2B5EF4-FFF2-40B4-BE49-F238E27FC236}">
                <a16:creationId xmlns:a16="http://schemas.microsoft.com/office/drawing/2014/main" id="{9E2CD914-CC99-4CC4-A76A-28E0D24B1557}"/>
              </a:ext>
            </a:extLst>
          </p:cNvPr>
          <p:cNvSpPr/>
          <p:nvPr/>
        </p:nvSpPr>
        <p:spPr>
          <a:xfrm>
            <a:off x="5076056" y="4077072"/>
            <a:ext cx="3744416" cy="1992709"/>
          </a:xfrm>
          <a:prstGeom prst="borderCallout1">
            <a:avLst>
              <a:gd name="adj1" fmla="val 17738"/>
              <a:gd name="adj2" fmla="val -1330"/>
              <a:gd name="adj3" fmla="val 114187"/>
              <a:gd name="adj4" fmla="val -259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“effective use of digital technologies requires them to be used within a pedagogic approach that fits the learners, the domain and the context”  </a:t>
            </a:r>
          </a:p>
          <a:p>
            <a:r>
              <a:rPr lang="en-GB" sz="1400" dirty="0"/>
              <a:t>Dr Aisha Walker, University of Leeds School of Education  </a:t>
            </a:r>
            <a:r>
              <a:rPr lang="en-GB" sz="1400" dirty="0">
                <a:hlinkClick r:id="rId3"/>
              </a:rPr>
              <a:t>http://www.aishawalker.com/page/2/</a:t>
            </a:r>
            <a:r>
              <a:rPr lang="en-GB" sz="1400" dirty="0"/>
              <a:t> </a:t>
            </a:r>
          </a:p>
        </p:txBody>
      </p:sp>
      <p:sp>
        <p:nvSpPr>
          <p:cNvPr id="9" name="Speech Bubble: Rectangle 8">
            <a:extLst>
              <a:ext uri="{FF2B5EF4-FFF2-40B4-BE49-F238E27FC236}">
                <a16:creationId xmlns:a16="http://schemas.microsoft.com/office/drawing/2014/main" id="{6E2DE7E9-07E6-46AA-8B99-854CED27CBFE}"/>
              </a:ext>
            </a:extLst>
          </p:cNvPr>
          <p:cNvSpPr/>
          <p:nvPr/>
        </p:nvSpPr>
        <p:spPr>
          <a:xfrm>
            <a:off x="4355976" y="692696"/>
            <a:ext cx="3816424" cy="2736304"/>
          </a:xfrm>
          <a:prstGeom prst="wedgeRectCallout">
            <a:avLst>
              <a:gd name="adj1" fmla="val -57167"/>
              <a:gd name="adj2" fmla="val 17148"/>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“technology can enable new approaches as to how learning is delivered and assessed and can make certain pedagogic approaches viable and scalable when considered for higher education that otherwise would not be”  </a:t>
            </a:r>
          </a:p>
          <a:p>
            <a:r>
              <a:rPr lang="en-GB" sz="1400" dirty="0"/>
              <a:t>HEA Flexible Pedagogies: Preparing for the future</a:t>
            </a:r>
          </a:p>
        </p:txBody>
      </p:sp>
    </p:spTree>
    <p:custDataLst>
      <p:tags r:id="rId1"/>
    </p:custDataLst>
    <p:extLst>
      <p:ext uri="{BB962C8B-B14F-4D97-AF65-F5344CB8AC3E}">
        <p14:creationId xmlns:p14="http://schemas.microsoft.com/office/powerpoint/2010/main" val="2728505627"/>
      </p:ext>
    </p:extLst>
  </p:cSld>
  <p:clrMapOvr>
    <a:masterClrMapping/>
  </p:clrMapOvr>
  <mc:AlternateContent xmlns:mc="http://schemas.openxmlformats.org/markup-compatibility/2006" xmlns:p14="http://schemas.microsoft.com/office/powerpoint/2010/main">
    <mc:Choice Requires="p14">
      <p:transition spd="slow" p14:dur="2000" advTm="16798"/>
    </mc:Choice>
    <mc:Fallback xmlns="">
      <p:transition spd="slow" advTm="167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C4C965-4D11-462E-B504-240795974518}"/>
              </a:ext>
            </a:extLst>
          </p:cNvPr>
          <p:cNvSpPr>
            <a:spLocks noGrp="1"/>
          </p:cNvSpPr>
          <p:nvPr>
            <p:ph type="sldNum" sz="quarter" idx="12"/>
          </p:nvPr>
        </p:nvSpPr>
        <p:spPr/>
        <p:txBody>
          <a:bodyPr/>
          <a:lstStyle/>
          <a:p>
            <a:fld id="{F86FD87C-07F1-4E3C-9B14-158B6A9C772B}" type="slidenum">
              <a:rPr lang="en-GB" smtClean="0"/>
              <a:pPr/>
              <a:t>21</a:t>
            </a:fld>
            <a:endParaRPr lang="en-GB" dirty="0"/>
          </a:p>
        </p:txBody>
      </p:sp>
      <p:sp>
        <p:nvSpPr>
          <p:cNvPr id="5" name="Speech Bubble: Rectangle with Corners Rounded 4">
            <a:extLst>
              <a:ext uri="{FF2B5EF4-FFF2-40B4-BE49-F238E27FC236}">
                <a16:creationId xmlns:a16="http://schemas.microsoft.com/office/drawing/2014/main" id="{7E99D996-5AD3-4FBD-A747-094AB021B06F}"/>
              </a:ext>
            </a:extLst>
          </p:cNvPr>
          <p:cNvSpPr/>
          <p:nvPr/>
        </p:nvSpPr>
        <p:spPr>
          <a:xfrm>
            <a:off x="251520" y="260648"/>
            <a:ext cx="3384376" cy="1440160"/>
          </a:xfrm>
          <a:prstGeom prst="wedgeRoundRectCallout">
            <a:avLst>
              <a:gd name="adj1" fmla="val 30977"/>
              <a:gd name="adj2" fmla="val 663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“We argue for the inclusion of digital literacies within the EAP curriculum” </a:t>
            </a:r>
          </a:p>
          <a:p>
            <a:r>
              <a:rPr lang="en-GB" sz="1400" dirty="0"/>
              <a:t>Simpson &amp; </a:t>
            </a:r>
            <a:r>
              <a:rPr lang="en-GB" sz="1400" dirty="0" err="1"/>
              <a:t>Obdalova</a:t>
            </a:r>
            <a:r>
              <a:rPr lang="en-GB" sz="1400" dirty="0"/>
              <a:t> 2014</a:t>
            </a:r>
          </a:p>
        </p:txBody>
      </p:sp>
      <p:sp>
        <p:nvSpPr>
          <p:cNvPr id="6" name="Speech Bubble: Rectangle 5">
            <a:extLst>
              <a:ext uri="{FF2B5EF4-FFF2-40B4-BE49-F238E27FC236}">
                <a16:creationId xmlns:a16="http://schemas.microsoft.com/office/drawing/2014/main" id="{EB07EA0F-03BB-4A6A-82C9-98F5F5C6667B}"/>
              </a:ext>
            </a:extLst>
          </p:cNvPr>
          <p:cNvSpPr/>
          <p:nvPr/>
        </p:nvSpPr>
        <p:spPr>
          <a:xfrm>
            <a:off x="4355976" y="692696"/>
            <a:ext cx="3816424" cy="2736304"/>
          </a:xfrm>
          <a:prstGeom prst="wedgeRectCallout">
            <a:avLst>
              <a:gd name="adj1" fmla="val -57167"/>
              <a:gd name="adj2" fmla="val 17148"/>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“technology can enable new approaches as to how learning is delivered and assessed and can make certain pedagogic approaches viable and scalable when considered for higher education that otherwise would not be”  </a:t>
            </a:r>
          </a:p>
          <a:p>
            <a:r>
              <a:rPr lang="en-GB" sz="1400" dirty="0"/>
              <a:t>HEA Flexible Pedagogies: Preparing for the future</a:t>
            </a:r>
          </a:p>
        </p:txBody>
      </p:sp>
      <p:sp>
        <p:nvSpPr>
          <p:cNvPr id="7" name="Callout: Line 6">
            <a:extLst>
              <a:ext uri="{FF2B5EF4-FFF2-40B4-BE49-F238E27FC236}">
                <a16:creationId xmlns:a16="http://schemas.microsoft.com/office/drawing/2014/main" id="{9E2CD914-CC99-4CC4-A76A-28E0D24B1557}"/>
              </a:ext>
            </a:extLst>
          </p:cNvPr>
          <p:cNvSpPr/>
          <p:nvPr/>
        </p:nvSpPr>
        <p:spPr>
          <a:xfrm>
            <a:off x="5076056" y="4077072"/>
            <a:ext cx="3744416" cy="1992709"/>
          </a:xfrm>
          <a:prstGeom prst="borderCallout1">
            <a:avLst>
              <a:gd name="adj1" fmla="val 17738"/>
              <a:gd name="adj2" fmla="val -1330"/>
              <a:gd name="adj3" fmla="val 114187"/>
              <a:gd name="adj4" fmla="val -259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“effective use of digital technologies requires them to be used within a pedagogic approach that fits the learners, the domain and the context”  </a:t>
            </a:r>
          </a:p>
          <a:p>
            <a:r>
              <a:rPr lang="en-GB" sz="1400" dirty="0"/>
              <a:t>Dr Aisha Walker, University of Leeds School of Education  </a:t>
            </a:r>
            <a:r>
              <a:rPr lang="en-GB" sz="1400" dirty="0">
                <a:hlinkClick r:id="rId3"/>
              </a:rPr>
              <a:t>http://www.aishawalker.com/page/2/</a:t>
            </a:r>
            <a:r>
              <a:rPr lang="en-GB" sz="1400" dirty="0"/>
              <a:t> </a:t>
            </a:r>
          </a:p>
        </p:txBody>
      </p:sp>
      <p:sp>
        <p:nvSpPr>
          <p:cNvPr id="8" name="Speech Bubble: Oval 7">
            <a:extLst>
              <a:ext uri="{FF2B5EF4-FFF2-40B4-BE49-F238E27FC236}">
                <a16:creationId xmlns:a16="http://schemas.microsoft.com/office/drawing/2014/main" id="{35FAF28B-8A74-46AB-A94B-4C427885F80D}"/>
              </a:ext>
            </a:extLst>
          </p:cNvPr>
          <p:cNvSpPr/>
          <p:nvPr/>
        </p:nvSpPr>
        <p:spPr>
          <a:xfrm>
            <a:off x="847301" y="2025280"/>
            <a:ext cx="2952328" cy="2376264"/>
          </a:xfrm>
          <a:prstGeom prst="wedgeEllipseCallout">
            <a:avLst>
              <a:gd name="adj1" fmla="val 54896"/>
              <a:gd name="adj2" fmla="val 37128"/>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“the ability of some EAP teachers to use technology still has the potential to improve.”</a:t>
            </a:r>
            <a:r>
              <a:rPr lang="en-GB" sz="1000" dirty="0"/>
              <a:t>  </a:t>
            </a:r>
          </a:p>
          <a:p>
            <a:r>
              <a:rPr lang="en-GB" sz="1400" dirty="0"/>
              <a:t>Li &amp; Wang 2016 </a:t>
            </a:r>
          </a:p>
          <a:p>
            <a:r>
              <a:rPr lang="en-GB" sz="1400" dirty="0"/>
              <a:t>(citing Walker A 2014)</a:t>
            </a:r>
          </a:p>
        </p:txBody>
      </p:sp>
      <p:sp>
        <p:nvSpPr>
          <p:cNvPr id="11" name="Speech Bubble: Rectangle with Corners Rounded 10">
            <a:extLst>
              <a:ext uri="{FF2B5EF4-FFF2-40B4-BE49-F238E27FC236}">
                <a16:creationId xmlns:a16="http://schemas.microsoft.com/office/drawing/2014/main" id="{EE3A7265-EDFA-459D-BCC2-7DEE0146ED89}"/>
              </a:ext>
            </a:extLst>
          </p:cNvPr>
          <p:cNvSpPr/>
          <p:nvPr/>
        </p:nvSpPr>
        <p:spPr>
          <a:xfrm>
            <a:off x="251520" y="4509120"/>
            <a:ext cx="3528392" cy="2304256"/>
          </a:xfrm>
          <a:prstGeom prst="wedgeRoundRectCallout">
            <a:avLst>
              <a:gd name="adj1" fmla="val 54922"/>
              <a:gd name="adj2" fmla="val -30296"/>
              <a:gd name="adj3" fmla="val 16667"/>
            </a:avLst>
          </a:prstGeom>
          <a:solidFill>
            <a:srgbClr val="5988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“Students who develop digital literacies as an integral part of their learning are more effective in their study and more employable on graduation (</a:t>
            </a:r>
            <a:r>
              <a:rPr lang="en-GB" dirty="0" err="1"/>
              <a:t>Jisc</a:t>
            </a:r>
            <a:r>
              <a:rPr lang="en-GB" dirty="0"/>
              <a:t> 2012)” </a:t>
            </a:r>
            <a:r>
              <a:rPr lang="en-GB" sz="1200" dirty="0">
                <a:hlinkClick r:id="rId4"/>
              </a:rPr>
              <a:t>https://www.heacademy.ac.uk/knowledge-hub/digital-literacies</a:t>
            </a:r>
            <a:r>
              <a:rPr lang="en-GB" sz="1200" dirty="0"/>
              <a:t> </a:t>
            </a:r>
            <a:endParaRPr lang="en-GB" sz="1400" dirty="0"/>
          </a:p>
        </p:txBody>
      </p:sp>
    </p:spTree>
    <p:custDataLst>
      <p:tags r:id="rId1"/>
    </p:custDataLst>
    <p:extLst>
      <p:ext uri="{BB962C8B-B14F-4D97-AF65-F5344CB8AC3E}">
        <p14:creationId xmlns:p14="http://schemas.microsoft.com/office/powerpoint/2010/main" val="3255406921"/>
      </p:ext>
    </p:extLst>
  </p:cSld>
  <p:clrMapOvr>
    <a:masterClrMapping/>
  </p:clrMapOvr>
  <mc:AlternateContent xmlns:mc="http://schemas.openxmlformats.org/markup-compatibility/2006" xmlns:p14="http://schemas.microsoft.com/office/powerpoint/2010/main">
    <mc:Choice Requires="p14">
      <p:transition spd="slow" p14:dur="2000" advTm="17563"/>
    </mc:Choice>
    <mc:Fallback xmlns="">
      <p:transition spd="slow" advTm="175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100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25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46E03B-629B-4330-BAF4-79EA2DB0CE9A}"/>
              </a:ext>
            </a:extLst>
          </p:cNvPr>
          <p:cNvSpPr>
            <a:spLocks noGrp="1"/>
          </p:cNvSpPr>
          <p:nvPr>
            <p:ph idx="1"/>
          </p:nvPr>
        </p:nvSpPr>
        <p:spPr>
          <a:xfrm>
            <a:off x="457200" y="1484784"/>
            <a:ext cx="4114800" cy="3024336"/>
          </a:xfrm>
        </p:spPr>
        <p:txBody>
          <a:bodyPr/>
          <a:lstStyle/>
          <a:p>
            <a:pPr marL="0" indent="0">
              <a:buNone/>
            </a:pPr>
            <a:r>
              <a:rPr lang="en-GB" b="1" dirty="0"/>
              <a:t>1.</a:t>
            </a:r>
          </a:p>
          <a:p>
            <a:pPr marL="0" indent="0">
              <a:buNone/>
            </a:pPr>
            <a:r>
              <a:rPr lang="en-GB" b="1" dirty="0"/>
              <a:t>Learning and Teaching Strategy</a:t>
            </a:r>
            <a:r>
              <a:rPr lang="en-GB" dirty="0"/>
              <a:t> </a:t>
            </a:r>
            <a:r>
              <a:rPr lang="en-GB" i="1" dirty="0"/>
              <a:t>"using more interactive techniques in higher education enables more effective learning"</a:t>
            </a:r>
            <a:r>
              <a:rPr lang="en-GB" dirty="0"/>
              <a:t> </a:t>
            </a:r>
          </a:p>
        </p:txBody>
      </p:sp>
      <p:sp>
        <p:nvSpPr>
          <p:cNvPr id="3" name="Slide Number Placeholder 2">
            <a:extLst>
              <a:ext uri="{FF2B5EF4-FFF2-40B4-BE49-F238E27FC236}">
                <a16:creationId xmlns:a16="http://schemas.microsoft.com/office/drawing/2014/main" id="{5DD249D7-1E96-4703-84C0-4CE637BA0440}"/>
              </a:ext>
            </a:extLst>
          </p:cNvPr>
          <p:cNvSpPr>
            <a:spLocks noGrp="1"/>
          </p:cNvSpPr>
          <p:nvPr>
            <p:ph type="sldNum" sz="quarter" idx="12"/>
          </p:nvPr>
        </p:nvSpPr>
        <p:spPr/>
        <p:txBody>
          <a:bodyPr/>
          <a:lstStyle/>
          <a:p>
            <a:fld id="{F86FD87C-07F1-4E3C-9B14-158B6A9C772B}" type="slidenum">
              <a:rPr lang="en-GB" smtClean="0"/>
              <a:pPr/>
              <a:t>3</a:t>
            </a:fld>
            <a:endParaRPr lang="en-GB" dirty="0"/>
          </a:p>
        </p:txBody>
      </p:sp>
      <p:sp>
        <p:nvSpPr>
          <p:cNvPr id="4" name="Title 3">
            <a:extLst>
              <a:ext uri="{FF2B5EF4-FFF2-40B4-BE49-F238E27FC236}">
                <a16:creationId xmlns:a16="http://schemas.microsoft.com/office/drawing/2014/main" id="{A8F6922C-53B6-4522-BD7F-1084E759B8DA}"/>
              </a:ext>
            </a:extLst>
          </p:cNvPr>
          <p:cNvSpPr>
            <a:spLocks noGrp="1"/>
          </p:cNvSpPr>
          <p:nvPr>
            <p:ph type="title"/>
          </p:nvPr>
        </p:nvSpPr>
        <p:spPr/>
        <p:txBody>
          <a:bodyPr/>
          <a:lstStyle/>
          <a:p>
            <a:r>
              <a:rPr lang="en-GB" dirty="0"/>
              <a:t>Changing the way we teach</a:t>
            </a:r>
          </a:p>
        </p:txBody>
      </p:sp>
      <p:pic>
        <p:nvPicPr>
          <p:cNvPr id="7" name="Picture 6">
            <a:extLst>
              <a:ext uri="{FF2B5EF4-FFF2-40B4-BE49-F238E27FC236}">
                <a16:creationId xmlns:a16="http://schemas.microsoft.com/office/drawing/2014/main" id="{C13F26E8-773E-474F-8EE0-AA232F507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4543" y="1916832"/>
            <a:ext cx="4649961" cy="4985792"/>
          </a:xfrm>
          <a:prstGeom prst="rect">
            <a:avLst/>
          </a:prstGeom>
        </p:spPr>
      </p:pic>
      <p:sp>
        <p:nvSpPr>
          <p:cNvPr id="8" name="Callout: Line 7">
            <a:extLst>
              <a:ext uri="{FF2B5EF4-FFF2-40B4-BE49-F238E27FC236}">
                <a16:creationId xmlns:a16="http://schemas.microsoft.com/office/drawing/2014/main" id="{D488F22B-8E5A-4C86-860C-18BB55823814}"/>
              </a:ext>
            </a:extLst>
          </p:cNvPr>
          <p:cNvSpPr/>
          <p:nvPr/>
        </p:nvSpPr>
        <p:spPr>
          <a:xfrm>
            <a:off x="1259632" y="4218682"/>
            <a:ext cx="2232248" cy="1487190"/>
          </a:xfrm>
          <a:prstGeom prst="borderCallout1">
            <a:avLst>
              <a:gd name="adj1" fmla="val 49408"/>
              <a:gd name="adj2" fmla="val 99744"/>
              <a:gd name="adj3" fmla="val 49273"/>
              <a:gd name="adj4" fmla="val 1426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Café Scientific</a:t>
            </a:r>
          </a:p>
          <a:p>
            <a:pPr algn="ctr"/>
            <a:endParaRPr lang="en-GB" dirty="0"/>
          </a:p>
          <a:p>
            <a:pPr algn="ctr"/>
            <a:r>
              <a:rPr lang="en-GB" dirty="0"/>
              <a:t>An academic explains his research</a:t>
            </a:r>
          </a:p>
        </p:txBody>
      </p:sp>
    </p:spTree>
    <p:custDataLst>
      <p:tags r:id="rId1"/>
    </p:custDataLst>
    <p:extLst>
      <p:ext uri="{BB962C8B-B14F-4D97-AF65-F5344CB8AC3E}">
        <p14:creationId xmlns:p14="http://schemas.microsoft.com/office/powerpoint/2010/main" val="301194163"/>
      </p:ext>
    </p:extLst>
  </p:cSld>
  <p:clrMapOvr>
    <a:masterClrMapping/>
  </p:clrMapOvr>
  <mc:AlternateContent xmlns:mc="http://schemas.openxmlformats.org/markup-compatibility/2006" xmlns:p14="http://schemas.microsoft.com/office/powerpoint/2010/main">
    <mc:Choice Requires="p14">
      <p:transition spd="slow" p14:dur="2000" advTm="8382"/>
    </mc:Choice>
    <mc:Fallback xmlns="">
      <p:transition spd="slow" advTm="83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46E03B-629B-4330-BAF4-79EA2DB0CE9A}"/>
              </a:ext>
            </a:extLst>
          </p:cNvPr>
          <p:cNvSpPr>
            <a:spLocks noGrp="1"/>
          </p:cNvSpPr>
          <p:nvPr>
            <p:ph idx="1"/>
          </p:nvPr>
        </p:nvSpPr>
        <p:spPr>
          <a:xfrm>
            <a:off x="457199" y="1484784"/>
            <a:ext cx="4186809" cy="4824536"/>
          </a:xfrm>
        </p:spPr>
        <p:txBody>
          <a:bodyPr/>
          <a:lstStyle/>
          <a:p>
            <a:pPr marL="0" indent="0">
              <a:buNone/>
            </a:pPr>
            <a:r>
              <a:rPr lang="en-GB" b="1" dirty="0"/>
              <a:t>2.</a:t>
            </a:r>
          </a:p>
          <a:p>
            <a:pPr marL="0" indent="0">
              <a:buNone/>
            </a:pPr>
            <a:r>
              <a:rPr lang="en-GB" b="1" dirty="0"/>
              <a:t>Equality, Diversity and Inclusion Strategy </a:t>
            </a:r>
          </a:p>
          <a:p>
            <a:pPr marL="0" indent="0">
              <a:buNone/>
            </a:pPr>
            <a:r>
              <a:rPr lang="en-GB" i="1" dirty="0"/>
              <a:t>Inclusive Excellence - "reforming structures and practices that maintain inequality"</a:t>
            </a:r>
            <a:r>
              <a:rPr lang="en-GB" dirty="0"/>
              <a:t> </a:t>
            </a:r>
          </a:p>
        </p:txBody>
      </p:sp>
      <p:sp>
        <p:nvSpPr>
          <p:cNvPr id="3" name="Slide Number Placeholder 2">
            <a:extLst>
              <a:ext uri="{FF2B5EF4-FFF2-40B4-BE49-F238E27FC236}">
                <a16:creationId xmlns:a16="http://schemas.microsoft.com/office/drawing/2014/main" id="{5DD249D7-1E96-4703-84C0-4CE637BA0440}"/>
              </a:ext>
            </a:extLst>
          </p:cNvPr>
          <p:cNvSpPr>
            <a:spLocks noGrp="1"/>
          </p:cNvSpPr>
          <p:nvPr>
            <p:ph type="sldNum" sz="quarter" idx="12"/>
          </p:nvPr>
        </p:nvSpPr>
        <p:spPr/>
        <p:txBody>
          <a:bodyPr/>
          <a:lstStyle/>
          <a:p>
            <a:fld id="{F86FD87C-07F1-4E3C-9B14-158B6A9C772B}" type="slidenum">
              <a:rPr lang="en-GB" smtClean="0"/>
              <a:pPr/>
              <a:t>4</a:t>
            </a:fld>
            <a:endParaRPr lang="en-GB" dirty="0"/>
          </a:p>
        </p:txBody>
      </p:sp>
      <p:sp>
        <p:nvSpPr>
          <p:cNvPr id="4" name="Title 3">
            <a:extLst>
              <a:ext uri="{FF2B5EF4-FFF2-40B4-BE49-F238E27FC236}">
                <a16:creationId xmlns:a16="http://schemas.microsoft.com/office/drawing/2014/main" id="{A8F6922C-53B6-4522-BD7F-1084E759B8DA}"/>
              </a:ext>
            </a:extLst>
          </p:cNvPr>
          <p:cNvSpPr>
            <a:spLocks noGrp="1"/>
          </p:cNvSpPr>
          <p:nvPr>
            <p:ph type="title"/>
          </p:nvPr>
        </p:nvSpPr>
        <p:spPr/>
        <p:txBody>
          <a:bodyPr/>
          <a:lstStyle/>
          <a:p>
            <a:r>
              <a:rPr lang="en-GB" dirty="0"/>
              <a:t>Changing the way we teach</a:t>
            </a:r>
          </a:p>
        </p:txBody>
      </p:sp>
      <p:pic>
        <p:nvPicPr>
          <p:cNvPr id="9" name="Picture 8">
            <a:extLst>
              <a:ext uri="{FF2B5EF4-FFF2-40B4-BE49-F238E27FC236}">
                <a16:creationId xmlns:a16="http://schemas.microsoft.com/office/drawing/2014/main" id="{64003C11-1F5A-41A8-B6A2-18B0E7F94E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0012" y="1961456"/>
            <a:ext cx="4607352" cy="4896544"/>
          </a:xfrm>
          <a:prstGeom prst="rect">
            <a:avLst/>
          </a:prstGeom>
        </p:spPr>
      </p:pic>
      <p:sp>
        <p:nvSpPr>
          <p:cNvPr id="11" name="Callout: Line 10">
            <a:extLst>
              <a:ext uri="{FF2B5EF4-FFF2-40B4-BE49-F238E27FC236}">
                <a16:creationId xmlns:a16="http://schemas.microsoft.com/office/drawing/2014/main" id="{E36A9522-0393-40B9-98E1-8831660B5B9F}"/>
              </a:ext>
            </a:extLst>
          </p:cNvPr>
          <p:cNvSpPr/>
          <p:nvPr/>
        </p:nvSpPr>
        <p:spPr>
          <a:xfrm>
            <a:off x="1259632" y="4725144"/>
            <a:ext cx="2232248" cy="980728"/>
          </a:xfrm>
          <a:prstGeom prst="borderCallout1">
            <a:avLst>
              <a:gd name="adj1" fmla="val 49408"/>
              <a:gd name="adj2" fmla="val 99744"/>
              <a:gd name="adj3" fmla="val 49273"/>
              <a:gd name="adj4" fmla="val 1426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NNS accessibility</a:t>
            </a:r>
          </a:p>
        </p:txBody>
      </p:sp>
    </p:spTree>
    <p:custDataLst>
      <p:tags r:id="rId1"/>
    </p:custDataLst>
    <p:extLst>
      <p:ext uri="{BB962C8B-B14F-4D97-AF65-F5344CB8AC3E}">
        <p14:creationId xmlns:p14="http://schemas.microsoft.com/office/powerpoint/2010/main" val="1139944364"/>
      </p:ext>
    </p:extLst>
  </p:cSld>
  <p:clrMapOvr>
    <a:masterClrMapping/>
  </p:clrMapOvr>
  <mc:AlternateContent xmlns:mc="http://schemas.openxmlformats.org/markup-compatibility/2006" xmlns:p14="http://schemas.microsoft.com/office/powerpoint/2010/main">
    <mc:Choice Requires="p14">
      <p:transition spd="slow" p14:dur="2000" advTm="9174"/>
    </mc:Choice>
    <mc:Fallback xmlns="">
      <p:transition spd="slow" advTm="91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46E03B-629B-4330-BAF4-79EA2DB0CE9A}"/>
              </a:ext>
            </a:extLst>
          </p:cNvPr>
          <p:cNvSpPr>
            <a:spLocks noGrp="1"/>
          </p:cNvSpPr>
          <p:nvPr>
            <p:ph idx="1"/>
          </p:nvPr>
        </p:nvSpPr>
        <p:spPr>
          <a:xfrm>
            <a:off x="5101208" y="1447761"/>
            <a:ext cx="4042792" cy="4824536"/>
          </a:xfrm>
        </p:spPr>
        <p:txBody>
          <a:bodyPr>
            <a:normAutofit/>
          </a:bodyPr>
          <a:lstStyle/>
          <a:p>
            <a:pPr marL="0" indent="0">
              <a:buNone/>
            </a:pPr>
            <a:r>
              <a:rPr lang="en-GB" b="1" dirty="0"/>
              <a:t>3. </a:t>
            </a:r>
          </a:p>
          <a:p>
            <a:pPr marL="0" indent="0">
              <a:buNone/>
            </a:pPr>
            <a:r>
              <a:rPr lang="en-GB" b="1" dirty="0"/>
              <a:t>JISC Digital capabilities</a:t>
            </a:r>
          </a:p>
          <a:p>
            <a:pPr marL="0" indent="0">
              <a:buNone/>
            </a:pPr>
            <a:r>
              <a:rPr lang="en-GB" i="1" dirty="0"/>
              <a:t>"the skills and attitudes that individuals and organisations need if they are to thrive in today’s world"</a:t>
            </a:r>
            <a:endParaRPr lang="en-GB" dirty="0"/>
          </a:p>
        </p:txBody>
      </p:sp>
      <p:sp>
        <p:nvSpPr>
          <p:cNvPr id="3" name="Slide Number Placeholder 2">
            <a:extLst>
              <a:ext uri="{FF2B5EF4-FFF2-40B4-BE49-F238E27FC236}">
                <a16:creationId xmlns:a16="http://schemas.microsoft.com/office/drawing/2014/main" id="{5DD249D7-1E96-4703-84C0-4CE637BA0440}"/>
              </a:ext>
            </a:extLst>
          </p:cNvPr>
          <p:cNvSpPr>
            <a:spLocks noGrp="1"/>
          </p:cNvSpPr>
          <p:nvPr>
            <p:ph type="sldNum" sz="quarter" idx="12"/>
          </p:nvPr>
        </p:nvSpPr>
        <p:spPr/>
        <p:txBody>
          <a:bodyPr/>
          <a:lstStyle/>
          <a:p>
            <a:fld id="{F86FD87C-07F1-4E3C-9B14-158B6A9C772B}" type="slidenum">
              <a:rPr lang="en-GB" smtClean="0"/>
              <a:pPr/>
              <a:t>5</a:t>
            </a:fld>
            <a:endParaRPr lang="en-GB" dirty="0"/>
          </a:p>
        </p:txBody>
      </p:sp>
      <p:sp>
        <p:nvSpPr>
          <p:cNvPr id="4" name="Title 3">
            <a:extLst>
              <a:ext uri="{FF2B5EF4-FFF2-40B4-BE49-F238E27FC236}">
                <a16:creationId xmlns:a16="http://schemas.microsoft.com/office/drawing/2014/main" id="{A8F6922C-53B6-4522-BD7F-1084E759B8DA}"/>
              </a:ext>
            </a:extLst>
          </p:cNvPr>
          <p:cNvSpPr>
            <a:spLocks noGrp="1"/>
          </p:cNvSpPr>
          <p:nvPr>
            <p:ph type="title"/>
          </p:nvPr>
        </p:nvSpPr>
        <p:spPr/>
        <p:txBody>
          <a:bodyPr/>
          <a:lstStyle/>
          <a:p>
            <a:r>
              <a:rPr lang="en-GB" dirty="0"/>
              <a:t>Changing the way we teach</a:t>
            </a:r>
          </a:p>
        </p:txBody>
      </p:sp>
      <p:pic>
        <p:nvPicPr>
          <p:cNvPr id="6" name="Picture 5">
            <a:extLst>
              <a:ext uri="{FF2B5EF4-FFF2-40B4-BE49-F238E27FC236}">
                <a16:creationId xmlns:a16="http://schemas.microsoft.com/office/drawing/2014/main" id="{6901C355-4BA6-42E1-BF04-D26D0F29F9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10689"/>
            <a:ext cx="4762500" cy="4895850"/>
          </a:xfrm>
          <a:prstGeom prst="rect">
            <a:avLst/>
          </a:prstGeom>
        </p:spPr>
      </p:pic>
      <p:sp>
        <p:nvSpPr>
          <p:cNvPr id="7" name="Callout: Line 6">
            <a:extLst>
              <a:ext uri="{FF2B5EF4-FFF2-40B4-BE49-F238E27FC236}">
                <a16:creationId xmlns:a16="http://schemas.microsoft.com/office/drawing/2014/main" id="{5C839C7F-538D-41F9-A89C-01B65117DCEA}"/>
              </a:ext>
            </a:extLst>
          </p:cNvPr>
          <p:cNvSpPr/>
          <p:nvPr/>
        </p:nvSpPr>
        <p:spPr>
          <a:xfrm>
            <a:off x="5652120" y="4653136"/>
            <a:ext cx="2664296" cy="936104"/>
          </a:xfrm>
          <a:prstGeom prst="borderCallout1">
            <a:avLst>
              <a:gd name="adj1" fmla="val 48023"/>
              <a:gd name="adj2" fmla="val 1026"/>
              <a:gd name="adj3" fmla="val 48328"/>
              <a:gd name="adj4" fmla="val -454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Orientation to College IT systems</a:t>
            </a:r>
            <a:endParaRPr lang="en-GB" dirty="0"/>
          </a:p>
        </p:txBody>
      </p:sp>
    </p:spTree>
    <p:custDataLst>
      <p:tags r:id="rId1"/>
    </p:custDataLst>
    <p:extLst>
      <p:ext uri="{BB962C8B-B14F-4D97-AF65-F5344CB8AC3E}">
        <p14:creationId xmlns:p14="http://schemas.microsoft.com/office/powerpoint/2010/main" val="4087128993"/>
      </p:ext>
    </p:extLst>
  </p:cSld>
  <p:clrMapOvr>
    <a:masterClrMapping/>
  </p:clrMapOvr>
  <mc:AlternateContent xmlns:mc="http://schemas.openxmlformats.org/markup-compatibility/2006" xmlns:p14="http://schemas.microsoft.com/office/powerpoint/2010/main">
    <mc:Choice Requires="p14">
      <p:transition spd="slow" p14:dur="2000" advTm="9668"/>
    </mc:Choice>
    <mc:Fallback xmlns="">
      <p:transition spd="slow" advTm="96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409E26-0C17-4950-B25F-F82DECEAB0CE}"/>
              </a:ext>
            </a:extLst>
          </p:cNvPr>
          <p:cNvSpPr>
            <a:spLocks noGrp="1"/>
          </p:cNvSpPr>
          <p:nvPr>
            <p:ph idx="1"/>
          </p:nvPr>
        </p:nvSpPr>
        <p:spPr>
          <a:xfrm>
            <a:off x="457200" y="1772816"/>
            <a:ext cx="8147248" cy="4536504"/>
          </a:xfrm>
        </p:spPr>
        <p:txBody>
          <a:bodyPr>
            <a:normAutofit lnSpcReduction="10000"/>
          </a:bodyPr>
          <a:lstStyle/>
          <a:p>
            <a:pPr marL="0" indent="0">
              <a:buNone/>
            </a:pPr>
            <a:endParaRPr lang="en-GB" sz="3800" b="1" dirty="0">
              <a:solidFill>
                <a:srgbClr val="512654"/>
              </a:solidFill>
              <a:latin typeface="+mj-lt"/>
              <a:ea typeface="+mj-ea"/>
              <a:cs typeface="+mj-cs"/>
            </a:endParaRPr>
          </a:p>
          <a:p>
            <a:pPr marL="0" indent="0">
              <a:buNone/>
            </a:pPr>
            <a:endParaRPr lang="en-GB" sz="3800" b="1" dirty="0">
              <a:solidFill>
                <a:srgbClr val="512654"/>
              </a:solidFill>
              <a:latin typeface="+mj-lt"/>
              <a:ea typeface="+mj-ea"/>
              <a:cs typeface="+mj-cs"/>
            </a:endParaRPr>
          </a:p>
          <a:p>
            <a:pPr marL="0" indent="0">
              <a:buNone/>
            </a:pPr>
            <a:endParaRPr lang="en-GB" sz="3800" b="1" dirty="0">
              <a:solidFill>
                <a:srgbClr val="512654"/>
              </a:solidFill>
              <a:latin typeface="+mj-lt"/>
              <a:ea typeface="+mj-ea"/>
              <a:cs typeface="+mj-cs"/>
            </a:endParaRPr>
          </a:p>
          <a:p>
            <a:pPr marL="0" indent="0">
              <a:buNone/>
            </a:pPr>
            <a:endParaRPr lang="en-GB" sz="3800" b="1" dirty="0">
              <a:solidFill>
                <a:srgbClr val="512654"/>
              </a:solidFill>
              <a:latin typeface="+mj-lt"/>
              <a:ea typeface="+mj-ea"/>
              <a:cs typeface="+mj-cs"/>
            </a:endParaRPr>
          </a:p>
          <a:p>
            <a:pPr marL="0" indent="0">
              <a:buNone/>
            </a:pPr>
            <a:endParaRPr lang="en-GB" sz="3800" b="1" dirty="0">
              <a:solidFill>
                <a:srgbClr val="512654"/>
              </a:solidFill>
              <a:latin typeface="+mj-lt"/>
              <a:ea typeface="+mj-ea"/>
              <a:cs typeface="+mj-cs"/>
            </a:endParaRPr>
          </a:p>
          <a:p>
            <a:pPr marL="0" indent="0">
              <a:buNone/>
            </a:pPr>
            <a:endParaRPr lang="en-GB" sz="3800" b="1" dirty="0">
              <a:solidFill>
                <a:srgbClr val="512654"/>
              </a:solidFill>
              <a:latin typeface="+mj-lt"/>
              <a:ea typeface="+mj-ea"/>
              <a:cs typeface="+mj-cs"/>
            </a:endParaRPr>
          </a:p>
          <a:p>
            <a:pPr marL="0" indent="0">
              <a:buNone/>
            </a:pPr>
            <a:r>
              <a:rPr lang="en-GB" sz="3800" b="1" dirty="0">
                <a:solidFill>
                  <a:srgbClr val="512654"/>
                </a:solidFill>
                <a:latin typeface="+mj-lt"/>
                <a:ea typeface="+mj-ea"/>
                <a:cs typeface="+mj-cs"/>
              </a:rPr>
              <a:t>…. so let’s see what it can do</a:t>
            </a:r>
          </a:p>
          <a:p>
            <a:pPr marL="0" indent="0">
              <a:buNone/>
            </a:pPr>
            <a:endParaRPr lang="en-GB" sz="3800" b="1" dirty="0">
              <a:solidFill>
                <a:srgbClr val="512654"/>
              </a:solidFill>
              <a:latin typeface="+mj-lt"/>
              <a:ea typeface="+mj-ea"/>
              <a:cs typeface="+mj-cs"/>
            </a:endParaRPr>
          </a:p>
        </p:txBody>
      </p:sp>
      <p:sp>
        <p:nvSpPr>
          <p:cNvPr id="3" name="Slide Number Placeholder 2">
            <a:extLst>
              <a:ext uri="{FF2B5EF4-FFF2-40B4-BE49-F238E27FC236}">
                <a16:creationId xmlns:a16="http://schemas.microsoft.com/office/drawing/2014/main" id="{7F16B99C-75D3-4204-BE11-9C7EA19E3B7A}"/>
              </a:ext>
            </a:extLst>
          </p:cNvPr>
          <p:cNvSpPr>
            <a:spLocks noGrp="1"/>
          </p:cNvSpPr>
          <p:nvPr>
            <p:ph type="sldNum" sz="quarter" idx="12"/>
          </p:nvPr>
        </p:nvSpPr>
        <p:spPr/>
        <p:txBody>
          <a:bodyPr/>
          <a:lstStyle/>
          <a:p>
            <a:fld id="{F86FD87C-07F1-4E3C-9B14-158B6A9C772B}" type="slidenum">
              <a:rPr lang="en-GB" smtClean="0"/>
              <a:pPr/>
              <a:t>6</a:t>
            </a:fld>
            <a:endParaRPr lang="en-GB" dirty="0"/>
          </a:p>
        </p:txBody>
      </p:sp>
      <p:sp>
        <p:nvSpPr>
          <p:cNvPr id="4" name="Title 3">
            <a:extLst>
              <a:ext uri="{FF2B5EF4-FFF2-40B4-BE49-F238E27FC236}">
                <a16:creationId xmlns:a16="http://schemas.microsoft.com/office/drawing/2014/main" id="{7015B913-5832-46E6-9B88-D8CACCFCAC6C}"/>
              </a:ext>
            </a:extLst>
          </p:cNvPr>
          <p:cNvSpPr>
            <a:spLocks noGrp="1"/>
          </p:cNvSpPr>
          <p:nvPr>
            <p:ph type="title"/>
          </p:nvPr>
        </p:nvSpPr>
        <p:spPr/>
        <p:txBody>
          <a:bodyPr/>
          <a:lstStyle/>
          <a:p>
            <a:r>
              <a:rPr lang="en-GB" dirty="0"/>
              <a:t>Our institution provides Office 365</a:t>
            </a:r>
          </a:p>
        </p:txBody>
      </p:sp>
      <p:pic>
        <p:nvPicPr>
          <p:cNvPr id="6" name="Picture 5">
            <a:extLst>
              <a:ext uri="{FF2B5EF4-FFF2-40B4-BE49-F238E27FC236}">
                <a16:creationId xmlns:a16="http://schemas.microsoft.com/office/drawing/2014/main" id="{1E90DF96-F318-4A17-AE88-9387C40EBA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2913"/>
          <a:stretch/>
        </p:blipFill>
        <p:spPr>
          <a:xfrm>
            <a:off x="35496" y="1844824"/>
            <a:ext cx="9144000" cy="3480048"/>
          </a:xfrm>
          <a:prstGeom prst="rect">
            <a:avLst/>
          </a:prstGeom>
        </p:spPr>
      </p:pic>
    </p:spTree>
    <p:custDataLst>
      <p:tags r:id="rId1"/>
    </p:custDataLst>
    <p:extLst>
      <p:ext uri="{BB962C8B-B14F-4D97-AF65-F5344CB8AC3E}">
        <p14:creationId xmlns:p14="http://schemas.microsoft.com/office/powerpoint/2010/main" val="3311588516"/>
      </p:ext>
    </p:extLst>
  </p:cSld>
  <p:clrMapOvr>
    <a:masterClrMapping/>
  </p:clrMapOvr>
  <mc:AlternateContent xmlns:mc="http://schemas.openxmlformats.org/markup-compatibility/2006" xmlns:p14="http://schemas.microsoft.com/office/powerpoint/2010/main">
    <mc:Choice Requires="p14">
      <p:transition spd="slow" p14:dur="2000" advTm="7523"/>
    </mc:Choice>
    <mc:Fallback xmlns="">
      <p:transition spd="slow" advTm="75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BAB8A1-5A70-4D98-9452-3AD6DC844608}"/>
              </a:ext>
            </a:extLst>
          </p:cNvPr>
          <p:cNvSpPr>
            <a:spLocks noGrp="1"/>
          </p:cNvSpPr>
          <p:nvPr>
            <p:ph idx="1"/>
          </p:nvPr>
        </p:nvSpPr>
        <p:spPr>
          <a:xfrm>
            <a:off x="457200" y="1844824"/>
            <a:ext cx="8291264" cy="4968552"/>
          </a:xfrm>
        </p:spPr>
        <p:txBody>
          <a:bodyPr>
            <a:normAutofit lnSpcReduction="10000"/>
          </a:bodyPr>
          <a:lstStyle/>
          <a:p>
            <a:r>
              <a:rPr lang="en-GB" dirty="0"/>
              <a:t>a closed network for sharing info and files</a:t>
            </a:r>
          </a:p>
          <a:p>
            <a:pPr marL="0" indent="0">
              <a:buNone/>
            </a:pPr>
            <a:endParaRPr lang="en-GB" dirty="0"/>
          </a:p>
          <a:p>
            <a:r>
              <a:rPr lang="en-GB" dirty="0"/>
              <a:t>apps which are private  (replacing YouTube, </a:t>
            </a:r>
            <a:r>
              <a:rPr lang="en-GB" dirty="0" err="1"/>
              <a:t>What’sApp</a:t>
            </a:r>
            <a:r>
              <a:rPr lang="en-GB" dirty="0"/>
              <a:t>, etc)</a:t>
            </a:r>
          </a:p>
          <a:p>
            <a:pPr marL="0" indent="0">
              <a:buNone/>
            </a:pPr>
            <a:endParaRPr lang="en-GB" dirty="0"/>
          </a:p>
          <a:p>
            <a:r>
              <a:rPr lang="en-GB" dirty="0"/>
              <a:t>assistive technology learning tools</a:t>
            </a:r>
          </a:p>
          <a:p>
            <a:pPr marL="0" indent="0">
              <a:buNone/>
            </a:pPr>
            <a:endParaRPr lang="en-GB" dirty="0"/>
          </a:p>
          <a:p>
            <a:r>
              <a:rPr lang="en-GB" dirty="0"/>
              <a:t>flipped learning and out-of-class learning</a:t>
            </a:r>
          </a:p>
          <a:p>
            <a:pPr lvl="1"/>
            <a:r>
              <a:rPr lang="en-GB" dirty="0"/>
              <a:t>student autonomy </a:t>
            </a:r>
          </a:p>
          <a:p>
            <a:pPr lvl="1"/>
            <a:r>
              <a:rPr lang="en-GB" dirty="0"/>
              <a:t>collaboration </a:t>
            </a:r>
          </a:p>
          <a:p>
            <a:pPr lvl="1"/>
            <a:r>
              <a:rPr lang="en-GB" dirty="0"/>
              <a:t>peer-support</a:t>
            </a:r>
          </a:p>
        </p:txBody>
      </p:sp>
      <p:sp>
        <p:nvSpPr>
          <p:cNvPr id="3" name="Slide Number Placeholder 2">
            <a:extLst>
              <a:ext uri="{FF2B5EF4-FFF2-40B4-BE49-F238E27FC236}">
                <a16:creationId xmlns:a16="http://schemas.microsoft.com/office/drawing/2014/main" id="{056226D4-365A-4191-96A1-40F5F665889C}"/>
              </a:ext>
            </a:extLst>
          </p:cNvPr>
          <p:cNvSpPr>
            <a:spLocks noGrp="1"/>
          </p:cNvSpPr>
          <p:nvPr>
            <p:ph type="sldNum" sz="quarter" idx="12"/>
          </p:nvPr>
        </p:nvSpPr>
        <p:spPr/>
        <p:txBody>
          <a:bodyPr/>
          <a:lstStyle/>
          <a:p>
            <a:fld id="{F86FD87C-07F1-4E3C-9B14-158B6A9C772B}" type="slidenum">
              <a:rPr lang="en-GB" smtClean="0"/>
              <a:pPr/>
              <a:t>7</a:t>
            </a:fld>
            <a:endParaRPr lang="en-GB" dirty="0"/>
          </a:p>
        </p:txBody>
      </p:sp>
      <p:sp>
        <p:nvSpPr>
          <p:cNvPr id="4" name="Title 3">
            <a:extLst>
              <a:ext uri="{FF2B5EF4-FFF2-40B4-BE49-F238E27FC236}">
                <a16:creationId xmlns:a16="http://schemas.microsoft.com/office/drawing/2014/main" id="{49732F16-F007-4666-9549-D3E911BF51A2}"/>
              </a:ext>
            </a:extLst>
          </p:cNvPr>
          <p:cNvSpPr>
            <a:spLocks noGrp="1"/>
          </p:cNvSpPr>
          <p:nvPr>
            <p:ph type="title"/>
          </p:nvPr>
        </p:nvSpPr>
        <p:spPr/>
        <p:txBody>
          <a:bodyPr/>
          <a:lstStyle/>
          <a:p>
            <a:r>
              <a:rPr lang="en-GB" dirty="0"/>
              <a:t>Office365 enables new interactions</a:t>
            </a:r>
          </a:p>
        </p:txBody>
      </p:sp>
      <mc:AlternateContent xmlns:mc="http://schemas.openxmlformats.org/markup-compatibility/2006" xmlns:pslz="http://schemas.microsoft.com/office/powerpoint/2016/slidezoom">
        <mc:Choice Requires="pslz">
          <p:graphicFrame>
            <p:nvGraphicFramePr>
              <p:cNvPr id="8" name="Slide Zoom 7">
                <a:extLst>
                  <a:ext uri="{FF2B5EF4-FFF2-40B4-BE49-F238E27FC236}">
                    <a16:creationId xmlns:a16="http://schemas.microsoft.com/office/drawing/2014/main" id="{A118DFEF-D87A-4EAD-9165-0851C04787E1}"/>
                  </a:ext>
                </a:extLst>
              </p:cNvPr>
              <p:cNvGraphicFramePr>
                <a:graphicFrameLocks noChangeAspect="1"/>
              </p:cNvGraphicFramePr>
              <p:nvPr>
                <p:extLst>
                  <p:ext uri="{D42A27DB-BD31-4B8C-83A1-F6EECF244321}">
                    <p14:modId xmlns:p14="http://schemas.microsoft.com/office/powerpoint/2010/main" val="4232646135"/>
                  </p:ext>
                </p:extLst>
              </p:nvPr>
            </p:nvGraphicFramePr>
            <p:xfrm>
              <a:off x="6300192" y="3356992"/>
              <a:ext cx="2286000" cy="1714500"/>
            </p:xfrm>
            <a:graphic>
              <a:graphicData uri="http://schemas.microsoft.com/office/powerpoint/2016/slidezoom">
                <pslz:sldZm>
                  <pslz:sldZmObj sldId="274" cId="1953561056">
                    <pslz:zmPr id="{145B76D9-EF09-4546-8015-8944B847083A}"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8" name="Slide Zoom 7">
                <a:hlinkClick r:id="rId3" action="ppaction://hlinksldjump"/>
                <a:extLst>
                  <a:ext uri="{FF2B5EF4-FFF2-40B4-BE49-F238E27FC236}">
                    <a16:creationId xmlns:a16="http://schemas.microsoft.com/office/drawing/2014/main" id="{A118DFEF-D87A-4EAD-9165-0851C04787E1}"/>
                  </a:ext>
                </a:extLst>
              </p:cNvPr>
              <p:cNvPicPr>
                <a:picLocks noGrp="1" noRot="1" noChangeAspect="1" noMove="1" noResize="1" noEditPoints="1" noAdjustHandles="1" noChangeArrowheads="1" noChangeShapeType="1"/>
              </p:cNvPicPr>
              <p:nvPr/>
            </p:nvPicPr>
            <p:blipFill>
              <a:blip r:embed="rId4"/>
              <a:stretch>
                <a:fillRect/>
              </a:stretch>
            </p:blipFill>
            <p:spPr>
              <a:xfrm>
                <a:off x="6300192" y="3356992"/>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1257206896"/>
      </p:ext>
    </p:extLst>
  </p:cSld>
  <p:clrMapOvr>
    <a:masterClrMapping/>
  </p:clrMapOvr>
  <mc:AlternateContent xmlns:mc="http://schemas.openxmlformats.org/markup-compatibility/2006" xmlns:p14="http://schemas.microsoft.com/office/powerpoint/2010/main">
    <mc:Choice Requires="p14">
      <p:transition spd="slow" p14:dur="2000" advTm="9533"/>
    </mc:Choice>
    <mc:Fallback xmlns="">
      <p:transition spd="slow" advTm="953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409E26-0C17-4950-B25F-F82DECEAB0CE}"/>
              </a:ext>
            </a:extLst>
          </p:cNvPr>
          <p:cNvSpPr>
            <a:spLocks noGrp="1"/>
          </p:cNvSpPr>
          <p:nvPr>
            <p:ph idx="1"/>
          </p:nvPr>
        </p:nvSpPr>
        <p:spPr>
          <a:xfrm>
            <a:off x="457200" y="1772816"/>
            <a:ext cx="8147248" cy="4536504"/>
          </a:xfrm>
        </p:spPr>
        <p:txBody>
          <a:bodyPr>
            <a:normAutofit/>
          </a:bodyPr>
          <a:lstStyle/>
          <a:p>
            <a:pPr marL="0" indent="0">
              <a:buNone/>
            </a:pPr>
            <a:endParaRPr lang="en-GB" sz="3800" b="1" dirty="0">
              <a:solidFill>
                <a:srgbClr val="512654"/>
              </a:solidFill>
              <a:latin typeface="+mj-lt"/>
              <a:ea typeface="+mj-ea"/>
              <a:cs typeface="+mj-cs"/>
            </a:endParaRPr>
          </a:p>
          <a:p>
            <a:pPr marL="0" indent="0">
              <a:buNone/>
            </a:pPr>
            <a:endParaRPr lang="en-GB" sz="3800" b="1" dirty="0">
              <a:solidFill>
                <a:srgbClr val="512654"/>
              </a:solidFill>
              <a:latin typeface="+mj-lt"/>
              <a:ea typeface="+mj-ea"/>
              <a:cs typeface="+mj-cs"/>
            </a:endParaRPr>
          </a:p>
          <a:p>
            <a:pPr marL="0" indent="0">
              <a:buNone/>
            </a:pPr>
            <a:endParaRPr lang="en-GB" sz="3800" b="1" dirty="0">
              <a:solidFill>
                <a:srgbClr val="512654"/>
              </a:solidFill>
              <a:latin typeface="+mj-lt"/>
              <a:ea typeface="+mj-ea"/>
              <a:cs typeface="+mj-cs"/>
            </a:endParaRPr>
          </a:p>
          <a:p>
            <a:pPr marL="0" indent="0">
              <a:buNone/>
            </a:pPr>
            <a:endParaRPr lang="en-GB" sz="3800" b="1" dirty="0">
              <a:solidFill>
                <a:srgbClr val="512654"/>
              </a:solidFill>
              <a:latin typeface="+mj-lt"/>
              <a:ea typeface="+mj-ea"/>
              <a:cs typeface="+mj-cs"/>
            </a:endParaRPr>
          </a:p>
          <a:p>
            <a:pPr marL="0" indent="0">
              <a:buNone/>
            </a:pPr>
            <a:endParaRPr lang="en-GB" sz="3800" b="1" dirty="0">
              <a:solidFill>
                <a:srgbClr val="512654"/>
              </a:solidFill>
              <a:latin typeface="+mj-lt"/>
              <a:ea typeface="+mj-ea"/>
              <a:cs typeface="+mj-cs"/>
            </a:endParaRPr>
          </a:p>
          <a:p>
            <a:pPr marL="0" indent="0">
              <a:buNone/>
            </a:pPr>
            <a:endParaRPr lang="en-GB" sz="3800" b="1" dirty="0">
              <a:solidFill>
                <a:srgbClr val="512654"/>
              </a:solidFill>
              <a:latin typeface="+mj-lt"/>
              <a:ea typeface="+mj-ea"/>
              <a:cs typeface="+mj-cs"/>
            </a:endParaRPr>
          </a:p>
        </p:txBody>
      </p:sp>
      <p:sp>
        <p:nvSpPr>
          <p:cNvPr id="3" name="Slide Number Placeholder 2">
            <a:extLst>
              <a:ext uri="{FF2B5EF4-FFF2-40B4-BE49-F238E27FC236}">
                <a16:creationId xmlns:a16="http://schemas.microsoft.com/office/drawing/2014/main" id="{7F16B99C-75D3-4204-BE11-9C7EA19E3B7A}"/>
              </a:ext>
            </a:extLst>
          </p:cNvPr>
          <p:cNvSpPr>
            <a:spLocks noGrp="1"/>
          </p:cNvSpPr>
          <p:nvPr>
            <p:ph type="sldNum" sz="quarter" idx="12"/>
          </p:nvPr>
        </p:nvSpPr>
        <p:spPr/>
        <p:txBody>
          <a:bodyPr/>
          <a:lstStyle/>
          <a:p>
            <a:fld id="{F86FD87C-07F1-4E3C-9B14-158B6A9C772B}" type="slidenum">
              <a:rPr lang="en-GB" smtClean="0"/>
              <a:pPr/>
              <a:t>8</a:t>
            </a:fld>
            <a:endParaRPr lang="en-GB" dirty="0"/>
          </a:p>
        </p:txBody>
      </p:sp>
      <p:sp>
        <p:nvSpPr>
          <p:cNvPr id="4" name="Title 3">
            <a:extLst>
              <a:ext uri="{FF2B5EF4-FFF2-40B4-BE49-F238E27FC236}">
                <a16:creationId xmlns:a16="http://schemas.microsoft.com/office/drawing/2014/main" id="{7015B913-5832-46E6-9B88-D8CACCFCAC6C}"/>
              </a:ext>
            </a:extLst>
          </p:cNvPr>
          <p:cNvSpPr>
            <a:spLocks noGrp="1"/>
          </p:cNvSpPr>
          <p:nvPr>
            <p:ph type="title"/>
          </p:nvPr>
        </p:nvSpPr>
        <p:spPr>
          <a:xfrm>
            <a:off x="457200" y="260648"/>
            <a:ext cx="7067128" cy="1296144"/>
          </a:xfrm>
        </p:spPr>
        <p:txBody>
          <a:bodyPr>
            <a:normAutofit fontScale="90000"/>
          </a:bodyPr>
          <a:lstStyle/>
          <a:p>
            <a:r>
              <a:rPr lang="en-GB" dirty="0"/>
              <a:t>Whistlestop tour of Class Notebook, Stream, SharePoint, Teams</a:t>
            </a:r>
          </a:p>
        </p:txBody>
      </p:sp>
      <p:pic>
        <p:nvPicPr>
          <p:cNvPr id="6" name="Picture 5">
            <a:extLst>
              <a:ext uri="{FF2B5EF4-FFF2-40B4-BE49-F238E27FC236}">
                <a16:creationId xmlns:a16="http://schemas.microsoft.com/office/drawing/2014/main" id="{1E90DF96-F318-4A17-AE88-9387C40EBA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2913"/>
          <a:stretch/>
        </p:blipFill>
        <p:spPr>
          <a:xfrm>
            <a:off x="35496" y="1844824"/>
            <a:ext cx="9144000" cy="3480048"/>
          </a:xfrm>
          <a:prstGeom prst="rect">
            <a:avLst/>
          </a:prstGeom>
        </p:spPr>
      </p:pic>
      <p:sp>
        <p:nvSpPr>
          <p:cNvPr id="5" name="Rectangle: Rounded Corners 4">
            <a:extLst>
              <a:ext uri="{FF2B5EF4-FFF2-40B4-BE49-F238E27FC236}">
                <a16:creationId xmlns:a16="http://schemas.microsoft.com/office/drawing/2014/main" id="{AFC80ECE-B7E1-40CE-AC12-ADE6E696FF6D}"/>
              </a:ext>
            </a:extLst>
          </p:cNvPr>
          <p:cNvSpPr/>
          <p:nvPr/>
        </p:nvSpPr>
        <p:spPr>
          <a:xfrm>
            <a:off x="6876256" y="3356992"/>
            <a:ext cx="576064" cy="8640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48547246-61B7-4BD6-97D9-6286CEE9204B}"/>
              </a:ext>
            </a:extLst>
          </p:cNvPr>
          <p:cNvSpPr/>
          <p:nvPr/>
        </p:nvSpPr>
        <p:spPr>
          <a:xfrm>
            <a:off x="6118375" y="3365230"/>
            <a:ext cx="576064" cy="8640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DA9A44A2-6125-40C8-829E-4A7E6AD88A6C}"/>
              </a:ext>
            </a:extLst>
          </p:cNvPr>
          <p:cNvSpPr/>
          <p:nvPr/>
        </p:nvSpPr>
        <p:spPr>
          <a:xfrm>
            <a:off x="5335780" y="3356992"/>
            <a:ext cx="576064" cy="8640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6373AC89-A08F-4740-B308-FDA40D86D3D0}"/>
              </a:ext>
            </a:extLst>
          </p:cNvPr>
          <p:cNvSpPr/>
          <p:nvPr/>
        </p:nvSpPr>
        <p:spPr>
          <a:xfrm>
            <a:off x="1591683" y="4036613"/>
            <a:ext cx="576064" cy="8640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83200099"/>
      </p:ext>
    </p:extLst>
  </p:cSld>
  <p:clrMapOvr>
    <a:masterClrMapping/>
  </p:clrMapOvr>
  <mc:AlternateContent xmlns:mc="http://schemas.openxmlformats.org/markup-compatibility/2006" xmlns:p14="http://schemas.microsoft.com/office/powerpoint/2010/main">
    <mc:Choice Requires="p14">
      <p:transition spd="slow" p14:dur="2000" advTm="12184"/>
    </mc:Choice>
    <mc:Fallback xmlns="">
      <p:transition spd="slow" advTm="121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23B97ED-C53B-4265-B83A-404A72399A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0557" y="1640194"/>
            <a:ext cx="1975947" cy="1027492"/>
          </a:xfrm>
          <a:ln w="15875">
            <a:solidFill>
              <a:schemeClr val="accent1"/>
            </a:solidFill>
          </a:ln>
        </p:spPr>
      </p:pic>
      <p:sp>
        <p:nvSpPr>
          <p:cNvPr id="3" name="Slide Number Placeholder 2">
            <a:extLst>
              <a:ext uri="{FF2B5EF4-FFF2-40B4-BE49-F238E27FC236}">
                <a16:creationId xmlns:a16="http://schemas.microsoft.com/office/drawing/2014/main" id="{BFFABF40-6FF9-4638-A76A-314934FBFF97}"/>
              </a:ext>
            </a:extLst>
          </p:cNvPr>
          <p:cNvSpPr>
            <a:spLocks noGrp="1"/>
          </p:cNvSpPr>
          <p:nvPr>
            <p:ph type="sldNum" sz="quarter" idx="12"/>
          </p:nvPr>
        </p:nvSpPr>
        <p:spPr/>
        <p:txBody>
          <a:bodyPr/>
          <a:lstStyle/>
          <a:p>
            <a:fld id="{F86FD87C-07F1-4E3C-9B14-158B6A9C772B}" type="slidenum">
              <a:rPr lang="en-GB" smtClean="0"/>
              <a:pPr/>
              <a:t>9</a:t>
            </a:fld>
            <a:endParaRPr lang="en-GB" dirty="0"/>
          </a:p>
        </p:txBody>
      </p:sp>
      <p:sp>
        <p:nvSpPr>
          <p:cNvPr id="4" name="Title 3">
            <a:extLst>
              <a:ext uri="{FF2B5EF4-FFF2-40B4-BE49-F238E27FC236}">
                <a16:creationId xmlns:a16="http://schemas.microsoft.com/office/drawing/2014/main" id="{CE776CD3-676D-4F26-A01E-B55F03873582}"/>
              </a:ext>
            </a:extLst>
          </p:cNvPr>
          <p:cNvSpPr>
            <a:spLocks noGrp="1"/>
          </p:cNvSpPr>
          <p:nvPr>
            <p:ph type="title"/>
          </p:nvPr>
        </p:nvSpPr>
        <p:spPr>
          <a:xfrm>
            <a:off x="457200" y="188640"/>
            <a:ext cx="7704000" cy="1296144"/>
          </a:xfrm>
        </p:spPr>
        <p:txBody>
          <a:bodyPr>
            <a:normAutofit fontScale="90000"/>
          </a:bodyPr>
          <a:lstStyle/>
          <a:p>
            <a:r>
              <a:rPr lang="en-GB" b="0" dirty="0"/>
              <a:t>Storing and access to news / information</a:t>
            </a:r>
            <a:br>
              <a:rPr lang="en-GB" b="0" dirty="0"/>
            </a:br>
            <a:r>
              <a:rPr lang="en-GB" dirty="0"/>
              <a:t>Sharing, publishing online, peer review</a:t>
            </a:r>
          </a:p>
        </p:txBody>
      </p:sp>
      <p:sp>
        <p:nvSpPr>
          <p:cNvPr id="2" name="TextBox 1">
            <a:extLst>
              <a:ext uri="{FF2B5EF4-FFF2-40B4-BE49-F238E27FC236}">
                <a16:creationId xmlns:a16="http://schemas.microsoft.com/office/drawing/2014/main" id="{F7C74083-DEE6-47D9-A885-BA6E17AC9941}"/>
              </a:ext>
            </a:extLst>
          </p:cNvPr>
          <p:cNvSpPr txBox="1"/>
          <p:nvPr/>
        </p:nvSpPr>
        <p:spPr>
          <a:xfrm>
            <a:off x="2672162" y="1415280"/>
            <a:ext cx="5976387" cy="147732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dirty="0"/>
              <a:t>We use SharePoint for </a:t>
            </a:r>
            <a:endParaRPr lang="en-US"/>
          </a:p>
          <a:p>
            <a:r>
              <a:rPr lang="en-US" dirty="0"/>
              <a:t>1. communicating with college members, making contact, getting people to meet and talk to each other</a:t>
            </a:r>
          </a:p>
          <a:p>
            <a:r>
              <a:rPr lang="en-US" dirty="0">
                <a:cs typeface="Calibri"/>
              </a:rPr>
              <a:t>2. Group task: publishing online. Students are given a webpage to curate, research and contribute to in writing</a:t>
            </a:r>
          </a:p>
        </p:txBody>
      </p:sp>
      <p:pic>
        <p:nvPicPr>
          <p:cNvPr id="5" name="Picture 6" descr="A screenshot of CfAE English Conversation Forum communication site">
            <a:extLst>
              <a:ext uri="{FF2B5EF4-FFF2-40B4-BE49-F238E27FC236}">
                <a16:creationId xmlns:a16="http://schemas.microsoft.com/office/drawing/2014/main" id="{CA55D190-B184-4CA7-858A-9E0F242626D3}"/>
              </a:ext>
            </a:extLst>
          </p:cNvPr>
          <p:cNvPicPr>
            <a:picLocks noChangeAspect="1"/>
          </p:cNvPicPr>
          <p:nvPr/>
        </p:nvPicPr>
        <p:blipFill>
          <a:blip r:embed="rId3"/>
          <a:stretch>
            <a:fillRect/>
          </a:stretch>
        </p:blipFill>
        <p:spPr>
          <a:xfrm>
            <a:off x="158065" y="2955456"/>
            <a:ext cx="4874065" cy="3683406"/>
          </a:xfrm>
          <a:prstGeom prst="rect">
            <a:avLst/>
          </a:prstGeom>
        </p:spPr>
      </p:pic>
      <p:pic>
        <p:nvPicPr>
          <p:cNvPr id="7" name="Picture 7" descr="A screenshot of a SharePoint page curated and written by students">
            <a:extLst>
              <a:ext uri="{FF2B5EF4-FFF2-40B4-BE49-F238E27FC236}">
                <a16:creationId xmlns:a16="http://schemas.microsoft.com/office/drawing/2014/main" id="{A05C2B73-DE1D-4EE8-9DDE-DA5EC19B197E}"/>
              </a:ext>
            </a:extLst>
          </p:cNvPr>
          <p:cNvPicPr>
            <a:picLocks noChangeAspect="1"/>
          </p:cNvPicPr>
          <p:nvPr/>
        </p:nvPicPr>
        <p:blipFill>
          <a:blip r:embed="rId4"/>
          <a:stretch>
            <a:fillRect/>
          </a:stretch>
        </p:blipFill>
        <p:spPr>
          <a:xfrm>
            <a:off x="5156542" y="2898377"/>
            <a:ext cx="3955239" cy="3914908"/>
          </a:xfrm>
          <a:prstGeom prst="rect">
            <a:avLst/>
          </a:prstGeom>
        </p:spPr>
      </p:pic>
      <p:sp>
        <p:nvSpPr>
          <p:cNvPr id="9" name="TextBox 8">
            <a:extLst>
              <a:ext uri="{FF2B5EF4-FFF2-40B4-BE49-F238E27FC236}">
                <a16:creationId xmlns:a16="http://schemas.microsoft.com/office/drawing/2014/main" id="{7C31F6D4-030A-49E9-98DE-6420C00F521E}"/>
              </a:ext>
            </a:extLst>
          </p:cNvPr>
          <p:cNvSpPr txBox="1"/>
          <p:nvPr/>
        </p:nvSpPr>
        <p:spPr>
          <a:xfrm>
            <a:off x="1850279" y="3056439"/>
            <a:ext cx="2091154" cy="33855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600" dirty="0"/>
              <a:t>1. Communication site</a:t>
            </a:r>
          </a:p>
        </p:txBody>
      </p:sp>
      <p:sp>
        <p:nvSpPr>
          <p:cNvPr id="14" name="TextBox 13">
            <a:extLst>
              <a:ext uri="{FF2B5EF4-FFF2-40B4-BE49-F238E27FC236}">
                <a16:creationId xmlns:a16="http://schemas.microsoft.com/office/drawing/2014/main" id="{A5F13060-9D82-43C8-B795-B8A8575BF6CD}"/>
              </a:ext>
            </a:extLst>
          </p:cNvPr>
          <p:cNvSpPr txBox="1"/>
          <p:nvPr/>
        </p:nvSpPr>
        <p:spPr>
          <a:xfrm>
            <a:off x="6404060" y="2995981"/>
            <a:ext cx="2743200" cy="369332"/>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dirty="0"/>
              <a:t>2. TBL groupwork</a:t>
            </a:r>
          </a:p>
        </p:txBody>
      </p:sp>
    </p:spTree>
    <p:extLst>
      <p:ext uri="{BB962C8B-B14F-4D97-AF65-F5344CB8AC3E}">
        <p14:creationId xmlns:p14="http://schemas.microsoft.com/office/powerpoint/2010/main" val="3008037807"/>
      </p:ext>
    </p:extLst>
  </p:cSld>
  <p:clrMapOvr>
    <a:masterClrMapping/>
  </p:clrMapOvr>
  <mc:AlternateContent xmlns:mc="http://schemas.openxmlformats.org/markup-compatibility/2006" xmlns:p14="http://schemas.microsoft.com/office/powerpoint/2010/main">
    <mc:Choice Requires="p14">
      <p:transition spd="slow" p14:dur="2000" advTm="4591"/>
    </mc:Choice>
    <mc:Fallback xmlns="">
      <p:transition spd="slow" advTm="4591"/>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5.6"/>
</p:tagLst>
</file>

<file path=ppt/tags/tag2.xml><?xml version="1.0" encoding="utf-8"?>
<p:tagLst xmlns:a="http://schemas.openxmlformats.org/drawingml/2006/main" xmlns:r="http://schemas.openxmlformats.org/officeDocument/2006/relationships" xmlns:p="http://schemas.openxmlformats.org/presentationml/2006/main">
  <p:tag name="TIMING" val="|6.8"/>
</p:tagLst>
</file>

<file path=ppt/tags/tag3.xml><?xml version="1.0" encoding="utf-8"?>
<p:tagLst xmlns:a="http://schemas.openxmlformats.org/drawingml/2006/main" xmlns:r="http://schemas.openxmlformats.org/officeDocument/2006/relationships" xmlns:p="http://schemas.openxmlformats.org/presentationml/2006/main">
  <p:tag name="TIMING" val="|6.6"/>
</p:tagLst>
</file>

<file path=ppt/tags/tag4.xml><?xml version="1.0" encoding="utf-8"?>
<p:tagLst xmlns:a="http://schemas.openxmlformats.org/drawingml/2006/main" xmlns:r="http://schemas.openxmlformats.org/officeDocument/2006/relationships" xmlns:p="http://schemas.openxmlformats.org/presentationml/2006/main">
  <p:tag name="TIMING" val="|5.2"/>
</p:tagLst>
</file>

<file path=ppt/tags/tag5.xml><?xml version="1.0" encoding="utf-8"?>
<p:tagLst xmlns:a="http://schemas.openxmlformats.org/drawingml/2006/main" xmlns:r="http://schemas.openxmlformats.org/officeDocument/2006/relationships" xmlns:p="http://schemas.openxmlformats.org/presentationml/2006/main">
  <p:tag name="TIMING" val="|2.2|2.5|2.3|2.5"/>
</p:tagLst>
</file>

<file path=ppt/tags/tag6.xml><?xml version="1.0" encoding="utf-8"?>
<p:tagLst xmlns:a="http://schemas.openxmlformats.org/drawingml/2006/main" xmlns:r="http://schemas.openxmlformats.org/officeDocument/2006/relationships" xmlns:p="http://schemas.openxmlformats.org/presentationml/2006/main">
  <p:tag name="TIMING" val="|3.8|2.1|1.6|1.7"/>
</p:tagLst>
</file>

<file path=ppt/tags/tag7.xml><?xml version="1.0" encoding="utf-8"?>
<p:tagLst xmlns:a="http://schemas.openxmlformats.org/drawingml/2006/main" xmlns:r="http://schemas.openxmlformats.org/officeDocument/2006/relationships" xmlns:p="http://schemas.openxmlformats.org/presentationml/2006/main">
  <p:tag name="TIMING" val="|6.5|6.6"/>
</p:tagLst>
</file>

<file path=ppt/tags/tag8.xml><?xml version="1.0" encoding="utf-8"?>
<p:tagLst xmlns:a="http://schemas.openxmlformats.org/drawingml/2006/main" xmlns:r="http://schemas.openxmlformats.org/officeDocument/2006/relationships" xmlns:p="http://schemas.openxmlformats.org/presentationml/2006/main">
  <p:tag name="TIMING" val="|3.8|3.9|3.3|1.5"/>
</p:tagLst>
</file>

<file path=ppt/theme/theme1.xml><?xml version="1.0" encoding="utf-8"?>
<a:theme xmlns:a="http://schemas.openxmlformats.org/drawingml/2006/main" name="CfAE PP Template">
  <a:themeElements>
    <a:clrScheme name="CfAE">
      <a:dk1>
        <a:srgbClr val="512654"/>
      </a:dk1>
      <a:lt1>
        <a:srgbClr val="FFFFFF"/>
      </a:lt1>
      <a:dk2>
        <a:srgbClr val="4A737E"/>
      </a:dk2>
      <a:lt2>
        <a:srgbClr val="A893AD"/>
      </a:lt2>
      <a:accent1>
        <a:srgbClr val="512654"/>
      </a:accent1>
      <a:accent2>
        <a:srgbClr val="A5A5A5"/>
      </a:accent2>
      <a:accent3>
        <a:srgbClr val="A893AD"/>
      </a:accent3>
      <a:accent4>
        <a:srgbClr val="A3C1C9"/>
      </a:accent4>
      <a:accent5>
        <a:srgbClr val="4A737E"/>
      </a:accent5>
      <a:accent6>
        <a:srgbClr val="ADDBFF"/>
      </a:accent6>
      <a:hlink>
        <a:srgbClr val="5BB7FF"/>
      </a:hlink>
      <a:folHlink>
        <a:srgbClr val="00997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Autofit/>
      </a:bodyPr>
      <a:lstStyle>
        <a:defPPr>
          <a:defRPr dirty="0" smtClean="0"/>
        </a:defPPr>
      </a:lstStyle>
    </a:txDef>
  </a:objectDefaults>
  <a:extraClrSchemeLst/>
  <a:extLst>
    <a:ext uri="{05A4C25C-085E-4340-85A3-A5531E510DB2}">
      <thm15:themeFamily xmlns:thm15="http://schemas.microsoft.com/office/thememl/2012/main" name="CfAE Template.potx" id="{EA897CFC-4F83-448B-A1CD-09EC48E3D4DE}" vid="{7D81DD2D-744D-48C0-B726-43BB71D4AC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FE6D0A3F6736439FEDFC692F234D94" ma:contentTypeVersion="5" ma:contentTypeDescription="Create a new document." ma:contentTypeScope="" ma:versionID="1619ff6e8794954bac96021a650b7822">
  <xsd:schema xmlns:xsd="http://www.w3.org/2001/XMLSchema" xmlns:xs="http://www.w3.org/2001/XMLSchema" xmlns:p="http://schemas.microsoft.com/office/2006/metadata/properties" xmlns:ns2="a55069ff-72c0-4fd1-9746-399bed56fec8" targetNamespace="http://schemas.microsoft.com/office/2006/metadata/properties" ma:root="true" ma:fieldsID="529355e5390c7b3fe6822fa331937c9c" ns2:_="">
    <xsd:import namespace="a55069ff-72c0-4fd1-9746-399bed56fe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5069ff-72c0-4fd1-9746-399bed56fe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C62790-3D32-4F2E-8F84-986AC7B2366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9E48119-BBAC-4DBB-8F84-C7FD1A0D91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5069ff-72c0-4fd1-9746-399bed56fe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68074E-39A8-41E3-8225-51E092D41B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CfAE PP Template</Template>
  <TotalTime>647</TotalTime>
  <Words>1180</Words>
  <Application>Microsoft Office PowerPoint</Application>
  <PresentationFormat>On-screen Show (4:3)</PresentationFormat>
  <Paragraphs>181</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CfAE PP Template</vt:lpstr>
      <vt:lpstr>Exploring the transformative potential of Microsoft Office 365</vt:lpstr>
      <vt:lpstr>Changing the way we teach</vt:lpstr>
      <vt:lpstr>Changing the way we teach</vt:lpstr>
      <vt:lpstr>Changing the way we teach</vt:lpstr>
      <vt:lpstr>Changing the way we teach</vt:lpstr>
      <vt:lpstr>Our institution provides Office 365</vt:lpstr>
      <vt:lpstr>Office365 enables new interactions</vt:lpstr>
      <vt:lpstr>Whistlestop tour of Class Notebook, Stream, SharePoint, Teams</vt:lpstr>
      <vt:lpstr>Storing and access to news / information Sharing, publishing online, peer review</vt:lpstr>
      <vt:lpstr>Group interaction, peer support  like WhatsApp (limited to the cohort)</vt:lpstr>
      <vt:lpstr>Features of Teams</vt:lpstr>
      <vt:lpstr>Student autonomy, collaboration, flipped learning, feedback</vt:lpstr>
      <vt:lpstr>Features of Class Notebook</vt:lpstr>
      <vt:lpstr>Video player (like YouTube but in-house)</vt:lpstr>
      <vt:lpstr>Accessibility is driving technology</vt:lpstr>
      <vt:lpstr>Students are  adults,  high-flyers,  fast learners,  digital natives  </vt:lpstr>
      <vt:lpstr>MS training videos - You can in :90 seconds</vt:lpstr>
      <vt:lpstr>SCONUL Seven pillars of Information Literacy</vt:lpstr>
      <vt:lpstr>References</vt:lpstr>
      <vt:lpstr>PowerPoint Presentation</vt:lpstr>
      <vt:lpstr>PowerPoint Presentation</vt:lpstr>
    </vt:vector>
  </TitlesOfParts>
  <Company>Imperial College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the transformative potential of Microsoft Office 365</dc:title>
  <dc:creator>Liz Chiu</dc:creator>
  <cp:lastModifiedBy>Liz Chiu</cp:lastModifiedBy>
  <cp:revision>404</cp:revision>
  <cp:lastPrinted>2014-05-06T11:51:42Z</cp:lastPrinted>
  <dcterms:created xsi:type="dcterms:W3CDTF">2019-04-05T07:16:10Z</dcterms:created>
  <dcterms:modified xsi:type="dcterms:W3CDTF">2019-04-27T09:44:33Z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0x01010047FE6D0A3F6736439FEDFC692F234D94</vt:lpwstr>
  </property>
</Properties>
</file>