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1"/>
  </p:notesMasterIdLst>
  <p:handoutMasterIdLst>
    <p:handoutMasterId r:id="rId42"/>
  </p:handoutMasterIdLst>
  <p:sldIdLst>
    <p:sldId id="256" r:id="rId2"/>
    <p:sldId id="257" r:id="rId3"/>
    <p:sldId id="258" r:id="rId4"/>
    <p:sldId id="259" r:id="rId5"/>
    <p:sldId id="265" r:id="rId6"/>
    <p:sldId id="263" r:id="rId7"/>
    <p:sldId id="264" r:id="rId8"/>
    <p:sldId id="267" r:id="rId9"/>
    <p:sldId id="268" r:id="rId10"/>
    <p:sldId id="271" r:id="rId11"/>
    <p:sldId id="270" r:id="rId12"/>
    <p:sldId id="304" r:id="rId13"/>
    <p:sldId id="303" r:id="rId14"/>
    <p:sldId id="305" r:id="rId15"/>
    <p:sldId id="272" r:id="rId16"/>
    <p:sldId id="302" r:id="rId17"/>
    <p:sldId id="301" r:id="rId18"/>
    <p:sldId id="273" r:id="rId19"/>
    <p:sldId id="274" r:id="rId20"/>
    <p:sldId id="275" r:id="rId21"/>
    <p:sldId id="300" r:id="rId22"/>
    <p:sldId id="282" r:id="rId23"/>
    <p:sldId id="283" r:id="rId24"/>
    <p:sldId id="284" r:id="rId25"/>
    <p:sldId id="286" r:id="rId26"/>
    <p:sldId id="287" r:id="rId27"/>
    <p:sldId id="288" r:id="rId28"/>
    <p:sldId id="289" r:id="rId29"/>
    <p:sldId id="295" r:id="rId30"/>
    <p:sldId id="296" r:id="rId31"/>
    <p:sldId id="291" r:id="rId32"/>
    <p:sldId id="299" r:id="rId33"/>
    <p:sldId id="290" r:id="rId34"/>
    <p:sldId id="292" r:id="rId35"/>
    <p:sldId id="297" r:id="rId36"/>
    <p:sldId id="277" r:id="rId37"/>
    <p:sldId id="278" r:id="rId38"/>
    <p:sldId id="279" r:id="rId39"/>
    <p:sldId id="280" r:id="rId4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BE48"/>
    <a:srgbClr val="C8102E"/>
    <a:srgbClr val="ADA07A"/>
    <a:srgbClr val="7A6E67"/>
    <a:srgbClr val="6E6259"/>
    <a:srgbClr val="F2BF49"/>
    <a:srgbClr val="CE11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7" autoAdjust="0"/>
    <p:restoredTop sz="82313" autoAdjust="0"/>
  </p:normalViewPr>
  <p:slideViewPr>
    <p:cSldViewPr>
      <p:cViewPr varScale="1">
        <p:scale>
          <a:sx n="73" d="100"/>
          <a:sy n="73" d="100"/>
        </p:scale>
        <p:origin x="181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120" d="100"/>
          <a:sy n="120" d="100"/>
        </p:scale>
        <p:origin x="-406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78FD408-A865-FD43-BD8A-60A14765CAA4}" type="datetimeFigureOut">
              <a:rPr lang="en-US" smtClean="0"/>
              <a:pPr/>
              <a:t>4/13/2019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7DFBDB0-09E2-4741-A27D-AF8AA3540ECC}" type="slidenum">
              <a:rPr lang="en-US" smtClean="0"/>
              <a:pPr/>
              <a:t>‹#›</a:t>
            </a:fld>
            <a:endParaRPr lang="en-US"/>
          </a:p>
        </p:txBody>
      </p:sp>
    </p:spTree>
    <p:extLst>
      <p:ext uri="{BB962C8B-B14F-4D97-AF65-F5344CB8AC3E}">
        <p14:creationId xmlns:p14="http://schemas.microsoft.com/office/powerpoint/2010/main" val="467279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D11DA4-9F5C-6145-8010-1CB02F8CA18F}" type="datetimeFigureOut">
              <a:rPr lang="en-US" smtClean="0"/>
              <a:pPr/>
              <a:t>4/13/2019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A42586-8D9D-F44D-952F-229CE4F75F9A}" type="slidenum">
              <a:rPr lang="en-US" smtClean="0"/>
              <a:pPr/>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6658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54ae8ac081_0_1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54ae8ac081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Our data analysis method follows an exploratory mixed method design. We began with qualitative analysis of textual structure and features. We followed that with quantitative analysis that involved comparing the rate of occurrence of qualitative features across a representative sample of texts. We then interpreted the results of both phases.</a:t>
            </a:r>
            <a:endParaRPr dirty="0"/>
          </a:p>
        </p:txBody>
      </p:sp>
    </p:spTree>
    <p:extLst>
      <p:ext uri="{BB962C8B-B14F-4D97-AF65-F5344CB8AC3E}">
        <p14:creationId xmlns:p14="http://schemas.microsoft.com/office/powerpoint/2010/main" val="218216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54ae8ac081_0_10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54ae8ac081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research question behind this study was what discrepancy patterns could we observe in the published theses and dissertations.</a:t>
            </a:r>
          </a:p>
          <a:p>
            <a:pPr marL="0" lvl="0" indent="0" algn="l" rtl="0">
              <a:spcBef>
                <a:spcPts val="0"/>
              </a:spcBef>
              <a:spcAft>
                <a:spcPts val="0"/>
              </a:spcAft>
              <a:buNone/>
            </a:pPr>
            <a:r>
              <a:rPr lang="en-US" dirty="0"/>
              <a:t>We wanted to end up with data that could help us target our teaching materials to where they are most needed, so we wanted to be aware from the beginning the kinds of patterns that could help us create targeted materials. Starting with the end in mind, we knew that we were going to be interpreting findings by looking at how contextual factors related to textual features.</a:t>
            </a:r>
          </a:p>
          <a:p>
            <a:pPr marL="0" lvl="0" indent="0" algn="l" rtl="0">
              <a:spcBef>
                <a:spcPts val="0"/>
              </a:spcBef>
              <a:spcAft>
                <a:spcPts val="0"/>
              </a:spcAft>
              <a:buNone/>
            </a:pPr>
            <a:r>
              <a:rPr lang="en-US" dirty="0"/>
              <a:t>We planned to group the data by the contextual factors of student status, discipline, and document structure (IMRD)</a:t>
            </a:r>
            <a:endParaRPr dirty="0"/>
          </a:p>
        </p:txBody>
      </p:sp>
    </p:spTree>
    <p:extLst>
      <p:ext uri="{BB962C8B-B14F-4D97-AF65-F5344CB8AC3E}">
        <p14:creationId xmlns:p14="http://schemas.microsoft.com/office/powerpoint/2010/main" val="30241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54ae8ac081_0_10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54ae8ac081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research question behind this study was what discrepancy patterns could we observe in the published theses and dissertations.</a:t>
            </a:r>
          </a:p>
          <a:p>
            <a:pPr marL="0" lvl="0" indent="0" algn="l" rtl="0">
              <a:spcBef>
                <a:spcPts val="0"/>
              </a:spcBef>
              <a:spcAft>
                <a:spcPts val="0"/>
              </a:spcAft>
              <a:buNone/>
            </a:pPr>
            <a:r>
              <a:rPr lang="en-US" dirty="0"/>
              <a:t>We wanted to end up with data that could help us target our teaching materials to where they are most needed, so we wanted to be aware from the beginning the kinds of patterns that could help us create targeted materials. Starting with the end in mind, we knew that we were going to be interpreting findings by looking at how contextual factors related to textual features.</a:t>
            </a:r>
          </a:p>
          <a:p>
            <a:pPr marL="0" lvl="0" indent="0" algn="l" rtl="0">
              <a:spcBef>
                <a:spcPts val="0"/>
              </a:spcBef>
              <a:spcAft>
                <a:spcPts val="0"/>
              </a:spcAft>
              <a:buNone/>
            </a:pPr>
            <a:r>
              <a:rPr lang="en-US" dirty="0"/>
              <a:t>We planned to group the data by the contextual factors of student status, discipline, and document structure (IMRD)</a:t>
            </a:r>
            <a:endParaRPr dirty="0"/>
          </a:p>
        </p:txBody>
      </p:sp>
    </p:spTree>
    <p:extLst>
      <p:ext uri="{BB962C8B-B14F-4D97-AF65-F5344CB8AC3E}">
        <p14:creationId xmlns:p14="http://schemas.microsoft.com/office/powerpoint/2010/main" val="1928628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54ae8ac081_0_10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54ae8ac081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research question behind this study was what discrepancy patterns could we observe in the published theses and dissertations.</a:t>
            </a:r>
          </a:p>
          <a:p>
            <a:pPr marL="0" lvl="0" indent="0" algn="l" rtl="0">
              <a:spcBef>
                <a:spcPts val="0"/>
              </a:spcBef>
              <a:spcAft>
                <a:spcPts val="0"/>
              </a:spcAft>
              <a:buNone/>
            </a:pPr>
            <a:r>
              <a:rPr lang="en-US" dirty="0"/>
              <a:t>We wanted to end up with data that could help us target our teaching materials to where they are most needed, so we wanted to be aware from the beginning the kinds of patterns that could help us create targeted materials. Starting with the end in mind, we knew that we were going to be interpreting findings by looking at how contextual factors related to textual features.</a:t>
            </a:r>
          </a:p>
          <a:p>
            <a:pPr marL="0" lvl="0" indent="0" algn="l" rtl="0">
              <a:spcBef>
                <a:spcPts val="0"/>
              </a:spcBef>
              <a:spcAft>
                <a:spcPts val="0"/>
              </a:spcAft>
              <a:buNone/>
            </a:pPr>
            <a:r>
              <a:rPr lang="en-US" dirty="0"/>
              <a:t>We planned to group the data by the contextual factors of student status, discipline, and document structure (IMRD)</a:t>
            </a:r>
            <a:endParaRPr dirty="0"/>
          </a:p>
        </p:txBody>
      </p:sp>
    </p:spTree>
    <p:extLst>
      <p:ext uri="{BB962C8B-B14F-4D97-AF65-F5344CB8AC3E}">
        <p14:creationId xmlns:p14="http://schemas.microsoft.com/office/powerpoint/2010/main" val="3237504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55456f2367_0_19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55456f2367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With an understanding of the types of needs we were investigating and the focus of our analysis, the next step was to devise the best methods of collecting data.</a:t>
            </a:r>
            <a:endParaRPr dirty="0"/>
          </a:p>
        </p:txBody>
      </p:sp>
    </p:spTree>
    <p:extLst>
      <p:ext uri="{BB962C8B-B14F-4D97-AF65-F5344CB8AC3E}">
        <p14:creationId xmlns:p14="http://schemas.microsoft.com/office/powerpoint/2010/main" val="2750112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54ae8ac081_0_1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54ae8ac081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Data collection began with a list of all ISU graduates (not undergrads) from 2015 – 2017. These were grouped by department, and we randomly selected 10% of the names from each department. If there were fewer than 10 graduates in a department, we randomly selected one name from that department.</a:t>
            </a:r>
          </a:p>
          <a:p>
            <a:pPr marL="0" lvl="0" indent="0" algn="l" rtl="0">
              <a:spcBef>
                <a:spcPts val="0"/>
              </a:spcBef>
              <a:spcAft>
                <a:spcPts val="0"/>
              </a:spcAft>
              <a:buNone/>
            </a:pPr>
            <a:r>
              <a:rPr lang="en-US" dirty="0"/>
              <a:t>We then found those graduates’ thesis or dissertation on ProQuest, and verified that it was IMRD structure. This ensured comparability across texts and also avoided any problems with analyzing an unfamiliar genre.</a:t>
            </a:r>
          </a:p>
          <a:p>
            <a:pPr marL="0" lvl="0" indent="0" algn="l" rtl="0">
              <a:spcBef>
                <a:spcPts val="0"/>
              </a:spcBef>
              <a:spcAft>
                <a:spcPts val="0"/>
              </a:spcAft>
              <a:buNone/>
            </a:pPr>
            <a:r>
              <a:rPr lang="en-US" dirty="0"/>
              <a:t>We randomly selected 1 section (IMR or D) from each paper, such that we ended up with an equal amount of samples from each section.</a:t>
            </a:r>
            <a:endParaRPr dirty="0"/>
          </a:p>
        </p:txBody>
      </p:sp>
    </p:spTree>
    <p:extLst>
      <p:ext uri="{BB962C8B-B14F-4D97-AF65-F5344CB8AC3E}">
        <p14:creationId xmlns:p14="http://schemas.microsoft.com/office/powerpoint/2010/main" val="22805215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54ae8ac081_0_1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54ae8ac081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Data collection began with a list of all ISU graduates (not undergrads) from 2015 – 2017. These were grouped by department, and we randomly selected 10% of the names from each department. If there were fewer than 10 graduates in a department, we randomly selected one name from that department.</a:t>
            </a:r>
          </a:p>
          <a:p>
            <a:pPr marL="0" lvl="0" indent="0" algn="l" rtl="0">
              <a:spcBef>
                <a:spcPts val="0"/>
              </a:spcBef>
              <a:spcAft>
                <a:spcPts val="0"/>
              </a:spcAft>
              <a:buNone/>
            </a:pPr>
            <a:r>
              <a:rPr lang="en-US" dirty="0"/>
              <a:t>We then found those graduates’ thesis or dissertation on ProQuest, and verified that it was IMRD structure. This ensured comparability across texts and also avoided any problems with analyzing an unfamiliar genre.</a:t>
            </a:r>
          </a:p>
          <a:p>
            <a:pPr marL="0" lvl="0" indent="0" algn="l" rtl="0">
              <a:spcBef>
                <a:spcPts val="0"/>
              </a:spcBef>
              <a:spcAft>
                <a:spcPts val="0"/>
              </a:spcAft>
              <a:buNone/>
            </a:pPr>
            <a:r>
              <a:rPr lang="en-US" dirty="0"/>
              <a:t>We randomly selected 1 section (IMR or D) from each paper, such that we ended up with an equal amount of samples from each section.</a:t>
            </a:r>
            <a:endParaRPr dirty="0"/>
          </a:p>
        </p:txBody>
      </p:sp>
    </p:spTree>
    <p:extLst>
      <p:ext uri="{BB962C8B-B14F-4D97-AF65-F5344CB8AC3E}">
        <p14:creationId xmlns:p14="http://schemas.microsoft.com/office/powerpoint/2010/main" val="3422401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54ae8ac081_0_1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54ae8ac081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Data collection began with a list of all ISU graduates (not undergrads) from 2015 – 2017. These were grouped by department, and we randomly selected 10% of the names from each department. If there were fewer than 10 graduates in a department, we randomly selected one name from that department.</a:t>
            </a:r>
          </a:p>
          <a:p>
            <a:pPr marL="0" lvl="0" indent="0" algn="l" rtl="0">
              <a:spcBef>
                <a:spcPts val="0"/>
              </a:spcBef>
              <a:spcAft>
                <a:spcPts val="0"/>
              </a:spcAft>
              <a:buNone/>
            </a:pPr>
            <a:r>
              <a:rPr lang="en-US" dirty="0"/>
              <a:t>We then found those graduates’ thesis or dissertation on ProQuest, and verified that it was IMRD structure. This ensured comparability across texts and also avoided any problems with analyzing an unfamiliar genre.</a:t>
            </a:r>
          </a:p>
          <a:p>
            <a:pPr marL="0" lvl="0" indent="0" algn="l" rtl="0">
              <a:spcBef>
                <a:spcPts val="0"/>
              </a:spcBef>
              <a:spcAft>
                <a:spcPts val="0"/>
              </a:spcAft>
              <a:buNone/>
            </a:pPr>
            <a:r>
              <a:rPr lang="en-US" dirty="0"/>
              <a:t>We randomly selected 1 section (IMR or D) from each paper, such that we ended up with an equal amount of samples from each section.</a:t>
            </a:r>
            <a:endParaRPr dirty="0"/>
          </a:p>
        </p:txBody>
      </p:sp>
    </p:spTree>
    <p:extLst>
      <p:ext uri="{BB962C8B-B14F-4D97-AF65-F5344CB8AC3E}">
        <p14:creationId xmlns:p14="http://schemas.microsoft.com/office/powerpoint/2010/main" val="38061606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55456f2367_0_49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55456f2367_0_4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pie chart depicts the ratio of documents from each college. The outer ring is divided to show the ratio of theses and dissertations. (PAUSE TO LET AUDIENCE GAZE IN WONDERMENT).</a:t>
            </a:r>
            <a:endParaRPr dirty="0"/>
          </a:p>
        </p:txBody>
      </p:sp>
    </p:spTree>
    <p:extLst>
      <p:ext uri="{BB962C8B-B14F-4D97-AF65-F5344CB8AC3E}">
        <p14:creationId xmlns:p14="http://schemas.microsoft.com/office/powerpoint/2010/main" val="371018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54ae8ac081_0_1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54ae8ac081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For the qualitative analysis, we started with a framework that one of our colleagues has developed for her teaching. I will show you an overview of that framework in just a moment. </a:t>
            </a:r>
          </a:p>
          <a:p>
            <a:pPr marL="0" lvl="0" indent="0" algn="l" rtl="0">
              <a:spcBef>
                <a:spcPts val="0"/>
              </a:spcBef>
              <a:spcAft>
                <a:spcPts val="0"/>
              </a:spcAft>
              <a:buNone/>
            </a:pPr>
            <a:r>
              <a:rPr lang="en-US" dirty="0"/>
              <a:t>Using that framework, we devised a rating scale so that we could later compare our findings quantitatively. We didn’t want to simply count errors, since not all of the concerns described in the framework are actual errors, and because not all of the concerns are equally important in terms of their impact on writing quality.</a:t>
            </a:r>
          </a:p>
          <a:p>
            <a:pPr marL="0" lvl="0" indent="0" algn="l" rtl="0">
              <a:spcBef>
                <a:spcPts val="0"/>
              </a:spcBef>
              <a:spcAft>
                <a:spcPts val="0"/>
              </a:spcAft>
              <a:buNone/>
            </a:pPr>
            <a:r>
              <a:rPr lang="en-US" dirty="0"/>
              <a:t>Four coders from different disciplinary backgrounds, trained to use the framework and rating scale.</a:t>
            </a:r>
          </a:p>
          <a:p>
            <a:pPr marL="0" lvl="0" indent="0" algn="l" rtl="0">
              <a:spcBef>
                <a:spcPts val="0"/>
              </a:spcBef>
              <a:spcAft>
                <a:spcPts val="0"/>
              </a:spcAft>
              <a:buNone/>
            </a:pPr>
            <a:r>
              <a:rPr lang="en-US" dirty="0"/>
              <a:t>Two coders analyzed each text sample and questions were adjudicated as a group in weekly meetings.</a:t>
            </a:r>
            <a:endParaRPr dirty="0"/>
          </a:p>
        </p:txBody>
      </p:sp>
    </p:spTree>
    <p:extLst>
      <p:ext uri="{BB962C8B-B14F-4D97-AF65-F5344CB8AC3E}">
        <p14:creationId xmlns:p14="http://schemas.microsoft.com/office/powerpoint/2010/main" val="723597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54ae8ac081_0_1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54ae8ac081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study was motivated by concerns of leaders in the graduate college</a:t>
            </a:r>
          </a:p>
          <a:p>
            <a:pPr marL="171450" lvl="0" indent="-171450" algn="l" rtl="0">
              <a:spcBef>
                <a:spcPts val="0"/>
              </a:spcBef>
              <a:spcAft>
                <a:spcPts val="0"/>
              </a:spcAft>
            </a:pPr>
            <a:r>
              <a:rPr lang="en-US" dirty="0"/>
              <a:t>Writing quality of theses and dissertations</a:t>
            </a:r>
          </a:p>
          <a:p>
            <a:pPr marL="171450" lvl="0" indent="-171450" algn="l" rtl="0">
              <a:spcBef>
                <a:spcPts val="0"/>
              </a:spcBef>
              <a:spcAft>
                <a:spcPts val="0"/>
              </a:spcAft>
            </a:pPr>
            <a:r>
              <a:rPr lang="en-US" dirty="0"/>
              <a:t>Possible lack of support for writing skills from SMEs on committee</a:t>
            </a:r>
          </a:p>
          <a:p>
            <a:pPr marL="171450" lvl="0" indent="-171450" algn="l" rtl="0">
              <a:spcBef>
                <a:spcPts val="0"/>
              </a:spcBef>
              <a:spcAft>
                <a:spcPts val="0"/>
              </a:spcAft>
            </a:pPr>
            <a:r>
              <a:rPr lang="en-US" dirty="0"/>
              <a:t>Benefits of dedicated writing support at CCE</a:t>
            </a:r>
          </a:p>
          <a:p>
            <a:pPr marL="171450" lvl="0" indent="-171450" algn="l" rtl="0">
              <a:spcBef>
                <a:spcPts val="0"/>
              </a:spcBef>
              <a:spcAft>
                <a:spcPts val="0"/>
              </a:spcAft>
            </a:pPr>
            <a:r>
              <a:rPr lang="en-US" dirty="0"/>
              <a:t>EAP is appropriate because of the situated nature of graduate theses and dissertations</a:t>
            </a:r>
            <a:endParaRPr dirty="0"/>
          </a:p>
        </p:txBody>
      </p:sp>
    </p:spTree>
    <p:extLst>
      <p:ext uri="{BB962C8B-B14F-4D97-AF65-F5344CB8AC3E}">
        <p14:creationId xmlns:p14="http://schemas.microsoft.com/office/powerpoint/2010/main" val="32499372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55456f2367_0_5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55456f2367_0_5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All of the coders were experienced EAP scholars or practitioners.</a:t>
            </a:r>
            <a:endParaRPr dirty="0"/>
          </a:p>
        </p:txBody>
      </p:sp>
    </p:spTree>
    <p:extLst>
      <p:ext uri="{BB962C8B-B14F-4D97-AF65-F5344CB8AC3E}">
        <p14:creationId xmlns:p14="http://schemas.microsoft.com/office/powerpoint/2010/main" val="32846718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our qualitative framework, and this was adapted from teaching materials that one of our colleagues had been developing through use in her classes.</a:t>
            </a:r>
          </a:p>
          <a:p>
            <a:r>
              <a:rPr lang="en-US" dirty="0"/>
              <a:t>Pause.</a:t>
            </a:r>
          </a:p>
          <a:p>
            <a:r>
              <a:rPr lang="en-US" dirty="0"/>
              <a:t>I hope that some of you notice, as I did, some overlap between our categories and an idea that Dr. Harwood touched on during the wonderful plenary yesterday – the difference between local and global issues is one of the critical types of knowledge that an effective writing mentor needs, whether that is a proofreader, teacher, </a:t>
            </a:r>
            <a:r>
              <a:rPr lang="en-US"/>
              <a:t>or writing center worker.</a:t>
            </a:r>
          </a:p>
        </p:txBody>
      </p:sp>
      <p:sp>
        <p:nvSpPr>
          <p:cNvPr id="4" name="Slide Number Placeholder 3"/>
          <p:cNvSpPr>
            <a:spLocks noGrp="1"/>
          </p:cNvSpPr>
          <p:nvPr>
            <p:ph type="sldNum" sz="quarter" idx="5"/>
          </p:nvPr>
        </p:nvSpPr>
        <p:spPr/>
        <p:txBody>
          <a:bodyPr/>
          <a:lstStyle/>
          <a:p>
            <a:fld id="{08A42586-8D9D-F44D-952F-229CE4F75F9A}" type="slidenum">
              <a:rPr lang="en-US" smtClean="0"/>
              <a:pPr/>
              <a:t>21</a:t>
            </a:fld>
            <a:endParaRPr lang="en-US"/>
          </a:p>
        </p:txBody>
      </p:sp>
    </p:spTree>
    <p:extLst>
      <p:ext uri="{BB962C8B-B14F-4D97-AF65-F5344CB8AC3E}">
        <p14:creationId xmlns:p14="http://schemas.microsoft.com/office/powerpoint/2010/main" val="41013839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54ae8ac081_0_1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7" name="Google Shape;277;g54ae8ac081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Now I’ll talk about how the findings were distributed across the sample. Again, we wanted to know whether there were any patterns that stood out in terms of the student status, the writer’s discipline, or an aspect of the document </a:t>
            </a:r>
            <a:r>
              <a:rPr lang="en-US" dirty="0" err="1"/>
              <a:t>struction</a:t>
            </a:r>
            <a:r>
              <a:rPr lang="en-US" dirty="0"/>
              <a:t>.</a:t>
            </a:r>
            <a:endParaRPr dirty="0"/>
          </a:p>
        </p:txBody>
      </p:sp>
    </p:spTree>
    <p:extLst>
      <p:ext uri="{BB962C8B-B14F-4D97-AF65-F5344CB8AC3E}">
        <p14:creationId xmlns:p14="http://schemas.microsoft.com/office/powerpoint/2010/main" val="2443114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55456f2367_0_4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55456f2367_0_4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shows how areas of concern were distributed across theses and dissertations. You can see that rare/occasional local issues are pretty frequent, and although they’re not severe, the 10% sample tended to be around 3 pages. So the fact that we observe some local concerns on about half the texts sampled does suggest that editing and proofreading is lacking in general. Severe/frequent errors were not found as much in the sample, but again they are present, especially for local concerns. The distribution across theses and dissertations is not dramatically different, so it seems like any support that we develop will probably be equally applicable to masters’ and doctoral students.</a:t>
            </a:r>
            <a:endParaRPr dirty="0"/>
          </a:p>
        </p:txBody>
      </p:sp>
    </p:spTree>
    <p:extLst>
      <p:ext uri="{BB962C8B-B14F-4D97-AF65-F5344CB8AC3E}">
        <p14:creationId xmlns:p14="http://schemas.microsoft.com/office/powerpoint/2010/main" val="3890597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55456f2367_0_5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55456f2367_0_5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As far as disciplinary distribution, it was a mixed bag. In a few cases we did have 100% of texts in the sample with a rating of 1 or 2, which means that there were moderate to severe concerns in every sample.</a:t>
            </a:r>
            <a:endParaRPr dirty="0"/>
          </a:p>
        </p:txBody>
      </p:sp>
    </p:spTree>
    <p:extLst>
      <p:ext uri="{BB962C8B-B14F-4D97-AF65-F5344CB8AC3E}">
        <p14:creationId xmlns:p14="http://schemas.microsoft.com/office/powerpoint/2010/main" val="2951192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55456f2367_0_49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55456f2367_0_4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Moving on to document structure, we were interested in finding out if any sections of the thesis or dissertation are particularly likely to contain quality issues. This chart compares quality concerns within the introductions section. You can see that severe/frequent local issues are more of an issue here in both theses and dissertations, with some rare/occasional global issues. </a:t>
            </a:r>
            <a:endParaRPr dirty="0"/>
          </a:p>
        </p:txBody>
      </p:sp>
    </p:spTree>
    <p:extLst>
      <p:ext uri="{BB962C8B-B14F-4D97-AF65-F5344CB8AC3E}">
        <p14:creationId xmlns:p14="http://schemas.microsoft.com/office/powerpoint/2010/main" val="14271505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55456f2367_0_5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55456f2367_0_5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In the methods section, we actually see a lot of samples that do not contain any global issues, with local issues occurring only rarely/occasionally. So across the board it seems like this section isn’t going to need as much support.</a:t>
            </a:r>
            <a:endParaRPr dirty="0"/>
          </a:p>
        </p:txBody>
      </p:sp>
    </p:spTree>
    <p:extLst>
      <p:ext uri="{BB962C8B-B14F-4D97-AF65-F5344CB8AC3E}">
        <p14:creationId xmlns:p14="http://schemas.microsoft.com/office/powerpoint/2010/main" val="21883389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55456f2367_0_5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0" name="Google Shape;310;g55456f2367_0_5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With the results section, again, there are a lot of samples that don’t really have any global issues, but here you can see that for theses, frequent/severe issues are observed at both the local and global level. So this suggests that extra support for writing up results could have a lot of benefit for masters’ students.</a:t>
            </a:r>
            <a:endParaRPr dirty="0"/>
          </a:p>
        </p:txBody>
      </p:sp>
    </p:spTree>
    <p:extLst>
      <p:ext uri="{BB962C8B-B14F-4D97-AF65-F5344CB8AC3E}">
        <p14:creationId xmlns:p14="http://schemas.microsoft.com/office/powerpoint/2010/main" val="20044766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55456f2367_0_5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55456f2367_0_5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Last, but not least, we have the discussion/conclusion sections. This includes all discussion sections, all conclusion sections, and all combined sections. Here, again, there is a large number of dissertations that do not have any global issues, but for theses we can see that there are quite a few severe local and global issues. So again, support for writing up discussion conclusion sections could have a strong benefit for masters’ students, and doctoral students would also benefit from some support for editing the local issues in this section.</a:t>
            </a:r>
            <a:endParaRPr dirty="0"/>
          </a:p>
        </p:txBody>
      </p:sp>
    </p:spTree>
    <p:extLst>
      <p:ext uri="{BB962C8B-B14F-4D97-AF65-F5344CB8AC3E}">
        <p14:creationId xmlns:p14="http://schemas.microsoft.com/office/powerpoint/2010/main" val="5947169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So….what is this Lichtenstein doing here?</a:t>
            </a:r>
          </a:p>
        </p:txBody>
      </p:sp>
    </p:spTree>
    <p:extLst>
      <p:ext uri="{BB962C8B-B14F-4D97-AF65-F5344CB8AC3E}">
        <p14:creationId xmlns:p14="http://schemas.microsoft.com/office/powerpoint/2010/main" val="1979483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55456f2367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55456f2367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ESP relies on principled procedures for instruction</a:t>
            </a:r>
          </a:p>
          <a:p>
            <a:pPr marL="0" lvl="0" indent="0" algn="l" rtl="0">
              <a:spcBef>
                <a:spcPts val="0"/>
              </a:spcBef>
              <a:spcAft>
                <a:spcPts val="0"/>
              </a:spcAft>
              <a:buNone/>
            </a:pPr>
            <a:r>
              <a:rPr lang="en-US" dirty="0"/>
              <a:t>Process is cyclical and iterative; begins and ends with NA</a:t>
            </a:r>
            <a:endParaRPr dirty="0"/>
          </a:p>
        </p:txBody>
      </p:sp>
    </p:spTree>
    <p:extLst>
      <p:ext uri="{BB962C8B-B14F-4D97-AF65-F5344CB8AC3E}">
        <p14:creationId xmlns:p14="http://schemas.microsoft.com/office/powerpoint/2010/main" val="13100860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Support is needed for masters’ and doctoral students in addressing writing quality issues at the local and global levels</a:t>
            </a:r>
          </a:p>
          <a:p>
            <a:r>
              <a:rPr lang="en-US" dirty="0"/>
              <a:t>Because issues are not distributed evenly across all departments, some of the issues may be discipline-specific, which would call for the development of targeted teaching materials for those students</a:t>
            </a:r>
          </a:p>
          <a:p>
            <a:r>
              <a:rPr lang="en-US" dirty="0"/>
              <a:t>Writing instructors should be aware that writing issues may emerge within certain sections of theses and dissertations, even if other sections are of high quality.</a:t>
            </a:r>
          </a:p>
          <a:p>
            <a:endParaRPr lang="en-US" dirty="0"/>
          </a:p>
        </p:txBody>
      </p:sp>
    </p:spTree>
    <p:extLst>
      <p:ext uri="{BB962C8B-B14F-4D97-AF65-F5344CB8AC3E}">
        <p14:creationId xmlns:p14="http://schemas.microsoft.com/office/powerpoint/2010/main" val="16766155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g54ad23d20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1" name="Google Shape;331;g54ad23d20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next phase of the NA cycle is translating our findings into a list of communicative events.</a:t>
            </a:r>
            <a:endParaRPr dirty="0"/>
          </a:p>
        </p:txBody>
      </p:sp>
    </p:spTree>
    <p:extLst>
      <p:ext uri="{BB962C8B-B14F-4D97-AF65-F5344CB8AC3E}">
        <p14:creationId xmlns:p14="http://schemas.microsoft.com/office/powerpoint/2010/main" val="27131705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55456f2367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55456f2367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cycle isn’t necessarily something that has to occur in sequence. Every phase is critical, but you can always revisit a phase as needed. ESP is dynamic and we should strive to be responsive to its shifts.</a:t>
            </a:r>
            <a:endParaRPr dirty="0"/>
          </a:p>
        </p:txBody>
      </p:sp>
    </p:spTree>
    <p:extLst>
      <p:ext uri="{BB962C8B-B14F-4D97-AF65-F5344CB8AC3E}">
        <p14:creationId xmlns:p14="http://schemas.microsoft.com/office/powerpoint/2010/main" val="8417728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54ae8ac081_0_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54ae8ac081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Theses and dissertations are known to be a difficult genre. They are semi-occluded, so most students don’t read very many of them prior to writing their own. They are high-stakes, and they may be a scholar’s first published work. This document can define someone’s scholarly identity, so it is critical that graduate students have adequate support for writing it. Another reason this genre is important is that it is related to other genres that early career researchers need to write, so support for thesis and dissertation writing should be geared toward helping the writer achieve confidence with related genres.</a:t>
            </a:r>
          </a:p>
        </p:txBody>
      </p:sp>
    </p:spTree>
    <p:extLst>
      <p:ext uri="{BB962C8B-B14F-4D97-AF65-F5344CB8AC3E}">
        <p14:creationId xmlns:p14="http://schemas.microsoft.com/office/powerpoint/2010/main" val="29699452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55456f2367_0_1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55456f2367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095582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55456f2367_0_5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55456f2367_0_5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is the worksheet that we used to record our analysis for each text. Don’t worry about reading the tiny text; I’ll show you some of the details in a moment. I think this is useful for you to visualize our process of conducting mixed-methods NA. For samples with multiple pages, each page was rated on a separate sheet.</a:t>
            </a:r>
            <a:endParaRPr dirty="0"/>
          </a:p>
        </p:txBody>
      </p:sp>
    </p:spTree>
    <p:extLst>
      <p:ext uri="{BB962C8B-B14F-4D97-AF65-F5344CB8AC3E}">
        <p14:creationId xmlns:p14="http://schemas.microsoft.com/office/powerpoint/2010/main" val="19373192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55456f2367_0_5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55456f2367_0_5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Here is where the coders input their findings. Text from the sample would be copied and pasted into the appropriate column. We wanted to collect real examples of features, since we were planning to develop teaching materials from this analysis. Using this worksheet ensured that this data would be traceable back to the context where it originated.</a:t>
            </a:r>
            <a:endParaRPr dirty="0"/>
          </a:p>
        </p:txBody>
      </p:sp>
    </p:spTree>
    <p:extLst>
      <p:ext uri="{BB962C8B-B14F-4D97-AF65-F5344CB8AC3E}">
        <p14:creationId xmlns:p14="http://schemas.microsoft.com/office/powerpoint/2010/main" val="23970914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55456f2367_0_5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55456f2367_0_5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Here is where the global issues were described on the worksheet. We also used a very detailed coding guide for reference as we analyzed each text. For the global issues, it wasn’t practical to cut and paste small chunks of text, since a global issue could involve an entire page worth of text.</a:t>
            </a:r>
            <a:endParaRPr dirty="0"/>
          </a:p>
        </p:txBody>
      </p:sp>
    </p:spTree>
    <p:extLst>
      <p:ext uri="{BB962C8B-B14F-4D97-AF65-F5344CB8AC3E}">
        <p14:creationId xmlns:p14="http://schemas.microsoft.com/office/powerpoint/2010/main" val="4459537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55456f2367_0_5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55456f2367_0_5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Here is a detail of the rating scale.</a:t>
            </a:r>
          </a:p>
          <a:p>
            <a:pPr marL="0" lvl="0" indent="0" algn="l" rtl="0">
              <a:spcBef>
                <a:spcPts val="0"/>
              </a:spcBef>
              <a:spcAft>
                <a:spcPts val="0"/>
              </a:spcAft>
              <a:buNone/>
            </a:pPr>
            <a:r>
              <a:rPr lang="en-US" dirty="0"/>
              <a:t>Again, we didn’t want to simply count errors, but on the other hand, frequency was a factor in how severely the presence of a particular concern impacted the writing quality. So within this rating scale we do reference frequency, but it is a relative frequency, not an absolute.</a:t>
            </a:r>
            <a:endParaRPr dirty="0"/>
          </a:p>
        </p:txBody>
      </p:sp>
    </p:spTree>
    <p:extLst>
      <p:ext uri="{BB962C8B-B14F-4D97-AF65-F5344CB8AC3E}">
        <p14:creationId xmlns:p14="http://schemas.microsoft.com/office/powerpoint/2010/main" val="973645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5456f2367_0_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5456f2367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NA was purpose of present study; limited curriculum for T&amp;D was in use, but did not address quality of writing.</a:t>
            </a:r>
            <a:endParaRPr dirty="0"/>
          </a:p>
        </p:txBody>
      </p:sp>
    </p:spTree>
    <p:extLst>
      <p:ext uri="{BB962C8B-B14F-4D97-AF65-F5344CB8AC3E}">
        <p14:creationId xmlns:p14="http://schemas.microsoft.com/office/powerpoint/2010/main" val="1336049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55456f2367_0_19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55456f2367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With an understanding of the types of needs we were investigating and the focus of our analysis, the next step was to devise the best methods of collecting data.</a:t>
            </a:r>
            <a:endParaRPr dirty="0"/>
          </a:p>
        </p:txBody>
      </p:sp>
    </p:spTree>
    <p:extLst>
      <p:ext uri="{BB962C8B-B14F-4D97-AF65-F5344CB8AC3E}">
        <p14:creationId xmlns:p14="http://schemas.microsoft.com/office/powerpoint/2010/main" val="3732040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55456f2367_0_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55456f2367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To conduct a systematic NA, it is important to clarify how the researcher understands some aspects of needs and analysis.</a:t>
            </a:r>
          </a:p>
          <a:p>
            <a:pPr marL="0" lvl="0" indent="0" algn="l" rtl="0">
              <a:spcBef>
                <a:spcPts val="0"/>
              </a:spcBef>
              <a:spcAft>
                <a:spcPts val="0"/>
              </a:spcAft>
              <a:buNone/>
            </a:pPr>
            <a:r>
              <a:rPr lang="en-US" dirty="0"/>
              <a:t>NA should specify the nature of the needs, the viewpoint, and the best analysis strategy.</a:t>
            </a:r>
          </a:p>
        </p:txBody>
      </p:sp>
    </p:spTree>
    <p:extLst>
      <p:ext uri="{BB962C8B-B14F-4D97-AF65-F5344CB8AC3E}">
        <p14:creationId xmlns:p14="http://schemas.microsoft.com/office/powerpoint/2010/main" val="2689582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55456f2367_0_4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55456f2367_0_4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For this study we looked at needs that can  be described as objective/perceived, since the learners themselves were not the ones who brought attention to the existence of the need. They are also product-oriented, since awareness of the needs was triggered by reviewing the finished theses and dissertations.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 viewpoint for this study is discrepancy, since we examined whether there was a gap between the skills that writers need and the skills they have.</a:t>
            </a:r>
          </a:p>
          <a:p>
            <a:pPr marL="0" lvl="0" indent="0" algn="l" rtl="0">
              <a:spcBef>
                <a:spcPts val="0"/>
              </a:spcBef>
              <a:spcAft>
                <a:spcPts val="0"/>
              </a:spcAft>
              <a:buNone/>
            </a:pPr>
            <a:r>
              <a:rPr lang="en-US" dirty="0"/>
              <a:t>Finally, the best analysis strategy for this study was present-situation analysis, since a wealth of information is already available about the target situation (ideal theses and dissertations).</a:t>
            </a:r>
            <a:endParaRPr dirty="0"/>
          </a:p>
        </p:txBody>
      </p:sp>
    </p:spTree>
    <p:extLst>
      <p:ext uri="{BB962C8B-B14F-4D97-AF65-F5344CB8AC3E}">
        <p14:creationId xmlns:p14="http://schemas.microsoft.com/office/powerpoint/2010/main" val="1869907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55456f2367_0_4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55456f2367_0_4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Based on these, it was determined that written data analysis was the best method to use. PAUSE TO LET AUDIENCE READ THE DEFINITION.</a:t>
            </a:r>
            <a:endParaRPr dirty="0"/>
          </a:p>
        </p:txBody>
      </p:sp>
    </p:spTree>
    <p:extLst>
      <p:ext uri="{BB962C8B-B14F-4D97-AF65-F5344CB8AC3E}">
        <p14:creationId xmlns:p14="http://schemas.microsoft.com/office/powerpoint/2010/main" val="1704670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55456f2367_0_4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55456f2367_0_4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approach involves looking at text structure and features, which are objective facts. It uses written texts, which in this case are a final product. We also have the ability to collect samples from the real present situation, since graduate theses and dissertations are published online very soon after the student completes their defense.</a:t>
            </a:r>
          </a:p>
          <a:p>
            <a:pPr marL="0" lvl="0" indent="0" algn="l" rtl="0">
              <a:spcBef>
                <a:spcPts val="0"/>
              </a:spcBef>
              <a:spcAft>
                <a:spcPts val="0"/>
              </a:spcAft>
              <a:buNone/>
            </a:pPr>
            <a:r>
              <a:rPr lang="en-US" dirty="0"/>
              <a:t>PAUSE. BREATHE.</a:t>
            </a:r>
            <a:endParaRPr dirty="0"/>
          </a:p>
        </p:txBody>
      </p:sp>
    </p:spTree>
    <p:extLst>
      <p:ext uri="{BB962C8B-B14F-4D97-AF65-F5344CB8AC3E}">
        <p14:creationId xmlns:p14="http://schemas.microsoft.com/office/powerpoint/2010/main" val="894203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1828800"/>
          </a:xfrm>
          <a:prstGeom prst="rect">
            <a:avLst/>
          </a:prstGeom>
          <a:solidFill>
            <a:srgbClr val="C8102E"/>
          </a:solidFill>
          <a:ln w="9525">
            <a:noFill/>
            <a:miter lim="800000"/>
            <a:headEnd/>
            <a:tailEnd/>
          </a:ln>
          <a:effectLst/>
        </p:spPr>
        <p:txBody>
          <a:bodyPr wrap="none" anchor="ctr">
            <a:prstTxWarp prst="textNoShape">
              <a:avLst/>
            </a:prstTxWarp>
          </a:bodyPr>
          <a:lstStyle/>
          <a:p>
            <a:endParaRPr lang="en-US"/>
          </a:p>
        </p:txBody>
      </p:sp>
      <p:sp>
        <p:nvSpPr>
          <p:cNvPr id="3076" name="Rectangle 4"/>
          <p:cNvSpPr>
            <a:spLocks noGrp="1" noChangeArrowheads="1"/>
          </p:cNvSpPr>
          <p:nvPr>
            <p:ph type="ctrTitle"/>
          </p:nvPr>
        </p:nvSpPr>
        <p:spPr>
          <a:xfrm>
            <a:off x="533400" y="2514600"/>
            <a:ext cx="6629400" cy="1066800"/>
          </a:xfrm>
        </p:spPr>
        <p:txBody>
          <a:bodyPr anchor="b"/>
          <a:lstStyle>
            <a:lvl1pPr>
              <a:defRPr>
                <a:solidFill>
                  <a:srgbClr val="F1BE48"/>
                </a:solidFill>
              </a:defRPr>
            </a:lvl1pPr>
          </a:lstStyle>
          <a:p>
            <a:r>
              <a:rPr lang="en-US" dirty="0"/>
              <a:t>Click to edit Master title style</a:t>
            </a:r>
          </a:p>
        </p:txBody>
      </p:sp>
      <p:sp>
        <p:nvSpPr>
          <p:cNvPr id="3077" name="Rectangle 5"/>
          <p:cNvSpPr>
            <a:spLocks noGrp="1" noChangeArrowheads="1"/>
          </p:cNvSpPr>
          <p:nvPr>
            <p:ph type="subTitle" idx="1"/>
          </p:nvPr>
        </p:nvSpPr>
        <p:spPr>
          <a:xfrm>
            <a:off x="533400" y="3581400"/>
            <a:ext cx="6248400" cy="1752600"/>
          </a:xfrm>
        </p:spPr>
        <p:txBody>
          <a:bodyPr/>
          <a:lstStyle>
            <a:lvl1pPr marL="0" indent="0">
              <a:buFont typeface="Times" charset="0"/>
              <a:buNone/>
              <a:defRPr sz="2400">
                <a:solidFill>
                  <a:srgbClr val="6E6259"/>
                </a:solidFill>
              </a:defRPr>
            </a:lvl1pPr>
          </a:lstStyle>
          <a:p>
            <a:r>
              <a:rPr lang="en-US" dirty="0"/>
              <a:t>Click to edit Master subtitle style</a:t>
            </a:r>
          </a:p>
        </p:txBody>
      </p:sp>
      <p:sp>
        <p:nvSpPr>
          <p:cNvPr id="3078" name="Text Box 6"/>
          <p:cNvSpPr txBox="1">
            <a:spLocks noChangeArrowheads="1"/>
          </p:cNvSpPr>
          <p:nvPr/>
        </p:nvSpPr>
        <p:spPr bwMode="auto">
          <a:xfrm>
            <a:off x="212725" y="3489325"/>
            <a:ext cx="184150" cy="457200"/>
          </a:xfrm>
          <a:prstGeom prst="rect">
            <a:avLst/>
          </a:prstGeom>
          <a:noFill/>
          <a:ln w="9525">
            <a:noFill/>
            <a:miter lim="800000"/>
            <a:headEnd/>
            <a:tailEnd/>
          </a:ln>
          <a:effectLst/>
        </p:spPr>
        <p:txBody>
          <a:bodyPr wrap="none">
            <a:prstTxWarp prst="textNoShape">
              <a:avLst/>
            </a:prstTxWarp>
            <a:spAutoFit/>
          </a:bodyPr>
          <a:lstStyle/>
          <a:p>
            <a:endParaRPr lang="en-US"/>
          </a:p>
        </p:txBody>
      </p:sp>
      <p:pic>
        <p:nvPicPr>
          <p:cNvPr id="10" name="Picture 11" descr="ISU LEFT white.eps"/>
          <p:cNvPicPr>
            <a:picLocks noChangeAspect="1"/>
          </p:cNvPicPr>
          <p:nvPr userDrawn="1"/>
        </p:nvPicPr>
        <p:blipFill>
          <a:blip r:embed="rId2"/>
          <a:srcRect b="38235"/>
          <a:stretch>
            <a:fillRect/>
          </a:stretch>
        </p:blipFill>
        <p:spPr bwMode="auto">
          <a:xfrm>
            <a:off x="533400" y="830263"/>
            <a:ext cx="4724400" cy="388937"/>
          </a:xfrm>
          <a:prstGeom prst="rect">
            <a:avLst/>
          </a:prstGeom>
          <a:noFill/>
          <a:ln w="9525">
            <a:noFill/>
            <a:miter lim="800000"/>
            <a:headEnd/>
            <a:tailEnd/>
          </a:ln>
        </p:spPr>
      </p:pic>
      <p:sp>
        <p:nvSpPr>
          <p:cNvPr id="15" name="Text Placeholder 14"/>
          <p:cNvSpPr>
            <a:spLocks noGrp="1"/>
          </p:cNvSpPr>
          <p:nvPr>
            <p:ph type="body" sz="quarter" idx="11" hasCustomPrompt="1"/>
          </p:nvPr>
        </p:nvSpPr>
        <p:spPr>
          <a:xfrm>
            <a:off x="468313" y="1295400"/>
            <a:ext cx="3886200" cy="381000"/>
          </a:xfrm>
        </p:spPr>
        <p:txBody>
          <a:bodyPr/>
          <a:lstStyle>
            <a:lvl1pPr marL="0" indent="0">
              <a:buNone/>
              <a:defRPr sz="1600" b="1" i="0" baseline="0">
                <a:solidFill>
                  <a:schemeClr val="bg1"/>
                </a:solidFill>
                <a:latin typeface="Univers 65" charset="0"/>
                <a:ea typeface="Univers 65" charset="0"/>
                <a:cs typeface="Univers 65"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Unit Name Goes Here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200025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584835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1_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spcBef>
                <a:spcPts val="0"/>
              </a:spcBef>
              <a:spcAft>
                <a:spcPts val="0"/>
              </a:spcAft>
            </a:pPr>
            <a:fld id="{00000000-1234-1234-1234-123412341234}" type="slidenum">
              <a:rPr lang="en" smtClean="0"/>
              <a:pPr algn="r">
                <a:spcBef>
                  <a:spcPts val="0"/>
                </a:spcBef>
                <a:spcAft>
                  <a:spcPts val="0"/>
                </a:spcAft>
              </a:pPr>
              <a:t>‹#›</a:t>
            </a:fld>
            <a:endParaRPr lang="en"/>
          </a:p>
        </p:txBody>
      </p:sp>
    </p:spTree>
    <p:extLst>
      <p:ext uri="{BB962C8B-B14F-4D97-AF65-F5344CB8AC3E}">
        <p14:creationId xmlns:p14="http://schemas.microsoft.com/office/powerpoint/2010/main" val="3431254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0"/>
        <p:cNvGrpSpPr/>
        <p:nvPr/>
      </p:nvGrpSpPr>
      <p:grpSpPr>
        <a:xfrm>
          <a:off x="0" y="0"/>
          <a:ext cx="0" cy="0"/>
          <a:chOff x="0" y="0"/>
          <a:chExt cx="0" cy="0"/>
        </a:xfrm>
      </p:grpSpPr>
      <p:cxnSp>
        <p:nvCxnSpPr>
          <p:cNvPr id="21" name="Google Shape;21;p4"/>
          <p:cNvCxnSpPr/>
          <p:nvPr/>
        </p:nvCxnSpPr>
        <p:spPr>
          <a:xfrm>
            <a:off x="492563" y="1680379"/>
            <a:ext cx="424800" cy="0"/>
          </a:xfrm>
          <a:prstGeom prst="straightConnector1">
            <a:avLst/>
          </a:prstGeom>
          <a:noFill/>
          <a:ln w="38100" cap="flat" cmpd="sng">
            <a:solidFill>
              <a:schemeClr val="accent4"/>
            </a:solidFill>
            <a:prstDash val="solid"/>
            <a:round/>
            <a:headEnd type="none" w="sm" len="sm"/>
            <a:tailEnd type="none" w="sm" len="sm"/>
          </a:ln>
        </p:spPr>
      </p:cxnSp>
      <p:sp>
        <p:nvSpPr>
          <p:cNvPr id="22" name="Google Shape;22;p4"/>
          <p:cNvSpPr txBox="1">
            <a:spLocks noGrp="1"/>
          </p:cNvSpPr>
          <p:nvPr>
            <p:ph type="title"/>
          </p:nvPr>
        </p:nvSpPr>
        <p:spPr>
          <a:xfrm>
            <a:off x="387900" y="610700"/>
            <a:ext cx="8368200" cy="9148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4"/>
          <p:cNvSpPr txBox="1">
            <a:spLocks noGrp="1"/>
          </p:cNvSpPr>
          <p:nvPr>
            <p:ph type="body" idx="1"/>
          </p:nvPr>
        </p:nvSpPr>
        <p:spPr>
          <a:xfrm>
            <a:off x="387900" y="1986432"/>
            <a:ext cx="8368200" cy="410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spcBef>
                <a:spcPts val="0"/>
              </a:spcBef>
              <a:spcAft>
                <a:spcPts val="0"/>
              </a:spcAft>
            </a:pPr>
            <a:fld id="{00000000-1234-1234-1234-123412341234}" type="slidenum">
              <a:rPr lang="en" smtClean="0"/>
              <a:pPr algn="r">
                <a:spcBef>
                  <a:spcPts val="0"/>
                </a:spcBef>
                <a:spcAft>
                  <a:spcPts val="0"/>
                </a:spcAft>
              </a:pPr>
              <a:t>‹#›</a:t>
            </a:fld>
            <a:endParaRPr lang="en"/>
          </a:p>
        </p:txBody>
      </p:sp>
    </p:spTree>
    <p:extLst>
      <p:ext uri="{BB962C8B-B14F-4D97-AF65-F5344CB8AC3E}">
        <p14:creationId xmlns:p14="http://schemas.microsoft.com/office/powerpoint/2010/main" val="4203712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52"/>
        <p:cNvGrpSpPr/>
        <p:nvPr/>
      </p:nvGrpSpPr>
      <p:grpSpPr>
        <a:xfrm>
          <a:off x="0" y="0"/>
          <a:ext cx="0" cy="0"/>
          <a:chOff x="0" y="0"/>
          <a:chExt cx="0" cy="0"/>
        </a:xfrm>
      </p:grpSpPr>
      <p:sp>
        <p:nvSpPr>
          <p:cNvPr id="53" name="Google Shape;53;p11"/>
          <p:cNvSpPr/>
          <p:nvPr/>
        </p:nvSpPr>
        <p:spPr>
          <a:xfrm>
            <a:off x="150" y="6769100"/>
            <a:ext cx="9143700" cy="888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 name="Google Shape;54;p11"/>
          <p:cNvSpPr txBox="1">
            <a:spLocks noGrp="1"/>
          </p:cNvSpPr>
          <p:nvPr>
            <p:ph type="title" hasCustomPrompt="1"/>
          </p:nvPr>
        </p:nvSpPr>
        <p:spPr>
          <a:xfrm>
            <a:off x="387900" y="1536600"/>
            <a:ext cx="8368200" cy="2051200"/>
          </a:xfrm>
          <a:prstGeom prst="rect">
            <a:avLst/>
          </a:prstGeom>
        </p:spPr>
        <p:txBody>
          <a:bodyPr spcFirstLastPara="1" wrap="square" lIns="91425" tIns="91425" rIns="91425" bIns="91425" anchor="ctr" anchorCtr="0"/>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a:spLocks noGrp="1"/>
          </p:cNvSpPr>
          <p:nvPr>
            <p:ph type="body" idx="1"/>
          </p:nvPr>
        </p:nvSpPr>
        <p:spPr>
          <a:xfrm>
            <a:off x="387900" y="3892600"/>
            <a:ext cx="8368200" cy="1428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6" name="Google Shape;56;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spcBef>
                <a:spcPts val="0"/>
              </a:spcBef>
              <a:spcAft>
                <a:spcPts val="0"/>
              </a:spcAft>
            </a:pPr>
            <a:fld id="{00000000-1234-1234-1234-123412341234}" type="slidenum">
              <a:rPr lang="en" smtClean="0"/>
              <a:pPr algn="r">
                <a:spcBef>
                  <a:spcPts val="0"/>
                </a:spcBef>
                <a:spcAft>
                  <a:spcPts val="0"/>
                </a:spcAft>
              </a:pPr>
              <a:t>‹#›</a:t>
            </a:fld>
            <a:endParaRPr lang="en"/>
          </a:p>
        </p:txBody>
      </p:sp>
    </p:spTree>
    <p:extLst>
      <p:ext uri="{BB962C8B-B14F-4D97-AF65-F5344CB8AC3E}">
        <p14:creationId xmlns:p14="http://schemas.microsoft.com/office/powerpoint/2010/main" val="354556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0668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0668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6096000"/>
            <a:ext cx="9144000" cy="762000"/>
          </a:xfrm>
          <a:prstGeom prst="rect">
            <a:avLst/>
          </a:prstGeom>
          <a:solidFill>
            <a:srgbClr val="C8102E"/>
          </a:solidFill>
          <a:ln w="9525">
            <a:noFill/>
            <a:miter lim="800000"/>
            <a:headEnd/>
            <a:tailEnd/>
          </a:ln>
          <a:effectLst/>
        </p:spPr>
        <p:txBody>
          <a:bodyPr wrap="none" anchor="ctr">
            <a:prstTxWarp prst="textNoShape">
              <a:avLst/>
            </a:prstTxWarp>
          </a:bodyPr>
          <a:lstStyle/>
          <a:p>
            <a:endParaRPr lang="en-US" dirty="0"/>
          </a:p>
        </p:txBody>
      </p:sp>
      <p:sp>
        <p:nvSpPr>
          <p:cNvPr id="1026" name="Rectangle 2"/>
          <p:cNvSpPr>
            <a:spLocks noGrp="1" noChangeArrowheads="1"/>
          </p:cNvSpPr>
          <p:nvPr>
            <p:ph type="title"/>
          </p:nvPr>
        </p:nvSpPr>
        <p:spPr bwMode="auto">
          <a:xfrm>
            <a:off x="457200" y="1524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838200" y="1066800"/>
            <a:ext cx="76200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5" name="Text Box 11"/>
          <p:cNvSpPr txBox="1">
            <a:spLocks noChangeArrowheads="1"/>
          </p:cNvSpPr>
          <p:nvPr/>
        </p:nvSpPr>
        <p:spPr bwMode="auto">
          <a:xfrm>
            <a:off x="212725" y="3489325"/>
            <a:ext cx="184150" cy="457200"/>
          </a:xfrm>
          <a:prstGeom prst="rect">
            <a:avLst/>
          </a:prstGeom>
          <a:noFill/>
          <a:ln w="9525">
            <a:noFill/>
            <a:miter lim="800000"/>
            <a:headEnd/>
            <a:tailEnd/>
          </a:ln>
          <a:effectLst/>
        </p:spPr>
        <p:txBody>
          <a:bodyPr wrap="none">
            <a:prstTxWarp prst="textNoShape">
              <a:avLst/>
            </a:prstTxWarp>
            <a:spAutoFit/>
          </a:bodyPr>
          <a:lstStyle/>
          <a:p>
            <a:endParaRPr lang="en-US"/>
          </a:p>
        </p:txBody>
      </p:sp>
      <p:pic>
        <p:nvPicPr>
          <p:cNvPr id="9" name="Picture 11" descr="ISU LEFT white.eps"/>
          <p:cNvPicPr>
            <a:picLocks noChangeAspect="1"/>
          </p:cNvPicPr>
          <p:nvPr userDrawn="1"/>
        </p:nvPicPr>
        <p:blipFill>
          <a:blip r:embed="rId16"/>
          <a:srcRect b="38235"/>
          <a:stretch>
            <a:fillRect/>
          </a:stretch>
        </p:blipFill>
        <p:spPr bwMode="auto">
          <a:xfrm>
            <a:off x="533400" y="6365927"/>
            <a:ext cx="3200400" cy="263473"/>
          </a:xfrm>
          <a:prstGeom prst="rect">
            <a:avLst/>
          </a:prstGeom>
          <a:noFill/>
          <a:ln w="9525">
            <a:noFill/>
            <a:miter lim="800000"/>
            <a:headEnd/>
            <a:tailEnd/>
          </a:ln>
        </p:spPr>
      </p:pic>
      <p:sp>
        <p:nvSpPr>
          <p:cNvPr id="2" name="Footer Placeholder 1"/>
          <p:cNvSpPr>
            <a:spLocks noGrp="1"/>
          </p:cNvSpPr>
          <p:nvPr>
            <p:ph type="ftr" sz="quarter" idx="3"/>
          </p:nvPr>
        </p:nvSpPr>
        <p:spPr>
          <a:xfrm>
            <a:off x="5767388" y="6310312"/>
            <a:ext cx="3086100" cy="365125"/>
          </a:xfrm>
          <a:prstGeom prst="rect">
            <a:avLst/>
          </a:prstGeom>
        </p:spPr>
        <p:txBody>
          <a:bodyPr vert="horz" lIns="91440" tIns="45720" rIns="91440" bIns="45720" rtlCol="0" anchor="ctr"/>
          <a:lstStyle>
            <a:lvl1pPr algn="r">
              <a:defRPr sz="1600" b="1" i="0">
                <a:solidFill>
                  <a:schemeClr val="bg1"/>
                </a:solidFill>
                <a:latin typeface="Univers 65" charset="0"/>
                <a:ea typeface="Univers 65" charset="0"/>
                <a:cs typeface="Univers 65" charset="0"/>
              </a:defRPr>
            </a:lvl1pPr>
          </a:lstStyle>
          <a:p>
            <a:r>
              <a:rPr lang="en-US" dirty="0"/>
              <a:t>Unit Name Goes Here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rtl="0" fontAlgn="base">
        <a:spcBef>
          <a:spcPct val="0"/>
        </a:spcBef>
        <a:spcAft>
          <a:spcPct val="0"/>
        </a:spcAft>
        <a:defRPr sz="3500">
          <a:solidFill>
            <a:srgbClr val="C8102E"/>
          </a:solidFill>
          <a:latin typeface="+mj-lt"/>
          <a:ea typeface="+mj-ea"/>
          <a:cs typeface="+mj-cs"/>
        </a:defRPr>
      </a:lvl1pPr>
      <a:lvl2pPr algn="l" rtl="0" fontAlgn="base">
        <a:spcBef>
          <a:spcPct val="0"/>
        </a:spcBef>
        <a:spcAft>
          <a:spcPct val="0"/>
        </a:spcAft>
        <a:defRPr sz="3500">
          <a:solidFill>
            <a:srgbClr val="CE1126"/>
          </a:solidFill>
          <a:latin typeface="Univers 67 CondensedBold" charset="0"/>
        </a:defRPr>
      </a:lvl2pPr>
      <a:lvl3pPr algn="l" rtl="0" fontAlgn="base">
        <a:spcBef>
          <a:spcPct val="0"/>
        </a:spcBef>
        <a:spcAft>
          <a:spcPct val="0"/>
        </a:spcAft>
        <a:defRPr sz="3500">
          <a:solidFill>
            <a:srgbClr val="CE1126"/>
          </a:solidFill>
          <a:latin typeface="Univers 67 CondensedBold" charset="0"/>
        </a:defRPr>
      </a:lvl3pPr>
      <a:lvl4pPr algn="l" rtl="0" fontAlgn="base">
        <a:spcBef>
          <a:spcPct val="0"/>
        </a:spcBef>
        <a:spcAft>
          <a:spcPct val="0"/>
        </a:spcAft>
        <a:defRPr sz="3500">
          <a:solidFill>
            <a:srgbClr val="CE1126"/>
          </a:solidFill>
          <a:latin typeface="Univers 67 CondensedBold" charset="0"/>
        </a:defRPr>
      </a:lvl4pPr>
      <a:lvl5pPr algn="l" rtl="0" fontAlgn="base">
        <a:spcBef>
          <a:spcPct val="0"/>
        </a:spcBef>
        <a:spcAft>
          <a:spcPct val="0"/>
        </a:spcAft>
        <a:defRPr sz="3500">
          <a:solidFill>
            <a:srgbClr val="CE1126"/>
          </a:solidFill>
          <a:latin typeface="Univers 67 CondensedBold" charset="0"/>
        </a:defRPr>
      </a:lvl5pPr>
      <a:lvl6pPr marL="457200" algn="l" rtl="0" fontAlgn="base">
        <a:spcBef>
          <a:spcPct val="0"/>
        </a:spcBef>
        <a:spcAft>
          <a:spcPct val="0"/>
        </a:spcAft>
        <a:defRPr sz="3500">
          <a:solidFill>
            <a:srgbClr val="CE1126"/>
          </a:solidFill>
          <a:latin typeface="Univers 67 CondensedBold" charset="0"/>
        </a:defRPr>
      </a:lvl6pPr>
      <a:lvl7pPr marL="914400" algn="l" rtl="0" fontAlgn="base">
        <a:spcBef>
          <a:spcPct val="0"/>
        </a:spcBef>
        <a:spcAft>
          <a:spcPct val="0"/>
        </a:spcAft>
        <a:defRPr sz="3500">
          <a:solidFill>
            <a:srgbClr val="CE1126"/>
          </a:solidFill>
          <a:latin typeface="Univers 67 CondensedBold" charset="0"/>
        </a:defRPr>
      </a:lvl7pPr>
      <a:lvl8pPr marL="1371600" algn="l" rtl="0" fontAlgn="base">
        <a:spcBef>
          <a:spcPct val="0"/>
        </a:spcBef>
        <a:spcAft>
          <a:spcPct val="0"/>
        </a:spcAft>
        <a:defRPr sz="3500">
          <a:solidFill>
            <a:srgbClr val="CE1126"/>
          </a:solidFill>
          <a:latin typeface="Univers 67 CondensedBold" charset="0"/>
        </a:defRPr>
      </a:lvl8pPr>
      <a:lvl9pPr marL="1828800" algn="l" rtl="0" fontAlgn="base">
        <a:spcBef>
          <a:spcPct val="0"/>
        </a:spcBef>
        <a:spcAft>
          <a:spcPct val="0"/>
        </a:spcAft>
        <a:defRPr sz="3500">
          <a:solidFill>
            <a:srgbClr val="CE1126"/>
          </a:solidFill>
          <a:latin typeface="Univers 67 CondensedBold" charset="0"/>
        </a:defRPr>
      </a:lvl9pPr>
    </p:titleStyle>
    <p:bodyStyle>
      <a:lvl1pPr marL="342900" indent="-342900" algn="l" rtl="0" fontAlgn="base">
        <a:spcBef>
          <a:spcPct val="20000"/>
        </a:spcBef>
        <a:spcAft>
          <a:spcPct val="0"/>
        </a:spcAft>
        <a:buClr>
          <a:srgbClr val="C8102E"/>
        </a:buClr>
        <a:buSzPct val="80000"/>
        <a:buFont typeface="Times" charset="0"/>
        <a:buChar char="•"/>
        <a:defRPr sz="2600">
          <a:solidFill>
            <a:srgbClr val="6E6259"/>
          </a:solidFill>
          <a:latin typeface="+mn-lt"/>
          <a:ea typeface="+mn-ea"/>
          <a:cs typeface="+mn-cs"/>
        </a:defRPr>
      </a:lvl1pPr>
      <a:lvl2pPr marL="742950" indent="-285750" algn="l" rtl="0" fontAlgn="base">
        <a:spcBef>
          <a:spcPct val="20000"/>
        </a:spcBef>
        <a:spcAft>
          <a:spcPct val="0"/>
        </a:spcAft>
        <a:buClr>
          <a:srgbClr val="C8102E"/>
        </a:buClr>
        <a:buSzPct val="80000"/>
        <a:buFont typeface="Times" charset="0"/>
        <a:buChar char="•"/>
        <a:defRPr sz="2600">
          <a:solidFill>
            <a:srgbClr val="6E6259"/>
          </a:solidFill>
          <a:latin typeface="+mn-lt"/>
          <a:ea typeface="Geneva" charset="-128"/>
        </a:defRPr>
      </a:lvl2pPr>
      <a:lvl3pPr marL="1143000" indent="-228600" algn="l" rtl="0" fontAlgn="base">
        <a:spcBef>
          <a:spcPct val="20000"/>
        </a:spcBef>
        <a:spcAft>
          <a:spcPct val="0"/>
        </a:spcAft>
        <a:buClr>
          <a:srgbClr val="C8102E"/>
        </a:buClr>
        <a:buSzPct val="80000"/>
        <a:buFont typeface="Times" charset="0"/>
        <a:buChar char="•"/>
        <a:defRPr sz="2600">
          <a:solidFill>
            <a:srgbClr val="6E6259"/>
          </a:solidFill>
          <a:latin typeface="+mn-lt"/>
          <a:ea typeface="Geneva" charset="-128"/>
        </a:defRPr>
      </a:lvl3pPr>
      <a:lvl4pPr marL="1600200" indent="-228600" algn="l" rtl="0" fontAlgn="base">
        <a:spcBef>
          <a:spcPct val="20000"/>
        </a:spcBef>
        <a:spcAft>
          <a:spcPct val="0"/>
        </a:spcAft>
        <a:buClr>
          <a:srgbClr val="C8102E"/>
        </a:buClr>
        <a:buSzPct val="80000"/>
        <a:buFont typeface="Times" charset="0"/>
        <a:buChar char="•"/>
        <a:defRPr sz="2600">
          <a:solidFill>
            <a:srgbClr val="6E6259"/>
          </a:solidFill>
          <a:latin typeface="+mn-lt"/>
          <a:ea typeface="Geneva" charset="-128"/>
        </a:defRPr>
      </a:lvl4pPr>
      <a:lvl5pPr marL="2057400" indent="-228600" algn="l" rtl="0" fontAlgn="base">
        <a:spcBef>
          <a:spcPct val="20000"/>
        </a:spcBef>
        <a:spcAft>
          <a:spcPct val="0"/>
        </a:spcAft>
        <a:buClr>
          <a:srgbClr val="C8102E"/>
        </a:buClr>
        <a:buSzPct val="80000"/>
        <a:buFont typeface="Times" charset="0"/>
        <a:buChar char="•"/>
        <a:defRPr sz="2600">
          <a:solidFill>
            <a:srgbClr val="6E6259"/>
          </a:solidFill>
          <a:latin typeface="+mn-lt"/>
          <a:ea typeface="Geneva" charset="-128"/>
        </a:defRPr>
      </a:lvl5pPr>
      <a:lvl6pPr marL="25146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6pPr>
      <a:lvl7pPr marL="29718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7pPr>
      <a:lvl8pPr marL="34290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8pPr>
      <a:lvl9pPr marL="38862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ctrTitle" idx="4294967295"/>
          </p:nvPr>
        </p:nvSpPr>
        <p:spPr>
          <a:xfrm>
            <a:off x="311708" y="1170875"/>
            <a:ext cx="8520600" cy="2052600"/>
          </a:xfrm>
          <a:prstGeom prst="rect">
            <a:avLst/>
          </a:prstGeom>
        </p:spPr>
        <p:txBody>
          <a:bodyPr spcFirstLastPara="1" vert="horz" wrap="square" lIns="91425" tIns="91425" rIns="91425" bIns="91425" numCol="1" anchor="b" anchorCtr="0" compatLnSpc="1">
            <a:prstTxWarp prst="textNoShape">
              <a:avLst/>
            </a:prstTxWarp>
            <a:noAutofit/>
          </a:bodyPr>
          <a:lstStyle/>
          <a:p>
            <a:pPr>
              <a:spcBef>
                <a:spcPts val="0"/>
              </a:spcBef>
              <a:spcAft>
                <a:spcPts val="0"/>
              </a:spcAft>
            </a:pPr>
            <a:r>
              <a:rPr lang="en" dirty="0"/>
              <a:t>Thesis and Dissertation Needs Analysis Study</a:t>
            </a:r>
            <a:endParaRPr dirty="0"/>
          </a:p>
        </p:txBody>
      </p:sp>
      <p:sp>
        <p:nvSpPr>
          <p:cNvPr id="64" name="Google Shape;64;p13"/>
          <p:cNvSpPr txBox="1">
            <a:spLocks noGrp="1"/>
          </p:cNvSpPr>
          <p:nvPr>
            <p:ph type="subTitle" idx="4294967295"/>
          </p:nvPr>
        </p:nvSpPr>
        <p:spPr>
          <a:xfrm>
            <a:off x="311700" y="3223475"/>
            <a:ext cx="8520600" cy="23373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spcBef>
                <a:spcPts val="0"/>
              </a:spcBef>
              <a:spcAft>
                <a:spcPts val="0"/>
              </a:spcAft>
              <a:buNone/>
            </a:pPr>
            <a:r>
              <a:rPr lang="en" dirty="0"/>
              <a:t>Dr. Elena </a:t>
            </a:r>
            <a:r>
              <a:rPr lang="en" dirty="0" err="1"/>
              <a:t>Cotos</a:t>
            </a:r>
            <a:r>
              <a:rPr lang="en" dirty="0"/>
              <a:t>, Aaron Bertram, Angelica Jasper, Lynn-</a:t>
            </a:r>
            <a:r>
              <a:rPr lang="en" dirty="0" err="1"/>
              <a:t>Tyre</a:t>
            </a:r>
            <a:r>
              <a:rPr lang="en" dirty="0"/>
              <a:t> Lundy-Evans, and Kristin Terrill</a:t>
            </a:r>
            <a:endParaRPr dirty="0"/>
          </a:p>
          <a:p>
            <a:pPr marL="0" indent="0">
              <a:spcBef>
                <a:spcPts val="1600"/>
              </a:spcBef>
              <a:spcAft>
                <a:spcPts val="0"/>
              </a:spcAft>
              <a:buNone/>
            </a:pPr>
            <a:r>
              <a:rPr lang="en" dirty="0"/>
              <a:t>Iowa State University</a:t>
            </a:r>
            <a:endParaRPr dirty="0"/>
          </a:p>
          <a:p>
            <a:pPr marL="0" indent="0">
              <a:spcBef>
                <a:spcPts val="1600"/>
              </a:spcBef>
              <a:spcAft>
                <a:spcPts val="0"/>
              </a:spcAft>
              <a:buNone/>
            </a:pPr>
            <a:r>
              <a:rPr lang="en" dirty="0"/>
              <a:t>Graduate College</a:t>
            </a:r>
            <a:endParaRPr dirty="0"/>
          </a:p>
          <a:p>
            <a:pPr marL="0" indent="0">
              <a:spcBef>
                <a:spcPts val="1600"/>
              </a:spcBef>
              <a:spcAft>
                <a:spcPts val="1600"/>
              </a:spcAft>
              <a:buNone/>
            </a:pPr>
            <a:r>
              <a:rPr lang="en" dirty="0"/>
              <a:t>Center for Communication Excellence</a:t>
            </a:r>
            <a:endParaRPr dirty="0"/>
          </a:p>
        </p:txBody>
      </p:sp>
      <p:sp>
        <p:nvSpPr>
          <p:cNvPr id="2" name="TextBox 1">
            <a:extLst>
              <a:ext uri="{FF2B5EF4-FFF2-40B4-BE49-F238E27FC236}">
                <a16:creationId xmlns:a16="http://schemas.microsoft.com/office/drawing/2014/main" xmlns="" id="{308AD575-471A-C04A-91A0-2BDC9A54EAB6}"/>
              </a:ext>
            </a:extLst>
          </p:cNvPr>
          <p:cNvSpPr txBox="1"/>
          <p:nvPr/>
        </p:nvSpPr>
        <p:spPr>
          <a:xfrm>
            <a:off x="6708999" y="6248400"/>
            <a:ext cx="2117439" cy="461665"/>
          </a:xfrm>
          <a:prstGeom prst="rect">
            <a:avLst/>
          </a:prstGeom>
          <a:noFill/>
        </p:spPr>
        <p:txBody>
          <a:bodyPr wrap="none" rtlCol="0">
            <a:spAutoFit/>
          </a:bodyPr>
          <a:lstStyle/>
          <a:p>
            <a:r>
              <a:rPr lang="en-US" dirty="0">
                <a:solidFill>
                  <a:schemeClr val="bg1"/>
                </a:solidFill>
              </a:rPr>
              <a:t>BALEAP, 2019</a:t>
            </a:r>
          </a:p>
        </p:txBody>
      </p:sp>
    </p:spTree>
    <p:extLst>
      <p:ext uri="{BB962C8B-B14F-4D97-AF65-F5344CB8AC3E}">
        <p14:creationId xmlns:p14="http://schemas.microsoft.com/office/powerpoint/2010/main" val="1028920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8"/>
          <p:cNvSpPr txBox="1">
            <a:spLocks noGrp="1"/>
          </p:cNvSpPr>
          <p:nvPr>
            <p:ph type="title"/>
          </p:nvPr>
        </p:nvSpPr>
        <p:spPr>
          <a:xfrm>
            <a:off x="387900" y="844024"/>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Method</a:t>
            </a:r>
            <a:endParaRPr dirty="0"/>
          </a:p>
        </p:txBody>
      </p:sp>
      <p:sp>
        <p:nvSpPr>
          <p:cNvPr id="211" name="Google Shape;211;p28"/>
          <p:cNvSpPr txBox="1">
            <a:spLocks noGrp="1"/>
          </p:cNvSpPr>
          <p:nvPr>
            <p:ph type="body" idx="1"/>
          </p:nvPr>
        </p:nvSpPr>
        <p:spPr>
          <a:xfrm>
            <a:off x="387900" y="2347074"/>
            <a:ext cx="8368200" cy="6051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None/>
            </a:pPr>
            <a:r>
              <a:rPr lang="en" dirty="0"/>
              <a:t>Mixed methods - Exploratory Design (Mackey &amp; </a:t>
            </a:r>
            <a:r>
              <a:rPr lang="en" dirty="0" err="1"/>
              <a:t>Gass</a:t>
            </a:r>
            <a:r>
              <a:rPr lang="en" dirty="0"/>
              <a:t>, 2016, p. 281-282)</a:t>
            </a:r>
            <a:endParaRPr dirty="0"/>
          </a:p>
          <a:p>
            <a:pPr marL="0" indent="0">
              <a:spcBef>
                <a:spcPts val="1600"/>
              </a:spcBef>
              <a:spcAft>
                <a:spcPts val="1600"/>
              </a:spcAft>
              <a:buNone/>
            </a:pPr>
            <a:endParaRPr dirty="0"/>
          </a:p>
        </p:txBody>
      </p:sp>
      <p:sp>
        <p:nvSpPr>
          <p:cNvPr id="212" name="Google Shape;212;p28"/>
          <p:cNvSpPr/>
          <p:nvPr/>
        </p:nvSpPr>
        <p:spPr>
          <a:xfrm>
            <a:off x="387900" y="3297875"/>
            <a:ext cx="1619400" cy="1204200"/>
          </a:xfrm>
          <a:prstGeom prst="roundRect">
            <a:avLst>
              <a:gd name="adj" fmla="val 16667"/>
            </a:avLst>
          </a:prstGeom>
          <a:solidFill>
            <a:srgbClr val="ADA07A"/>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r>
              <a:rPr lang="en" sz="1800"/>
              <a:t>QUALitative data and results</a:t>
            </a:r>
            <a:endParaRPr sz="1800"/>
          </a:p>
        </p:txBody>
      </p:sp>
      <p:sp>
        <p:nvSpPr>
          <p:cNvPr id="213" name="Google Shape;213;p28"/>
          <p:cNvSpPr/>
          <p:nvPr/>
        </p:nvSpPr>
        <p:spPr>
          <a:xfrm>
            <a:off x="3774850" y="3297875"/>
            <a:ext cx="1795200" cy="1204200"/>
          </a:xfrm>
          <a:prstGeom prst="roundRect">
            <a:avLst>
              <a:gd name="adj" fmla="val 16667"/>
            </a:avLst>
          </a:prstGeom>
          <a:solidFill>
            <a:srgbClr val="ADA07A"/>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r>
              <a:rPr lang="en" sz="1800"/>
              <a:t>QUANTitative data and results</a:t>
            </a:r>
            <a:endParaRPr sz="1800"/>
          </a:p>
        </p:txBody>
      </p:sp>
      <p:sp>
        <p:nvSpPr>
          <p:cNvPr id="214" name="Google Shape;214;p28"/>
          <p:cNvSpPr/>
          <p:nvPr/>
        </p:nvSpPr>
        <p:spPr>
          <a:xfrm>
            <a:off x="7136700" y="3556925"/>
            <a:ext cx="1619400" cy="686100"/>
          </a:xfrm>
          <a:prstGeom prst="roundRect">
            <a:avLst>
              <a:gd name="adj" fmla="val 16667"/>
            </a:avLst>
          </a:prstGeom>
          <a:solidFill>
            <a:srgbClr val="ADA07A"/>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r>
              <a:rPr lang="en" sz="1800"/>
              <a:t>Interpretation</a:t>
            </a:r>
            <a:endParaRPr sz="1800"/>
          </a:p>
        </p:txBody>
      </p:sp>
      <p:cxnSp>
        <p:nvCxnSpPr>
          <p:cNvPr id="215" name="Google Shape;215;p28"/>
          <p:cNvCxnSpPr>
            <a:stCxn id="212" idx="3"/>
            <a:endCxn id="213" idx="1"/>
          </p:cNvCxnSpPr>
          <p:nvPr/>
        </p:nvCxnSpPr>
        <p:spPr>
          <a:xfrm>
            <a:off x="2007300" y="3899975"/>
            <a:ext cx="1767600" cy="0"/>
          </a:xfrm>
          <a:prstGeom prst="straightConnector1">
            <a:avLst/>
          </a:prstGeom>
          <a:noFill/>
          <a:ln w="76200" cap="flat" cmpd="sng">
            <a:solidFill>
              <a:srgbClr val="C00000"/>
            </a:solidFill>
            <a:prstDash val="solid"/>
            <a:round/>
            <a:headEnd type="none" w="med" len="med"/>
            <a:tailEnd type="triangle" w="med" len="med"/>
          </a:ln>
        </p:spPr>
      </p:cxnSp>
      <p:cxnSp>
        <p:nvCxnSpPr>
          <p:cNvPr id="216" name="Google Shape;216;p28"/>
          <p:cNvCxnSpPr>
            <a:stCxn id="213" idx="3"/>
            <a:endCxn id="214" idx="1"/>
          </p:cNvCxnSpPr>
          <p:nvPr/>
        </p:nvCxnSpPr>
        <p:spPr>
          <a:xfrm>
            <a:off x="5570050" y="3899975"/>
            <a:ext cx="1566600" cy="0"/>
          </a:xfrm>
          <a:prstGeom prst="straightConnector1">
            <a:avLst/>
          </a:prstGeom>
          <a:noFill/>
          <a:ln w="76200" cap="flat" cmpd="sng">
            <a:solidFill>
              <a:srgbClr val="C00000"/>
            </a:solidFill>
            <a:prstDash val="solid"/>
            <a:round/>
            <a:headEnd type="none" w="med" len="med"/>
            <a:tailEnd type="triangle" w="med" len="med"/>
          </a:ln>
        </p:spPr>
      </p:cxnSp>
    </p:spTree>
    <p:extLst>
      <p:ext uri="{BB962C8B-B14F-4D97-AF65-F5344CB8AC3E}">
        <p14:creationId xmlns:p14="http://schemas.microsoft.com/office/powerpoint/2010/main" val="3086874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7"/>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Research Questions</a:t>
            </a:r>
            <a:endParaRPr dirty="0"/>
          </a:p>
        </p:txBody>
      </p:sp>
      <p:sp>
        <p:nvSpPr>
          <p:cNvPr id="205" name="Google Shape;205;p27"/>
          <p:cNvSpPr txBox="1">
            <a:spLocks noGrp="1"/>
          </p:cNvSpPr>
          <p:nvPr>
            <p:ph type="body" idx="1"/>
          </p:nvPr>
        </p:nvSpPr>
        <p:spPr>
          <a:xfrm>
            <a:off x="387900" y="2347074"/>
            <a:ext cx="8368200" cy="30789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None/>
            </a:pPr>
            <a:r>
              <a:rPr lang="en"/>
              <a:t>What discrepancy patterns can be observed in ISU thesis and dissertation samples?</a:t>
            </a:r>
            <a:endParaRPr/>
          </a:p>
          <a:p>
            <a:pPr>
              <a:spcBef>
                <a:spcPts val="1600"/>
              </a:spcBef>
            </a:pPr>
            <a:r>
              <a:rPr lang="en"/>
              <a:t>Student status (masters/doctoral)</a:t>
            </a:r>
            <a:endParaRPr/>
          </a:p>
          <a:p>
            <a:r>
              <a:rPr lang="en"/>
              <a:t>Discipline</a:t>
            </a:r>
            <a:endParaRPr/>
          </a:p>
          <a:p>
            <a:r>
              <a:rPr lang="en"/>
              <a:t>Document structure</a:t>
            </a:r>
            <a:endParaRPr/>
          </a:p>
        </p:txBody>
      </p:sp>
    </p:spTree>
    <p:extLst>
      <p:ext uri="{BB962C8B-B14F-4D97-AF65-F5344CB8AC3E}">
        <p14:creationId xmlns:p14="http://schemas.microsoft.com/office/powerpoint/2010/main" val="2950319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7"/>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Research Questions</a:t>
            </a:r>
            <a:endParaRPr dirty="0"/>
          </a:p>
        </p:txBody>
      </p:sp>
      <p:sp>
        <p:nvSpPr>
          <p:cNvPr id="205" name="Google Shape;205;p27"/>
          <p:cNvSpPr txBox="1">
            <a:spLocks noGrp="1"/>
          </p:cNvSpPr>
          <p:nvPr>
            <p:ph type="body" idx="1"/>
          </p:nvPr>
        </p:nvSpPr>
        <p:spPr>
          <a:xfrm>
            <a:off x="387900" y="2347074"/>
            <a:ext cx="8368200" cy="30789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None/>
            </a:pPr>
            <a:r>
              <a:rPr lang="en" dirty="0"/>
              <a:t>What discrepancy patterns can be observed in ISU thesis and dissertation samples?</a:t>
            </a:r>
            <a:endParaRPr dirty="0"/>
          </a:p>
          <a:p>
            <a:pPr>
              <a:spcBef>
                <a:spcPts val="1600"/>
              </a:spcBef>
            </a:pPr>
            <a:r>
              <a:rPr lang="en" dirty="0"/>
              <a:t>Student status (masters/doctoral)</a:t>
            </a:r>
            <a:endParaRPr dirty="0"/>
          </a:p>
          <a:p>
            <a:r>
              <a:rPr lang="en" dirty="0"/>
              <a:t>Discipline</a:t>
            </a:r>
            <a:endParaRPr dirty="0"/>
          </a:p>
          <a:p>
            <a:r>
              <a:rPr lang="en" dirty="0"/>
              <a:t>Document structure</a:t>
            </a:r>
            <a:endParaRPr dirty="0"/>
          </a:p>
        </p:txBody>
      </p:sp>
      <p:sp>
        <p:nvSpPr>
          <p:cNvPr id="2" name="Line Callout 1 1"/>
          <p:cNvSpPr/>
          <p:nvPr/>
        </p:nvSpPr>
        <p:spPr bwMode="auto">
          <a:xfrm>
            <a:off x="3886200" y="3886200"/>
            <a:ext cx="3962400" cy="2057400"/>
          </a:xfrm>
          <a:prstGeom prst="borderCallout1">
            <a:avLst>
              <a:gd name="adj1" fmla="val 18751"/>
              <a:gd name="adj2" fmla="val -375"/>
              <a:gd name="adj3" fmla="val -3464"/>
              <a:gd name="adj4" fmla="val -13399"/>
            </a:avLst>
          </a:prstGeom>
          <a:solidFill>
            <a:srgbClr val="ADA07A"/>
          </a:solidFill>
          <a:ln w="9525" cap="flat" cmpd="sng" algn="ctr">
            <a:solidFill>
              <a:srgbClr val="C8102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smtClean="0"/>
              <a:t>Note:</a:t>
            </a:r>
          </a:p>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charset="0"/>
              </a:rPr>
              <a:t>Generally in the United States</a:t>
            </a:r>
            <a:r>
              <a:rPr kumimoji="0" lang="en-GB" sz="2400" b="0" i="0" u="none" strike="noStrike" cap="none" normalizeH="0" dirty="0" smtClean="0">
                <a:ln>
                  <a:noFill/>
                </a:ln>
                <a:solidFill>
                  <a:schemeClr val="tx1"/>
                </a:solidFill>
                <a:effectLst/>
                <a:latin typeface="Times" charset="0"/>
              </a:rPr>
              <a:t>,</a:t>
            </a:r>
          </a:p>
          <a:p>
            <a:pPr marL="0" marR="0" indent="0" algn="l" defTabSz="914400" rtl="0" eaLnBrk="0" fontAlgn="base" latinLnBrk="0" hangingPunct="0">
              <a:lnSpc>
                <a:spcPct val="100000"/>
              </a:lnSpc>
              <a:spcBef>
                <a:spcPct val="0"/>
              </a:spcBef>
              <a:spcAft>
                <a:spcPct val="0"/>
              </a:spcAft>
              <a:buClrTx/>
              <a:buSzTx/>
              <a:buFontTx/>
              <a:buNone/>
              <a:tabLst/>
            </a:pPr>
            <a:r>
              <a:rPr lang="en-GB" baseline="0" dirty="0" smtClean="0"/>
              <a:t>Masters</a:t>
            </a:r>
            <a:r>
              <a:rPr lang="en-GB" dirty="0" smtClean="0"/>
              <a:t> students write </a:t>
            </a:r>
            <a:r>
              <a:rPr lang="en-GB" u="sng" dirty="0" smtClean="0"/>
              <a:t>theses</a:t>
            </a:r>
          </a:p>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charset="0"/>
              </a:rPr>
              <a:t>Doctoral</a:t>
            </a:r>
            <a:r>
              <a:rPr kumimoji="0" lang="en-GB" sz="2400" b="0" i="0" u="none" strike="noStrike" cap="none" normalizeH="0" dirty="0" smtClean="0">
                <a:ln>
                  <a:noFill/>
                </a:ln>
                <a:solidFill>
                  <a:schemeClr val="tx1"/>
                </a:solidFill>
                <a:effectLst/>
                <a:latin typeface="Times" charset="0"/>
              </a:rPr>
              <a:t> students write </a:t>
            </a:r>
            <a:r>
              <a:rPr kumimoji="0" lang="en-GB" sz="2400" b="0" i="0" u="sng" strike="noStrike" cap="none" normalizeH="0" dirty="0" smtClean="0">
                <a:ln>
                  <a:noFill/>
                </a:ln>
                <a:solidFill>
                  <a:schemeClr val="tx1"/>
                </a:solidFill>
                <a:effectLst/>
                <a:latin typeface="Times" charset="0"/>
              </a:rPr>
              <a:t>dissertations</a:t>
            </a:r>
            <a:r>
              <a:rPr kumimoji="0" lang="en-GB" sz="2400" b="0" i="0" u="none" strike="noStrike" cap="none" normalizeH="0" dirty="0" smtClean="0">
                <a:ln>
                  <a:noFill/>
                </a:ln>
                <a:solidFill>
                  <a:schemeClr val="tx1"/>
                </a:solidFill>
                <a:effectLst/>
                <a:latin typeface="Times" charset="0"/>
              </a:rPr>
              <a:t>.</a:t>
            </a:r>
            <a:endParaRPr kumimoji="0" lang="en-GB" sz="2400" b="0" i="0" u="none" strike="noStrike" cap="none" normalizeH="0" baseline="0" dirty="0">
              <a:ln>
                <a:noFill/>
              </a:ln>
              <a:solidFill>
                <a:schemeClr val="tx1"/>
              </a:solidFill>
              <a:effectLst/>
              <a:latin typeface="Times" charset="0"/>
            </a:endParaRPr>
          </a:p>
        </p:txBody>
      </p:sp>
    </p:spTree>
    <p:extLst>
      <p:ext uri="{BB962C8B-B14F-4D97-AF65-F5344CB8AC3E}">
        <p14:creationId xmlns:p14="http://schemas.microsoft.com/office/powerpoint/2010/main" val="474011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7"/>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Research Questions</a:t>
            </a:r>
            <a:endParaRPr dirty="0"/>
          </a:p>
        </p:txBody>
      </p:sp>
      <p:sp>
        <p:nvSpPr>
          <p:cNvPr id="205" name="Google Shape;205;p27"/>
          <p:cNvSpPr txBox="1">
            <a:spLocks noGrp="1"/>
          </p:cNvSpPr>
          <p:nvPr>
            <p:ph type="body" idx="1"/>
          </p:nvPr>
        </p:nvSpPr>
        <p:spPr>
          <a:xfrm>
            <a:off x="387900" y="2347074"/>
            <a:ext cx="8368200" cy="30789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None/>
            </a:pPr>
            <a:r>
              <a:rPr lang="en"/>
              <a:t>What discrepancy patterns can be observed in ISU thesis and dissertation samples?</a:t>
            </a:r>
            <a:endParaRPr/>
          </a:p>
          <a:p>
            <a:pPr>
              <a:spcBef>
                <a:spcPts val="1600"/>
              </a:spcBef>
            </a:pPr>
            <a:r>
              <a:rPr lang="en"/>
              <a:t>Student status (masters/doctoral)</a:t>
            </a:r>
            <a:endParaRPr/>
          </a:p>
          <a:p>
            <a:r>
              <a:rPr lang="en"/>
              <a:t>Discipline</a:t>
            </a:r>
            <a:endParaRPr/>
          </a:p>
          <a:p>
            <a:r>
              <a:rPr lang="en"/>
              <a:t>Document structure</a:t>
            </a:r>
            <a:endParaRPr/>
          </a:p>
        </p:txBody>
      </p:sp>
    </p:spTree>
    <p:extLst>
      <p:ext uri="{BB962C8B-B14F-4D97-AF65-F5344CB8AC3E}">
        <p14:creationId xmlns:p14="http://schemas.microsoft.com/office/powerpoint/2010/main" val="629982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2"/>
          <p:cNvSpPr/>
          <p:nvPr/>
        </p:nvSpPr>
        <p:spPr>
          <a:xfrm>
            <a:off x="175625" y="990750"/>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Identify stakeholders</a:t>
            </a:r>
            <a:endParaRPr sz="1800"/>
          </a:p>
        </p:txBody>
      </p:sp>
      <p:sp>
        <p:nvSpPr>
          <p:cNvPr id="150" name="Google Shape;150;p22"/>
          <p:cNvSpPr/>
          <p:nvPr/>
        </p:nvSpPr>
        <p:spPr>
          <a:xfrm>
            <a:off x="175775" y="5370300"/>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Evaluate course</a:t>
            </a:r>
            <a:endParaRPr sz="1800"/>
          </a:p>
        </p:txBody>
      </p:sp>
      <p:sp>
        <p:nvSpPr>
          <p:cNvPr id="151" name="Google Shape;151;p22"/>
          <p:cNvSpPr/>
          <p:nvPr/>
        </p:nvSpPr>
        <p:spPr>
          <a:xfrm>
            <a:off x="175775" y="3228750"/>
            <a:ext cx="8812500" cy="400500"/>
          </a:xfrm>
          <a:prstGeom prst="roundRect">
            <a:avLst>
              <a:gd name="adj" fmla="val 16667"/>
            </a:avLst>
          </a:prstGeom>
          <a:solidFill>
            <a:schemeClr val="lt2"/>
          </a:solidFill>
          <a:ln w="76200" cap="flat" cmpd="sng">
            <a:solidFill>
              <a:srgbClr val="F1BE48"/>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Collect and analyze data (needs, wants, necessities, analysis of specialist discourse)</a:t>
            </a:r>
            <a:endParaRPr sz="1800"/>
          </a:p>
        </p:txBody>
      </p:sp>
      <p:sp>
        <p:nvSpPr>
          <p:cNvPr id="152" name="Google Shape;152;p22"/>
          <p:cNvSpPr/>
          <p:nvPr/>
        </p:nvSpPr>
        <p:spPr>
          <a:xfrm>
            <a:off x="175775" y="1747975"/>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Consult previous NA and research in the area</a:t>
            </a:r>
            <a:endParaRPr sz="1800"/>
          </a:p>
        </p:txBody>
      </p:sp>
      <p:sp>
        <p:nvSpPr>
          <p:cNvPr id="153" name="Google Shape;153;p22"/>
          <p:cNvSpPr/>
          <p:nvPr/>
        </p:nvSpPr>
        <p:spPr>
          <a:xfrm>
            <a:off x="165750" y="2388013"/>
            <a:ext cx="8812500" cy="601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Devise best methods of collecting data (triangulate from multiple sources, situations, methods)</a:t>
            </a:r>
            <a:endParaRPr sz="1800"/>
          </a:p>
        </p:txBody>
      </p:sp>
      <p:sp>
        <p:nvSpPr>
          <p:cNvPr id="154" name="Google Shape;154;p22"/>
          <p:cNvSpPr/>
          <p:nvPr/>
        </p:nvSpPr>
        <p:spPr>
          <a:xfrm>
            <a:off x="175775" y="3937750"/>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Translate findings into list of communicative events</a:t>
            </a:r>
            <a:endParaRPr sz="1800"/>
          </a:p>
        </p:txBody>
      </p:sp>
      <p:sp>
        <p:nvSpPr>
          <p:cNvPr id="155" name="Google Shape;155;p22"/>
          <p:cNvSpPr/>
          <p:nvPr/>
        </p:nvSpPr>
        <p:spPr>
          <a:xfrm>
            <a:off x="175775" y="4654025"/>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Determine syllabus items based on the above</a:t>
            </a:r>
            <a:endParaRPr sz="1800"/>
          </a:p>
        </p:txBody>
      </p:sp>
      <p:cxnSp>
        <p:nvCxnSpPr>
          <p:cNvPr id="156" name="Google Shape;156;p22"/>
          <p:cNvCxnSpPr>
            <a:stCxn id="149" idx="2"/>
            <a:endCxn id="152" idx="0"/>
          </p:cNvCxnSpPr>
          <p:nvPr/>
        </p:nvCxnSpPr>
        <p:spPr>
          <a:xfrm>
            <a:off x="4581875" y="1391250"/>
            <a:ext cx="300" cy="356700"/>
          </a:xfrm>
          <a:prstGeom prst="straightConnector1">
            <a:avLst/>
          </a:prstGeom>
          <a:noFill/>
          <a:ln w="28575" cap="flat" cmpd="sng">
            <a:solidFill>
              <a:srgbClr val="FFFFFF"/>
            </a:solidFill>
            <a:prstDash val="solid"/>
            <a:round/>
            <a:headEnd type="none" w="med" len="med"/>
            <a:tailEnd type="triangle" w="med" len="med"/>
          </a:ln>
        </p:spPr>
      </p:cxnSp>
      <p:cxnSp>
        <p:nvCxnSpPr>
          <p:cNvPr id="157" name="Google Shape;157;p22"/>
          <p:cNvCxnSpPr>
            <a:stCxn id="152" idx="2"/>
          </p:cNvCxnSpPr>
          <p:nvPr/>
        </p:nvCxnSpPr>
        <p:spPr>
          <a:xfrm flipH="1">
            <a:off x="4572125" y="2148475"/>
            <a:ext cx="9900" cy="239700"/>
          </a:xfrm>
          <a:prstGeom prst="straightConnector1">
            <a:avLst/>
          </a:prstGeom>
          <a:noFill/>
          <a:ln w="28575" cap="flat" cmpd="sng">
            <a:solidFill>
              <a:srgbClr val="FFFFFF"/>
            </a:solidFill>
            <a:prstDash val="solid"/>
            <a:round/>
            <a:headEnd type="none" w="med" len="med"/>
            <a:tailEnd type="triangle" w="med" len="med"/>
          </a:ln>
        </p:spPr>
      </p:cxnSp>
      <p:cxnSp>
        <p:nvCxnSpPr>
          <p:cNvPr id="158" name="Google Shape;158;p22"/>
          <p:cNvCxnSpPr/>
          <p:nvPr/>
        </p:nvCxnSpPr>
        <p:spPr>
          <a:xfrm>
            <a:off x="4571850" y="3643275"/>
            <a:ext cx="300" cy="356700"/>
          </a:xfrm>
          <a:prstGeom prst="straightConnector1">
            <a:avLst/>
          </a:prstGeom>
          <a:noFill/>
          <a:ln w="28575" cap="flat" cmpd="sng">
            <a:solidFill>
              <a:srgbClr val="FFFFFF"/>
            </a:solidFill>
            <a:prstDash val="solid"/>
            <a:round/>
            <a:headEnd type="none" w="med" len="med"/>
            <a:tailEnd type="triangle" w="med" len="med"/>
          </a:ln>
        </p:spPr>
      </p:cxnSp>
      <p:cxnSp>
        <p:nvCxnSpPr>
          <p:cNvPr id="159" name="Google Shape;159;p22"/>
          <p:cNvCxnSpPr/>
          <p:nvPr/>
        </p:nvCxnSpPr>
        <p:spPr>
          <a:xfrm>
            <a:off x="4581875" y="4321425"/>
            <a:ext cx="300" cy="356700"/>
          </a:xfrm>
          <a:prstGeom prst="straightConnector1">
            <a:avLst/>
          </a:prstGeom>
          <a:noFill/>
          <a:ln w="28575" cap="flat" cmpd="sng">
            <a:solidFill>
              <a:srgbClr val="FFFFFF"/>
            </a:solidFill>
            <a:prstDash val="solid"/>
            <a:round/>
            <a:headEnd type="none" w="med" len="med"/>
            <a:tailEnd type="triangle" w="med" len="med"/>
          </a:ln>
        </p:spPr>
      </p:cxnSp>
      <p:cxnSp>
        <p:nvCxnSpPr>
          <p:cNvPr id="160" name="Google Shape;160;p22"/>
          <p:cNvCxnSpPr/>
          <p:nvPr/>
        </p:nvCxnSpPr>
        <p:spPr>
          <a:xfrm>
            <a:off x="4581875" y="5054525"/>
            <a:ext cx="300" cy="356700"/>
          </a:xfrm>
          <a:prstGeom prst="straightConnector1">
            <a:avLst/>
          </a:prstGeom>
          <a:noFill/>
          <a:ln w="28575" cap="flat" cmpd="sng">
            <a:solidFill>
              <a:srgbClr val="FFFFFF"/>
            </a:solidFill>
            <a:prstDash val="solid"/>
            <a:round/>
            <a:headEnd type="none" w="med" len="med"/>
            <a:tailEnd type="triangle" w="med" len="med"/>
          </a:ln>
        </p:spPr>
      </p:cxnSp>
      <p:cxnSp>
        <p:nvCxnSpPr>
          <p:cNvPr id="161" name="Google Shape;161;p22"/>
          <p:cNvCxnSpPr/>
          <p:nvPr/>
        </p:nvCxnSpPr>
        <p:spPr>
          <a:xfrm flipH="1">
            <a:off x="4567050" y="2989225"/>
            <a:ext cx="9900" cy="239700"/>
          </a:xfrm>
          <a:prstGeom prst="straightConnector1">
            <a:avLst/>
          </a:prstGeom>
          <a:noFill/>
          <a:ln w="28575" cap="flat" cmpd="sng">
            <a:solidFill>
              <a:srgbClr val="FFFFFF"/>
            </a:solidFill>
            <a:prstDash val="solid"/>
            <a:round/>
            <a:headEnd type="none" w="med" len="med"/>
            <a:tailEnd type="triangle" w="med" len="med"/>
          </a:ln>
        </p:spPr>
      </p:cxnSp>
    </p:spTree>
    <p:extLst>
      <p:ext uri="{BB962C8B-B14F-4D97-AF65-F5344CB8AC3E}">
        <p14:creationId xmlns:p14="http://schemas.microsoft.com/office/powerpoint/2010/main" val="746453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9"/>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Sample collection</a:t>
            </a:r>
            <a:endParaRPr dirty="0"/>
          </a:p>
        </p:txBody>
      </p:sp>
      <p:sp>
        <p:nvSpPr>
          <p:cNvPr id="222" name="Google Shape;222;p29"/>
          <p:cNvSpPr txBox="1">
            <a:spLocks noGrp="1"/>
          </p:cNvSpPr>
          <p:nvPr>
            <p:ph type="body" idx="1"/>
          </p:nvPr>
        </p:nvSpPr>
        <p:spPr>
          <a:xfrm>
            <a:off x="393762" y="1889550"/>
            <a:ext cx="8368200" cy="3901650"/>
          </a:xfrm>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List of ISU graduates (2015-2017)</a:t>
            </a:r>
            <a:endParaRPr dirty="0"/>
          </a:p>
          <a:p>
            <a:r>
              <a:rPr lang="en" dirty="0"/>
              <a:t>Sample included 10% of theses and dissertations from each department (one document from each department with &lt;10 graduates)</a:t>
            </a:r>
            <a:endParaRPr dirty="0"/>
          </a:p>
          <a:p>
            <a:r>
              <a:rPr lang="en" dirty="0"/>
              <a:t>IMRD/C structures only (no creative component papers included)</a:t>
            </a:r>
            <a:endParaRPr dirty="0"/>
          </a:p>
          <a:p>
            <a:r>
              <a:rPr lang="en" dirty="0"/>
              <a:t>Randomly selected 1 section from each paper</a:t>
            </a:r>
            <a:endParaRPr dirty="0"/>
          </a:p>
          <a:p>
            <a:r>
              <a:rPr lang="en" dirty="0"/>
              <a:t>10% page sample from each section (randomly selected pages using Excel spreadsheet tool)</a:t>
            </a:r>
            <a:endParaRPr dirty="0"/>
          </a:p>
        </p:txBody>
      </p:sp>
    </p:spTree>
    <p:extLst>
      <p:ext uri="{BB962C8B-B14F-4D97-AF65-F5344CB8AC3E}">
        <p14:creationId xmlns:p14="http://schemas.microsoft.com/office/powerpoint/2010/main" val="4208052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9"/>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Sample collection</a:t>
            </a:r>
            <a:endParaRPr dirty="0"/>
          </a:p>
        </p:txBody>
      </p:sp>
      <p:sp>
        <p:nvSpPr>
          <p:cNvPr id="222" name="Google Shape;222;p29"/>
          <p:cNvSpPr txBox="1">
            <a:spLocks noGrp="1"/>
          </p:cNvSpPr>
          <p:nvPr>
            <p:ph type="body" idx="1"/>
          </p:nvPr>
        </p:nvSpPr>
        <p:spPr>
          <a:xfrm>
            <a:off x="393762" y="1889550"/>
            <a:ext cx="8368200" cy="3901650"/>
          </a:xfrm>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List of ISU graduates (2015-2017)</a:t>
            </a:r>
            <a:endParaRPr dirty="0"/>
          </a:p>
          <a:p>
            <a:r>
              <a:rPr lang="en" dirty="0"/>
              <a:t>Sample included 10% of theses and dissertations from each department (one document from each department with &lt;10 graduates)</a:t>
            </a:r>
            <a:endParaRPr dirty="0"/>
          </a:p>
          <a:p>
            <a:r>
              <a:rPr lang="en" dirty="0"/>
              <a:t>IMRD/C structures only (no creative component papers included)</a:t>
            </a:r>
            <a:endParaRPr dirty="0"/>
          </a:p>
          <a:p>
            <a:r>
              <a:rPr lang="en" dirty="0"/>
              <a:t>Randomly selected 1 section from each paper</a:t>
            </a:r>
            <a:endParaRPr dirty="0"/>
          </a:p>
          <a:p>
            <a:r>
              <a:rPr lang="en" dirty="0"/>
              <a:t>10% page sample from each section (randomly selected pages using Excel spreadsheet tool)</a:t>
            </a:r>
            <a:endParaRPr dirty="0"/>
          </a:p>
        </p:txBody>
      </p:sp>
      <p:sp>
        <p:nvSpPr>
          <p:cNvPr id="2" name="Line Callout 1 1"/>
          <p:cNvSpPr/>
          <p:nvPr/>
        </p:nvSpPr>
        <p:spPr bwMode="auto">
          <a:xfrm>
            <a:off x="5105400" y="1981200"/>
            <a:ext cx="2971800" cy="1600200"/>
          </a:xfrm>
          <a:prstGeom prst="borderCallout1">
            <a:avLst>
              <a:gd name="adj1" fmla="val 13331"/>
              <a:gd name="adj2" fmla="val -199"/>
              <a:gd name="adj3" fmla="val 101662"/>
              <a:gd name="adj4" fmla="val -101286"/>
            </a:avLst>
          </a:prstGeom>
          <a:solidFill>
            <a:srgbClr val="ADA07A"/>
          </a:solidFill>
          <a:ln w="9525" cap="flat" cmpd="sng" algn="ctr">
            <a:solidFill>
              <a:srgbClr val="C8102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charset="0"/>
              </a:rPr>
              <a:t>Introduction</a:t>
            </a:r>
          </a:p>
          <a:p>
            <a:pPr marL="0" marR="0" indent="0" algn="l" defTabSz="914400" rtl="0" eaLnBrk="0" fontAlgn="base" latinLnBrk="0" hangingPunct="0">
              <a:lnSpc>
                <a:spcPct val="100000"/>
              </a:lnSpc>
              <a:spcBef>
                <a:spcPct val="0"/>
              </a:spcBef>
              <a:spcAft>
                <a:spcPct val="0"/>
              </a:spcAft>
              <a:buClrTx/>
              <a:buSzTx/>
              <a:buFontTx/>
              <a:buNone/>
              <a:tabLst/>
            </a:pPr>
            <a:r>
              <a:rPr lang="en-GB" dirty="0" smtClean="0"/>
              <a:t>Methods</a:t>
            </a:r>
          </a:p>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charset="0"/>
              </a:rPr>
              <a:t>Results</a:t>
            </a:r>
          </a:p>
          <a:p>
            <a:pPr marL="0" marR="0" indent="0" algn="l" defTabSz="914400" rtl="0" eaLnBrk="0" fontAlgn="base" latinLnBrk="0" hangingPunct="0">
              <a:lnSpc>
                <a:spcPct val="100000"/>
              </a:lnSpc>
              <a:spcBef>
                <a:spcPct val="0"/>
              </a:spcBef>
              <a:spcAft>
                <a:spcPct val="0"/>
              </a:spcAft>
              <a:buClrTx/>
              <a:buSzTx/>
              <a:buFontTx/>
              <a:buNone/>
              <a:tabLst/>
            </a:pPr>
            <a:r>
              <a:rPr lang="en-GB" dirty="0" smtClean="0"/>
              <a:t>Discussion/conclusion</a:t>
            </a:r>
            <a:endParaRPr kumimoji="0" lang="en-GB" sz="2400" b="0" i="0" u="none" strike="noStrike" cap="none" normalizeH="0" baseline="0" dirty="0">
              <a:ln>
                <a:noFill/>
              </a:ln>
              <a:solidFill>
                <a:schemeClr val="tx1"/>
              </a:solidFill>
              <a:effectLst/>
              <a:latin typeface="Times" charset="0"/>
            </a:endParaRPr>
          </a:p>
        </p:txBody>
      </p:sp>
    </p:spTree>
    <p:extLst>
      <p:ext uri="{BB962C8B-B14F-4D97-AF65-F5344CB8AC3E}">
        <p14:creationId xmlns:p14="http://schemas.microsoft.com/office/powerpoint/2010/main" val="1203241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9"/>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Sample collection</a:t>
            </a:r>
            <a:endParaRPr dirty="0"/>
          </a:p>
        </p:txBody>
      </p:sp>
      <p:sp>
        <p:nvSpPr>
          <p:cNvPr id="222" name="Google Shape;222;p29"/>
          <p:cNvSpPr txBox="1">
            <a:spLocks noGrp="1"/>
          </p:cNvSpPr>
          <p:nvPr>
            <p:ph type="body" idx="1"/>
          </p:nvPr>
        </p:nvSpPr>
        <p:spPr>
          <a:xfrm>
            <a:off x="393762" y="1889550"/>
            <a:ext cx="8368200" cy="3901650"/>
          </a:xfrm>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List of ISU graduates (2015-2017)</a:t>
            </a:r>
            <a:endParaRPr dirty="0"/>
          </a:p>
          <a:p>
            <a:r>
              <a:rPr lang="en" dirty="0"/>
              <a:t>Sample included 10% of theses and dissertations from each department (one document from each department with &lt;10 graduates)</a:t>
            </a:r>
            <a:endParaRPr dirty="0"/>
          </a:p>
          <a:p>
            <a:r>
              <a:rPr lang="en" dirty="0"/>
              <a:t>IMRD/C structures only (no creative component papers included)</a:t>
            </a:r>
            <a:endParaRPr dirty="0"/>
          </a:p>
          <a:p>
            <a:r>
              <a:rPr lang="en" dirty="0"/>
              <a:t>Randomly selected 1 section from each paper</a:t>
            </a:r>
            <a:endParaRPr dirty="0"/>
          </a:p>
          <a:p>
            <a:r>
              <a:rPr lang="en" dirty="0"/>
              <a:t>10% page sample from each section (randomly selected pages using Excel spreadsheet tool)</a:t>
            </a:r>
            <a:endParaRPr dirty="0"/>
          </a:p>
        </p:txBody>
      </p:sp>
    </p:spTree>
    <p:extLst>
      <p:ext uri="{BB962C8B-B14F-4D97-AF65-F5344CB8AC3E}">
        <p14:creationId xmlns:p14="http://schemas.microsoft.com/office/powerpoint/2010/main" val="3955152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pic>
        <p:nvPicPr>
          <p:cNvPr id="227" name="Google Shape;227;p30"/>
          <p:cNvPicPr preferRelativeResize="0"/>
          <p:nvPr/>
        </p:nvPicPr>
        <p:blipFill>
          <a:blip r:embed="rId3">
            <a:alphaModFix/>
          </a:blip>
          <a:stretch>
            <a:fillRect/>
          </a:stretch>
        </p:blipFill>
        <p:spPr>
          <a:xfrm>
            <a:off x="76200" y="23446"/>
            <a:ext cx="8991600" cy="5996354"/>
          </a:xfrm>
          <a:prstGeom prst="rect">
            <a:avLst/>
          </a:prstGeom>
          <a:noFill/>
          <a:ln>
            <a:noFill/>
          </a:ln>
        </p:spPr>
      </p:pic>
    </p:spTree>
    <p:extLst>
      <p:ext uri="{BB962C8B-B14F-4D97-AF65-F5344CB8AC3E}">
        <p14:creationId xmlns:p14="http://schemas.microsoft.com/office/powerpoint/2010/main" val="4017525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1"/>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Qualitative analysis methods</a:t>
            </a:r>
            <a:endParaRPr dirty="0"/>
          </a:p>
        </p:txBody>
      </p:sp>
      <p:sp>
        <p:nvSpPr>
          <p:cNvPr id="233" name="Google Shape;233;p31"/>
          <p:cNvSpPr txBox="1">
            <a:spLocks noGrp="1"/>
          </p:cNvSpPr>
          <p:nvPr>
            <p:ph type="body" idx="1"/>
          </p:nvPr>
        </p:nvSpPr>
        <p:spPr>
          <a:xfrm>
            <a:off x="387900" y="2347074"/>
            <a:ext cx="8368200" cy="3078900"/>
          </a:xfrm>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Framework provided by experienced EAP instructor</a:t>
            </a:r>
            <a:endParaRPr dirty="0"/>
          </a:p>
          <a:p>
            <a:r>
              <a:rPr lang="en" dirty="0"/>
              <a:t>Rating scale developed for quantifying findings</a:t>
            </a:r>
            <a:endParaRPr dirty="0"/>
          </a:p>
          <a:p>
            <a:r>
              <a:rPr lang="en" dirty="0"/>
              <a:t>Four trained </a:t>
            </a:r>
            <a:r>
              <a:rPr lang="en-US" dirty="0"/>
              <a:t>coders</a:t>
            </a:r>
            <a:r>
              <a:rPr lang="en" dirty="0"/>
              <a:t>:</a:t>
            </a:r>
            <a:endParaRPr dirty="0"/>
          </a:p>
          <a:p>
            <a:pPr lvl="1">
              <a:spcBef>
                <a:spcPts val="0"/>
              </a:spcBef>
            </a:pPr>
            <a:r>
              <a:rPr lang="en" dirty="0"/>
              <a:t>Applied linguistics and technology</a:t>
            </a:r>
            <a:endParaRPr dirty="0"/>
          </a:p>
          <a:p>
            <a:pPr lvl="1">
              <a:spcBef>
                <a:spcPts val="0"/>
              </a:spcBef>
            </a:pPr>
            <a:r>
              <a:rPr lang="en" dirty="0"/>
              <a:t>Mechanical engineering</a:t>
            </a:r>
            <a:endParaRPr dirty="0"/>
          </a:p>
          <a:p>
            <a:pPr lvl="1">
              <a:spcBef>
                <a:spcPts val="0"/>
              </a:spcBef>
            </a:pPr>
            <a:r>
              <a:rPr lang="en" dirty="0"/>
              <a:t>Gerontology/HCI</a:t>
            </a:r>
            <a:endParaRPr dirty="0"/>
          </a:p>
          <a:p>
            <a:pPr lvl="1">
              <a:spcBef>
                <a:spcPts val="0"/>
              </a:spcBef>
            </a:pPr>
            <a:r>
              <a:rPr lang="en" dirty="0"/>
              <a:t>Supply chain &amp; information systems</a:t>
            </a:r>
            <a:endParaRPr dirty="0"/>
          </a:p>
          <a:p>
            <a:pPr marL="0" indent="0">
              <a:spcBef>
                <a:spcPts val="1600"/>
              </a:spcBef>
              <a:spcAft>
                <a:spcPts val="1600"/>
              </a:spcAft>
              <a:buNone/>
            </a:pPr>
            <a:endParaRPr dirty="0"/>
          </a:p>
        </p:txBody>
      </p:sp>
    </p:spTree>
    <p:extLst>
      <p:ext uri="{BB962C8B-B14F-4D97-AF65-F5344CB8AC3E}">
        <p14:creationId xmlns:p14="http://schemas.microsoft.com/office/powerpoint/2010/main" val="3155927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Motivation</a:t>
            </a:r>
            <a:endParaRPr dirty="0"/>
          </a:p>
        </p:txBody>
      </p:sp>
      <p:sp>
        <p:nvSpPr>
          <p:cNvPr id="70" name="Google Shape;70;p14"/>
          <p:cNvSpPr txBox="1">
            <a:spLocks noGrp="1"/>
          </p:cNvSpPr>
          <p:nvPr>
            <p:ph type="body" idx="1"/>
          </p:nvPr>
        </p:nvSpPr>
        <p:spPr>
          <a:xfrm>
            <a:off x="387900" y="2347074"/>
            <a:ext cx="8368200" cy="3078900"/>
          </a:xfrm>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Concerns about quality of published theses and dissertations – specifically, writing quality</a:t>
            </a:r>
            <a:endParaRPr dirty="0"/>
          </a:p>
          <a:p>
            <a:r>
              <a:rPr lang="en" dirty="0"/>
              <a:t>Opportunity to develop pedagogical materials for graduate students</a:t>
            </a:r>
            <a:endParaRPr dirty="0"/>
          </a:p>
          <a:p>
            <a:r>
              <a:rPr lang="en" dirty="0"/>
              <a:t>Approach: EAP (English for Academic Purposes)</a:t>
            </a:r>
            <a:endParaRPr dirty="0"/>
          </a:p>
        </p:txBody>
      </p:sp>
    </p:spTree>
    <p:extLst>
      <p:ext uri="{BB962C8B-B14F-4D97-AF65-F5344CB8AC3E}">
        <p14:creationId xmlns:p14="http://schemas.microsoft.com/office/powerpoint/2010/main" val="4005678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2"/>
          <p:cNvSpPr txBox="1">
            <a:spLocks noGrp="1"/>
          </p:cNvSpPr>
          <p:nvPr>
            <p:ph type="title"/>
          </p:nvPr>
        </p:nvSpPr>
        <p:spPr>
          <a:xfrm>
            <a:off x="387900" y="93525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Qualitative analysis </a:t>
            </a:r>
            <a:r>
              <a:rPr lang="en-US" dirty="0"/>
              <a:t>methods</a:t>
            </a:r>
            <a:endParaRPr dirty="0"/>
          </a:p>
        </p:txBody>
      </p:sp>
      <p:sp>
        <p:nvSpPr>
          <p:cNvPr id="239" name="Google Shape;239;p32"/>
          <p:cNvSpPr txBox="1">
            <a:spLocks noGrp="1"/>
          </p:cNvSpPr>
          <p:nvPr>
            <p:ph type="body" idx="1"/>
          </p:nvPr>
        </p:nvSpPr>
        <p:spPr>
          <a:xfrm>
            <a:off x="387900" y="2347074"/>
            <a:ext cx="8368200" cy="3078900"/>
          </a:xfrm>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Framework provided by experienced EAP instructor</a:t>
            </a:r>
            <a:endParaRPr dirty="0"/>
          </a:p>
          <a:p>
            <a:pPr lvl="0"/>
            <a:r>
              <a:rPr lang="en-US" dirty="0"/>
              <a:t>Rating scale developed for quantifying findings</a:t>
            </a:r>
          </a:p>
          <a:p>
            <a:r>
              <a:rPr lang="en" dirty="0"/>
              <a:t>Four trained </a:t>
            </a:r>
            <a:r>
              <a:rPr lang="en-US" dirty="0"/>
              <a:t>coders</a:t>
            </a:r>
            <a:r>
              <a:rPr lang="en" dirty="0"/>
              <a:t>:</a:t>
            </a:r>
            <a:endParaRPr dirty="0"/>
          </a:p>
          <a:p>
            <a:pPr lvl="1">
              <a:spcBef>
                <a:spcPts val="0"/>
              </a:spcBef>
            </a:pPr>
            <a:r>
              <a:rPr lang="en" dirty="0"/>
              <a:t>Applied linguistics and technology</a:t>
            </a:r>
            <a:endParaRPr dirty="0"/>
          </a:p>
          <a:p>
            <a:pPr lvl="1">
              <a:spcBef>
                <a:spcPts val="0"/>
              </a:spcBef>
            </a:pPr>
            <a:r>
              <a:rPr lang="en" dirty="0"/>
              <a:t>Mechanical engineering</a:t>
            </a:r>
            <a:endParaRPr dirty="0"/>
          </a:p>
          <a:p>
            <a:pPr lvl="1">
              <a:spcBef>
                <a:spcPts val="0"/>
              </a:spcBef>
            </a:pPr>
            <a:r>
              <a:rPr lang="en" dirty="0"/>
              <a:t>Gerontology/HCI</a:t>
            </a:r>
            <a:endParaRPr dirty="0"/>
          </a:p>
          <a:p>
            <a:pPr lvl="1">
              <a:spcBef>
                <a:spcPts val="0"/>
              </a:spcBef>
            </a:pPr>
            <a:r>
              <a:rPr lang="en" dirty="0"/>
              <a:t>Supply chain &amp; information systems</a:t>
            </a:r>
            <a:endParaRPr dirty="0"/>
          </a:p>
          <a:p>
            <a:pPr marL="0" indent="0">
              <a:spcBef>
                <a:spcPts val="1600"/>
              </a:spcBef>
              <a:spcAft>
                <a:spcPts val="1600"/>
              </a:spcAft>
              <a:buNone/>
            </a:pPr>
            <a:endParaRPr dirty="0"/>
          </a:p>
        </p:txBody>
      </p:sp>
      <p:sp>
        <p:nvSpPr>
          <p:cNvPr id="240" name="Google Shape;240;p32"/>
          <p:cNvSpPr/>
          <p:nvPr/>
        </p:nvSpPr>
        <p:spPr>
          <a:xfrm>
            <a:off x="5867400" y="3434862"/>
            <a:ext cx="914400" cy="1991112"/>
          </a:xfrm>
          <a:prstGeom prst="rightBrace">
            <a:avLst>
              <a:gd name="adj1" fmla="val 8333"/>
              <a:gd name="adj2" fmla="val 50000"/>
            </a:avLst>
          </a:prstGeom>
          <a:noFill/>
          <a:ln w="38100"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endParaRPr dirty="0"/>
          </a:p>
        </p:txBody>
      </p:sp>
      <p:sp>
        <p:nvSpPr>
          <p:cNvPr id="241" name="Google Shape;241;p32"/>
          <p:cNvSpPr txBox="1"/>
          <p:nvPr/>
        </p:nvSpPr>
        <p:spPr>
          <a:xfrm>
            <a:off x="6781800" y="3429000"/>
            <a:ext cx="3035400" cy="1849569"/>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dirty="0">
                <a:solidFill>
                  <a:schemeClr val="dk1"/>
                </a:solidFill>
                <a:latin typeface="Roboto"/>
                <a:ea typeface="Roboto"/>
                <a:cs typeface="Roboto"/>
                <a:sym typeface="Roboto"/>
              </a:rPr>
              <a:t>All raters were experienced EAP scholars or practitioners</a:t>
            </a:r>
            <a:endParaRPr dirty="0">
              <a:solidFill>
                <a:schemeClr val="dk1"/>
              </a:solidFill>
              <a:latin typeface="Roboto"/>
              <a:ea typeface="Roboto"/>
              <a:cs typeface="Roboto"/>
              <a:sym typeface="Roboto"/>
            </a:endParaRPr>
          </a:p>
        </p:txBody>
      </p:sp>
    </p:spTree>
    <p:extLst>
      <p:ext uri="{BB962C8B-B14F-4D97-AF65-F5344CB8AC3E}">
        <p14:creationId xmlns:p14="http://schemas.microsoft.com/office/powerpoint/2010/main" val="2086329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22D7F3-572F-7443-BEDE-FCBD81FA1D6B}"/>
              </a:ext>
            </a:extLst>
          </p:cNvPr>
          <p:cNvSpPr>
            <a:spLocks noGrp="1"/>
          </p:cNvSpPr>
          <p:nvPr>
            <p:ph type="title"/>
          </p:nvPr>
        </p:nvSpPr>
        <p:spPr/>
        <p:txBody>
          <a:bodyPr/>
          <a:lstStyle/>
          <a:p>
            <a:r>
              <a:rPr lang="en-US" dirty="0"/>
              <a:t>Qualitative Framework</a:t>
            </a:r>
          </a:p>
        </p:txBody>
      </p:sp>
      <p:graphicFrame>
        <p:nvGraphicFramePr>
          <p:cNvPr id="4" name="Table 3">
            <a:extLst>
              <a:ext uri="{FF2B5EF4-FFF2-40B4-BE49-F238E27FC236}">
                <a16:creationId xmlns:a16="http://schemas.microsoft.com/office/drawing/2014/main" xmlns="" id="{A3277A13-04AF-9D49-A62B-80245A3D578E}"/>
              </a:ext>
            </a:extLst>
          </p:cNvPr>
          <p:cNvGraphicFramePr>
            <a:graphicFrameLocks noGrp="1"/>
          </p:cNvGraphicFramePr>
          <p:nvPr>
            <p:extLst>
              <p:ext uri="{D42A27DB-BD31-4B8C-83A1-F6EECF244321}">
                <p14:modId xmlns:p14="http://schemas.microsoft.com/office/powerpoint/2010/main" val="1840914601"/>
              </p:ext>
            </p:extLst>
          </p:nvPr>
        </p:nvGraphicFramePr>
        <p:xfrm>
          <a:off x="387900" y="1752600"/>
          <a:ext cx="8368200" cy="4262120"/>
        </p:xfrm>
        <a:graphic>
          <a:graphicData uri="http://schemas.openxmlformats.org/drawingml/2006/table">
            <a:tbl>
              <a:tblPr firstRow="1" bandRow="1">
                <a:tableStyleId>{5C22544A-7EE6-4342-B048-85BDC9FD1C3A}</a:tableStyleId>
              </a:tblPr>
              <a:tblGrid>
                <a:gridCol w="4184100">
                  <a:extLst>
                    <a:ext uri="{9D8B030D-6E8A-4147-A177-3AD203B41FA5}">
                      <a16:colId xmlns:a16="http://schemas.microsoft.com/office/drawing/2014/main" xmlns="" val="2040476930"/>
                    </a:ext>
                  </a:extLst>
                </a:gridCol>
                <a:gridCol w="4184100">
                  <a:extLst>
                    <a:ext uri="{9D8B030D-6E8A-4147-A177-3AD203B41FA5}">
                      <a16:colId xmlns:a16="http://schemas.microsoft.com/office/drawing/2014/main" xmlns="" val="2945614095"/>
                    </a:ext>
                  </a:extLst>
                </a:gridCol>
              </a:tblGrid>
              <a:tr h="942340">
                <a:tc>
                  <a:txBody>
                    <a:bodyPr/>
                    <a:lstStyle/>
                    <a:p>
                      <a:r>
                        <a:rPr lang="en-US" sz="3200" dirty="0">
                          <a:solidFill>
                            <a:schemeClr val="tx1"/>
                          </a:solidFill>
                        </a:rPr>
                        <a:t>Local</a:t>
                      </a:r>
                    </a:p>
                  </a:txBody>
                  <a:tcPr>
                    <a:solidFill>
                      <a:schemeClr val="accent3">
                        <a:lumMod val="85000"/>
                      </a:schemeClr>
                    </a:solidFill>
                  </a:tcPr>
                </a:tc>
                <a:tc>
                  <a:txBody>
                    <a:bodyPr/>
                    <a:lstStyle/>
                    <a:p>
                      <a:r>
                        <a:rPr lang="en-US" sz="3200" dirty="0">
                          <a:solidFill>
                            <a:schemeClr val="tx1"/>
                          </a:solidFill>
                        </a:rPr>
                        <a:t>Global</a:t>
                      </a:r>
                    </a:p>
                  </a:txBody>
                  <a:tcPr>
                    <a:solidFill>
                      <a:schemeClr val="accent3">
                        <a:lumMod val="85000"/>
                      </a:schemeClr>
                    </a:solidFill>
                  </a:tcPr>
                </a:tc>
                <a:extLst>
                  <a:ext uri="{0D108BD9-81ED-4DB2-BD59-A6C34878D82A}">
                    <a16:rowId xmlns:a16="http://schemas.microsoft.com/office/drawing/2014/main" xmlns="" val="3657895747"/>
                  </a:ext>
                </a:extLst>
              </a:tr>
              <a:tr h="942340">
                <a:tc>
                  <a:txBody>
                    <a:bodyPr/>
                    <a:lstStyle/>
                    <a:p>
                      <a:r>
                        <a:rPr lang="en-US" dirty="0">
                          <a:solidFill>
                            <a:schemeClr val="tx1"/>
                          </a:solidFill>
                        </a:rPr>
                        <a:t>Accuracy of language use</a:t>
                      </a:r>
                    </a:p>
                    <a:p>
                      <a:pPr marL="285750" indent="-285750">
                        <a:buFont typeface="Arial" panose="020B0604020202020204" pitchFamily="34" charset="0"/>
                        <a:buChar char="•"/>
                      </a:pPr>
                      <a:r>
                        <a:rPr lang="en-US" dirty="0">
                          <a:solidFill>
                            <a:schemeClr val="tx1"/>
                          </a:solidFill>
                        </a:rPr>
                        <a:t>Grammar</a:t>
                      </a:r>
                    </a:p>
                    <a:p>
                      <a:pPr marL="285750" indent="-285750">
                        <a:buFont typeface="Arial" panose="020B0604020202020204" pitchFamily="34" charset="0"/>
                        <a:buChar char="•"/>
                      </a:pPr>
                      <a:r>
                        <a:rPr lang="en-US" dirty="0">
                          <a:solidFill>
                            <a:schemeClr val="tx1"/>
                          </a:solidFill>
                        </a:rPr>
                        <a:t>Lexis</a:t>
                      </a:r>
                    </a:p>
                    <a:p>
                      <a:pPr marL="285750" indent="-285750">
                        <a:buFont typeface="Arial" panose="020B0604020202020204" pitchFamily="34" charset="0"/>
                        <a:buChar char="•"/>
                      </a:pPr>
                      <a:r>
                        <a:rPr lang="en-US" dirty="0">
                          <a:solidFill>
                            <a:schemeClr val="tx1"/>
                          </a:solidFill>
                        </a:rPr>
                        <a:t>Overlapping concerns</a:t>
                      </a:r>
                    </a:p>
                  </a:txBody>
                  <a:tcPr>
                    <a:solidFill>
                      <a:schemeClr val="accent3">
                        <a:lumMod val="85000"/>
                      </a:schemeClr>
                    </a:solidFill>
                  </a:tcPr>
                </a:tc>
                <a:tc rowSpan="2">
                  <a:txBody>
                    <a:bodyPr/>
                    <a:lstStyle/>
                    <a:p>
                      <a:r>
                        <a:rPr lang="en-US" dirty="0">
                          <a:solidFill>
                            <a:schemeClr val="tx1"/>
                          </a:solidFill>
                        </a:rPr>
                        <a:t>Communication effectiveness</a:t>
                      </a:r>
                    </a:p>
                    <a:p>
                      <a:pPr marL="285750" indent="-285750">
                        <a:buFont typeface="Arial" panose="020B0604020202020204" pitchFamily="34" charset="0"/>
                        <a:buChar char="•"/>
                      </a:pPr>
                      <a:r>
                        <a:rPr lang="en-US" dirty="0">
                          <a:solidFill>
                            <a:schemeClr val="tx1"/>
                          </a:solidFill>
                        </a:rPr>
                        <a:t>Inappropriate or lacking transition</a:t>
                      </a:r>
                    </a:p>
                    <a:p>
                      <a:pPr marL="285750" indent="-285750">
                        <a:buFont typeface="Arial" panose="020B0604020202020204" pitchFamily="34" charset="0"/>
                        <a:buChar char="•"/>
                      </a:pPr>
                      <a:r>
                        <a:rPr lang="en-US" dirty="0">
                          <a:solidFill>
                            <a:schemeClr val="tx1"/>
                          </a:solidFill>
                        </a:rPr>
                        <a:t>Coherence/cohesion</a:t>
                      </a:r>
                    </a:p>
                    <a:p>
                      <a:pPr marL="285750" indent="-285750">
                        <a:buFont typeface="Arial" panose="020B0604020202020204" pitchFamily="34" charset="0"/>
                        <a:buChar char="•"/>
                      </a:pPr>
                      <a:r>
                        <a:rPr lang="en-US" dirty="0">
                          <a:solidFill>
                            <a:schemeClr val="tx1"/>
                          </a:solidFill>
                        </a:rPr>
                        <a:t>Inappropriate or lacking logical development</a:t>
                      </a:r>
                    </a:p>
                    <a:p>
                      <a:pPr marL="285750" indent="-285750">
                        <a:buFont typeface="Arial" panose="020B0604020202020204" pitchFamily="34" charset="0"/>
                        <a:buChar char="•"/>
                      </a:pPr>
                      <a:r>
                        <a:rPr lang="en-US" dirty="0">
                          <a:solidFill>
                            <a:schemeClr val="tx1"/>
                          </a:solidFill>
                        </a:rPr>
                        <a:t>Inappropriate or unclear expression; clarity of idea</a:t>
                      </a:r>
                    </a:p>
                  </a:txBody>
                  <a:tcPr>
                    <a:solidFill>
                      <a:schemeClr val="accent3">
                        <a:lumMod val="85000"/>
                      </a:schemeClr>
                    </a:solidFill>
                  </a:tcPr>
                </a:tc>
                <a:extLst>
                  <a:ext uri="{0D108BD9-81ED-4DB2-BD59-A6C34878D82A}">
                    <a16:rowId xmlns:a16="http://schemas.microsoft.com/office/drawing/2014/main" xmlns="" val="4227785050"/>
                  </a:ext>
                </a:extLst>
              </a:tr>
              <a:tr h="942340">
                <a:tc>
                  <a:txBody>
                    <a:bodyPr/>
                    <a:lstStyle/>
                    <a:p>
                      <a:r>
                        <a:rPr lang="en-US" dirty="0">
                          <a:solidFill>
                            <a:schemeClr val="tx1"/>
                          </a:solidFill>
                        </a:rPr>
                        <a:t>Mechanics</a:t>
                      </a:r>
                    </a:p>
                    <a:p>
                      <a:pPr marL="285750" indent="-285750">
                        <a:buFont typeface="Arial" panose="020B0604020202020204" pitchFamily="34" charset="0"/>
                        <a:buChar char="•"/>
                      </a:pPr>
                      <a:r>
                        <a:rPr lang="en-US" dirty="0">
                          <a:solidFill>
                            <a:schemeClr val="tx1"/>
                          </a:solidFill>
                        </a:rPr>
                        <a:t>Punctuation</a:t>
                      </a:r>
                    </a:p>
                    <a:p>
                      <a:pPr marL="285750" indent="-285750">
                        <a:buFont typeface="Arial" panose="020B0604020202020204" pitchFamily="34" charset="0"/>
                        <a:buChar char="•"/>
                      </a:pPr>
                      <a:r>
                        <a:rPr lang="en-US" dirty="0">
                          <a:solidFill>
                            <a:schemeClr val="tx1"/>
                          </a:solidFill>
                        </a:rPr>
                        <a:t>Inconsistency in citation style</a:t>
                      </a:r>
                    </a:p>
                    <a:p>
                      <a:pPr marL="285750" indent="-285750">
                        <a:buFont typeface="Arial" panose="020B0604020202020204" pitchFamily="34" charset="0"/>
                        <a:buChar char="•"/>
                      </a:pPr>
                      <a:r>
                        <a:rPr lang="en-US" dirty="0">
                          <a:solidFill>
                            <a:schemeClr val="tx1"/>
                          </a:solidFill>
                        </a:rPr>
                        <a:t>Spelling and capitalization</a:t>
                      </a:r>
                    </a:p>
                  </a:txBody>
                  <a:tcPr>
                    <a:solidFill>
                      <a:schemeClr val="accent3">
                        <a:lumMod val="85000"/>
                      </a:schemeClr>
                    </a:solidFill>
                  </a:tcPr>
                </a:tc>
                <a:tc vMerge="1">
                  <a:txBody>
                    <a:bodyPr/>
                    <a:lstStyle/>
                    <a:p>
                      <a:endParaRPr lang="en-US" dirty="0">
                        <a:solidFill>
                          <a:srgbClr val="6E6259"/>
                        </a:solidFill>
                      </a:endParaRPr>
                    </a:p>
                  </a:txBody>
                  <a:tcPr>
                    <a:solidFill>
                      <a:srgbClr val="ADA07A"/>
                    </a:solidFill>
                  </a:tcPr>
                </a:tc>
                <a:extLst>
                  <a:ext uri="{0D108BD9-81ED-4DB2-BD59-A6C34878D82A}">
                    <a16:rowId xmlns:a16="http://schemas.microsoft.com/office/drawing/2014/main" xmlns="" val="4175065104"/>
                  </a:ext>
                </a:extLst>
              </a:tr>
              <a:tr h="942340">
                <a:tc>
                  <a:txBody>
                    <a:bodyPr/>
                    <a:lstStyle/>
                    <a:p>
                      <a:r>
                        <a:rPr lang="en-US" dirty="0">
                          <a:solidFill>
                            <a:schemeClr val="tx1"/>
                          </a:solidFill>
                        </a:rPr>
                        <a:t>Formatting</a:t>
                      </a:r>
                    </a:p>
                  </a:txBody>
                  <a:tcPr>
                    <a:solidFill>
                      <a:schemeClr val="accent3">
                        <a:lumMod val="85000"/>
                      </a:schemeClr>
                    </a:solidFill>
                  </a:tcPr>
                </a:tc>
                <a:tc>
                  <a:txBody>
                    <a:bodyPr/>
                    <a:lstStyle/>
                    <a:p>
                      <a:r>
                        <a:rPr lang="en-US" dirty="0">
                          <a:solidFill>
                            <a:schemeClr val="tx1"/>
                          </a:solidFill>
                        </a:rPr>
                        <a:t>Conformity with genre conventions</a:t>
                      </a:r>
                    </a:p>
                    <a:p>
                      <a:pPr marL="285750" indent="-285750">
                        <a:buFont typeface="Arial" panose="020B0604020202020204" pitchFamily="34" charset="0"/>
                        <a:buChar char="•"/>
                      </a:pPr>
                      <a:r>
                        <a:rPr lang="en-US" dirty="0">
                          <a:solidFill>
                            <a:schemeClr val="tx1"/>
                          </a:solidFill>
                        </a:rPr>
                        <a:t>Ineffective or lacking argumentation</a:t>
                      </a:r>
                    </a:p>
                    <a:p>
                      <a:pPr marL="285750" indent="-285750">
                        <a:buFont typeface="Arial" panose="020B0604020202020204" pitchFamily="34" charset="0"/>
                        <a:buChar char="•"/>
                      </a:pPr>
                      <a:r>
                        <a:rPr lang="en-US" dirty="0">
                          <a:solidFill>
                            <a:schemeClr val="tx1"/>
                          </a:solidFill>
                        </a:rPr>
                        <a:t>Content integration</a:t>
                      </a:r>
                    </a:p>
                  </a:txBody>
                  <a:tcPr>
                    <a:solidFill>
                      <a:schemeClr val="accent3">
                        <a:lumMod val="85000"/>
                      </a:schemeClr>
                    </a:solidFill>
                  </a:tcPr>
                </a:tc>
                <a:extLst>
                  <a:ext uri="{0D108BD9-81ED-4DB2-BD59-A6C34878D82A}">
                    <a16:rowId xmlns:a16="http://schemas.microsoft.com/office/drawing/2014/main" xmlns="" val="1299032393"/>
                  </a:ext>
                </a:extLst>
              </a:tr>
            </a:tbl>
          </a:graphicData>
        </a:graphic>
      </p:graphicFrame>
    </p:spTree>
    <p:extLst>
      <p:ext uri="{BB962C8B-B14F-4D97-AF65-F5344CB8AC3E}">
        <p14:creationId xmlns:p14="http://schemas.microsoft.com/office/powerpoint/2010/main" val="309493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39"/>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Results (quantitative)</a:t>
            </a:r>
            <a:endParaRPr dirty="0"/>
          </a:p>
        </p:txBody>
      </p:sp>
      <p:sp>
        <p:nvSpPr>
          <p:cNvPr id="280" name="Google Shape;280;p39"/>
          <p:cNvSpPr txBox="1">
            <a:spLocks noGrp="1"/>
          </p:cNvSpPr>
          <p:nvPr>
            <p:ph type="body" idx="1"/>
          </p:nvPr>
        </p:nvSpPr>
        <p:spPr>
          <a:xfrm>
            <a:off x="387900" y="2347074"/>
            <a:ext cx="8368200" cy="3078900"/>
          </a:xfrm>
          <a:prstGeom prst="rect">
            <a:avLst/>
          </a:prstGeom>
        </p:spPr>
        <p:txBody>
          <a:bodyPr spcFirstLastPara="1" vert="horz" wrap="square" lIns="91425" tIns="91425" rIns="91425" bIns="91425" numCol="1" anchor="t" anchorCtr="0" compatLnSpc="1">
            <a:prstTxWarp prst="textNoShape">
              <a:avLst/>
            </a:prstTxWarp>
            <a:noAutofit/>
          </a:bodyPr>
          <a:lstStyle/>
          <a:p>
            <a:r>
              <a:rPr lang="en"/>
              <a:t>Student status (masters/doctoral)</a:t>
            </a:r>
            <a:endParaRPr/>
          </a:p>
          <a:p>
            <a:r>
              <a:rPr lang="en"/>
              <a:t>Discipline</a:t>
            </a:r>
            <a:endParaRPr/>
          </a:p>
          <a:p>
            <a:r>
              <a:rPr lang="en"/>
              <a:t>Document structure</a:t>
            </a:r>
            <a:endParaRPr/>
          </a:p>
        </p:txBody>
      </p:sp>
    </p:spTree>
    <p:extLst>
      <p:ext uri="{BB962C8B-B14F-4D97-AF65-F5344CB8AC3E}">
        <p14:creationId xmlns:p14="http://schemas.microsoft.com/office/powerpoint/2010/main" val="1845109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pic>
        <p:nvPicPr>
          <p:cNvPr id="285" name="Google Shape;285;p40"/>
          <p:cNvPicPr preferRelativeResize="0"/>
          <p:nvPr/>
        </p:nvPicPr>
        <p:blipFill>
          <a:blip r:embed="rId3">
            <a:alphaModFix/>
          </a:blip>
          <a:stretch>
            <a:fillRect/>
          </a:stretch>
        </p:blipFill>
        <p:spPr>
          <a:xfrm>
            <a:off x="152401" y="1009650"/>
            <a:ext cx="8067575" cy="4840550"/>
          </a:xfrm>
          <a:prstGeom prst="rect">
            <a:avLst/>
          </a:prstGeom>
          <a:noFill/>
          <a:ln>
            <a:noFill/>
          </a:ln>
        </p:spPr>
      </p:pic>
    </p:spTree>
    <p:extLst>
      <p:ext uri="{BB962C8B-B14F-4D97-AF65-F5344CB8AC3E}">
        <p14:creationId xmlns:p14="http://schemas.microsoft.com/office/powerpoint/2010/main" val="171698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1"/>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Quantitative Results</a:t>
            </a:r>
            <a:endParaRPr dirty="0"/>
          </a:p>
        </p:txBody>
      </p:sp>
      <p:sp>
        <p:nvSpPr>
          <p:cNvPr id="291" name="Google Shape;291;p41"/>
          <p:cNvSpPr txBox="1">
            <a:spLocks noGrp="1"/>
          </p:cNvSpPr>
          <p:nvPr>
            <p:ph type="body" idx="1"/>
          </p:nvPr>
        </p:nvSpPr>
        <p:spPr>
          <a:xfrm>
            <a:off x="387900" y="1828800"/>
            <a:ext cx="8368200" cy="42672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None/>
            </a:pPr>
            <a:r>
              <a:rPr lang="en" dirty="0"/>
              <a:t>Disciplines with most frequent concern:</a:t>
            </a:r>
            <a:endParaRPr dirty="0"/>
          </a:p>
          <a:p>
            <a:pPr>
              <a:spcBef>
                <a:spcPts val="1600"/>
              </a:spcBef>
            </a:pPr>
            <a:r>
              <a:rPr lang="en" b="1" dirty="0"/>
              <a:t>Art and Visual Culture</a:t>
            </a:r>
            <a:r>
              <a:rPr lang="en" dirty="0"/>
              <a:t> (1 thesis) and </a:t>
            </a:r>
            <a:r>
              <a:rPr lang="en" b="1" dirty="0"/>
              <a:t>Graphic Design</a:t>
            </a:r>
            <a:r>
              <a:rPr lang="en" dirty="0"/>
              <a:t> (2 theses) had high rates of frequent/severe </a:t>
            </a:r>
            <a:r>
              <a:rPr lang="en-US" dirty="0"/>
              <a:t>concerns</a:t>
            </a:r>
            <a:r>
              <a:rPr lang="en" dirty="0"/>
              <a:t>.</a:t>
            </a:r>
            <a:endParaRPr dirty="0"/>
          </a:p>
          <a:p>
            <a:r>
              <a:rPr lang="en" b="1" dirty="0"/>
              <a:t>Computer Science</a:t>
            </a:r>
            <a:r>
              <a:rPr lang="en" dirty="0"/>
              <a:t> (3 theses/1diss), </a:t>
            </a:r>
            <a:r>
              <a:rPr lang="en" b="1" dirty="0"/>
              <a:t>Genetics Development and Cell Biology</a:t>
            </a:r>
            <a:r>
              <a:rPr lang="en" dirty="0"/>
              <a:t> (1 thesis), and </a:t>
            </a:r>
            <a:r>
              <a:rPr lang="en" b="1" dirty="0"/>
              <a:t>Materials Science and Engineering</a:t>
            </a:r>
            <a:r>
              <a:rPr lang="en" dirty="0"/>
              <a:t> (1 thesis/1diss) had moderate rates of frequent/severe </a:t>
            </a:r>
            <a:r>
              <a:rPr lang="en-US" dirty="0"/>
              <a:t>concerns</a:t>
            </a:r>
            <a:r>
              <a:rPr lang="en" dirty="0"/>
              <a:t> and moderate rates of rare/minor </a:t>
            </a:r>
            <a:r>
              <a:rPr lang="en-US" dirty="0"/>
              <a:t>concerns</a:t>
            </a:r>
            <a:r>
              <a:rPr lang="en" dirty="0"/>
              <a:t>.</a:t>
            </a:r>
            <a:endParaRPr dirty="0"/>
          </a:p>
        </p:txBody>
      </p:sp>
    </p:spTree>
    <p:extLst>
      <p:ext uri="{BB962C8B-B14F-4D97-AF65-F5344CB8AC3E}">
        <p14:creationId xmlns:p14="http://schemas.microsoft.com/office/powerpoint/2010/main" val="4285172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pic>
        <p:nvPicPr>
          <p:cNvPr id="301" name="Google Shape;301;p43"/>
          <p:cNvPicPr preferRelativeResize="0">
            <a:picLocks noChangeAspect="1"/>
          </p:cNvPicPr>
          <p:nvPr/>
        </p:nvPicPr>
        <p:blipFill>
          <a:blip r:embed="rId3">
            <a:alphaModFix/>
          </a:blip>
          <a:stretch>
            <a:fillRect/>
          </a:stretch>
        </p:blipFill>
        <p:spPr>
          <a:xfrm>
            <a:off x="152400" y="1009650"/>
            <a:ext cx="7315200" cy="4855464"/>
          </a:xfrm>
          <a:prstGeom prst="rect">
            <a:avLst/>
          </a:prstGeom>
          <a:noFill/>
          <a:ln>
            <a:noFill/>
          </a:ln>
        </p:spPr>
      </p:pic>
    </p:spTree>
    <p:extLst>
      <p:ext uri="{BB962C8B-B14F-4D97-AF65-F5344CB8AC3E}">
        <p14:creationId xmlns:p14="http://schemas.microsoft.com/office/powerpoint/2010/main" val="3353086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pic>
        <p:nvPicPr>
          <p:cNvPr id="306" name="Google Shape;306;p44"/>
          <p:cNvPicPr preferRelativeResize="0"/>
          <p:nvPr/>
        </p:nvPicPr>
        <p:blipFill>
          <a:blip r:embed="rId3">
            <a:alphaModFix/>
          </a:blip>
          <a:stretch>
            <a:fillRect/>
          </a:stretch>
        </p:blipFill>
        <p:spPr>
          <a:xfrm>
            <a:off x="152400" y="1009651"/>
            <a:ext cx="2743200" cy="1741925"/>
          </a:xfrm>
          <a:prstGeom prst="rect">
            <a:avLst/>
          </a:prstGeom>
          <a:noFill/>
          <a:ln>
            <a:noFill/>
          </a:ln>
        </p:spPr>
      </p:pic>
      <p:pic>
        <p:nvPicPr>
          <p:cNvPr id="307" name="Google Shape;307;p44"/>
          <p:cNvPicPr preferRelativeResize="0"/>
          <p:nvPr/>
        </p:nvPicPr>
        <p:blipFill>
          <a:blip r:embed="rId4">
            <a:alphaModFix/>
          </a:blip>
          <a:stretch>
            <a:fillRect/>
          </a:stretch>
        </p:blipFill>
        <p:spPr>
          <a:xfrm>
            <a:off x="385350" y="1248025"/>
            <a:ext cx="7315200" cy="4540950"/>
          </a:xfrm>
          <a:prstGeom prst="rect">
            <a:avLst/>
          </a:prstGeom>
          <a:noFill/>
          <a:ln>
            <a:noFill/>
          </a:ln>
        </p:spPr>
      </p:pic>
    </p:spTree>
    <p:extLst>
      <p:ext uri="{BB962C8B-B14F-4D97-AF65-F5344CB8AC3E}">
        <p14:creationId xmlns:p14="http://schemas.microsoft.com/office/powerpoint/2010/main" val="35903377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pic>
        <p:nvPicPr>
          <p:cNvPr id="312" name="Google Shape;312;p45"/>
          <p:cNvPicPr preferRelativeResize="0"/>
          <p:nvPr/>
        </p:nvPicPr>
        <p:blipFill>
          <a:blip r:embed="rId3">
            <a:alphaModFix/>
          </a:blip>
          <a:stretch>
            <a:fillRect/>
          </a:stretch>
        </p:blipFill>
        <p:spPr>
          <a:xfrm>
            <a:off x="152400" y="1009650"/>
            <a:ext cx="2743200" cy="1828800"/>
          </a:xfrm>
          <a:prstGeom prst="rect">
            <a:avLst/>
          </a:prstGeom>
          <a:noFill/>
          <a:ln>
            <a:noFill/>
          </a:ln>
        </p:spPr>
      </p:pic>
      <p:pic>
        <p:nvPicPr>
          <p:cNvPr id="313" name="Google Shape;313;p45"/>
          <p:cNvPicPr preferRelativeResize="0"/>
          <p:nvPr/>
        </p:nvPicPr>
        <p:blipFill>
          <a:blip r:embed="rId4">
            <a:alphaModFix/>
          </a:blip>
          <a:stretch>
            <a:fillRect/>
          </a:stretch>
        </p:blipFill>
        <p:spPr>
          <a:xfrm>
            <a:off x="385350" y="1248025"/>
            <a:ext cx="2743200" cy="1828800"/>
          </a:xfrm>
          <a:prstGeom prst="rect">
            <a:avLst/>
          </a:prstGeom>
          <a:noFill/>
          <a:ln>
            <a:noFill/>
          </a:ln>
        </p:spPr>
      </p:pic>
      <p:pic>
        <p:nvPicPr>
          <p:cNvPr id="314" name="Google Shape;314;p45"/>
          <p:cNvPicPr preferRelativeResize="0"/>
          <p:nvPr/>
        </p:nvPicPr>
        <p:blipFill>
          <a:blip r:embed="rId5">
            <a:alphaModFix/>
          </a:blip>
          <a:stretch>
            <a:fillRect/>
          </a:stretch>
        </p:blipFill>
        <p:spPr>
          <a:xfrm>
            <a:off x="696675" y="1524000"/>
            <a:ext cx="7040880" cy="4297680"/>
          </a:xfrm>
          <a:prstGeom prst="rect">
            <a:avLst/>
          </a:prstGeom>
          <a:noFill/>
          <a:ln>
            <a:noFill/>
          </a:ln>
        </p:spPr>
      </p:pic>
    </p:spTree>
    <p:extLst>
      <p:ext uri="{BB962C8B-B14F-4D97-AF65-F5344CB8AC3E}">
        <p14:creationId xmlns:p14="http://schemas.microsoft.com/office/powerpoint/2010/main" val="11413547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pic>
        <p:nvPicPr>
          <p:cNvPr id="319" name="Google Shape;319;p46"/>
          <p:cNvPicPr preferRelativeResize="0"/>
          <p:nvPr/>
        </p:nvPicPr>
        <p:blipFill>
          <a:blip r:embed="rId3">
            <a:alphaModFix/>
          </a:blip>
          <a:stretch>
            <a:fillRect/>
          </a:stretch>
        </p:blipFill>
        <p:spPr>
          <a:xfrm>
            <a:off x="152400" y="1009650"/>
            <a:ext cx="2743200" cy="1828800"/>
          </a:xfrm>
          <a:prstGeom prst="rect">
            <a:avLst/>
          </a:prstGeom>
          <a:noFill/>
          <a:ln>
            <a:noFill/>
          </a:ln>
        </p:spPr>
      </p:pic>
      <p:pic>
        <p:nvPicPr>
          <p:cNvPr id="320" name="Google Shape;320;p46"/>
          <p:cNvPicPr preferRelativeResize="0"/>
          <p:nvPr/>
        </p:nvPicPr>
        <p:blipFill>
          <a:blip r:embed="rId4">
            <a:alphaModFix/>
          </a:blip>
          <a:stretch>
            <a:fillRect/>
          </a:stretch>
        </p:blipFill>
        <p:spPr>
          <a:xfrm>
            <a:off x="385350" y="1248025"/>
            <a:ext cx="2743200" cy="1828800"/>
          </a:xfrm>
          <a:prstGeom prst="rect">
            <a:avLst/>
          </a:prstGeom>
          <a:noFill/>
          <a:ln>
            <a:noFill/>
          </a:ln>
        </p:spPr>
      </p:pic>
      <p:pic>
        <p:nvPicPr>
          <p:cNvPr id="321" name="Google Shape;321;p46"/>
          <p:cNvPicPr preferRelativeResize="0"/>
          <p:nvPr/>
        </p:nvPicPr>
        <p:blipFill>
          <a:blip r:embed="rId5">
            <a:alphaModFix/>
          </a:blip>
          <a:stretch>
            <a:fillRect/>
          </a:stretch>
        </p:blipFill>
        <p:spPr>
          <a:xfrm>
            <a:off x="696675" y="1524000"/>
            <a:ext cx="2743200" cy="1828800"/>
          </a:xfrm>
          <a:prstGeom prst="rect">
            <a:avLst/>
          </a:prstGeom>
          <a:noFill/>
          <a:ln>
            <a:noFill/>
          </a:ln>
        </p:spPr>
      </p:pic>
      <p:pic>
        <p:nvPicPr>
          <p:cNvPr id="322" name="Google Shape;322;p46"/>
          <p:cNvPicPr preferRelativeResize="0"/>
          <p:nvPr/>
        </p:nvPicPr>
        <p:blipFill>
          <a:blip r:embed="rId6">
            <a:alphaModFix/>
          </a:blip>
          <a:stretch>
            <a:fillRect/>
          </a:stretch>
        </p:blipFill>
        <p:spPr>
          <a:xfrm>
            <a:off x="1070700" y="1787425"/>
            <a:ext cx="6858000" cy="4114800"/>
          </a:xfrm>
          <a:prstGeom prst="rect">
            <a:avLst/>
          </a:prstGeom>
          <a:noFill/>
          <a:ln>
            <a:noFill/>
          </a:ln>
        </p:spPr>
      </p:pic>
    </p:spTree>
    <p:extLst>
      <p:ext uri="{BB962C8B-B14F-4D97-AF65-F5344CB8AC3E}">
        <p14:creationId xmlns:p14="http://schemas.microsoft.com/office/powerpoint/2010/main" val="4130166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A548A4C4-11DB-4C90-83D9-4E70375E0717}"/>
              </a:ext>
            </a:extLst>
          </p:cNvPr>
          <p:cNvPicPr>
            <a:picLocks noChangeAspect="1"/>
          </p:cNvPicPr>
          <p:nvPr/>
        </p:nvPicPr>
        <p:blipFill>
          <a:blip r:embed="rId3"/>
          <a:stretch>
            <a:fillRect/>
          </a:stretch>
        </p:blipFill>
        <p:spPr>
          <a:xfrm>
            <a:off x="2295525" y="1143000"/>
            <a:ext cx="4552950" cy="4572000"/>
          </a:xfrm>
          <a:prstGeom prst="rect">
            <a:avLst/>
          </a:prstGeom>
        </p:spPr>
      </p:pic>
    </p:spTree>
    <p:extLst>
      <p:ext uri="{BB962C8B-B14F-4D97-AF65-F5344CB8AC3E}">
        <p14:creationId xmlns:p14="http://schemas.microsoft.com/office/powerpoint/2010/main" val="2207504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87900" y="904709"/>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Key Stages in English for Specific Purposes</a:t>
            </a:r>
            <a:endParaRPr dirty="0"/>
          </a:p>
        </p:txBody>
      </p:sp>
      <p:sp>
        <p:nvSpPr>
          <p:cNvPr id="76" name="Google Shape;76;p15"/>
          <p:cNvSpPr/>
          <p:nvPr/>
        </p:nvSpPr>
        <p:spPr>
          <a:xfrm>
            <a:off x="3766050" y="2107800"/>
            <a:ext cx="11793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Needs analysis</a:t>
            </a:r>
            <a:endParaRPr sz="1800" b="1"/>
          </a:p>
        </p:txBody>
      </p:sp>
      <p:sp>
        <p:nvSpPr>
          <p:cNvPr id="77" name="Google Shape;77;p15"/>
          <p:cNvSpPr/>
          <p:nvPr/>
        </p:nvSpPr>
        <p:spPr>
          <a:xfrm>
            <a:off x="7230725" y="2988600"/>
            <a:ext cx="11793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Course design</a:t>
            </a:r>
            <a:endParaRPr sz="1800" b="1"/>
          </a:p>
        </p:txBody>
      </p:sp>
      <p:sp>
        <p:nvSpPr>
          <p:cNvPr id="78" name="Google Shape;78;p15"/>
          <p:cNvSpPr/>
          <p:nvPr/>
        </p:nvSpPr>
        <p:spPr>
          <a:xfrm>
            <a:off x="301375" y="2988600"/>
            <a:ext cx="14676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Evaluation</a:t>
            </a:r>
            <a:endParaRPr sz="1800" b="1"/>
          </a:p>
        </p:txBody>
      </p:sp>
      <p:sp>
        <p:nvSpPr>
          <p:cNvPr id="79" name="Google Shape;79;p15"/>
          <p:cNvSpPr/>
          <p:nvPr/>
        </p:nvSpPr>
        <p:spPr>
          <a:xfrm>
            <a:off x="5447175" y="4340200"/>
            <a:ext cx="13047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Teaching-</a:t>
            </a:r>
            <a:br>
              <a:rPr lang="en" sz="1800" b="1"/>
            </a:br>
            <a:r>
              <a:rPr lang="en" sz="1800" b="1"/>
              <a:t>learning</a:t>
            </a:r>
            <a:endParaRPr sz="1800" b="1"/>
          </a:p>
        </p:txBody>
      </p:sp>
      <p:sp>
        <p:nvSpPr>
          <p:cNvPr id="80" name="Google Shape;80;p15"/>
          <p:cNvSpPr/>
          <p:nvPr/>
        </p:nvSpPr>
        <p:spPr>
          <a:xfrm>
            <a:off x="1896775" y="4340200"/>
            <a:ext cx="16560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Assessment</a:t>
            </a:r>
            <a:endParaRPr sz="1800" b="1"/>
          </a:p>
        </p:txBody>
      </p:sp>
      <p:sp>
        <p:nvSpPr>
          <p:cNvPr id="81" name="Google Shape;81;p15"/>
          <p:cNvSpPr/>
          <p:nvPr/>
        </p:nvSpPr>
        <p:spPr>
          <a:xfrm>
            <a:off x="5018050" y="2242426"/>
            <a:ext cx="2734782" cy="684753"/>
          </a:xfrm>
          <a:custGeom>
            <a:avLst/>
            <a:gdLst/>
            <a:ahLst/>
            <a:cxnLst/>
            <a:rect l="l" t="t" r="r" b="b"/>
            <a:pathLst>
              <a:path w="52188" h="18358" extrusionOk="0">
                <a:moveTo>
                  <a:pt x="0" y="293"/>
                </a:moveTo>
                <a:cubicBezTo>
                  <a:pt x="2844" y="293"/>
                  <a:pt x="11039" y="-292"/>
                  <a:pt x="17061" y="293"/>
                </a:cubicBezTo>
                <a:cubicBezTo>
                  <a:pt x="23083" y="879"/>
                  <a:pt x="30861" y="1799"/>
                  <a:pt x="36130" y="3806"/>
                </a:cubicBezTo>
                <a:cubicBezTo>
                  <a:pt x="41399" y="5813"/>
                  <a:pt x="45999" y="9912"/>
                  <a:pt x="48675" y="12337"/>
                </a:cubicBezTo>
                <a:cubicBezTo>
                  <a:pt x="51351" y="14762"/>
                  <a:pt x="51603" y="17355"/>
                  <a:pt x="52188" y="18358"/>
                </a:cubicBezTo>
              </a:path>
            </a:pathLst>
          </a:custGeom>
          <a:noFill/>
          <a:ln w="76200" cap="flat" cmpd="sng">
            <a:solidFill>
              <a:srgbClr val="C8102E"/>
            </a:solidFill>
            <a:prstDash val="solid"/>
            <a:round/>
            <a:headEnd type="none" w="med" len="med"/>
            <a:tailEnd type="stealth" w="med" len="med"/>
          </a:ln>
        </p:spPr>
      </p:sp>
      <p:sp>
        <p:nvSpPr>
          <p:cNvPr id="82" name="Google Shape;82;p15"/>
          <p:cNvSpPr/>
          <p:nvPr/>
        </p:nvSpPr>
        <p:spPr>
          <a:xfrm>
            <a:off x="6774375" y="3905725"/>
            <a:ext cx="1103950" cy="890700"/>
          </a:xfrm>
          <a:custGeom>
            <a:avLst/>
            <a:gdLst/>
            <a:ahLst/>
            <a:cxnLst/>
            <a:rect l="l" t="t" r="r" b="b"/>
            <a:pathLst>
              <a:path w="44158" h="35628" extrusionOk="0">
                <a:moveTo>
                  <a:pt x="44158" y="0"/>
                </a:moveTo>
                <a:cubicBezTo>
                  <a:pt x="44075" y="2676"/>
                  <a:pt x="44326" y="11039"/>
                  <a:pt x="43657" y="16057"/>
                </a:cubicBezTo>
                <a:cubicBezTo>
                  <a:pt x="42988" y="21075"/>
                  <a:pt x="43406" y="27014"/>
                  <a:pt x="40144" y="30108"/>
                </a:cubicBezTo>
                <a:cubicBezTo>
                  <a:pt x="36882" y="33203"/>
                  <a:pt x="30777" y="33704"/>
                  <a:pt x="24086" y="34624"/>
                </a:cubicBezTo>
                <a:cubicBezTo>
                  <a:pt x="17395" y="35544"/>
                  <a:pt x="4014" y="35461"/>
                  <a:pt x="0" y="35628"/>
                </a:cubicBezTo>
              </a:path>
            </a:pathLst>
          </a:custGeom>
          <a:noFill/>
          <a:ln w="76200" cap="flat" cmpd="sng">
            <a:solidFill>
              <a:srgbClr val="C8102E"/>
            </a:solidFill>
            <a:prstDash val="solid"/>
            <a:round/>
            <a:headEnd type="none" w="med" len="med"/>
            <a:tailEnd type="stealth" w="med" len="med"/>
          </a:ln>
        </p:spPr>
      </p:sp>
      <p:sp>
        <p:nvSpPr>
          <p:cNvPr id="83" name="Google Shape;83;p15"/>
          <p:cNvSpPr/>
          <p:nvPr/>
        </p:nvSpPr>
        <p:spPr>
          <a:xfrm>
            <a:off x="3552776" y="4796426"/>
            <a:ext cx="1841635" cy="25075"/>
          </a:xfrm>
          <a:custGeom>
            <a:avLst/>
            <a:gdLst/>
            <a:ahLst/>
            <a:cxnLst/>
            <a:rect l="l" t="t" r="r" b="b"/>
            <a:pathLst>
              <a:path w="82798" h="501" extrusionOk="0">
                <a:moveTo>
                  <a:pt x="82798" y="0"/>
                </a:moveTo>
                <a:cubicBezTo>
                  <a:pt x="68998" y="84"/>
                  <a:pt x="13800" y="418"/>
                  <a:pt x="0" y="501"/>
                </a:cubicBezTo>
              </a:path>
            </a:pathLst>
          </a:custGeom>
          <a:noFill/>
          <a:ln w="76200" cap="flat" cmpd="sng">
            <a:solidFill>
              <a:srgbClr val="C8102E"/>
            </a:solidFill>
            <a:prstDash val="solid"/>
            <a:round/>
            <a:headEnd type="none" w="med" len="med"/>
            <a:tailEnd type="stealth" w="med" len="med"/>
          </a:ln>
        </p:spPr>
      </p:sp>
      <p:sp>
        <p:nvSpPr>
          <p:cNvPr id="84" name="Google Shape;84;p15"/>
          <p:cNvSpPr/>
          <p:nvPr/>
        </p:nvSpPr>
        <p:spPr>
          <a:xfrm>
            <a:off x="853076" y="3918250"/>
            <a:ext cx="1043659" cy="890680"/>
          </a:xfrm>
          <a:custGeom>
            <a:avLst/>
            <a:gdLst/>
            <a:ahLst/>
            <a:cxnLst/>
            <a:rect l="l" t="t" r="r" b="b"/>
            <a:pathLst>
              <a:path w="49177" h="36384" extrusionOk="0">
                <a:moveTo>
                  <a:pt x="49177" y="35127"/>
                </a:moveTo>
                <a:cubicBezTo>
                  <a:pt x="44744" y="35211"/>
                  <a:pt x="29188" y="37469"/>
                  <a:pt x="22581" y="35629"/>
                </a:cubicBezTo>
                <a:cubicBezTo>
                  <a:pt x="15974" y="33789"/>
                  <a:pt x="13298" y="30025"/>
                  <a:pt x="9534" y="24087"/>
                </a:cubicBezTo>
                <a:cubicBezTo>
                  <a:pt x="5771" y="18149"/>
                  <a:pt x="1589" y="4015"/>
                  <a:pt x="0" y="0"/>
                </a:cubicBezTo>
              </a:path>
            </a:pathLst>
          </a:custGeom>
          <a:noFill/>
          <a:ln w="76200" cap="flat" cmpd="sng">
            <a:solidFill>
              <a:srgbClr val="C8102E"/>
            </a:solidFill>
            <a:prstDash val="solid"/>
            <a:round/>
            <a:headEnd type="none" w="med" len="med"/>
            <a:tailEnd type="stealth" w="med" len="med"/>
          </a:ln>
        </p:spPr>
      </p:sp>
      <p:sp>
        <p:nvSpPr>
          <p:cNvPr id="85" name="Google Shape;85;p15"/>
          <p:cNvSpPr/>
          <p:nvPr/>
        </p:nvSpPr>
        <p:spPr>
          <a:xfrm>
            <a:off x="878151" y="2323458"/>
            <a:ext cx="2885375" cy="679025"/>
          </a:xfrm>
          <a:custGeom>
            <a:avLst/>
            <a:gdLst/>
            <a:ahLst/>
            <a:cxnLst/>
            <a:rect l="l" t="t" r="r" b="b"/>
            <a:pathLst>
              <a:path w="115415" h="27161" extrusionOk="0">
                <a:moveTo>
                  <a:pt x="0" y="27161"/>
                </a:moveTo>
                <a:cubicBezTo>
                  <a:pt x="1338" y="25070"/>
                  <a:pt x="4182" y="18212"/>
                  <a:pt x="8029" y="14616"/>
                </a:cubicBezTo>
                <a:cubicBezTo>
                  <a:pt x="11876" y="11020"/>
                  <a:pt x="15389" y="8009"/>
                  <a:pt x="23083" y="5583"/>
                </a:cubicBezTo>
                <a:cubicBezTo>
                  <a:pt x="30777" y="3158"/>
                  <a:pt x="38806" y="314"/>
                  <a:pt x="54195" y="63"/>
                </a:cubicBezTo>
                <a:cubicBezTo>
                  <a:pt x="69584" y="-188"/>
                  <a:pt x="105212" y="3409"/>
                  <a:pt x="115415" y="4078"/>
                </a:cubicBezTo>
              </a:path>
            </a:pathLst>
          </a:custGeom>
          <a:noFill/>
          <a:ln w="76200" cap="flat" cmpd="sng">
            <a:solidFill>
              <a:srgbClr val="C8102E"/>
            </a:solidFill>
            <a:prstDash val="solid"/>
            <a:round/>
            <a:headEnd type="none" w="med" len="med"/>
            <a:tailEnd type="stealth" w="med" len="med"/>
          </a:ln>
        </p:spPr>
      </p:sp>
      <p:sp>
        <p:nvSpPr>
          <p:cNvPr id="86" name="Google Shape;86;p15"/>
          <p:cNvSpPr txBox="1"/>
          <p:nvPr/>
        </p:nvSpPr>
        <p:spPr>
          <a:xfrm>
            <a:off x="4945350" y="5401275"/>
            <a:ext cx="3846600" cy="537000"/>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sz="1800" b="1">
                <a:solidFill>
                  <a:schemeClr val="dk1"/>
                </a:solidFill>
              </a:rPr>
              <a:t>Dudley-Evans &amp; St. John, 1998</a:t>
            </a:r>
            <a:endParaRPr sz="1800" b="1">
              <a:solidFill>
                <a:schemeClr val="dk1"/>
              </a:solidFill>
            </a:endParaRPr>
          </a:p>
        </p:txBody>
      </p:sp>
    </p:spTree>
    <p:extLst>
      <p:ext uri="{BB962C8B-B14F-4D97-AF65-F5344CB8AC3E}">
        <p14:creationId xmlns:p14="http://schemas.microsoft.com/office/powerpoint/2010/main" val="2553272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9BC0A2-E72A-46A4-AC5D-64CE541C40A9}"/>
              </a:ext>
            </a:extLst>
          </p:cNvPr>
          <p:cNvSpPr>
            <a:spLocks noGrp="1"/>
          </p:cNvSpPr>
          <p:nvPr>
            <p:ph type="title"/>
          </p:nvPr>
        </p:nvSpPr>
        <p:spPr/>
        <p:txBody>
          <a:bodyPr/>
          <a:lstStyle/>
          <a:p>
            <a:r>
              <a:rPr lang="en-US" dirty="0"/>
              <a:t>Discussion</a:t>
            </a:r>
          </a:p>
        </p:txBody>
      </p:sp>
      <p:sp>
        <p:nvSpPr>
          <p:cNvPr id="3" name="Text Placeholder 2">
            <a:extLst>
              <a:ext uri="{FF2B5EF4-FFF2-40B4-BE49-F238E27FC236}">
                <a16:creationId xmlns:a16="http://schemas.microsoft.com/office/drawing/2014/main" xmlns="" id="{C18973FB-64DB-407D-9B80-E52FE35BC0AB}"/>
              </a:ext>
            </a:extLst>
          </p:cNvPr>
          <p:cNvSpPr>
            <a:spLocks noGrp="1"/>
          </p:cNvSpPr>
          <p:nvPr>
            <p:ph type="body" idx="1"/>
          </p:nvPr>
        </p:nvSpPr>
        <p:spPr/>
        <p:txBody>
          <a:bodyPr/>
          <a:lstStyle/>
          <a:p>
            <a:r>
              <a:rPr lang="en-US" dirty="0"/>
              <a:t>Need for support for all levels of graduate students</a:t>
            </a:r>
          </a:p>
          <a:p>
            <a:pPr lvl="1"/>
            <a:r>
              <a:rPr lang="en-US" dirty="0"/>
              <a:t>Discipline-specific</a:t>
            </a:r>
          </a:p>
          <a:p>
            <a:pPr lvl="1"/>
            <a:r>
              <a:rPr lang="en-US" dirty="0"/>
              <a:t>Sub-genre specific</a:t>
            </a:r>
          </a:p>
          <a:p>
            <a:pPr lvl="1"/>
            <a:r>
              <a:rPr lang="en-US" dirty="0"/>
              <a:t>Local and global</a:t>
            </a:r>
          </a:p>
        </p:txBody>
      </p:sp>
    </p:spTree>
    <p:extLst>
      <p:ext uri="{BB962C8B-B14F-4D97-AF65-F5344CB8AC3E}">
        <p14:creationId xmlns:p14="http://schemas.microsoft.com/office/powerpoint/2010/main" val="3777512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48"/>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US" dirty="0"/>
              <a:t>Limitations and Future Research</a:t>
            </a:r>
            <a:endParaRPr dirty="0"/>
          </a:p>
        </p:txBody>
      </p:sp>
      <p:sp>
        <p:nvSpPr>
          <p:cNvPr id="334" name="Google Shape;334;p48"/>
          <p:cNvSpPr txBox="1">
            <a:spLocks noGrp="1"/>
          </p:cNvSpPr>
          <p:nvPr>
            <p:ph type="body" idx="1"/>
          </p:nvPr>
        </p:nvSpPr>
        <p:spPr>
          <a:xfrm>
            <a:off x="387900" y="1889550"/>
            <a:ext cx="8368200" cy="3901650"/>
          </a:xfrm>
          <a:prstGeom prst="rect">
            <a:avLst/>
          </a:prstGeom>
        </p:spPr>
        <p:txBody>
          <a:bodyPr spcFirstLastPara="1" vert="horz" wrap="square" lIns="91425" tIns="91425" rIns="91425" bIns="91425" numCol="1" anchor="t" anchorCtr="0" compatLnSpc="1">
            <a:prstTxWarp prst="textNoShape">
              <a:avLst/>
            </a:prstTxWarp>
            <a:noAutofit/>
          </a:bodyPr>
          <a:lstStyle/>
          <a:p>
            <a:pPr marL="285750" indent="-285750">
              <a:spcBef>
                <a:spcPts val="1600"/>
              </a:spcBef>
              <a:spcAft>
                <a:spcPts val="1600"/>
              </a:spcAft>
            </a:pPr>
            <a:r>
              <a:rPr lang="en-US" dirty="0"/>
              <a:t>Next steps: translate findings into list of communicative events</a:t>
            </a:r>
          </a:p>
          <a:p>
            <a:pPr marL="285750" indent="-285750">
              <a:spcBef>
                <a:spcPts val="1600"/>
              </a:spcBef>
              <a:spcAft>
                <a:spcPts val="1600"/>
              </a:spcAft>
            </a:pPr>
            <a:r>
              <a:rPr lang="en-US" dirty="0"/>
              <a:t>Product-oriented; objective/perceived needs</a:t>
            </a:r>
          </a:p>
          <a:p>
            <a:pPr marL="742950" lvl="1" indent="-285750">
              <a:spcBef>
                <a:spcPts val="600"/>
              </a:spcBef>
              <a:spcAft>
                <a:spcPts val="600"/>
              </a:spcAft>
            </a:pPr>
            <a:r>
              <a:rPr lang="en-US" dirty="0"/>
              <a:t>Process?</a:t>
            </a:r>
          </a:p>
          <a:p>
            <a:pPr marL="742950" lvl="1" indent="-285750">
              <a:spcBef>
                <a:spcPts val="600"/>
              </a:spcBef>
              <a:spcAft>
                <a:spcPts val="600"/>
              </a:spcAft>
            </a:pPr>
            <a:r>
              <a:rPr lang="en-US" dirty="0"/>
              <a:t>Subjective/felt needs?</a:t>
            </a:r>
          </a:p>
          <a:p>
            <a:pPr marL="742950" lvl="1" indent="-285750">
              <a:spcBef>
                <a:spcPts val="600"/>
              </a:spcBef>
              <a:spcAft>
                <a:spcPts val="600"/>
              </a:spcAft>
            </a:pPr>
            <a:r>
              <a:rPr lang="en-US" dirty="0"/>
              <a:t>Discipline-specific needs?</a:t>
            </a:r>
          </a:p>
        </p:txBody>
      </p:sp>
    </p:spTree>
    <p:extLst>
      <p:ext uri="{BB962C8B-B14F-4D97-AF65-F5344CB8AC3E}">
        <p14:creationId xmlns:p14="http://schemas.microsoft.com/office/powerpoint/2010/main" val="24816476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87900" y="871253"/>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Key Stages in English for Specific Purposes</a:t>
            </a:r>
            <a:endParaRPr dirty="0"/>
          </a:p>
        </p:txBody>
      </p:sp>
      <p:sp>
        <p:nvSpPr>
          <p:cNvPr id="76" name="Google Shape;76;p15"/>
          <p:cNvSpPr/>
          <p:nvPr/>
        </p:nvSpPr>
        <p:spPr>
          <a:xfrm>
            <a:off x="3766050" y="2107800"/>
            <a:ext cx="11793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Needs analysis</a:t>
            </a:r>
            <a:endParaRPr sz="1800" b="1"/>
          </a:p>
        </p:txBody>
      </p:sp>
      <p:sp>
        <p:nvSpPr>
          <p:cNvPr id="77" name="Google Shape;77;p15"/>
          <p:cNvSpPr/>
          <p:nvPr/>
        </p:nvSpPr>
        <p:spPr>
          <a:xfrm>
            <a:off x="7230725" y="2988600"/>
            <a:ext cx="11793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Course design</a:t>
            </a:r>
            <a:endParaRPr sz="1800" b="1"/>
          </a:p>
        </p:txBody>
      </p:sp>
      <p:sp>
        <p:nvSpPr>
          <p:cNvPr id="78" name="Google Shape;78;p15"/>
          <p:cNvSpPr/>
          <p:nvPr/>
        </p:nvSpPr>
        <p:spPr>
          <a:xfrm>
            <a:off x="301375" y="2988600"/>
            <a:ext cx="14676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Evaluation</a:t>
            </a:r>
            <a:endParaRPr sz="1800" b="1"/>
          </a:p>
        </p:txBody>
      </p:sp>
      <p:sp>
        <p:nvSpPr>
          <p:cNvPr id="79" name="Google Shape;79;p15"/>
          <p:cNvSpPr/>
          <p:nvPr/>
        </p:nvSpPr>
        <p:spPr>
          <a:xfrm>
            <a:off x="5447175" y="4340200"/>
            <a:ext cx="13047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dirty="0"/>
              <a:t>Teaching-</a:t>
            </a:r>
            <a:br>
              <a:rPr lang="en" sz="1800" b="1" dirty="0"/>
            </a:br>
            <a:r>
              <a:rPr lang="en" sz="1800" b="1" dirty="0"/>
              <a:t>learning</a:t>
            </a:r>
            <a:endParaRPr sz="1800" b="1" dirty="0"/>
          </a:p>
        </p:txBody>
      </p:sp>
      <p:sp>
        <p:nvSpPr>
          <p:cNvPr id="80" name="Google Shape;80;p15"/>
          <p:cNvSpPr/>
          <p:nvPr/>
        </p:nvSpPr>
        <p:spPr>
          <a:xfrm>
            <a:off x="1896775" y="4340200"/>
            <a:ext cx="16560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Assessment</a:t>
            </a:r>
            <a:endParaRPr sz="1800" b="1"/>
          </a:p>
        </p:txBody>
      </p:sp>
      <p:sp>
        <p:nvSpPr>
          <p:cNvPr id="81" name="Google Shape;81;p15"/>
          <p:cNvSpPr/>
          <p:nvPr/>
        </p:nvSpPr>
        <p:spPr>
          <a:xfrm>
            <a:off x="5018050" y="2242426"/>
            <a:ext cx="2734782" cy="684753"/>
          </a:xfrm>
          <a:custGeom>
            <a:avLst/>
            <a:gdLst/>
            <a:ahLst/>
            <a:cxnLst/>
            <a:rect l="l" t="t" r="r" b="b"/>
            <a:pathLst>
              <a:path w="52188" h="18358" extrusionOk="0">
                <a:moveTo>
                  <a:pt x="0" y="293"/>
                </a:moveTo>
                <a:cubicBezTo>
                  <a:pt x="2844" y="293"/>
                  <a:pt x="11039" y="-292"/>
                  <a:pt x="17061" y="293"/>
                </a:cubicBezTo>
                <a:cubicBezTo>
                  <a:pt x="23083" y="879"/>
                  <a:pt x="30861" y="1799"/>
                  <a:pt x="36130" y="3806"/>
                </a:cubicBezTo>
                <a:cubicBezTo>
                  <a:pt x="41399" y="5813"/>
                  <a:pt x="45999" y="9912"/>
                  <a:pt x="48675" y="12337"/>
                </a:cubicBezTo>
                <a:cubicBezTo>
                  <a:pt x="51351" y="14762"/>
                  <a:pt x="51603" y="17355"/>
                  <a:pt x="52188" y="18358"/>
                </a:cubicBezTo>
              </a:path>
            </a:pathLst>
          </a:custGeom>
          <a:noFill/>
          <a:ln w="76200" cap="flat" cmpd="sng">
            <a:solidFill>
              <a:srgbClr val="C8102E"/>
            </a:solidFill>
            <a:prstDash val="solid"/>
            <a:round/>
            <a:headEnd type="none" w="med" len="med"/>
            <a:tailEnd type="stealth" w="med" len="med"/>
          </a:ln>
        </p:spPr>
      </p:sp>
      <p:sp>
        <p:nvSpPr>
          <p:cNvPr id="82" name="Google Shape;82;p15"/>
          <p:cNvSpPr/>
          <p:nvPr/>
        </p:nvSpPr>
        <p:spPr>
          <a:xfrm>
            <a:off x="6774375" y="3905725"/>
            <a:ext cx="1103950" cy="890700"/>
          </a:xfrm>
          <a:custGeom>
            <a:avLst/>
            <a:gdLst/>
            <a:ahLst/>
            <a:cxnLst/>
            <a:rect l="l" t="t" r="r" b="b"/>
            <a:pathLst>
              <a:path w="44158" h="35628" extrusionOk="0">
                <a:moveTo>
                  <a:pt x="44158" y="0"/>
                </a:moveTo>
                <a:cubicBezTo>
                  <a:pt x="44075" y="2676"/>
                  <a:pt x="44326" y="11039"/>
                  <a:pt x="43657" y="16057"/>
                </a:cubicBezTo>
                <a:cubicBezTo>
                  <a:pt x="42988" y="21075"/>
                  <a:pt x="43406" y="27014"/>
                  <a:pt x="40144" y="30108"/>
                </a:cubicBezTo>
                <a:cubicBezTo>
                  <a:pt x="36882" y="33203"/>
                  <a:pt x="30777" y="33704"/>
                  <a:pt x="24086" y="34624"/>
                </a:cubicBezTo>
                <a:cubicBezTo>
                  <a:pt x="17395" y="35544"/>
                  <a:pt x="4014" y="35461"/>
                  <a:pt x="0" y="35628"/>
                </a:cubicBezTo>
              </a:path>
            </a:pathLst>
          </a:custGeom>
          <a:noFill/>
          <a:ln w="76200" cap="flat" cmpd="sng">
            <a:solidFill>
              <a:srgbClr val="C8102E"/>
            </a:solidFill>
            <a:prstDash val="solid"/>
            <a:round/>
            <a:headEnd type="none" w="med" len="med"/>
            <a:tailEnd type="stealth" w="med" len="med"/>
          </a:ln>
        </p:spPr>
      </p:sp>
      <p:sp>
        <p:nvSpPr>
          <p:cNvPr id="83" name="Google Shape;83;p15"/>
          <p:cNvSpPr/>
          <p:nvPr/>
        </p:nvSpPr>
        <p:spPr>
          <a:xfrm>
            <a:off x="3552776" y="4796426"/>
            <a:ext cx="1841635" cy="25075"/>
          </a:xfrm>
          <a:custGeom>
            <a:avLst/>
            <a:gdLst/>
            <a:ahLst/>
            <a:cxnLst/>
            <a:rect l="l" t="t" r="r" b="b"/>
            <a:pathLst>
              <a:path w="82798" h="501" extrusionOk="0">
                <a:moveTo>
                  <a:pt x="82798" y="0"/>
                </a:moveTo>
                <a:cubicBezTo>
                  <a:pt x="68998" y="84"/>
                  <a:pt x="13800" y="418"/>
                  <a:pt x="0" y="501"/>
                </a:cubicBezTo>
              </a:path>
            </a:pathLst>
          </a:custGeom>
          <a:noFill/>
          <a:ln w="76200" cap="flat" cmpd="sng">
            <a:solidFill>
              <a:srgbClr val="C8102E"/>
            </a:solidFill>
            <a:prstDash val="solid"/>
            <a:round/>
            <a:headEnd type="none" w="med" len="med"/>
            <a:tailEnd type="stealth" w="med" len="med"/>
          </a:ln>
        </p:spPr>
      </p:sp>
      <p:sp>
        <p:nvSpPr>
          <p:cNvPr id="84" name="Google Shape;84;p15"/>
          <p:cNvSpPr/>
          <p:nvPr/>
        </p:nvSpPr>
        <p:spPr>
          <a:xfrm>
            <a:off x="853076" y="3918250"/>
            <a:ext cx="1043659" cy="890680"/>
          </a:xfrm>
          <a:custGeom>
            <a:avLst/>
            <a:gdLst/>
            <a:ahLst/>
            <a:cxnLst/>
            <a:rect l="l" t="t" r="r" b="b"/>
            <a:pathLst>
              <a:path w="49177" h="36384" extrusionOk="0">
                <a:moveTo>
                  <a:pt x="49177" y="35127"/>
                </a:moveTo>
                <a:cubicBezTo>
                  <a:pt x="44744" y="35211"/>
                  <a:pt x="29188" y="37469"/>
                  <a:pt x="22581" y="35629"/>
                </a:cubicBezTo>
                <a:cubicBezTo>
                  <a:pt x="15974" y="33789"/>
                  <a:pt x="13298" y="30025"/>
                  <a:pt x="9534" y="24087"/>
                </a:cubicBezTo>
                <a:cubicBezTo>
                  <a:pt x="5771" y="18149"/>
                  <a:pt x="1589" y="4015"/>
                  <a:pt x="0" y="0"/>
                </a:cubicBezTo>
              </a:path>
            </a:pathLst>
          </a:custGeom>
          <a:noFill/>
          <a:ln w="76200" cap="flat" cmpd="sng">
            <a:solidFill>
              <a:srgbClr val="C8102E"/>
            </a:solidFill>
            <a:prstDash val="solid"/>
            <a:round/>
            <a:headEnd type="none" w="med" len="med"/>
            <a:tailEnd type="stealth" w="med" len="med"/>
          </a:ln>
        </p:spPr>
      </p:sp>
      <p:sp>
        <p:nvSpPr>
          <p:cNvPr id="85" name="Google Shape;85;p15"/>
          <p:cNvSpPr/>
          <p:nvPr/>
        </p:nvSpPr>
        <p:spPr>
          <a:xfrm>
            <a:off x="878151" y="2323458"/>
            <a:ext cx="2885375" cy="679025"/>
          </a:xfrm>
          <a:custGeom>
            <a:avLst/>
            <a:gdLst/>
            <a:ahLst/>
            <a:cxnLst/>
            <a:rect l="l" t="t" r="r" b="b"/>
            <a:pathLst>
              <a:path w="115415" h="27161" extrusionOk="0">
                <a:moveTo>
                  <a:pt x="0" y="27161"/>
                </a:moveTo>
                <a:cubicBezTo>
                  <a:pt x="1338" y="25070"/>
                  <a:pt x="4182" y="18212"/>
                  <a:pt x="8029" y="14616"/>
                </a:cubicBezTo>
                <a:cubicBezTo>
                  <a:pt x="11876" y="11020"/>
                  <a:pt x="15389" y="8009"/>
                  <a:pt x="23083" y="5583"/>
                </a:cubicBezTo>
                <a:cubicBezTo>
                  <a:pt x="30777" y="3158"/>
                  <a:pt x="38806" y="314"/>
                  <a:pt x="54195" y="63"/>
                </a:cubicBezTo>
                <a:cubicBezTo>
                  <a:pt x="69584" y="-188"/>
                  <a:pt x="105212" y="3409"/>
                  <a:pt x="115415" y="4078"/>
                </a:cubicBezTo>
              </a:path>
            </a:pathLst>
          </a:custGeom>
          <a:noFill/>
          <a:ln w="76200" cap="flat" cmpd="sng">
            <a:solidFill>
              <a:srgbClr val="C8102E"/>
            </a:solidFill>
            <a:prstDash val="solid"/>
            <a:round/>
            <a:headEnd type="none" w="med" len="med"/>
            <a:tailEnd type="stealth" w="med" len="med"/>
          </a:ln>
        </p:spPr>
      </p:sp>
      <p:sp>
        <p:nvSpPr>
          <p:cNvPr id="86" name="Google Shape;86;p15"/>
          <p:cNvSpPr txBox="1"/>
          <p:nvPr/>
        </p:nvSpPr>
        <p:spPr>
          <a:xfrm>
            <a:off x="4945350" y="5401275"/>
            <a:ext cx="3846600" cy="537000"/>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sz="1800" b="1">
                <a:solidFill>
                  <a:schemeClr val="dk1"/>
                </a:solidFill>
              </a:rPr>
              <a:t>Dudley-Evans &amp; St. John, 1998</a:t>
            </a:r>
            <a:endParaRPr sz="1800" b="1">
              <a:solidFill>
                <a:schemeClr val="dk1"/>
              </a:solidFill>
            </a:endParaRPr>
          </a:p>
        </p:txBody>
      </p:sp>
      <p:cxnSp>
        <p:nvCxnSpPr>
          <p:cNvPr id="3" name="Straight Arrow Connector 2">
            <a:extLst>
              <a:ext uri="{FF2B5EF4-FFF2-40B4-BE49-F238E27FC236}">
                <a16:creationId xmlns:a16="http://schemas.microsoft.com/office/drawing/2014/main" xmlns="" id="{12DE647B-0773-43A8-A5A3-8B3DB48A0990}"/>
              </a:ext>
            </a:extLst>
          </p:cNvPr>
          <p:cNvCxnSpPr/>
          <p:nvPr/>
        </p:nvCxnSpPr>
        <p:spPr>
          <a:xfrm>
            <a:off x="4572000" y="3682338"/>
            <a:ext cx="1023582" cy="657863"/>
          </a:xfrm>
          <a:prstGeom prst="straightConnector1">
            <a:avLst/>
          </a:prstGeom>
          <a:ln w="76200">
            <a:solidFill>
              <a:srgbClr val="6E6259"/>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xmlns="" id="{CEB77F1B-2CE6-4909-BE08-720BF5CFA888}"/>
              </a:ext>
            </a:extLst>
          </p:cNvPr>
          <p:cNvCxnSpPr>
            <a:endCxn id="76" idx="2"/>
          </p:cNvCxnSpPr>
          <p:nvPr/>
        </p:nvCxnSpPr>
        <p:spPr>
          <a:xfrm flipH="1" flipV="1">
            <a:off x="4355700" y="2988601"/>
            <a:ext cx="216300" cy="680089"/>
          </a:xfrm>
          <a:prstGeom prst="straightConnector1">
            <a:avLst/>
          </a:prstGeom>
          <a:ln w="76200">
            <a:solidFill>
              <a:srgbClr val="6E6259"/>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9506910D-79AB-453A-80A8-459D0F9B9DB9}"/>
              </a:ext>
            </a:extLst>
          </p:cNvPr>
          <p:cNvCxnSpPr>
            <a:endCxn id="77" idx="1"/>
          </p:cNvCxnSpPr>
          <p:nvPr/>
        </p:nvCxnSpPr>
        <p:spPr>
          <a:xfrm flipV="1">
            <a:off x="4572001" y="3429001"/>
            <a:ext cx="2658725" cy="253337"/>
          </a:xfrm>
          <a:prstGeom prst="straightConnector1">
            <a:avLst/>
          </a:prstGeom>
          <a:ln w="76200">
            <a:solidFill>
              <a:srgbClr val="6E6259"/>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xmlns="" id="{00BB5413-6407-42EA-BEAC-996D7FEF65AF}"/>
              </a:ext>
            </a:extLst>
          </p:cNvPr>
          <p:cNvCxnSpPr>
            <a:endCxn id="80" idx="0"/>
          </p:cNvCxnSpPr>
          <p:nvPr/>
        </p:nvCxnSpPr>
        <p:spPr>
          <a:xfrm flipH="1">
            <a:off x="2724776" y="3682338"/>
            <a:ext cx="1847225" cy="657863"/>
          </a:xfrm>
          <a:prstGeom prst="straightConnector1">
            <a:avLst/>
          </a:prstGeom>
          <a:ln w="76200">
            <a:solidFill>
              <a:srgbClr val="6E6259"/>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8725015D-834A-4E6D-AD36-304C5E52A106}"/>
              </a:ext>
            </a:extLst>
          </p:cNvPr>
          <p:cNvCxnSpPr>
            <a:endCxn id="78" idx="3"/>
          </p:cNvCxnSpPr>
          <p:nvPr/>
        </p:nvCxnSpPr>
        <p:spPr>
          <a:xfrm flipH="1" flipV="1">
            <a:off x="1768976" y="3429001"/>
            <a:ext cx="2803025" cy="239689"/>
          </a:xfrm>
          <a:prstGeom prst="straightConnector1">
            <a:avLst/>
          </a:prstGeom>
          <a:ln w="76200">
            <a:solidFill>
              <a:srgbClr val="6E625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80923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47"/>
          <p:cNvSpPr txBox="1">
            <a:spLocks noGrp="1"/>
          </p:cNvSpPr>
          <p:nvPr>
            <p:ph type="title"/>
          </p:nvPr>
        </p:nvSpPr>
        <p:spPr>
          <a:xfrm>
            <a:off x="393762"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Thesis and Dissertation - Academic Genre</a:t>
            </a:r>
            <a:endParaRPr dirty="0"/>
          </a:p>
        </p:txBody>
      </p:sp>
      <p:sp>
        <p:nvSpPr>
          <p:cNvPr id="328" name="Google Shape;328;p47"/>
          <p:cNvSpPr txBox="1">
            <a:spLocks noGrp="1"/>
          </p:cNvSpPr>
          <p:nvPr>
            <p:ph type="body" idx="1"/>
          </p:nvPr>
        </p:nvSpPr>
        <p:spPr>
          <a:xfrm>
            <a:off x="387900" y="1889550"/>
            <a:ext cx="8368200" cy="3901650"/>
          </a:xfrm>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Known issues</a:t>
            </a:r>
            <a:endParaRPr dirty="0"/>
          </a:p>
          <a:p>
            <a:pPr lvl="1">
              <a:spcBef>
                <a:spcPts val="0"/>
              </a:spcBef>
            </a:pPr>
            <a:r>
              <a:rPr lang="en" dirty="0"/>
              <a:t>Semi-occluded genre</a:t>
            </a:r>
            <a:endParaRPr dirty="0"/>
          </a:p>
          <a:p>
            <a:pPr lvl="1">
              <a:spcBef>
                <a:spcPts val="0"/>
              </a:spcBef>
            </a:pPr>
            <a:r>
              <a:rPr lang="en" dirty="0"/>
              <a:t>High-stakes</a:t>
            </a:r>
            <a:endParaRPr dirty="0"/>
          </a:p>
          <a:p>
            <a:pPr lvl="1">
              <a:spcBef>
                <a:spcPts val="0"/>
              </a:spcBef>
            </a:pPr>
            <a:r>
              <a:rPr lang="en" dirty="0"/>
              <a:t>First publication</a:t>
            </a:r>
            <a:endParaRPr dirty="0"/>
          </a:p>
          <a:p>
            <a:r>
              <a:rPr lang="en" dirty="0"/>
              <a:t>Genre ecology (Erickson, 2000)</a:t>
            </a:r>
            <a:endParaRPr dirty="0"/>
          </a:p>
          <a:p>
            <a:pPr lvl="1">
              <a:spcBef>
                <a:spcPts val="0"/>
              </a:spcBef>
            </a:pPr>
            <a:r>
              <a:rPr lang="en" dirty="0"/>
              <a:t>Statement of purpose</a:t>
            </a:r>
            <a:endParaRPr dirty="0"/>
          </a:p>
          <a:p>
            <a:pPr lvl="1">
              <a:spcBef>
                <a:spcPts val="0"/>
              </a:spcBef>
            </a:pPr>
            <a:r>
              <a:rPr lang="en" dirty="0"/>
              <a:t>Research article</a:t>
            </a:r>
            <a:endParaRPr dirty="0"/>
          </a:p>
          <a:p>
            <a:pPr lvl="1">
              <a:spcBef>
                <a:spcPts val="0"/>
              </a:spcBef>
            </a:pPr>
            <a:r>
              <a:rPr lang="en" dirty="0"/>
              <a:t>CV</a:t>
            </a:r>
            <a:endParaRPr dirty="0"/>
          </a:p>
          <a:p>
            <a:pPr lvl="1">
              <a:spcBef>
                <a:spcPts val="0"/>
              </a:spcBef>
            </a:pPr>
            <a:r>
              <a:rPr lang="en" dirty="0"/>
              <a:t>Research statement/research agenda</a:t>
            </a:r>
            <a:endParaRPr dirty="0"/>
          </a:p>
        </p:txBody>
      </p:sp>
    </p:spTree>
    <p:extLst>
      <p:ext uri="{BB962C8B-B14F-4D97-AF65-F5344CB8AC3E}">
        <p14:creationId xmlns:p14="http://schemas.microsoft.com/office/powerpoint/2010/main" val="8216906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49"/>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References</a:t>
            </a:r>
            <a:endParaRPr dirty="0"/>
          </a:p>
        </p:txBody>
      </p:sp>
      <p:sp>
        <p:nvSpPr>
          <p:cNvPr id="340" name="Google Shape;340;p49"/>
          <p:cNvSpPr txBox="1">
            <a:spLocks noGrp="1"/>
          </p:cNvSpPr>
          <p:nvPr>
            <p:ph type="body" idx="1"/>
          </p:nvPr>
        </p:nvSpPr>
        <p:spPr>
          <a:xfrm>
            <a:off x="387900" y="1889550"/>
            <a:ext cx="8368200" cy="405405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spcAft>
                <a:spcPts val="600"/>
              </a:spcAft>
              <a:buNone/>
            </a:pPr>
            <a:r>
              <a:rPr lang="en" sz="1400" dirty="0" err="1"/>
              <a:t>Basturkmen</a:t>
            </a:r>
            <a:r>
              <a:rPr lang="en" sz="1400" dirty="0"/>
              <a:t>, H. (2010). </a:t>
            </a:r>
            <a:r>
              <a:rPr lang="en" sz="1400" i="1" dirty="0"/>
              <a:t>Developing Courses in English for Specific Purposes</a:t>
            </a:r>
            <a:r>
              <a:rPr lang="en" sz="1400" dirty="0"/>
              <a:t>. New York: NY: Palgrave Macmillan.</a:t>
            </a:r>
          </a:p>
          <a:p>
            <a:pPr marL="0" indent="0">
              <a:spcAft>
                <a:spcPts val="600"/>
              </a:spcAft>
              <a:buNone/>
            </a:pPr>
            <a:r>
              <a:rPr lang="en" sz="1400" dirty="0"/>
              <a:t>Brown, J. D. (1995). </a:t>
            </a:r>
            <a:r>
              <a:rPr lang="en" sz="1400" i="1" dirty="0"/>
              <a:t>The elements of language curriculum: A systematic approach to program development.</a:t>
            </a:r>
            <a:r>
              <a:rPr lang="en" sz="1400" dirty="0"/>
              <a:t> Boston, MA: Heinle &amp; Heinle Publishers.</a:t>
            </a:r>
            <a:endParaRPr sz="1400" dirty="0"/>
          </a:p>
          <a:p>
            <a:pPr marL="0" indent="0">
              <a:spcAft>
                <a:spcPts val="600"/>
              </a:spcAft>
              <a:buNone/>
            </a:pPr>
            <a:r>
              <a:rPr lang="en" sz="1400" dirty="0"/>
              <a:t>Brown, J. D. (2016). </a:t>
            </a:r>
            <a:r>
              <a:rPr lang="en" sz="1400" i="1" dirty="0"/>
              <a:t>Introducing Needs Analysis and English for Specific Purposes.</a:t>
            </a:r>
            <a:r>
              <a:rPr lang="en" sz="1400" dirty="0"/>
              <a:t> Oxford: Routledge.</a:t>
            </a:r>
            <a:endParaRPr sz="1400" dirty="0"/>
          </a:p>
          <a:p>
            <a:pPr marL="0" indent="0">
              <a:spcAft>
                <a:spcPts val="600"/>
              </a:spcAft>
              <a:buNone/>
            </a:pPr>
            <a:r>
              <a:rPr lang="en" sz="1400" dirty="0"/>
              <a:t>Charles, M. (2018). Corpus-assisted editing for doctoral students: More than just </a:t>
            </a:r>
            <a:r>
              <a:rPr lang="en" sz="1400" dirty="0" err="1"/>
              <a:t>concordancing</a:t>
            </a:r>
            <a:r>
              <a:rPr lang="en" sz="1400" dirty="0"/>
              <a:t>. </a:t>
            </a:r>
            <a:r>
              <a:rPr lang="en" sz="1400" i="1" dirty="0"/>
              <a:t>Journal of English for Academic Purposes</a:t>
            </a:r>
            <a:r>
              <a:rPr lang="en" sz="1400" dirty="0"/>
              <a:t>, 36, p. 15-25.</a:t>
            </a:r>
          </a:p>
          <a:p>
            <a:pPr marL="0" indent="0">
              <a:spcAft>
                <a:spcPts val="600"/>
              </a:spcAft>
              <a:buNone/>
            </a:pPr>
            <a:r>
              <a:rPr lang="en" sz="1400" dirty="0"/>
              <a:t>Dudley-Evans, T., &amp; St. John, M. (1998). </a:t>
            </a:r>
            <a:r>
              <a:rPr lang="en" sz="1400" i="1" dirty="0"/>
              <a:t>Developments in ESP : A multi-disciplinary approach.</a:t>
            </a:r>
            <a:r>
              <a:rPr lang="en" sz="1400" dirty="0"/>
              <a:t> Cambridge, U.K.; New York: Cambridge University Press.</a:t>
            </a:r>
          </a:p>
          <a:p>
            <a:pPr marL="0" indent="0">
              <a:spcAft>
                <a:spcPts val="600"/>
              </a:spcAft>
              <a:buNone/>
            </a:pPr>
            <a:r>
              <a:rPr lang="en-US" sz="1400" dirty="0"/>
              <a:t>Evans, M. J. St. J. (Cambridge language teaching library). Cambridge, U. K.; New York: Cambridge University Press.</a:t>
            </a:r>
          </a:p>
          <a:p>
            <a:pPr marL="0" indent="0">
              <a:spcAft>
                <a:spcPts val="600"/>
              </a:spcAft>
              <a:buNone/>
            </a:pPr>
            <a:r>
              <a:rPr lang="en-US" sz="1400" dirty="0"/>
              <a:t>Erickson, T. (2000). Making sense of computer-mediated communication (CMC): Conversations as genres, CMC systems as genre ecologies. In </a:t>
            </a:r>
            <a:r>
              <a:rPr lang="en-US" sz="1400" i="1" dirty="0"/>
              <a:t>R. H. Sprague, Jr. (ed.). 33rd Hawaii International Conference on System Sciences. </a:t>
            </a:r>
            <a:r>
              <a:rPr lang="en-US" sz="1400" dirty="0"/>
              <a:t>Maui: IEEE Computer Society Press.</a:t>
            </a:r>
            <a:endParaRPr lang="en" sz="1400" dirty="0"/>
          </a:p>
          <a:p>
            <a:pPr marL="0" indent="0">
              <a:spcAft>
                <a:spcPts val="600"/>
              </a:spcAft>
              <a:buNone/>
            </a:pPr>
            <a:r>
              <a:rPr lang="en" sz="1400" dirty="0"/>
              <a:t>Mackey, A. &amp; Gass, M. (2016). </a:t>
            </a:r>
            <a:r>
              <a:rPr lang="en-US" sz="1400" i="1" dirty="0"/>
              <a:t>Second Language Research: Methodology and Design</a:t>
            </a:r>
            <a:r>
              <a:rPr lang="en-US" sz="1400" dirty="0"/>
              <a:t>. New York: Routledge.</a:t>
            </a:r>
            <a:endParaRPr sz="1400" dirty="0"/>
          </a:p>
        </p:txBody>
      </p:sp>
    </p:spTree>
    <p:extLst>
      <p:ext uri="{BB962C8B-B14F-4D97-AF65-F5344CB8AC3E}">
        <p14:creationId xmlns:p14="http://schemas.microsoft.com/office/powerpoint/2010/main" val="15592323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400833EE-99A8-4A11-8680-3728650243A7}"/>
              </a:ext>
            </a:extLst>
          </p:cNvPr>
          <p:cNvSpPr>
            <a:spLocks noGrp="1"/>
          </p:cNvSpPr>
          <p:nvPr>
            <p:ph type="title"/>
          </p:nvPr>
        </p:nvSpPr>
        <p:spPr/>
        <p:txBody>
          <a:bodyPr/>
          <a:lstStyle/>
          <a:p>
            <a:r>
              <a:rPr lang="en-US" sz="9600" dirty="0"/>
              <a:t>Thank you.</a:t>
            </a:r>
          </a:p>
        </p:txBody>
      </p:sp>
      <p:sp>
        <p:nvSpPr>
          <p:cNvPr id="5" name="Text Placeholder 4">
            <a:extLst>
              <a:ext uri="{FF2B5EF4-FFF2-40B4-BE49-F238E27FC236}">
                <a16:creationId xmlns:a16="http://schemas.microsoft.com/office/drawing/2014/main" xmlns="" id="{A18E6C8F-C67D-4AD9-BFE6-8E3CEE77D91F}"/>
              </a:ext>
            </a:extLst>
          </p:cNvPr>
          <p:cNvSpPr>
            <a:spLocks noGrp="1"/>
          </p:cNvSpPr>
          <p:nvPr>
            <p:ph type="body" idx="1"/>
          </p:nvPr>
        </p:nvSpPr>
        <p:spPr/>
        <p:txBody>
          <a:bodyPr/>
          <a:lstStyle/>
          <a:p>
            <a:pPr marL="114300" indent="0">
              <a:buNone/>
            </a:pPr>
            <a:r>
              <a:rPr lang="en-US" sz="4000" dirty="0"/>
              <a:t>I welcome your questions and feedback.</a:t>
            </a:r>
          </a:p>
        </p:txBody>
      </p:sp>
    </p:spTree>
    <p:extLst>
      <p:ext uri="{BB962C8B-B14F-4D97-AF65-F5344CB8AC3E}">
        <p14:creationId xmlns:p14="http://schemas.microsoft.com/office/powerpoint/2010/main" val="21632420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pic>
        <p:nvPicPr>
          <p:cNvPr id="252" name="Google Shape;252;p34"/>
          <p:cNvPicPr preferRelativeResize="0"/>
          <p:nvPr/>
        </p:nvPicPr>
        <p:blipFill>
          <a:blip r:embed="rId3">
            <a:alphaModFix/>
          </a:blip>
          <a:stretch>
            <a:fillRect/>
          </a:stretch>
        </p:blipFill>
        <p:spPr>
          <a:xfrm>
            <a:off x="152401" y="1009650"/>
            <a:ext cx="8606333" cy="4838700"/>
          </a:xfrm>
          <a:prstGeom prst="rect">
            <a:avLst/>
          </a:prstGeom>
          <a:noFill/>
          <a:ln>
            <a:noFill/>
          </a:ln>
        </p:spPr>
      </p:pic>
    </p:spTree>
    <p:extLst>
      <p:ext uri="{BB962C8B-B14F-4D97-AF65-F5344CB8AC3E}">
        <p14:creationId xmlns:p14="http://schemas.microsoft.com/office/powerpoint/2010/main" val="7446598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pic>
        <p:nvPicPr>
          <p:cNvPr id="257" name="Google Shape;257;p35"/>
          <p:cNvPicPr preferRelativeResize="0"/>
          <p:nvPr/>
        </p:nvPicPr>
        <p:blipFill>
          <a:blip r:embed="rId3">
            <a:alphaModFix/>
          </a:blip>
          <a:stretch>
            <a:fillRect/>
          </a:stretch>
        </p:blipFill>
        <p:spPr>
          <a:xfrm>
            <a:off x="150775" y="1224964"/>
            <a:ext cx="8842450" cy="4408075"/>
          </a:xfrm>
          <a:prstGeom prst="rect">
            <a:avLst/>
          </a:prstGeom>
          <a:noFill/>
          <a:ln>
            <a:noFill/>
          </a:ln>
        </p:spPr>
      </p:pic>
    </p:spTree>
    <p:extLst>
      <p:ext uri="{BB962C8B-B14F-4D97-AF65-F5344CB8AC3E}">
        <p14:creationId xmlns:p14="http://schemas.microsoft.com/office/powerpoint/2010/main" val="6206879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pic>
        <p:nvPicPr>
          <p:cNvPr id="262" name="Google Shape;262;p36"/>
          <p:cNvPicPr preferRelativeResize="0"/>
          <p:nvPr/>
        </p:nvPicPr>
        <p:blipFill>
          <a:blip r:embed="rId3">
            <a:alphaModFix/>
          </a:blip>
          <a:stretch>
            <a:fillRect/>
          </a:stretch>
        </p:blipFill>
        <p:spPr>
          <a:xfrm>
            <a:off x="2147889" y="1019175"/>
            <a:ext cx="4848225" cy="4819650"/>
          </a:xfrm>
          <a:prstGeom prst="rect">
            <a:avLst/>
          </a:prstGeom>
          <a:noFill/>
          <a:ln>
            <a:noFill/>
          </a:ln>
        </p:spPr>
      </p:pic>
    </p:spTree>
    <p:extLst>
      <p:ext uri="{BB962C8B-B14F-4D97-AF65-F5344CB8AC3E}">
        <p14:creationId xmlns:p14="http://schemas.microsoft.com/office/powerpoint/2010/main" val="717791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pic>
        <p:nvPicPr>
          <p:cNvPr id="267" name="Google Shape;267;p37"/>
          <p:cNvPicPr preferRelativeResize="0"/>
          <p:nvPr/>
        </p:nvPicPr>
        <p:blipFill>
          <a:blip r:embed="rId3">
            <a:alphaModFix/>
          </a:blip>
          <a:stretch>
            <a:fillRect/>
          </a:stretch>
        </p:blipFill>
        <p:spPr>
          <a:xfrm>
            <a:off x="355688" y="1918239"/>
            <a:ext cx="8432626" cy="3021525"/>
          </a:xfrm>
          <a:prstGeom prst="rect">
            <a:avLst/>
          </a:prstGeom>
          <a:noFill/>
          <a:ln>
            <a:noFill/>
          </a:ln>
        </p:spPr>
      </p:pic>
    </p:spTree>
    <p:extLst>
      <p:ext uri="{BB962C8B-B14F-4D97-AF65-F5344CB8AC3E}">
        <p14:creationId xmlns:p14="http://schemas.microsoft.com/office/powerpoint/2010/main" val="206618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387900" y="917015"/>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Key Stages in English for Specific Purposes</a:t>
            </a:r>
            <a:endParaRPr dirty="0"/>
          </a:p>
        </p:txBody>
      </p:sp>
      <p:sp>
        <p:nvSpPr>
          <p:cNvPr id="92" name="Google Shape;92;p16"/>
          <p:cNvSpPr/>
          <p:nvPr/>
        </p:nvSpPr>
        <p:spPr>
          <a:xfrm>
            <a:off x="3766050" y="2107800"/>
            <a:ext cx="11793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dirty="0"/>
              <a:t>Needs analysis</a:t>
            </a:r>
            <a:endParaRPr sz="1800" b="1" dirty="0"/>
          </a:p>
        </p:txBody>
      </p:sp>
      <p:sp>
        <p:nvSpPr>
          <p:cNvPr id="93" name="Google Shape;93;p16"/>
          <p:cNvSpPr/>
          <p:nvPr/>
        </p:nvSpPr>
        <p:spPr>
          <a:xfrm>
            <a:off x="7230725" y="2988600"/>
            <a:ext cx="11793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Course design</a:t>
            </a:r>
            <a:endParaRPr sz="1800" b="1"/>
          </a:p>
        </p:txBody>
      </p:sp>
      <p:sp>
        <p:nvSpPr>
          <p:cNvPr id="94" name="Google Shape;94;p16"/>
          <p:cNvSpPr/>
          <p:nvPr/>
        </p:nvSpPr>
        <p:spPr>
          <a:xfrm>
            <a:off x="301375" y="2988600"/>
            <a:ext cx="14676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Evaluation</a:t>
            </a:r>
            <a:endParaRPr sz="1800" b="1"/>
          </a:p>
        </p:txBody>
      </p:sp>
      <p:sp>
        <p:nvSpPr>
          <p:cNvPr id="95" name="Google Shape;95;p16"/>
          <p:cNvSpPr/>
          <p:nvPr/>
        </p:nvSpPr>
        <p:spPr>
          <a:xfrm>
            <a:off x="5447175" y="4340200"/>
            <a:ext cx="13047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Teaching-</a:t>
            </a:r>
            <a:br>
              <a:rPr lang="en" sz="1800" b="1"/>
            </a:br>
            <a:r>
              <a:rPr lang="en" sz="1800" b="1"/>
              <a:t>learning</a:t>
            </a:r>
            <a:endParaRPr sz="1800" b="1"/>
          </a:p>
        </p:txBody>
      </p:sp>
      <p:sp>
        <p:nvSpPr>
          <p:cNvPr id="96" name="Google Shape;96;p16"/>
          <p:cNvSpPr/>
          <p:nvPr/>
        </p:nvSpPr>
        <p:spPr>
          <a:xfrm>
            <a:off x="1896775" y="4340200"/>
            <a:ext cx="1656000" cy="880800"/>
          </a:xfrm>
          <a:prstGeom prst="roundRect">
            <a:avLst>
              <a:gd name="adj" fmla="val 16667"/>
            </a:avLst>
          </a:prstGeom>
          <a:solidFill>
            <a:srgbClr val="ADA07A"/>
          </a:solidFill>
          <a:ln w="9525" cap="flat" cmpd="sng">
            <a:solidFill>
              <a:srgbClr val="C8102E"/>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b="1"/>
              <a:t>Assessment</a:t>
            </a:r>
            <a:endParaRPr sz="1800" b="1"/>
          </a:p>
        </p:txBody>
      </p:sp>
      <p:sp>
        <p:nvSpPr>
          <p:cNvPr id="97" name="Google Shape;97;p16"/>
          <p:cNvSpPr/>
          <p:nvPr/>
        </p:nvSpPr>
        <p:spPr>
          <a:xfrm>
            <a:off x="5018050" y="2242426"/>
            <a:ext cx="2734782" cy="684753"/>
          </a:xfrm>
          <a:custGeom>
            <a:avLst/>
            <a:gdLst/>
            <a:ahLst/>
            <a:cxnLst/>
            <a:rect l="l" t="t" r="r" b="b"/>
            <a:pathLst>
              <a:path w="52188" h="18358" extrusionOk="0">
                <a:moveTo>
                  <a:pt x="0" y="293"/>
                </a:moveTo>
                <a:cubicBezTo>
                  <a:pt x="2844" y="293"/>
                  <a:pt x="11039" y="-292"/>
                  <a:pt x="17061" y="293"/>
                </a:cubicBezTo>
                <a:cubicBezTo>
                  <a:pt x="23083" y="879"/>
                  <a:pt x="30861" y="1799"/>
                  <a:pt x="36130" y="3806"/>
                </a:cubicBezTo>
                <a:cubicBezTo>
                  <a:pt x="41399" y="5813"/>
                  <a:pt x="45999" y="9912"/>
                  <a:pt x="48675" y="12337"/>
                </a:cubicBezTo>
                <a:cubicBezTo>
                  <a:pt x="51351" y="14762"/>
                  <a:pt x="51603" y="17355"/>
                  <a:pt x="52188" y="18358"/>
                </a:cubicBezTo>
              </a:path>
            </a:pathLst>
          </a:custGeom>
          <a:noFill/>
          <a:ln w="76200" cap="flat" cmpd="sng">
            <a:solidFill>
              <a:srgbClr val="C8102E"/>
            </a:solidFill>
            <a:prstDash val="solid"/>
            <a:round/>
            <a:headEnd type="none" w="med" len="med"/>
            <a:tailEnd type="stealth" w="med" len="med"/>
          </a:ln>
        </p:spPr>
      </p:sp>
      <p:sp>
        <p:nvSpPr>
          <p:cNvPr id="98" name="Google Shape;98;p16"/>
          <p:cNvSpPr/>
          <p:nvPr/>
        </p:nvSpPr>
        <p:spPr>
          <a:xfrm>
            <a:off x="6774375" y="3905725"/>
            <a:ext cx="1103950" cy="890700"/>
          </a:xfrm>
          <a:custGeom>
            <a:avLst/>
            <a:gdLst/>
            <a:ahLst/>
            <a:cxnLst/>
            <a:rect l="l" t="t" r="r" b="b"/>
            <a:pathLst>
              <a:path w="44158" h="35628" extrusionOk="0">
                <a:moveTo>
                  <a:pt x="44158" y="0"/>
                </a:moveTo>
                <a:cubicBezTo>
                  <a:pt x="44075" y="2676"/>
                  <a:pt x="44326" y="11039"/>
                  <a:pt x="43657" y="16057"/>
                </a:cubicBezTo>
                <a:cubicBezTo>
                  <a:pt x="42988" y="21075"/>
                  <a:pt x="43406" y="27014"/>
                  <a:pt x="40144" y="30108"/>
                </a:cubicBezTo>
                <a:cubicBezTo>
                  <a:pt x="36882" y="33203"/>
                  <a:pt x="30777" y="33704"/>
                  <a:pt x="24086" y="34624"/>
                </a:cubicBezTo>
                <a:cubicBezTo>
                  <a:pt x="17395" y="35544"/>
                  <a:pt x="4014" y="35461"/>
                  <a:pt x="0" y="35628"/>
                </a:cubicBezTo>
              </a:path>
            </a:pathLst>
          </a:custGeom>
          <a:noFill/>
          <a:ln w="76200" cap="flat" cmpd="sng">
            <a:solidFill>
              <a:srgbClr val="C8102E"/>
            </a:solidFill>
            <a:prstDash val="solid"/>
            <a:round/>
            <a:headEnd type="none" w="med" len="med"/>
            <a:tailEnd type="stealth" w="med" len="med"/>
          </a:ln>
        </p:spPr>
      </p:sp>
      <p:sp>
        <p:nvSpPr>
          <p:cNvPr id="99" name="Google Shape;99;p16"/>
          <p:cNvSpPr/>
          <p:nvPr/>
        </p:nvSpPr>
        <p:spPr>
          <a:xfrm>
            <a:off x="3552776" y="4796426"/>
            <a:ext cx="1841635" cy="25075"/>
          </a:xfrm>
          <a:custGeom>
            <a:avLst/>
            <a:gdLst/>
            <a:ahLst/>
            <a:cxnLst/>
            <a:rect l="l" t="t" r="r" b="b"/>
            <a:pathLst>
              <a:path w="82798" h="501" extrusionOk="0">
                <a:moveTo>
                  <a:pt x="82798" y="0"/>
                </a:moveTo>
                <a:cubicBezTo>
                  <a:pt x="68998" y="84"/>
                  <a:pt x="13800" y="418"/>
                  <a:pt x="0" y="501"/>
                </a:cubicBezTo>
              </a:path>
            </a:pathLst>
          </a:custGeom>
          <a:noFill/>
          <a:ln w="76200" cap="flat" cmpd="sng">
            <a:solidFill>
              <a:srgbClr val="C8102E"/>
            </a:solidFill>
            <a:prstDash val="solid"/>
            <a:round/>
            <a:headEnd type="none" w="med" len="med"/>
            <a:tailEnd type="stealth" w="med" len="med"/>
          </a:ln>
        </p:spPr>
      </p:sp>
      <p:sp>
        <p:nvSpPr>
          <p:cNvPr id="100" name="Google Shape;100;p16"/>
          <p:cNvSpPr/>
          <p:nvPr/>
        </p:nvSpPr>
        <p:spPr>
          <a:xfrm>
            <a:off x="853076" y="3918250"/>
            <a:ext cx="1043659" cy="890680"/>
          </a:xfrm>
          <a:custGeom>
            <a:avLst/>
            <a:gdLst/>
            <a:ahLst/>
            <a:cxnLst/>
            <a:rect l="l" t="t" r="r" b="b"/>
            <a:pathLst>
              <a:path w="49177" h="36384" extrusionOk="0">
                <a:moveTo>
                  <a:pt x="49177" y="35127"/>
                </a:moveTo>
                <a:cubicBezTo>
                  <a:pt x="44744" y="35211"/>
                  <a:pt x="29188" y="37469"/>
                  <a:pt x="22581" y="35629"/>
                </a:cubicBezTo>
                <a:cubicBezTo>
                  <a:pt x="15974" y="33789"/>
                  <a:pt x="13298" y="30025"/>
                  <a:pt x="9534" y="24087"/>
                </a:cubicBezTo>
                <a:cubicBezTo>
                  <a:pt x="5771" y="18149"/>
                  <a:pt x="1589" y="4015"/>
                  <a:pt x="0" y="0"/>
                </a:cubicBezTo>
              </a:path>
            </a:pathLst>
          </a:custGeom>
          <a:noFill/>
          <a:ln w="76200" cap="flat" cmpd="sng">
            <a:solidFill>
              <a:srgbClr val="C8102E"/>
            </a:solidFill>
            <a:prstDash val="solid"/>
            <a:round/>
            <a:headEnd type="none" w="med" len="med"/>
            <a:tailEnd type="stealth" w="med" len="med"/>
          </a:ln>
        </p:spPr>
      </p:sp>
      <p:sp>
        <p:nvSpPr>
          <p:cNvPr id="101" name="Google Shape;101;p16"/>
          <p:cNvSpPr/>
          <p:nvPr/>
        </p:nvSpPr>
        <p:spPr>
          <a:xfrm>
            <a:off x="878151" y="2323458"/>
            <a:ext cx="2885375" cy="679025"/>
          </a:xfrm>
          <a:custGeom>
            <a:avLst/>
            <a:gdLst/>
            <a:ahLst/>
            <a:cxnLst/>
            <a:rect l="l" t="t" r="r" b="b"/>
            <a:pathLst>
              <a:path w="115415" h="27161" extrusionOk="0">
                <a:moveTo>
                  <a:pt x="0" y="27161"/>
                </a:moveTo>
                <a:cubicBezTo>
                  <a:pt x="1338" y="25070"/>
                  <a:pt x="4182" y="18212"/>
                  <a:pt x="8029" y="14616"/>
                </a:cubicBezTo>
                <a:cubicBezTo>
                  <a:pt x="11876" y="11020"/>
                  <a:pt x="15389" y="8009"/>
                  <a:pt x="23083" y="5583"/>
                </a:cubicBezTo>
                <a:cubicBezTo>
                  <a:pt x="30777" y="3158"/>
                  <a:pt x="38806" y="314"/>
                  <a:pt x="54195" y="63"/>
                </a:cubicBezTo>
                <a:cubicBezTo>
                  <a:pt x="69584" y="-188"/>
                  <a:pt x="105212" y="3409"/>
                  <a:pt x="115415" y="4078"/>
                </a:cubicBezTo>
              </a:path>
            </a:pathLst>
          </a:custGeom>
          <a:noFill/>
          <a:ln w="76200" cap="flat" cmpd="sng">
            <a:solidFill>
              <a:srgbClr val="C8102E"/>
            </a:solidFill>
            <a:prstDash val="solid"/>
            <a:round/>
            <a:headEnd type="none" w="med" len="med"/>
            <a:tailEnd type="stealth" w="med" len="med"/>
          </a:ln>
        </p:spPr>
      </p:sp>
      <p:sp>
        <p:nvSpPr>
          <p:cNvPr id="102" name="Google Shape;102;p16"/>
          <p:cNvSpPr txBox="1"/>
          <p:nvPr/>
        </p:nvSpPr>
        <p:spPr>
          <a:xfrm>
            <a:off x="4945350" y="5387800"/>
            <a:ext cx="4084200" cy="524400"/>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sz="1800" b="1">
                <a:solidFill>
                  <a:schemeClr val="dk1"/>
                </a:solidFill>
              </a:rPr>
              <a:t>Dudley-Evans &amp; St. John, 1998</a:t>
            </a:r>
            <a:endParaRPr sz="1800" b="1">
              <a:solidFill>
                <a:schemeClr val="dk1"/>
              </a:solidFill>
            </a:endParaRPr>
          </a:p>
        </p:txBody>
      </p:sp>
      <p:sp>
        <p:nvSpPr>
          <p:cNvPr id="103" name="Google Shape;103;p16"/>
          <p:cNvSpPr/>
          <p:nvPr/>
        </p:nvSpPr>
        <p:spPr>
          <a:xfrm>
            <a:off x="3319650" y="1740313"/>
            <a:ext cx="2072100" cy="1845300"/>
          </a:xfrm>
          <a:prstGeom prst="ellipse">
            <a:avLst/>
          </a:prstGeom>
          <a:noFill/>
          <a:ln w="76200" cap="flat" cmpd="sng">
            <a:solidFill>
              <a:srgbClr val="F1BE48"/>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endParaRPr/>
          </a:p>
        </p:txBody>
      </p:sp>
    </p:spTree>
    <p:extLst>
      <p:ext uri="{BB962C8B-B14F-4D97-AF65-F5344CB8AC3E}">
        <p14:creationId xmlns:p14="http://schemas.microsoft.com/office/powerpoint/2010/main" val="2558220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2"/>
          <p:cNvSpPr/>
          <p:nvPr/>
        </p:nvSpPr>
        <p:spPr>
          <a:xfrm>
            <a:off x="175625" y="990750"/>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Identify stakeholders</a:t>
            </a:r>
            <a:endParaRPr sz="1800"/>
          </a:p>
        </p:txBody>
      </p:sp>
      <p:sp>
        <p:nvSpPr>
          <p:cNvPr id="150" name="Google Shape;150;p22"/>
          <p:cNvSpPr/>
          <p:nvPr/>
        </p:nvSpPr>
        <p:spPr>
          <a:xfrm>
            <a:off x="175775" y="5370300"/>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Evaluate course</a:t>
            </a:r>
            <a:endParaRPr sz="1800"/>
          </a:p>
        </p:txBody>
      </p:sp>
      <p:sp>
        <p:nvSpPr>
          <p:cNvPr id="151" name="Google Shape;151;p22"/>
          <p:cNvSpPr/>
          <p:nvPr/>
        </p:nvSpPr>
        <p:spPr>
          <a:xfrm>
            <a:off x="175775" y="3228750"/>
            <a:ext cx="8812500" cy="400500"/>
          </a:xfrm>
          <a:prstGeom prst="roundRect">
            <a:avLst>
              <a:gd name="adj" fmla="val 16667"/>
            </a:avLst>
          </a:prstGeom>
          <a:solidFill>
            <a:schemeClr val="lt2"/>
          </a:solidFill>
          <a:ln>
            <a:noFill/>
          </a:ln>
        </p:spPr>
        <p:txBody>
          <a:bodyPr spcFirstLastPara="1" wrap="square" lIns="91425" tIns="91425" rIns="91425" bIns="91425" anchor="ctr" anchorCtr="0">
            <a:noAutofit/>
          </a:bodyPr>
          <a:lstStyle/>
          <a:p>
            <a:pPr algn="ctr">
              <a:spcBef>
                <a:spcPts val="0"/>
              </a:spcBef>
              <a:spcAft>
                <a:spcPts val="0"/>
              </a:spcAft>
            </a:pPr>
            <a:r>
              <a:rPr lang="en" sz="1800"/>
              <a:t>Collect and analyze data (needs, wants, necessities, analysis of specialist discourse)</a:t>
            </a:r>
            <a:endParaRPr sz="1800"/>
          </a:p>
        </p:txBody>
      </p:sp>
      <p:sp>
        <p:nvSpPr>
          <p:cNvPr id="152" name="Google Shape;152;p22"/>
          <p:cNvSpPr/>
          <p:nvPr/>
        </p:nvSpPr>
        <p:spPr>
          <a:xfrm>
            <a:off x="175775" y="1747975"/>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Consult previous NA and research in the area</a:t>
            </a:r>
            <a:endParaRPr sz="1800"/>
          </a:p>
        </p:txBody>
      </p:sp>
      <p:sp>
        <p:nvSpPr>
          <p:cNvPr id="153" name="Google Shape;153;p22"/>
          <p:cNvSpPr/>
          <p:nvPr/>
        </p:nvSpPr>
        <p:spPr>
          <a:xfrm>
            <a:off x="165750" y="2388013"/>
            <a:ext cx="8812500" cy="601200"/>
          </a:xfrm>
          <a:prstGeom prst="roundRect">
            <a:avLst>
              <a:gd name="adj" fmla="val 16667"/>
            </a:avLst>
          </a:prstGeom>
          <a:solidFill>
            <a:schemeClr val="lt2"/>
          </a:solidFill>
          <a:ln w="114300" cap="flat" cmpd="sng">
            <a:solidFill>
              <a:srgbClr val="F2BF49"/>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Devise best methods of collecting data (triangulate from multiple sources, situations, methods)</a:t>
            </a:r>
            <a:endParaRPr sz="1800"/>
          </a:p>
        </p:txBody>
      </p:sp>
      <p:sp>
        <p:nvSpPr>
          <p:cNvPr id="154" name="Google Shape;154;p22"/>
          <p:cNvSpPr/>
          <p:nvPr/>
        </p:nvSpPr>
        <p:spPr>
          <a:xfrm>
            <a:off x="175775" y="3937750"/>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Translate findings into list of communicative events</a:t>
            </a:r>
            <a:endParaRPr sz="1800"/>
          </a:p>
        </p:txBody>
      </p:sp>
      <p:sp>
        <p:nvSpPr>
          <p:cNvPr id="155" name="Google Shape;155;p22"/>
          <p:cNvSpPr/>
          <p:nvPr/>
        </p:nvSpPr>
        <p:spPr>
          <a:xfrm>
            <a:off x="175775" y="4654025"/>
            <a:ext cx="8812500" cy="400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spcBef>
                <a:spcPts val="0"/>
              </a:spcBef>
              <a:spcAft>
                <a:spcPts val="0"/>
              </a:spcAft>
            </a:pPr>
            <a:r>
              <a:rPr lang="en" sz="1800"/>
              <a:t>Determine syllabus items based on the above</a:t>
            </a:r>
            <a:endParaRPr sz="1800"/>
          </a:p>
        </p:txBody>
      </p:sp>
      <p:cxnSp>
        <p:nvCxnSpPr>
          <p:cNvPr id="156" name="Google Shape;156;p22"/>
          <p:cNvCxnSpPr>
            <a:stCxn id="149" idx="2"/>
            <a:endCxn id="152" idx="0"/>
          </p:cNvCxnSpPr>
          <p:nvPr/>
        </p:nvCxnSpPr>
        <p:spPr>
          <a:xfrm>
            <a:off x="4581875" y="1391250"/>
            <a:ext cx="300" cy="356700"/>
          </a:xfrm>
          <a:prstGeom prst="straightConnector1">
            <a:avLst/>
          </a:prstGeom>
          <a:noFill/>
          <a:ln w="28575" cap="flat" cmpd="sng">
            <a:solidFill>
              <a:srgbClr val="FFFFFF"/>
            </a:solidFill>
            <a:prstDash val="solid"/>
            <a:round/>
            <a:headEnd type="none" w="med" len="med"/>
            <a:tailEnd type="triangle" w="med" len="med"/>
          </a:ln>
        </p:spPr>
      </p:cxnSp>
      <p:cxnSp>
        <p:nvCxnSpPr>
          <p:cNvPr id="157" name="Google Shape;157;p22"/>
          <p:cNvCxnSpPr>
            <a:stCxn id="152" idx="2"/>
          </p:cNvCxnSpPr>
          <p:nvPr/>
        </p:nvCxnSpPr>
        <p:spPr>
          <a:xfrm flipH="1">
            <a:off x="4572125" y="2148475"/>
            <a:ext cx="9900" cy="239700"/>
          </a:xfrm>
          <a:prstGeom prst="straightConnector1">
            <a:avLst/>
          </a:prstGeom>
          <a:noFill/>
          <a:ln w="28575" cap="flat" cmpd="sng">
            <a:solidFill>
              <a:srgbClr val="FFFFFF"/>
            </a:solidFill>
            <a:prstDash val="solid"/>
            <a:round/>
            <a:headEnd type="none" w="med" len="med"/>
            <a:tailEnd type="triangle" w="med" len="med"/>
          </a:ln>
        </p:spPr>
      </p:cxnSp>
      <p:cxnSp>
        <p:nvCxnSpPr>
          <p:cNvPr id="158" name="Google Shape;158;p22"/>
          <p:cNvCxnSpPr/>
          <p:nvPr/>
        </p:nvCxnSpPr>
        <p:spPr>
          <a:xfrm>
            <a:off x="4571850" y="3643275"/>
            <a:ext cx="300" cy="356700"/>
          </a:xfrm>
          <a:prstGeom prst="straightConnector1">
            <a:avLst/>
          </a:prstGeom>
          <a:noFill/>
          <a:ln w="28575" cap="flat" cmpd="sng">
            <a:solidFill>
              <a:srgbClr val="FFFFFF"/>
            </a:solidFill>
            <a:prstDash val="solid"/>
            <a:round/>
            <a:headEnd type="none" w="med" len="med"/>
            <a:tailEnd type="triangle" w="med" len="med"/>
          </a:ln>
        </p:spPr>
      </p:cxnSp>
      <p:cxnSp>
        <p:nvCxnSpPr>
          <p:cNvPr id="159" name="Google Shape;159;p22"/>
          <p:cNvCxnSpPr/>
          <p:nvPr/>
        </p:nvCxnSpPr>
        <p:spPr>
          <a:xfrm>
            <a:off x="4581875" y="4321425"/>
            <a:ext cx="300" cy="356700"/>
          </a:xfrm>
          <a:prstGeom prst="straightConnector1">
            <a:avLst/>
          </a:prstGeom>
          <a:noFill/>
          <a:ln w="28575" cap="flat" cmpd="sng">
            <a:solidFill>
              <a:srgbClr val="FFFFFF"/>
            </a:solidFill>
            <a:prstDash val="solid"/>
            <a:round/>
            <a:headEnd type="none" w="med" len="med"/>
            <a:tailEnd type="triangle" w="med" len="med"/>
          </a:ln>
        </p:spPr>
      </p:cxnSp>
      <p:cxnSp>
        <p:nvCxnSpPr>
          <p:cNvPr id="160" name="Google Shape;160;p22"/>
          <p:cNvCxnSpPr/>
          <p:nvPr/>
        </p:nvCxnSpPr>
        <p:spPr>
          <a:xfrm>
            <a:off x="4581875" y="5054525"/>
            <a:ext cx="300" cy="356700"/>
          </a:xfrm>
          <a:prstGeom prst="straightConnector1">
            <a:avLst/>
          </a:prstGeom>
          <a:noFill/>
          <a:ln w="28575" cap="flat" cmpd="sng">
            <a:solidFill>
              <a:srgbClr val="FFFFFF"/>
            </a:solidFill>
            <a:prstDash val="solid"/>
            <a:round/>
            <a:headEnd type="none" w="med" len="med"/>
            <a:tailEnd type="triangle" w="med" len="med"/>
          </a:ln>
        </p:spPr>
      </p:cxnSp>
      <p:cxnSp>
        <p:nvCxnSpPr>
          <p:cNvPr id="161" name="Google Shape;161;p22"/>
          <p:cNvCxnSpPr/>
          <p:nvPr/>
        </p:nvCxnSpPr>
        <p:spPr>
          <a:xfrm flipH="1">
            <a:off x="4567050" y="2989225"/>
            <a:ext cx="9900" cy="239700"/>
          </a:xfrm>
          <a:prstGeom prst="straightConnector1">
            <a:avLst/>
          </a:prstGeom>
          <a:noFill/>
          <a:ln w="28575" cap="flat" cmpd="sng">
            <a:solidFill>
              <a:srgbClr val="FFFFFF"/>
            </a:solidFill>
            <a:prstDash val="solid"/>
            <a:round/>
            <a:headEnd type="none" w="med" len="med"/>
            <a:tailEnd type="triangle" w="med" len="med"/>
          </a:ln>
        </p:spPr>
      </p:cxnSp>
    </p:spTree>
    <p:extLst>
      <p:ext uri="{BB962C8B-B14F-4D97-AF65-F5344CB8AC3E}">
        <p14:creationId xmlns:p14="http://schemas.microsoft.com/office/powerpoint/2010/main" val="1782488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0"/>
          <p:cNvSpPr txBox="1">
            <a:spLocks noGrp="1"/>
          </p:cNvSpPr>
          <p:nvPr>
            <p:ph type="title"/>
          </p:nvPr>
        </p:nvSpPr>
        <p:spPr>
          <a:xfrm>
            <a:off x="438125"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Needs Analysis</a:t>
            </a:r>
            <a:endParaRPr dirty="0"/>
          </a:p>
        </p:txBody>
      </p:sp>
      <p:graphicFrame>
        <p:nvGraphicFramePr>
          <p:cNvPr id="138" name="Google Shape;138;p20"/>
          <p:cNvGraphicFramePr/>
          <p:nvPr/>
        </p:nvGraphicFramePr>
        <p:xfrm>
          <a:off x="488325" y="2343151"/>
          <a:ext cx="8267800" cy="2156943"/>
        </p:xfrm>
        <a:graphic>
          <a:graphicData uri="http://schemas.openxmlformats.org/drawingml/2006/table">
            <a:tbl>
              <a:tblPr>
                <a:noFill/>
              </a:tblPr>
              <a:tblGrid>
                <a:gridCol w="4133900">
                  <a:extLst>
                    <a:ext uri="{9D8B030D-6E8A-4147-A177-3AD203B41FA5}">
                      <a16:colId xmlns:a16="http://schemas.microsoft.com/office/drawing/2014/main" xmlns="" val="20000"/>
                    </a:ext>
                  </a:extLst>
                </a:gridCol>
                <a:gridCol w="4133900">
                  <a:extLst>
                    <a:ext uri="{9D8B030D-6E8A-4147-A177-3AD203B41FA5}">
                      <a16:colId xmlns:a16="http://schemas.microsoft.com/office/drawing/2014/main" xmlns="" val="20001"/>
                    </a:ext>
                  </a:extLst>
                </a:gridCol>
              </a:tblGrid>
              <a:tr h="381000">
                <a:tc>
                  <a:txBody>
                    <a:bodyPr/>
                    <a:lstStyle/>
                    <a:p>
                      <a:pPr marL="0" lvl="0" indent="0" algn="l" rtl="0">
                        <a:lnSpc>
                          <a:spcPct val="115000"/>
                        </a:lnSpc>
                        <a:spcBef>
                          <a:spcPts val="0"/>
                        </a:spcBef>
                        <a:spcAft>
                          <a:spcPts val="1600"/>
                        </a:spcAft>
                        <a:buNone/>
                      </a:pPr>
                      <a:r>
                        <a:rPr lang="en" sz="2400">
                          <a:solidFill>
                            <a:schemeClr val="dk1"/>
                          </a:solidFill>
                          <a:latin typeface="Roboto"/>
                          <a:ea typeface="Roboto"/>
                          <a:cs typeface="Roboto"/>
                          <a:sym typeface="Roboto"/>
                        </a:rPr>
                        <a:t>What kinds of needs?</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xmlns="" val="10000"/>
                  </a:ext>
                </a:extLst>
              </a:tr>
              <a:tr h="381000">
                <a:tc>
                  <a:txBody>
                    <a:bodyPr/>
                    <a:lstStyle/>
                    <a:p>
                      <a:pPr marL="0" lvl="0" indent="0" algn="l" rtl="0">
                        <a:lnSpc>
                          <a:spcPct val="115000"/>
                        </a:lnSpc>
                        <a:spcBef>
                          <a:spcPts val="0"/>
                        </a:spcBef>
                        <a:spcAft>
                          <a:spcPts val="1600"/>
                        </a:spcAft>
                        <a:buNone/>
                      </a:pPr>
                      <a:r>
                        <a:rPr lang="en" sz="2400">
                          <a:solidFill>
                            <a:schemeClr val="dk1"/>
                          </a:solidFill>
                          <a:latin typeface="Roboto"/>
                          <a:ea typeface="Roboto"/>
                          <a:cs typeface="Roboto"/>
                          <a:sym typeface="Roboto"/>
                        </a:rPr>
                        <a:t>What is the viewpoint?</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xmlns="" val="10001"/>
                  </a:ext>
                </a:extLst>
              </a:tr>
              <a:tr h="381000">
                <a:tc>
                  <a:txBody>
                    <a:bodyPr/>
                    <a:lstStyle/>
                    <a:p>
                      <a:pPr marL="0" lvl="0" indent="0" algn="l" rtl="0">
                        <a:lnSpc>
                          <a:spcPct val="115000"/>
                        </a:lnSpc>
                        <a:spcBef>
                          <a:spcPts val="0"/>
                        </a:spcBef>
                        <a:spcAft>
                          <a:spcPts val="1600"/>
                        </a:spcAft>
                        <a:buNone/>
                      </a:pPr>
                      <a:r>
                        <a:rPr lang="en" sz="2400">
                          <a:solidFill>
                            <a:schemeClr val="dk1"/>
                          </a:solidFill>
                          <a:latin typeface="Roboto"/>
                          <a:ea typeface="Roboto"/>
                          <a:cs typeface="Roboto"/>
                          <a:sym typeface="Roboto"/>
                        </a:rPr>
                        <a:t>What is the best analysis strategy?</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541280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1"/>
          <p:cNvSpPr txBox="1">
            <a:spLocks noGrp="1"/>
          </p:cNvSpPr>
          <p:nvPr>
            <p:ph type="title"/>
          </p:nvPr>
        </p:nvSpPr>
        <p:spPr>
          <a:xfrm>
            <a:off x="438125"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Needs Analysis</a:t>
            </a:r>
            <a:endParaRPr dirty="0"/>
          </a:p>
        </p:txBody>
      </p:sp>
      <p:graphicFrame>
        <p:nvGraphicFramePr>
          <p:cNvPr id="144" name="Google Shape;144;p21"/>
          <p:cNvGraphicFramePr/>
          <p:nvPr/>
        </p:nvGraphicFramePr>
        <p:xfrm>
          <a:off x="488325" y="2343151"/>
          <a:ext cx="8267800" cy="2577567"/>
        </p:xfrm>
        <a:graphic>
          <a:graphicData uri="http://schemas.openxmlformats.org/drawingml/2006/table">
            <a:tbl>
              <a:tblPr>
                <a:noFill/>
              </a:tblPr>
              <a:tblGrid>
                <a:gridCol w="4133900">
                  <a:extLst>
                    <a:ext uri="{9D8B030D-6E8A-4147-A177-3AD203B41FA5}">
                      <a16:colId xmlns:a16="http://schemas.microsoft.com/office/drawing/2014/main" xmlns="" val="20000"/>
                    </a:ext>
                  </a:extLst>
                </a:gridCol>
                <a:gridCol w="4133900">
                  <a:extLst>
                    <a:ext uri="{9D8B030D-6E8A-4147-A177-3AD203B41FA5}">
                      <a16:colId xmlns:a16="http://schemas.microsoft.com/office/drawing/2014/main" xmlns="" val="20001"/>
                    </a:ext>
                  </a:extLst>
                </a:gridCol>
              </a:tblGrid>
              <a:tr h="381000">
                <a:tc>
                  <a:txBody>
                    <a:bodyPr/>
                    <a:lstStyle/>
                    <a:p>
                      <a:pPr marL="0" lvl="0" indent="0" algn="l" rtl="0">
                        <a:lnSpc>
                          <a:spcPct val="115000"/>
                        </a:lnSpc>
                        <a:spcBef>
                          <a:spcPts val="0"/>
                        </a:spcBef>
                        <a:spcAft>
                          <a:spcPts val="1600"/>
                        </a:spcAft>
                        <a:buNone/>
                      </a:pPr>
                      <a:r>
                        <a:rPr lang="en" sz="2400">
                          <a:solidFill>
                            <a:schemeClr val="dk1"/>
                          </a:solidFill>
                          <a:latin typeface="Roboto"/>
                          <a:ea typeface="Roboto"/>
                          <a:cs typeface="Roboto"/>
                          <a:sym typeface="Roboto"/>
                        </a:rPr>
                        <a:t>What kinds of needs?</a:t>
                      </a:r>
                      <a:endParaRPr/>
                    </a:p>
                  </a:txBody>
                  <a:tcPr marL="91425" marR="91425" marT="91425" marB="91425"/>
                </a:tc>
                <a:tc>
                  <a:txBody>
                    <a:bodyPr/>
                    <a:lstStyle/>
                    <a:p>
                      <a:pPr marL="0" lvl="0" indent="0" algn="l" rtl="0">
                        <a:lnSpc>
                          <a:spcPct val="115000"/>
                        </a:lnSpc>
                        <a:spcBef>
                          <a:spcPts val="0"/>
                        </a:spcBef>
                        <a:spcAft>
                          <a:spcPts val="1600"/>
                        </a:spcAft>
                        <a:buNone/>
                      </a:pPr>
                      <a:r>
                        <a:rPr lang="en" sz="2400">
                          <a:solidFill>
                            <a:schemeClr val="dk1"/>
                          </a:solidFill>
                          <a:latin typeface="Roboto"/>
                          <a:ea typeface="Roboto"/>
                          <a:cs typeface="Roboto"/>
                          <a:sym typeface="Roboto"/>
                        </a:rPr>
                        <a:t>objective/perceived; product-oriented</a:t>
                      </a:r>
                      <a:endParaRPr/>
                    </a:p>
                  </a:txBody>
                  <a:tcPr marL="91425" marR="91425" marT="91425" marB="91425"/>
                </a:tc>
                <a:extLst>
                  <a:ext uri="{0D108BD9-81ED-4DB2-BD59-A6C34878D82A}">
                    <a16:rowId xmlns:a16="http://schemas.microsoft.com/office/drawing/2014/main" xmlns="" val="10000"/>
                  </a:ext>
                </a:extLst>
              </a:tr>
              <a:tr h="381000">
                <a:tc>
                  <a:txBody>
                    <a:bodyPr/>
                    <a:lstStyle/>
                    <a:p>
                      <a:pPr marL="0" lvl="0" indent="0" algn="l" rtl="0">
                        <a:lnSpc>
                          <a:spcPct val="115000"/>
                        </a:lnSpc>
                        <a:spcBef>
                          <a:spcPts val="0"/>
                        </a:spcBef>
                        <a:spcAft>
                          <a:spcPts val="1600"/>
                        </a:spcAft>
                        <a:buNone/>
                      </a:pPr>
                      <a:r>
                        <a:rPr lang="en" sz="2400">
                          <a:solidFill>
                            <a:schemeClr val="dk1"/>
                          </a:solidFill>
                          <a:latin typeface="Roboto"/>
                          <a:ea typeface="Roboto"/>
                          <a:cs typeface="Roboto"/>
                          <a:sym typeface="Roboto"/>
                        </a:rPr>
                        <a:t>What is the viewpoint?</a:t>
                      </a:r>
                      <a:endParaRPr/>
                    </a:p>
                  </a:txBody>
                  <a:tcPr marL="91425" marR="91425" marT="91425" marB="91425"/>
                </a:tc>
                <a:tc>
                  <a:txBody>
                    <a:bodyPr/>
                    <a:lstStyle/>
                    <a:p>
                      <a:pPr marL="0" lvl="0" indent="0" algn="l" rtl="0">
                        <a:lnSpc>
                          <a:spcPct val="115000"/>
                        </a:lnSpc>
                        <a:spcBef>
                          <a:spcPts val="0"/>
                        </a:spcBef>
                        <a:spcAft>
                          <a:spcPts val="1600"/>
                        </a:spcAft>
                        <a:buNone/>
                      </a:pPr>
                      <a:r>
                        <a:rPr lang="en" sz="2400">
                          <a:solidFill>
                            <a:schemeClr val="dk1"/>
                          </a:solidFill>
                          <a:latin typeface="Roboto"/>
                          <a:ea typeface="Roboto"/>
                          <a:cs typeface="Roboto"/>
                          <a:sym typeface="Roboto"/>
                        </a:rPr>
                        <a:t>discrepancy</a:t>
                      </a:r>
                      <a:endParaRPr/>
                    </a:p>
                  </a:txBody>
                  <a:tcPr marL="91425" marR="91425" marT="91425" marB="91425"/>
                </a:tc>
                <a:extLst>
                  <a:ext uri="{0D108BD9-81ED-4DB2-BD59-A6C34878D82A}">
                    <a16:rowId xmlns:a16="http://schemas.microsoft.com/office/drawing/2014/main" xmlns="" val="10001"/>
                  </a:ext>
                </a:extLst>
              </a:tr>
              <a:tr h="381000">
                <a:tc>
                  <a:txBody>
                    <a:bodyPr/>
                    <a:lstStyle/>
                    <a:p>
                      <a:pPr marL="0" lvl="0" indent="0" algn="l" rtl="0">
                        <a:lnSpc>
                          <a:spcPct val="115000"/>
                        </a:lnSpc>
                        <a:spcBef>
                          <a:spcPts val="0"/>
                        </a:spcBef>
                        <a:spcAft>
                          <a:spcPts val="1600"/>
                        </a:spcAft>
                        <a:buNone/>
                      </a:pPr>
                      <a:r>
                        <a:rPr lang="en" sz="2400">
                          <a:solidFill>
                            <a:schemeClr val="dk1"/>
                          </a:solidFill>
                          <a:latin typeface="Roboto"/>
                          <a:ea typeface="Roboto"/>
                          <a:cs typeface="Roboto"/>
                          <a:sym typeface="Roboto"/>
                        </a:rPr>
                        <a:t>What is the best analysis strategy?</a:t>
                      </a:r>
                      <a:endParaRPr/>
                    </a:p>
                  </a:txBody>
                  <a:tcPr marL="91425" marR="91425" marT="91425" marB="91425"/>
                </a:tc>
                <a:tc>
                  <a:txBody>
                    <a:bodyPr/>
                    <a:lstStyle/>
                    <a:p>
                      <a:pPr marL="0" lvl="0" indent="0" algn="l" rtl="0">
                        <a:lnSpc>
                          <a:spcPct val="115000"/>
                        </a:lnSpc>
                        <a:spcBef>
                          <a:spcPts val="0"/>
                        </a:spcBef>
                        <a:spcAft>
                          <a:spcPts val="1600"/>
                        </a:spcAft>
                        <a:buNone/>
                      </a:pPr>
                      <a:r>
                        <a:rPr lang="en" sz="2400">
                          <a:solidFill>
                            <a:schemeClr val="dk1"/>
                          </a:solidFill>
                          <a:latin typeface="Roboto"/>
                          <a:ea typeface="Roboto"/>
                          <a:cs typeface="Roboto"/>
                          <a:sym typeface="Roboto"/>
                        </a:rPr>
                        <a:t>present-situation analysis</a:t>
                      </a:r>
                      <a:endParaRPr/>
                    </a:p>
                  </a:txBody>
                  <a:tcPr marL="91425" marR="91425" marT="91425" marB="91425"/>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862378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4"/>
          <p:cNvSpPr txBox="1">
            <a:spLocks noGrp="1"/>
          </p:cNvSpPr>
          <p:nvPr>
            <p:ph type="title"/>
          </p:nvPr>
        </p:nvSpPr>
        <p:spPr>
          <a:xfrm>
            <a:off x="387900" y="914400"/>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Information gathering procedures</a:t>
            </a:r>
            <a:endParaRPr dirty="0"/>
          </a:p>
        </p:txBody>
      </p:sp>
      <p:sp>
        <p:nvSpPr>
          <p:cNvPr id="173" name="Google Shape;173;p24"/>
          <p:cNvSpPr txBox="1">
            <a:spLocks noGrp="1"/>
          </p:cNvSpPr>
          <p:nvPr>
            <p:ph type="body" idx="1"/>
          </p:nvPr>
        </p:nvSpPr>
        <p:spPr>
          <a:xfrm>
            <a:off x="387900" y="2347074"/>
            <a:ext cx="8368200" cy="30789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None/>
            </a:pPr>
            <a:r>
              <a:rPr lang="en"/>
              <a:t>Need type = objective/perceived; product oriented</a:t>
            </a:r>
            <a:endParaRPr/>
          </a:p>
          <a:p>
            <a:pPr marL="0" indent="0">
              <a:spcBef>
                <a:spcPts val="1600"/>
              </a:spcBef>
              <a:buNone/>
            </a:pPr>
            <a:r>
              <a:rPr lang="en"/>
              <a:t>Viewpoint = discrepancy</a:t>
            </a:r>
            <a:endParaRPr/>
          </a:p>
          <a:p>
            <a:pPr marL="0" indent="0">
              <a:spcBef>
                <a:spcPts val="1600"/>
              </a:spcBef>
              <a:buNone/>
            </a:pPr>
            <a:r>
              <a:rPr lang="en"/>
              <a:t>Analysis strategy = present situation analysis</a:t>
            </a:r>
            <a:endParaRPr/>
          </a:p>
          <a:p>
            <a:pPr marL="0" indent="0">
              <a:spcBef>
                <a:spcPts val="1600"/>
              </a:spcBef>
              <a:buNone/>
            </a:pPr>
            <a:r>
              <a:rPr lang="en"/>
              <a:t>“Written data analysis (a.k.a. text analysis) seeks to understand the structure and other features of written texts collected as writing samples from the particular ESP” (Brown, 2016, p. 67).</a:t>
            </a:r>
            <a:endParaRPr/>
          </a:p>
          <a:p>
            <a:pPr marL="0" indent="0">
              <a:spcBef>
                <a:spcPts val="1600"/>
              </a:spcBef>
              <a:spcAft>
                <a:spcPts val="1600"/>
              </a:spcAft>
              <a:buNone/>
            </a:pPr>
            <a:endParaRPr/>
          </a:p>
        </p:txBody>
      </p:sp>
    </p:spTree>
    <p:extLst>
      <p:ext uri="{BB962C8B-B14F-4D97-AF65-F5344CB8AC3E}">
        <p14:creationId xmlns:p14="http://schemas.microsoft.com/office/powerpoint/2010/main" val="1786486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5"/>
          <p:cNvSpPr txBox="1">
            <a:spLocks noGrp="1"/>
          </p:cNvSpPr>
          <p:nvPr>
            <p:ph type="title"/>
          </p:nvPr>
        </p:nvSpPr>
        <p:spPr>
          <a:xfrm>
            <a:off x="387900" y="909575"/>
            <a:ext cx="8368200" cy="686100"/>
          </a:xfrm>
          <a:prstGeom prst="rect">
            <a:avLst/>
          </a:prstGeom>
        </p:spPr>
        <p:txBody>
          <a:bodyPr spcFirstLastPara="1" vert="horz" wrap="square" lIns="91425" tIns="91425" rIns="91425" bIns="91425" numCol="1" anchor="b" anchorCtr="0" compatLnSpc="1">
            <a:prstTxWarp prst="textNoShape">
              <a:avLst/>
            </a:prstTxWarp>
            <a:noAutofit/>
          </a:bodyPr>
          <a:lstStyle/>
          <a:p>
            <a:r>
              <a:rPr lang="en" dirty="0"/>
              <a:t>Information gathering procedures</a:t>
            </a:r>
            <a:endParaRPr dirty="0"/>
          </a:p>
        </p:txBody>
      </p:sp>
      <p:sp>
        <p:nvSpPr>
          <p:cNvPr id="179" name="Google Shape;179;p25"/>
          <p:cNvSpPr txBox="1">
            <a:spLocks noGrp="1"/>
          </p:cNvSpPr>
          <p:nvPr>
            <p:ph type="body" idx="1"/>
          </p:nvPr>
        </p:nvSpPr>
        <p:spPr>
          <a:xfrm>
            <a:off x="387900" y="2347074"/>
            <a:ext cx="8368200" cy="30789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None/>
            </a:pPr>
            <a:r>
              <a:rPr lang="en"/>
              <a:t>Need type = </a:t>
            </a:r>
            <a:r>
              <a:rPr lang="en" b="1"/>
              <a:t>objective/perceived</a:t>
            </a:r>
            <a:r>
              <a:rPr lang="en"/>
              <a:t>; </a:t>
            </a:r>
            <a:r>
              <a:rPr lang="en" b="1"/>
              <a:t>product oriented</a:t>
            </a:r>
            <a:endParaRPr b="1"/>
          </a:p>
          <a:p>
            <a:pPr marL="0" indent="0">
              <a:spcBef>
                <a:spcPts val="1600"/>
              </a:spcBef>
              <a:buNone/>
            </a:pPr>
            <a:r>
              <a:rPr lang="en"/>
              <a:t>Viewpoint = discrepancy</a:t>
            </a:r>
            <a:endParaRPr/>
          </a:p>
          <a:p>
            <a:pPr marL="0" indent="0">
              <a:spcBef>
                <a:spcPts val="1600"/>
              </a:spcBef>
              <a:buNone/>
            </a:pPr>
            <a:r>
              <a:rPr lang="en"/>
              <a:t>Analysis strategy = </a:t>
            </a:r>
            <a:r>
              <a:rPr lang="en" b="1"/>
              <a:t>present situation</a:t>
            </a:r>
            <a:r>
              <a:rPr lang="en"/>
              <a:t> analysis</a:t>
            </a:r>
            <a:endParaRPr/>
          </a:p>
          <a:p>
            <a:pPr marL="0" indent="0">
              <a:spcBef>
                <a:spcPts val="1600"/>
              </a:spcBef>
              <a:buNone/>
            </a:pPr>
            <a:r>
              <a:rPr lang="en"/>
              <a:t>“Written data analysis (a.k.a. text analysis) seeks to understand the </a:t>
            </a:r>
            <a:r>
              <a:rPr lang="en" b="1"/>
              <a:t>structure and other features</a:t>
            </a:r>
            <a:r>
              <a:rPr lang="en"/>
              <a:t> of </a:t>
            </a:r>
            <a:r>
              <a:rPr lang="en" b="1"/>
              <a:t>written texts</a:t>
            </a:r>
            <a:r>
              <a:rPr lang="en"/>
              <a:t> collected as </a:t>
            </a:r>
            <a:r>
              <a:rPr lang="en" b="1"/>
              <a:t>writing samples from the particular ESP</a:t>
            </a:r>
            <a:r>
              <a:rPr lang="en"/>
              <a:t>” (Brown, 2016, p. 67).</a:t>
            </a:r>
            <a:endParaRPr/>
          </a:p>
          <a:p>
            <a:pPr marL="0" indent="0">
              <a:spcBef>
                <a:spcPts val="1600"/>
              </a:spcBef>
              <a:spcAft>
                <a:spcPts val="1600"/>
              </a:spcAft>
              <a:buNone/>
            </a:pPr>
            <a:endParaRPr/>
          </a:p>
        </p:txBody>
      </p:sp>
      <p:cxnSp>
        <p:nvCxnSpPr>
          <p:cNvPr id="180" name="Google Shape;180;p25"/>
          <p:cNvCxnSpPr>
            <a:cxnSpLocks/>
          </p:cNvCxnSpPr>
          <p:nvPr/>
        </p:nvCxnSpPr>
        <p:spPr>
          <a:xfrm>
            <a:off x="5570025" y="2725625"/>
            <a:ext cx="1516575" cy="1984451"/>
          </a:xfrm>
          <a:prstGeom prst="straightConnector1">
            <a:avLst/>
          </a:prstGeom>
          <a:noFill/>
          <a:ln w="38100" cap="flat" cmpd="sng">
            <a:solidFill>
              <a:srgbClr val="C00000"/>
            </a:solidFill>
            <a:prstDash val="solid"/>
            <a:round/>
            <a:headEnd type="none" w="med" len="med"/>
            <a:tailEnd type="triangle" w="med" len="med"/>
          </a:ln>
        </p:spPr>
      </p:cxnSp>
      <p:cxnSp>
        <p:nvCxnSpPr>
          <p:cNvPr id="181" name="Google Shape;181;p25"/>
          <p:cNvCxnSpPr>
            <a:cxnSpLocks/>
          </p:cNvCxnSpPr>
          <p:nvPr/>
        </p:nvCxnSpPr>
        <p:spPr>
          <a:xfrm>
            <a:off x="3276600" y="2790100"/>
            <a:ext cx="2438400" cy="1919976"/>
          </a:xfrm>
          <a:prstGeom prst="straightConnector1">
            <a:avLst/>
          </a:prstGeom>
          <a:noFill/>
          <a:ln w="38100" cap="flat" cmpd="sng">
            <a:solidFill>
              <a:srgbClr val="C00000"/>
            </a:solidFill>
            <a:prstDash val="solid"/>
            <a:round/>
            <a:headEnd type="none" w="med" len="med"/>
            <a:tailEnd type="triangle" w="med" len="med"/>
          </a:ln>
        </p:spPr>
      </p:cxnSp>
      <p:cxnSp>
        <p:nvCxnSpPr>
          <p:cNvPr id="182" name="Google Shape;182;p25"/>
          <p:cNvCxnSpPr>
            <a:cxnSpLocks/>
          </p:cNvCxnSpPr>
          <p:nvPr/>
        </p:nvCxnSpPr>
        <p:spPr>
          <a:xfrm>
            <a:off x="3131857" y="4067900"/>
            <a:ext cx="982943" cy="1037500"/>
          </a:xfrm>
          <a:prstGeom prst="straightConnector1">
            <a:avLst/>
          </a:prstGeom>
          <a:noFill/>
          <a:ln w="38100" cap="flat" cmpd="sng">
            <a:solidFill>
              <a:srgbClr val="C00000"/>
            </a:solidFill>
            <a:prstDash val="solid"/>
            <a:round/>
            <a:headEnd type="none" w="med" len="med"/>
            <a:tailEnd type="triangle" w="med" len="med"/>
          </a:ln>
        </p:spPr>
      </p:cxnSp>
    </p:spTree>
    <p:extLst>
      <p:ext uri="{BB962C8B-B14F-4D97-AF65-F5344CB8AC3E}">
        <p14:creationId xmlns:p14="http://schemas.microsoft.com/office/powerpoint/2010/main" val="2124777202"/>
      </p:ext>
    </p:extLst>
  </p:cSld>
  <p:clrMapOvr>
    <a:masterClrMapping/>
  </p:clrMapOvr>
</p:sld>
</file>

<file path=ppt/theme/theme1.xml><?xml version="1.0" encoding="utf-8"?>
<a:theme xmlns:a="http://schemas.openxmlformats.org/drawingml/2006/main" name="PowerPoint">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Univers 67 CondensedBold"/>
        <a:ea typeface=""/>
        <a:cs typeface=""/>
      </a:majorFont>
      <a:minorFont>
        <a:latin typeface="Univers 67 Condensed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PowerPoint.pot</Template>
  <TotalTime>138</TotalTime>
  <Words>3657</Words>
  <Application>Microsoft Office PowerPoint</Application>
  <PresentationFormat>On-screen Show (4:3)</PresentationFormat>
  <Paragraphs>256</Paragraphs>
  <Slides>39</Slides>
  <Notes>38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Geneva</vt:lpstr>
      <vt:lpstr>Roboto</vt:lpstr>
      <vt:lpstr>Univers 65</vt:lpstr>
      <vt:lpstr>Univers 67 CondensedBold</vt:lpstr>
      <vt:lpstr>Arial</vt:lpstr>
      <vt:lpstr>Calibri</vt:lpstr>
      <vt:lpstr>Times</vt:lpstr>
      <vt:lpstr>PowerPoint</vt:lpstr>
      <vt:lpstr>Thesis and Dissertation Needs Analysis Study</vt:lpstr>
      <vt:lpstr>Motivation</vt:lpstr>
      <vt:lpstr>Key Stages in English for Specific Purposes</vt:lpstr>
      <vt:lpstr>Key Stages in English for Specific Purposes</vt:lpstr>
      <vt:lpstr>PowerPoint Presentation</vt:lpstr>
      <vt:lpstr>Needs Analysis</vt:lpstr>
      <vt:lpstr>Needs Analysis</vt:lpstr>
      <vt:lpstr>Information gathering procedures</vt:lpstr>
      <vt:lpstr>Information gathering procedures</vt:lpstr>
      <vt:lpstr>Method</vt:lpstr>
      <vt:lpstr>Research Questions</vt:lpstr>
      <vt:lpstr>Research Questions</vt:lpstr>
      <vt:lpstr>Research Questions</vt:lpstr>
      <vt:lpstr>PowerPoint Presentation</vt:lpstr>
      <vt:lpstr>Sample collection</vt:lpstr>
      <vt:lpstr>Sample collection</vt:lpstr>
      <vt:lpstr>Sample collection</vt:lpstr>
      <vt:lpstr>PowerPoint Presentation</vt:lpstr>
      <vt:lpstr>Qualitative analysis methods</vt:lpstr>
      <vt:lpstr>Qualitative analysis methods</vt:lpstr>
      <vt:lpstr>Qualitative Framework</vt:lpstr>
      <vt:lpstr>Results (quantitative)</vt:lpstr>
      <vt:lpstr>PowerPoint Presentation</vt:lpstr>
      <vt:lpstr>Quantitative Results</vt:lpstr>
      <vt:lpstr>PowerPoint Presentation</vt:lpstr>
      <vt:lpstr>PowerPoint Presentation</vt:lpstr>
      <vt:lpstr>PowerPoint Presentation</vt:lpstr>
      <vt:lpstr>PowerPoint Presentation</vt:lpstr>
      <vt:lpstr>PowerPoint Presentation</vt:lpstr>
      <vt:lpstr>Discussion</vt:lpstr>
      <vt:lpstr>Limitations and Future Research</vt:lpstr>
      <vt:lpstr>Key Stages in English for Specific Purposes</vt:lpstr>
      <vt:lpstr>Thesis and Dissertation - Academic Genre</vt:lpstr>
      <vt:lpstr>References</vt:lpstr>
      <vt:lpstr>Thank you.</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Jill Thomasson</dc:creator>
  <cp:lastModifiedBy>dem10707</cp:lastModifiedBy>
  <cp:revision>18</cp:revision>
  <dcterms:created xsi:type="dcterms:W3CDTF">2016-12-19T18:10:52Z</dcterms:created>
  <dcterms:modified xsi:type="dcterms:W3CDTF">2019-04-13T11:55:24Z</dcterms:modified>
</cp:coreProperties>
</file>