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5"/>
  </p:notesMasterIdLst>
  <p:handoutMasterIdLst>
    <p:handoutMasterId r:id="rId46"/>
  </p:handoutMasterIdLst>
  <p:sldIdLst>
    <p:sldId id="268" r:id="rId4"/>
    <p:sldId id="269" r:id="rId5"/>
    <p:sldId id="318" r:id="rId6"/>
    <p:sldId id="270" r:id="rId7"/>
    <p:sldId id="257" r:id="rId8"/>
    <p:sldId id="303" r:id="rId9"/>
    <p:sldId id="315" r:id="rId10"/>
    <p:sldId id="319" r:id="rId11"/>
    <p:sldId id="316" r:id="rId12"/>
    <p:sldId id="261" r:id="rId13"/>
    <p:sldId id="263" r:id="rId14"/>
    <p:sldId id="258" r:id="rId15"/>
    <p:sldId id="262" r:id="rId16"/>
    <p:sldId id="292" r:id="rId17"/>
    <p:sldId id="294" r:id="rId18"/>
    <p:sldId id="304" r:id="rId19"/>
    <p:sldId id="265" r:id="rId20"/>
    <p:sldId id="264" r:id="rId21"/>
    <p:sldId id="267" r:id="rId22"/>
    <p:sldId id="266" r:id="rId23"/>
    <p:sldId id="296" r:id="rId24"/>
    <p:sldId id="305" r:id="rId25"/>
    <p:sldId id="306" r:id="rId26"/>
    <p:sldId id="307" r:id="rId27"/>
    <p:sldId id="308" r:id="rId28"/>
    <p:sldId id="309" r:id="rId29"/>
    <p:sldId id="310" r:id="rId30"/>
    <p:sldId id="311" r:id="rId31"/>
    <p:sldId id="312" r:id="rId32"/>
    <p:sldId id="313" r:id="rId33"/>
    <p:sldId id="271" r:id="rId34"/>
    <p:sldId id="301" r:id="rId35"/>
    <p:sldId id="291" r:id="rId36"/>
    <p:sldId id="295" r:id="rId37"/>
    <p:sldId id="297" r:id="rId38"/>
    <p:sldId id="298" r:id="rId39"/>
    <p:sldId id="299" r:id="rId40"/>
    <p:sldId id="300" r:id="rId41"/>
    <p:sldId id="260" r:id="rId42"/>
    <p:sldId id="320" r:id="rId43"/>
    <p:sldId id="321" r:id="rId44"/>
  </p:sldIdLst>
  <p:sldSz cx="12192000" cy="6858000"/>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SON Cathy" initials="BC" lastIdx="2" clrIdx="0">
    <p:extLst>
      <p:ext uri="{19B8F6BF-5375-455C-9EA6-DF929625EA0E}">
        <p15:presenceInfo xmlns:p15="http://schemas.microsoft.com/office/powerpoint/2012/main" userId="BENSON Cat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8693" autoAdjust="0"/>
  </p:normalViewPr>
  <p:slideViewPr>
    <p:cSldViewPr snapToGrid="0">
      <p:cViewPr varScale="1">
        <p:scale>
          <a:sx n="46" d="100"/>
          <a:sy n="46" d="100"/>
        </p:scale>
        <p:origin x="80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04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0489"/>
          </a:xfrm>
          <a:prstGeom prst="rect">
            <a:avLst/>
          </a:prstGeom>
        </p:spPr>
        <p:txBody>
          <a:bodyPr vert="horz" lIns="91440" tIns="45720" rIns="91440" bIns="45720" rtlCol="0"/>
          <a:lstStyle>
            <a:lvl1pPr algn="r">
              <a:defRPr sz="1200"/>
            </a:lvl1pPr>
          </a:lstStyle>
          <a:p>
            <a:fld id="{89DC036C-97FF-45A6-AC3D-CDC11EFC02C0}" type="datetimeFigureOut">
              <a:rPr lang="en-GB" smtClean="0"/>
              <a:t>05/05/2019</a:t>
            </a:fld>
            <a:endParaRPr lang="en-GB"/>
          </a:p>
        </p:txBody>
      </p:sp>
      <p:sp>
        <p:nvSpPr>
          <p:cNvPr id="4" name="Footer Placeholder 3"/>
          <p:cNvSpPr>
            <a:spLocks noGrp="1"/>
          </p:cNvSpPr>
          <p:nvPr>
            <p:ph type="ftr" sz="quarter" idx="2"/>
          </p:nvPr>
        </p:nvSpPr>
        <p:spPr>
          <a:xfrm>
            <a:off x="0" y="9285338"/>
            <a:ext cx="2889938" cy="4904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285338"/>
            <a:ext cx="2889938" cy="490488"/>
          </a:xfrm>
          <a:prstGeom prst="rect">
            <a:avLst/>
          </a:prstGeom>
        </p:spPr>
        <p:txBody>
          <a:bodyPr vert="horz" lIns="91440" tIns="45720" rIns="91440" bIns="45720" rtlCol="0" anchor="b"/>
          <a:lstStyle>
            <a:lvl1pPr algn="r">
              <a:defRPr sz="1200"/>
            </a:lvl1pPr>
          </a:lstStyle>
          <a:p>
            <a:fld id="{3F2476A1-3760-4328-8406-EC3FB1F4934C}" type="slidenum">
              <a:rPr lang="en-GB" smtClean="0"/>
              <a:t>‹#›</a:t>
            </a:fld>
            <a:endParaRPr lang="en-GB"/>
          </a:p>
        </p:txBody>
      </p:sp>
    </p:spTree>
    <p:extLst>
      <p:ext uri="{BB962C8B-B14F-4D97-AF65-F5344CB8AC3E}">
        <p14:creationId xmlns:p14="http://schemas.microsoft.com/office/powerpoint/2010/main" val="1071816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04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0489"/>
          </a:xfrm>
          <a:prstGeom prst="rect">
            <a:avLst/>
          </a:prstGeom>
        </p:spPr>
        <p:txBody>
          <a:bodyPr vert="horz" lIns="91440" tIns="45720" rIns="91440" bIns="45720" rtlCol="0"/>
          <a:lstStyle>
            <a:lvl1pPr algn="r">
              <a:defRPr sz="1200"/>
            </a:lvl1pPr>
          </a:lstStyle>
          <a:p>
            <a:fld id="{1A24650A-D4B5-4454-A229-EC9934C04F3B}" type="datetimeFigureOut">
              <a:rPr lang="en-GB" smtClean="0"/>
              <a:t>05/05/2019</a:t>
            </a:fld>
            <a:endParaRPr lang="en-GB"/>
          </a:p>
        </p:txBody>
      </p:sp>
      <p:sp>
        <p:nvSpPr>
          <p:cNvPr id="4" name="Slide Image Placeholder 3"/>
          <p:cNvSpPr>
            <a:spLocks noGrp="1" noRot="1" noChangeAspect="1"/>
          </p:cNvSpPr>
          <p:nvPr>
            <p:ph type="sldImg" idx="2"/>
          </p:nvPr>
        </p:nvSpPr>
        <p:spPr>
          <a:xfrm>
            <a:off x="403225" y="1222375"/>
            <a:ext cx="5862638"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04616"/>
            <a:ext cx="5335270" cy="384923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5338"/>
            <a:ext cx="2889938" cy="4904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85338"/>
            <a:ext cx="2889938" cy="490488"/>
          </a:xfrm>
          <a:prstGeom prst="rect">
            <a:avLst/>
          </a:prstGeom>
        </p:spPr>
        <p:txBody>
          <a:bodyPr vert="horz" lIns="91440" tIns="45720" rIns="91440" bIns="45720" rtlCol="0" anchor="b"/>
          <a:lstStyle>
            <a:lvl1pPr algn="r">
              <a:defRPr sz="1200"/>
            </a:lvl1pPr>
          </a:lstStyle>
          <a:p>
            <a:fld id="{AC113017-8EC8-4546-AB0F-230CBE03CDBD}" type="slidenum">
              <a:rPr lang="en-GB" smtClean="0"/>
              <a:t>‹#›</a:t>
            </a:fld>
            <a:endParaRPr lang="en-GB"/>
          </a:p>
        </p:txBody>
      </p:sp>
    </p:spTree>
    <p:extLst>
      <p:ext uri="{BB962C8B-B14F-4D97-AF65-F5344CB8AC3E}">
        <p14:creationId xmlns:p14="http://schemas.microsoft.com/office/powerpoint/2010/main" val="160577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113017-8EC8-4546-AB0F-230CBE03CDBD}" type="slidenum">
              <a:rPr lang="en-GB" smtClean="0"/>
              <a:t>1</a:t>
            </a:fld>
            <a:endParaRPr lang="en-GB"/>
          </a:p>
        </p:txBody>
      </p:sp>
    </p:spTree>
    <p:extLst>
      <p:ext uri="{BB962C8B-B14F-4D97-AF65-F5344CB8AC3E}">
        <p14:creationId xmlns:p14="http://schemas.microsoft.com/office/powerpoint/2010/main" val="1669047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Theme-based</a:t>
            </a:r>
            <a:r>
              <a:rPr lang="en-GB" baseline="0" dirty="0"/>
              <a:t> LR outline</a:t>
            </a:r>
            <a:endParaRPr lang="en-GB" dirty="0"/>
          </a:p>
        </p:txBody>
      </p:sp>
      <p:sp>
        <p:nvSpPr>
          <p:cNvPr id="4" name="Slide Number Placeholder 3"/>
          <p:cNvSpPr>
            <a:spLocks noGrp="1"/>
          </p:cNvSpPr>
          <p:nvPr>
            <p:ph type="sldNum" sz="quarter" idx="10"/>
          </p:nvPr>
        </p:nvSpPr>
        <p:spPr/>
        <p:txBody>
          <a:bodyPr/>
          <a:lstStyle/>
          <a:p>
            <a:fld id="{AC113017-8EC8-4546-AB0F-230CBE03CDBD}" type="slidenum">
              <a:rPr lang="en-GB" smtClean="0"/>
              <a:t>15</a:t>
            </a:fld>
            <a:endParaRPr lang="en-GB"/>
          </a:p>
        </p:txBody>
      </p:sp>
    </p:spTree>
    <p:extLst>
      <p:ext uri="{BB962C8B-B14F-4D97-AF65-F5344CB8AC3E}">
        <p14:creationId xmlns:p14="http://schemas.microsoft.com/office/powerpoint/2010/main" val="1944537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113017-8EC8-4546-AB0F-230CBE03CDBD}" type="slidenum">
              <a:rPr lang="en-GB" smtClean="0"/>
              <a:t>17</a:t>
            </a:fld>
            <a:endParaRPr lang="en-GB"/>
          </a:p>
        </p:txBody>
      </p:sp>
    </p:spTree>
    <p:extLst>
      <p:ext uri="{BB962C8B-B14F-4D97-AF65-F5344CB8AC3E}">
        <p14:creationId xmlns:p14="http://schemas.microsoft.com/office/powerpoint/2010/main" val="2493801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113017-8EC8-4546-AB0F-230CBE03CDBD}" type="slidenum">
              <a:rPr lang="en-GB" smtClean="0"/>
              <a:t>18</a:t>
            </a:fld>
            <a:endParaRPr lang="en-GB"/>
          </a:p>
        </p:txBody>
      </p:sp>
    </p:spTree>
    <p:extLst>
      <p:ext uri="{BB962C8B-B14F-4D97-AF65-F5344CB8AC3E}">
        <p14:creationId xmlns:p14="http://schemas.microsoft.com/office/powerpoint/2010/main" val="3684696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Several</a:t>
            </a:r>
            <a:r>
              <a:rPr lang="en-GB" baseline="0" dirty="0"/>
              <a:t> question legitimacy of separate ‘LR’ genre in their discipline – hence change of course title from ‘Writing the Literature Review’ to ‘Reviewing the Literature’. NB these comments from </a:t>
            </a:r>
            <a:r>
              <a:rPr lang="en-GB" baseline="0" dirty="0" err="1"/>
              <a:t>Biomedics</a:t>
            </a:r>
            <a:r>
              <a:rPr lang="en-GB" baseline="0" dirty="0"/>
              <a:t> confirm Ridley claim (2008: 107) that medicine is example of field where </a:t>
            </a:r>
            <a:r>
              <a:rPr lang="en-GB" sz="1200" kern="1200" dirty="0">
                <a:solidFill>
                  <a:schemeClr val="tx1"/>
                </a:solidFill>
                <a:effectLst/>
                <a:latin typeface="+mn-lt"/>
                <a:ea typeface="+mn-ea"/>
                <a:cs typeface="+mn-cs"/>
              </a:rPr>
              <a:t>‘the introduction is a long chapter which includes the literature review’ – cited in Unit 2 (p2).</a:t>
            </a:r>
            <a:endParaRPr lang="en-GB" dirty="0"/>
          </a:p>
        </p:txBody>
      </p:sp>
      <p:sp>
        <p:nvSpPr>
          <p:cNvPr id="4" name="Slide Number Placeholder 3"/>
          <p:cNvSpPr>
            <a:spLocks noGrp="1"/>
          </p:cNvSpPr>
          <p:nvPr>
            <p:ph type="sldNum" sz="quarter" idx="10"/>
          </p:nvPr>
        </p:nvSpPr>
        <p:spPr/>
        <p:txBody>
          <a:bodyPr/>
          <a:lstStyle/>
          <a:p>
            <a:fld id="{AC113017-8EC8-4546-AB0F-230CBE03CDBD}" type="slidenum">
              <a:rPr lang="en-GB" smtClean="0"/>
              <a:t>20</a:t>
            </a:fld>
            <a:endParaRPr lang="en-GB"/>
          </a:p>
        </p:txBody>
      </p:sp>
    </p:spTree>
    <p:extLst>
      <p:ext uri="{BB962C8B-B14F-4D97-AF65-F5344CB8AC3E}">
        <p14:creationId xmlns:p14="http://schemas.microsoft.com/office/powerpoint/2010/main" val="2264876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Although responses across disciplines about what constituted a successful LR had a lot in common…  </a:t>
            </a:r>
          </a:p>
          <a:p>
            <a:endParaRPr lang="en-GB" dirty="0"/>
          </a:p>
        </p:txBody>
      </p:sp>
      <p:sp>
        <p:nvSpPr>
          <p:cNvPr id="4" name="Slide Number Placeholder 3"/>
          <p:cNvSpPr>
            <a:spLocks noGrp="1"/>
          </p:cNvSpPr>
          <p:nvPr>
            <p:ph type="sldNum" sz="quarter" idx="5"/>
          </p:nvPr>
        </p:nvSpPr>
        <p:spPr/>
        <p:txBody>
          <a:bodyPr/>
          <a:lstStyle/>
          <a:p>
            <a:fld id="{AC113017-8EC8-4546-AB0F-230CBE03CDBD}" type="slidenum">
              <a:rPr lang="en-GB" smtClean="0"/>
              <a:t>21</a:t>
            </a:fld>
            <a:endParaRPr lang="en-GB"/>
          </a:p>
        </p:txBody>
      </p:sp>
    </p:spTree>
    <p:extLst>
      <p:ext uri="{BB962C8B-B14F-4D97-AF65-F5344CB8AC3E}">
        <p14:creationId xmlns:p14="http://schemas.microsoft.com/office/powerpoint/2010/main" val="68814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were volunteers from our existing PhD writing courses.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DF6EC-4206-42C3-B31D-E2C24BD495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127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all questions… we focus on 2</a:t>
            </a:r>
            <a:r>
              <a:rPr lang="en-GB" baseline="30000" dirty="0"/>
              <a:t>nd</a:t>
            </a:r>
            <a:r>
              <a:rPr lang="en-GB" dirty="0"/>
              <a:t> and 4</a:t>
            </a:r>
            <a:r>
              <a:rPr lang="en-GB" baseline="30000" dirty="0"/>
              <a:t>th</a:t>
            </a:r>
            <a:r>
              <a:rPr lang="en-GB" dirty="0"/>
              <a:t> as influenced our course design most.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DF6EC-4206-42C3-B31D-E2C24BD495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460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on difficulties and challenges and what hoped for from course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DF6EC-4206-42C3-B31D-E2C24BD495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471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DF6EC-4206-42C3-B31D-E2C24BD495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431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what we were told by students and supervisors, ordered according to what we surmised would be lesser to greater challenge.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DF6EC-4206-42C3-B31D-E2C24BD495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026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113017-8EC8-4546-AB0F-230CBE03CDBD}" type="slidenum">
              <a:rPr lang="en-GB" smtClean="0"/>
              <a:t>2</a:t>
            </a:fld>
            <a:endParaRPr lang="en-GB"/>
          </a:p>
        </p:txBody>
      </p:sp>
    </p:spTree>
    <p:extLst>
      <p:ext uri="{BB962C8B-B14F-4D97-AF65-F5344CB8AC3E}">
        <p14:creationId xmlns:p14="http://schemas.microsoft.com/office/powerpoint/2010/main" val="57766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DF6EC-4206-42C3-B31D-E2C24BD495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793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on-line surveys (low response rate) and tutor feedback.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DF6EC-4206-42C3-B31D-E2C24BD495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1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113017-8EC8-4546-AB0F-230CBE03CDBD}" type="slidenum">
              <a:rPr lang="en-GB" smtClean="0"/>
              <a:t>4</a:t>
            </a:fld>
            <a:endParaRPr lang="en-GB"/>
          </a:p>
        </p:txBody>
      </p:sp>
    </p:spTree>
    <p:extLst>
      <p:ext uri="{BB962C8B-B14F-4D97-AF65-F5344CB8AC3E}">
        <p14:creationId xmlns:p14="http://schemas.microsoft.com/office/powerpoint/2010/main" val="58402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113017-8EC8-4546-AB0F-230CBE03CDBD}" type="slidenum">
              <a:rPr lang="en-GB" smtClean="0"/>
              <a:t>5</a:t>
            </a:fld>
            <a:endParaRPr lang="en-GB"/>
          </a:p>
        </p:txBody>
      </p:sp>
    </p:spTree>
    <p:extLst>
      <p:ext uri="{BB962C8B-B14F-4D97-AF65-F5344CB8AC3E}">
        <p14:creationId xmlns:p14="http://schemas.microsoft.com/office/powerpoint/2010/main" val="298157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113017-8EC8-4546-AB0F-230CBE03CDBD}" type="slidenum">
              <a:rPr lang="en-GB" smtClean="0"/>
              <a:t>6</a:t>
            </a:fld>
            <a:endParaRPr lang="en-GB"/>
          </a:p>
        </p:txBody>
      </p:sp>
    </p:spTree>
    <p:extLst>
      <p:ext uri="{BB962C8B-B14F-4D97-AF65-F5344CB8AC3E}">
        <p14:creationId xmlns:p14="http://schemas.microsoft.com/office/powerpoint/2010/main" val="27473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113017-8EC8-4546-AB0F-230CBE03CDBD}" type="slidenum">
              <a:rPr lang="en-GB" smtClean="0"/>
              <a:t>10</a:t>
            </a:fld>
            <a:endParaRPr lang="en-GB"/>
          </a:p>
        </p:txBody>
      </p:sp>
    </p:spTree>
    <p:extLst>
      <p:ext uri="{BB962C8B-B14F-4D97-AF65-F5344CB8AC3E}">
        <p14:creationId xmlns:p14="http://schemas.microsoft.com/office/powerpoint/2010/main" val="504201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AC113017-8EC8-4546-AB0F-230CBE03CDBD}" type="slidenum">
              <a:rPr lang="en-GB" smtClean="0"/>
              <a:t>11</a:t>
            </a:fld>
            <a:endParaRPr lang="en-GB"/>
          </a:p>
        </p:txBody>
      </p:sp>
    </p:spTree>
    <p:extLst>
      <p:ext uri="{BB962C8B-B14F-4D97-AF65-F5344CB8AC3E}">
        <p14:creationId xmlns:p14="http://schemas.microsoft.com/office/powerpoint/2010/main" val="182035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a:t>
            </a:r>
          </a:p>
          <a:p>
            <a:r>
              <a:rPr lang="en-GB" dirty="0"/>
              <a:t>‘Article-compilation’ format corresponds to UoE “PhD by Research Publications”.</a:t>
            </a:r>
            <a:r>
              <a:rPr lang="en-GB" baseline="0" dirty="0"/>
              <a:t> Submitted with abstract and general critical review. Each paper includes own specific LR. </a:t>
            </a:r>
            <a:endParaRPr lang="en-GB" dirty="0"/>
          </a:p>
        </p:txBody>
      </p:sp>
      <p:sp>
        <p:nvSpPr>
          <p:cNvPr id="4" name="Slide Number Placeholder 3"/>
          <p:cNvSpPr>
            <a:spLocks noGrp="1"/>
          </p:cNvSpPr>
          <p:nvPr>
            <p:ph type="sldNum" sz="quarter" idx="10"/>
          </p:nvPr>
        </p:nvSpPr>
        <p:spPr/>
        <p:txBody>
          <a:bodyPr/>
          <a:lstStyle/>
          <a:p>
            <a:fld id="{AC113017-8EC8-4546-AB0F-230CBE03CDBD}" type="slidenum">
              <a:rPr lang="en-GB" smtClean="0"/>
              <a:t>12</a:t>
            </a:fld>
            <a:endParaRPr lang="en-GB"/>
          </a:p>
        </p:txBody>
      </p:sp>
    </p:spTree>
    <p:extLst>
      <p:ext uri="{BB962C8B-B14F-4D97-AF65-F5344CB8AC3E}">
        <p14:creationId xmlns:p14="http://schemas.microsoft.com/office/powerpoint/2010/main" val="76253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AC113017-8EC8-4546-AB0F-230CBE03CDBD}" type="slidenum">
              <a:rPr lang="en-GB" smtClean="0"/>
              <a:t>13</a:t>
            </a:fld>
            <a:endParaRPr lang="en-GB"/>
          </a:p>
        </p:txBody>
      </p:sp>
    </p:spTree>
    <p:extLst>
      <p:ext uri="{BB962C8B-B14F-4D97-AF65-F5344CB8AC3E}">
        <p14:creationId xmlns:p14="http://schemas.microsoft.com/office/powerpoint/2010/main" val="102221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1790978-8F9B-42F2-A1F9-E8EF4E18BADE}" type="datetimeFigureOut">
              <a:rPr lang="en-GB" smtClean="0"/>
              <a:t>05/05/2019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F131F-4EB1-4F41-855E-526A699AD552}" type="slidenum">
              <a:rPr lang="en-GB" smtClean="0"/>
              <a:t>‹#›</a:t>
            </a:fld>
            <a:endParaRPr lang="en-GB"/>
          </a:p>
        </p:txBody>
      </p:sp>
    </p:spTree>
    <p:extLst>
      <p:ext uri="{BB962C8B-B14F-4D97-AF65-F5344CB8AC3E}">
        <p14:creationId xmlns:p14="http://schemas.microsoft.com/office/powerpoint/2010/main" val="383457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790978-8F9B-42F2-A1F9-E8EF4E18BADE}" type="datetimeFigureOut">
              <a:rPr lang="en-GB" smtClean="0"/>
              <a:t>05/05/2019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F131F-4EB1-4F41-855E-526A699AD552}" type="slidenum">
              <a:rPr lang="en-GB" smtClean="0"/>
              <a:t>‹#›</a:t>
            </a:fld>
            <a:endParaRPr lang="en-GB"/>
          </a:p>
        </p:txBody>
      </p:sp>
    </p:spTree>
    <p:extLst>
      <p:ext uri="{BB962C8B-B14F-4D97-AF65-F5344CB8AC3E}">
        <p14:creationId xmlns:p14="http://schemas.microsoft.com/office/powerpoint/2010/main" val="98411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790978-8F9B-42F2-A1F9-E8EF4E18BADE}" type="datetimeFigureOut">
              <a:rPr lang="en-GB" smtClean="0"/>
              <a:t>05/05/2019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F131F-4EB1-4F41-855E-526A699AD552}" type="slidenum">
              <a:rPr lang="en-GB" smtClean="0"/>
              <a:t>‹#›</a:t>
            </a:fld>
            <a:endParaRPr lang="en-GB"/>
          </a:p>
        </p:txBody>
      </p:sp>
    </p:spTree>
    <p:extLst>
      <p:ext uri="{BB962C8B-B14F-4D97-AF65-F5344CB8AC3E}">
        <p14:creationId xmlns:p14="http://schemas.microsoft.com/office/powerpoint/2010/main" val="32759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2912" y="2130426"/>
            <a:ext cx="9351264" cy="1470025"/>
          </a:xfrm>
        </p:spPr>
        <p:txBody>
          <a:bodyPr/>
          <a:lstStyle>
            <a:lvl1pPr algn="ctr">
              <a:defRPr sz="4400" b="1"/>
            </a:lvl1pPr>
          </a:lstStyle>
          <a:p>
            <a:r>
              <a:rPr lang="en-US"/>
              <a:t>Click to edit Master title style</a:t>
            </a:r>
          </a:p>
        </p:txBody>
      </p:sp>
      <p:sp>
        <p:nvSpPr>
          <p:cNvPr id="3" name="Subtitle 2"/>
          <p:cNvSpPr>
            <a:spLocks noGrp="1"/>
          </p:cNvSpPr>
          <p:nvPr>
            <p:ph type="subTitle" idx="1"/>
          </p:nvPr>
        </p:nvSpPr>
        <p:spPr>
          <a:xfrm>
            <a:off x="2371344"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AA0DD65-5CE5-4125-8D98-5B67A8DEB3FB}" type="datetimeFigureOut">
              <a:rPr lang="en-US" altLang="en-US" smtClean="0"/>
              <a:pPr>
                <a:defRPr/>
              </a:pPr>
              <a:t>5/5/2019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6F0948-A961-444A-B90E-35E38B813507}" type="slidenum">
              <a:rPr lang="en-US" altLang="en-US" smtClean="0"/>
              <a:pPr>
                <a:defRPr/>
              </a:pPr>
              <a:t>‹#›</a:t>
            </a:fld>
            <a:endParaRPr lang="en-US" altLang="en-US"/>
          </a:p>
        </p:txBody>
      </p:sp>
    </p:spTree>
    <p:extLst>
      <p:ext uri="{BB962C8B-B14F-4D97-AF65-F5344CB8AC3E}">
        <p14:creationId xmlns:p14="http://schemas.microsoft.com/office/powerpoint/2010/main" val="2043956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7DB9E42-C6DC-4CCD-A85F-CF09392E9334}" type="datetimeFigureOut">
              <a:rPr lang="en-US" altLang="en-US" smtClean="0"/>
              <a:pPr>
                <a:defRPr/>
              </a:pPr>
              <a:t>5/5/2019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E0DB37-F0C3-4113-8DB5-28A51DAF00B8}" type="slidenum">
              <a:rPr lang="en-US" altLang="en-US" smtClean="0"/>
              <a:pPr>
                <a:defRPr/>
              </a:pPr>
              <a:t>‹#›</a:t>
            </a:fld>
            <a:endParaRPr lang="en-US" altLang="en-US"/>
          </a:p>
        </p:txBody>
      </p:sp>
    </p:spTree>
    <p:extLst>
      <p:ext uri="{BB962C8B-B14F-4D97-AF65-F5344CB8AC3E}">
        <p14:creationId xmlns:p14="http://schemas.microsoft.com/office/powerpoint/2010/main" val="1462959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799" y="4406901"/>
            <a:ext cx="949748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828799" y="2906713"/>
            <a:ext cx="949748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80518F0-7DF2-49B2-A1FD-1FD7CB1E3954}" type="datetimeFigureOut">
              <a:rPr lang="en-US" altLang="en-US" smtClean="0"/>
              <a:pPr>
                <a:defRPr/>
              </a:pPr>
              <a:t>5/5/2019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5195B5-00EF-4632-8DA3-E76978594224}" type="slidenum">
              <a:rPr lang="en-US" altLang="en-US" smtClean="0"/>
              <a:pPr>
                <a:defRPr/>
              </a:pPr>
              <a:t>‹#›</a:t>
            </a:fld>
            <a:endParaRPr lang="en-US" altLang="en-US"/>
          </a:p>
        </p:txBody>
      </p:sp>
    </p:spTree>
    <p:extLst>
      <p:ext uri="{BB962C8B-B14F-4D97-AF65-F5344CB8AC3E}">
        <p14:creationId xmlns:p14="http://schemas.microsoft.com/office/powerpoint/2010/main" val="2216899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89760" y="2221993"/>
            <a:ext cx="4704000" cy="3904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88480" y="2221993"/>
            <a:ext cx="4704000" cy="3904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CFD5E86-FE43-45BA-8ADA-985413D6707C}" type="datetimeFigureOut">
              <a:rPr lang="en-US" altLang="en-US" smtClean="0"/>
              <a:pPr>
                <a:defRPr/>
              </a:pPr>
              <a:t>5/5/2019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A32D995-36C4-4724-87C1-CA9961026724}" type="slidenum">
              <a:rPr lang="en-US" altLang="en-US" smtClean="0"/>
              <a:pPr>
                <a:defRPr/>
              </a:pPr>
              <a:t>‹#›</a:t>
            </a:fld>
            <a:endParaRPr lang="en-US" altLang="en-US"/>
          </a:p>
        </p:txBody>
      </p:sp>
    </p:spTree>
    <p:extLst>
      <p:ext uri="{BB962C8B-B14F-4D97-AF65-F5344CB8AC3E}">
        <p14:creationId xmlns:p14="http://schemas.microsoft.com/office/powerpoint/2010/main" val="1231562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9760" y="2193481"/>
            <a:ext cx="4704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89760" y="2871216"/>
            <a:ext cx="4704000" cy="324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76119" y="2193798"/>
            <a:ext cx="4704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76119" y="2871215"/>
            <a:ext cx="4704000" cy="324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A246FB2-EFEE-4D0E-AF0B-31EF9842EB63}" type="datetimeFigureOut">
              <a:rPr lang="en-US" altLang="en-US" smtClean="0"/>
              <a:pPr>
                <a:defRPr/>
              </a:pPr>
              <a:t>5/5/2019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2DA5154-6616-41BB-A904-555A6B0EA46D}" type="slidenum">
              <a:rPr lang="en-US" altLang="en-US" smtClean="0"/>
              <a:pPr>
                <a:defRPr/>
              </a:pPr>
              <a:t>‹#›</a:t>
            </a:fld>
            <a:endParaRPr lang="en-US" altLang="en-US"/>
          </a:p>
        </p:txBody>
      </p:sp>
    </p:spTree>
    <p:extLst>
      <p:ext uri="{BB962C8B-B14F-4D97-AF65-F5344CB8AC3E}">
        <p14:creationId xmlns:p14="http://schemas.microsoft.com/office/powerpoint/2010/main" val="1749350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03876B-9E80-4EC2-AD71-80366EFDB255}" type="datetimeFigureOut">
              <a:rPr lang="en-US" altLang="en-US" smtClean="0"/>
              <a:pPr>
                <a:defRPr/>
              </a:pPr>
              <a:t>5/5/2019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23EC116-56DA-4BF5-A38D-E9F9AD1013D5}" type="slidenum">
              <a:rPr lang="en-US" altLang="en-US" smtClean="0"/>
              <a:pPr>
                <a:defRPr/>
              </a:pPr>
              <a:t>‹#›</a:t>
            </a:fld>
            <a:endParaRPr lang="en-US" altLang="en-US"/>
          </a:p>
        </p:txBody>
      </p:sp>
    </p:spTree>
    <p:extLst>
      <p:ext uri="{BB962C8B-B14F-4D97-AF65-F5344CB8AC3E}">
        <p14:creationId xmlns:p14="http://schemas.microsoft.com/office/powerpoint/2010/main" val="1573283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F73302-DE4E-4C87-BFC8-644CA825E514}" type="datetimeFigureOut">
              <a:rPr lang="en-US" altLang="en-US" smtClean="0"/>
              <a:pPr>
                <a:defRPr/>
              </a:pPr>
              <a:t>5/5/2019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C12580-20E3-414E-A055-08F760766067}" type="slidenum">
              <a:rPr lang="en-US" altLang="en-US" smtClean="0"/>
              <a:pPr>
                <a:defRPr/>
              </a:pPr>
              <a:t>‹#›</a:t>
            </a:fld>
            <a:endParaRPr lang="en-US" altLang="en-US"/>
          </a:p>
        </p:txBody>
      </p:sp>
    </p:spTree>
    <p:extLst>
      <p:ext uri="{BB962C8B-B14F-4D97-AF65-F5344CB8AC3E}">
        <p14:creationId xmlns:p14="http://schemas.microsoft.com/office/powerpoint/2010/main" val="2612025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1" y="1069848"/>
            <a:ext cx="4011084" cy="110515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6181344" y="1069848"/>
            <a:ext cx="5401056" cy="50563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11681" y="2203704"/>
            <a:ext cx="4011084" cy="39224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E63707-70B6-4F8B-808F-D93137992006}" type="datetimeFigureOut">
              <a:rPr lang="en-US" altLang="en-US" smtClean="0"/>
              <a:pPr>
                <a:defRPr/>
              </a:pPr>
              <a:t>5/5/2019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07A3B78-28F0-48C5-94D8-C32EAE3226C5}" type="slidenum">
              <a:rPr lang="en-US" altLang="en-US" smtClean="0"/>
              <a:pPr>
                <a:defRPr/>
              </a:pPr>
              <a:t>‹#›</a:t>
            </a:fld>
            <a:endParaRPr lang="en-US" altLang="en-US"/>
          </a:p>
        </p:txBody>
      </p:sp>
    </p:spTree>
    <p:extLst>
      <p:ext uri="{BB962C8B-B14F-4D97-AF65-F5344CB8AC3E}">
        <p14:creationId xmlns:p14="http://schemas.microsoft.com/office/powerpoint/2010/main" val="120623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790978-8F9B-42F2-A1F9-E8EF4E18BADE}" type="datetimeFigureOut">
              <a:rPr lang="en-GB" smtClean="0"/>
              <a:t>05/05/2019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F131F-4EB1-4F41-855E-526A699AD552}" type="slidenum">
              <a:rPr lang="en-GB" smtClean="0"/>
              <a:t>‹#›</a:t>
            </a:fld>
            <a:endParaRPr lang="en-GB"/>
          </a:p>
        </p:txBody>
      </p:sp>
    </p:spTree>
    <p:extLst>
      <p:ext uri="{BB962C8B-B14F-4D97-AF65-F5344CB8AC3E}">
        <p14:creationId xmlns:p14="http://schemas.microsoft.com/office/powerpoint/2010/main" val="2251914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91925"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291925" y="1179576"/>
            <a:ext cx="7315200" cy="3547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29192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5B91F2-65DB-422E-88E4-7809398DB01F}" type="datetimeFigureOut">
              <a:rPr lang="en-US" altLang="en-US" smtClean="0"/>
              <a:pPr>
                <a:defRPr/>
              </a:pPr>
              <a:t>5/5/2019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B2F4FB-6739-4AC3-B55B-10AA91D9875D}" type="slidenum">
              <a:rPr lang="en-US" altLang="en-US" smtClean="0"/>
              <a:pPr>
                <a:defRPr/>
              </a:pPr>
              <a:t>‹#›</a:t>
            </a:fld>
            <a:endParaRPr lang="en-US" altLang="en-US"/>
          </a:p>
        </p:txBody>
      </p:sp>
    </p:spTree>
    <p:extLst>
      <p:ext uri="{BB962C8B-B14F-4D97-AF65-F5344CB8AC3E}">
        <p14:creationId xmlns:p14="http://schemas.microsoft.com/office/powerpoint/2010/main" val="2507413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17EE24-8A30-4C42-9AFE-66E4D305B169}" type="datetimeFigureOut">
              <a:rPr lang="en-US" altLang="en-US" smtClean="0"/>
              <a:pPr>
                <a:defRPr/>
              </a:pPr>
              <a:t>5/5/2019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008AC8-063C-43CB-819B-0A948A7BD2DE}" type="slidenum">
              <a:rPr lang="en-US" altLang="en-US" smtClean="0"/>
              <a:pPr>
                <a:defRPr/>
              </a:pPr>
              <a:t>‹#›</a:t>
            </a:fld>
            <a:endParaRPr lang="en-US" altLang="en-US"/>
          </a:p>
        </p:txBody>
      </p:sp>
    </p:spTree>
    <p:extLst>
      <p:ext uri="{BB962C8B-B14F-4D97-AF65-F5344CB8AC3E}">
        <p14:creationId xmlns:p14="http://schemas.microsoft.com/office/powerpoint/2010/main" val="384591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9848"/>
            <a:ext cx="2743200" cy="50563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80032" y="1069848"/>
            <a:ext cx="6855968" cy="50563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894EAE-5FC4-4F37-9E95-591D9224D314}" type="datetimeFigureOut">
              <a:rPr lang="en-US" altLang="en-US" smtClean="0"/>
              <a:pPr>
                <a:defRPr/>
              </a:pPr>
              <a:t>5/5/2019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3C5DB1-7EEA-4B22-9D2F-44FB4CB19688}" type="slidenum">
              <a:rPr lang="en-US" altLang="en-US" smtClean="0"/>
              <a:pPr>
                <a:defRPr/>
              </a:pPr>
              <a:t>‹#›</a:t>
            </a:fld>
            <a:endParaRPr lang="en-US" altLang="en-US"/>
          </a:p>
        </p:txBody>
      </p:sp>
    </p:spTree>
    <p:extLst>
      <p:ext uri="{BB962C8B-B14F-4D97-AF65-F5344CB8AC3E}">
        <p14:creationId xmlns:p14="http://schemas.microsoft.com/office/powerpoint/2010/main" val="3954978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0946BC1-36F8-4B5D-AFA0-562E7132CCFE}" type="datetimeFigureOut">
              <a:rPr lang="en-GB" smtClean="0"/>
              <a:t>05/05/2019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EDEC7-BBE3-441A-B0D2-99056AA9BA7C}" type="slidenum">
              <a:rPr lang="en-GB" smtClean="0"/>
              <a:t>‹#›</a:t>
            </a:fld>
            <a:endParaRPr lang="en-GB"/>
          </a:p>
        </p:txBody>
      </p:sp>
    </p:spTree>
    <p:extLst>
      <p:ext uri="{BB962C8B-B14F-4D97-AF65-F5344CB8AC3E}">
        <p14:creationId xmlns:p14="http://schemas.microsoft.com/office/powerpoint/2010/main" val="380572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946BC1-36F8-4B5D-AFA0-562E7132CCFE}" type="datetimeFigureOut">
              <a:rPr lang="en-GB" smtClean="0"/>
              <a:t>05/05/2019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EDEC7-BBE3-441A-B0D2-99056AA9BA7C}" type="slidenum">
              <a:rPr lang="en-GB" smtClean="0"/>
              <a:t>‹#›</a:t>
            </a:fld>
            <a:endParaRPr lang="en-GB"/>
          </a:p>
        </p:txBody>
      </p:sp>
    </p:spTree>
    <p:extLst>
      <p:ext uri="{BB962C8B-B14F-4D97-AF65-F5344CB8AC3E}">
        <p14:creationId xmlns:p14="http://schemas.microsoft.com/office/powerpoint/2010/main" val="2891222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946BC1-36F8-4B5D-AFA0-562E7132CCFE}" type="datetimeFigureOut">
              <a:rPr lang="en-GB" smtClean="0"/>
              <a:t>05/05/2019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EDEC7-BBE3-441A-B0D2-99056AA9BA7C}" type="slidenum">
              <a:rPr lang="en-GB" smtClean="0"/>
              <a:t>‹#›</a:t>
            </a:fld>
            <a:endParaRPr lang="en-GB"/>
          </a:p>
        </p:txBody>
      </p:sp>
    </p:spTree>
    <p:extLst>
      <p:ext uri="{BB962C8B-B14F-4D97-AF65-F5344CB8AC3E}">
        <p14:creationId xmlns:p14="http://schemas.microsoft.com/office/powerpoint/2010/main" val="1804979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0946BC1-36F8-4B5D-AFA0-562E7132CCFE}" type="datetimeFigureOut">
              <a:rPr lang="en-GB" smtClean="0"/>
              <a:t>05/05/2019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AEDEC7-BBE3-441A-B0D2-99056AA9BA7C}" type="slidenum">
              <a:rPr lang="en-GB" smtClean="0"/>
              <a:t>‹#›</a:t>
            </a:fld>
            <a:endParaRPr lang="en-GB"/>
          </a:p>
        </p:txBody>
      </p:sp>
    </p:spTree>
    <p:extLst>
      <p:ext uri="{BB962C8B-B14F-4D97-AF65-F5344CB8AC3E}">
        <p14:creationId xmlns:p14="http://schemas.microsoft.com/office/powerpoint/2010/main" val="573836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946BC1-36F8-4B5D-AFA0-562E7132CCFE}" type="datetimeFigureOut">
              <a:rPr lang="en-GB" smtClean="0"/>
              <a:t>05/05/2019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AEDEC7-BBE3-441A-B0D2-99056AA9BA7C}" type="slidenum">
              <a:rPr lang="en-GB" smtClean="0"/>
              <a:t>‹#›</a:t>
            </a:fld>
            <a:endParaRPr lang="en-GB"/>
          </a:p>
        </p:txBody>
      </p:sp>
    </p:spTree>
    <p:extLst>
      <p:ext uri="{BB962C8B-B14F-4D97-AF65-F5344CB8AC3E}">
        <p14:creationId xmlns:p14="http://schemas.microsoft.com/office/powerpoint/2010/main" val="2758366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0946BC1-36F8-4B5D-AFA0-562E7132CCFE}" type="datetimeFigureOut">
              <a:rPr lang="en-GB" smtClean="0"/>
              <a:t>05/05/2019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AEDEC7-BBE3-441A-B0D2-99056AA9BA7C}" type="slidenum">
              <a:rPr lang="en-GB" smtClean="0"/>
              <a:t>‹#›</a:t>
            </a:fld>
            <a:endParaRPr lang="en-GB"/>
          </a:p>
        </p:txBody>
      </p:sp>
    </p:spTree>
    <p:extLst>
      <p:ext uri="{BB962C8B-B14F-4D97-AF65-F5344CB8AC3E}">
        <p14:creationId xmlns:p14="http://schemas.microsoft.com/office/powerpoint/2010/main" val="1275367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46BC1-36F8-4B5D-AFA0-562E7132CCFE}" type="datetimeFigureOut">
              <a:rPr lang="en-GB" smtClean="0"/>
              <a:t>05/05/2019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AEDEC7-BBE3-441A-B0D2-99056AA9BA7C}" type="slidenum">
              <a:rPr lang="en-GB" smtClean="0"/>
              <a:t>‹#›</a:t>
            </a:fld>
            <a:endParaRPr lang="en-GB"/>
          </a:p>
        </p:txBody>
      </p:sp>
    </p:spTree>
    <p:extLst>
      <p:ext uri="{BB962C8B-B14F-4D97-AF65-F5344CB8AC3E}">
        <p14:creationId xmlns:p14="http://schemas.microsoft.com/office/powerpoint/2010/main" val="384533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90978-8F9B-42F2-A1F9-E8EF4E18BADE}" type="datetimeFigureOut">
              <a:rPr lang="en-GB" smtClean="0"/>
              <a:t>05/05/2019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F131F-4EB1-4F41-855E-526A699AD552}" type="slidenum">
              <a:rPr lang="en-GB" smtClean="0"/>
              <a:t>‹#›</a:t>
            </a:fld>
            <a:endParaRPr lang="en-GB"/>
          </a:p>
        </p:txBody>
      </p:sp>
    </p:spTree>
    <p:extLst>
      <p:ext uri="{BB962C8B-B14F-4D97-AF65-F5344CB8AC3E}">
        <p14:creationId xmlns:p14="http://schemas.microsoft.com/office/powerpoint/2010/main" val="3200001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946BC1-36F8-4B5D-AFA0-562E7132CCFE}" type="datetimeFigureOut">
              <a:rPr lang="en-GB" smtClean="0"/>
              <a:t>05/05/2019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AEDEC7-BBE3-441A-B0D2-99056AA9BA7C}" type="slidenum">
              <a:rPr lang="en-GB" smtClean="0"/>
              <a:t>‹#›</a:t>
            </a:fld>
            <a:endParaRPr lang="en-GB"/>
          </a:p>
        </p:txBody>
      </p:sp>
    </p:spTree>
    <p:extLst>
      <p:ext uri="{BB962C8B-B14F-4D97-AF65-F5344CB8AC3E}">
        <p14:creationId xmlns:p14="http://schemas.microsoft.com/office/powerpoint/2010/main" val="3778998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946BC1-36F8-4B5D-AFA0-562E7132CCFE}" type="datetimeFigureOut">
              <a:rPr lang="en-GB" smtClean="0"/>
              <a:t>05/05/2019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AEDEC7-BBE3-441A-B0D2-99056AA9BA7C}" type="slidenum">
              <a:rPr lang="en-GB" smtClean="0"/>
              <a:t>‹#›</a:t>
            </a:fld>
            <a:endParaRPr lang="en-GB"/>
          </a:p>
        </p:txBody>
      </p:sp>
    </p:spTree>
    <p:extLst>
      <p:ext uri="{BB962C8B-B14F-4D97-AF65-F5344CB8AC3E}">
        <p14:creationId xmlns:p14="http://schemas.microsoft.com/office/powerpoint/2010/main" val="946158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946BC1-36F8-4B5D-AFA0-562E7132CCFE}" type="datetimeFigureOut">
              <a:rPr lang="en-GB" smtClean="0"/>
              <a:t>05/05/2019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EDEC7-BBE3-441A-B0D2-99056AA9BA7C}" type="slidenum">
              <a:rPr lang="en-GB" smtClean="0"/>
              <a:t>‹#›</a:t>
            </a:fld>
            <a:endParaRPr lang="en-GB"/>
          </a:p>
        </p:txBody>
      </p:sp>
    </p:spTree>
    <p:extLst>
      <p:ext uri="{BB962C8B-B14F-4D97-AF65-F5344CB8AC3E}">
        <p14:creationId xmlns:p14="http://schemas.microsoft.com/office/powerpoint/2010/main" val="1426374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946BC1-36F8-4B5D-AFA0-562E7132CCFE}" type="datetimeFigureOut">
              <a:rPr lang="en-GB" smtClean="0"/>
              <a:t>05/05/2019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EDEC7-BBE3-441A-B0D2-99056AA9BA7C}" type="slidenum">
              <a:rPr lang="en-GB" smtClean="0"/>
              <a:t>‹#›</a:t>
            </a:fld>
            <a:endParaRPr lang="en-GB"/>
          </a:p>
        </p:txBody>
      </p:sp>
    </p:spTree>
    <p:extLst>
      <p:ext uri="{BB962C8B-B14F-4D97-AF65-F5344CB8AC3E}">
        <p14:creationId xmlns:p14="http://schemas.microsoft.com/office/powerpoint/2010/main" val="200978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790978-8F9B-42F2-A1F9-E8EF4E18BADE}" type="datetimeFigureOut">
              <a:rPr lang="en-GB" smtClean="0"/>
              <a:t>05/05/2019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F131F-4EB1-4F41-855E-526A699AD552}" type="slidenum">
              <a:rPr lang="en-GB" smtClean="0"/>
              <a:t>‹#›</a:t>
            </a:fld>
            <a:endParaRPr lang="en-GB"/>
          </a:p>
        </p:txBody>
      </p:sp>
    </p:spTree>
    <p:extLst>
      <p:ext uri="{BB962C8B-B14F-4D97-AF65-F5344CB8AC3E}">
        <p14:creationId xmlns:p14="http://schemas.microsoft.com/office/powerpoint/2010/main" val="84352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790978-8F9B-42F2-A1F9-E8EF4E18BADE}" type="datetimeFigureOut">
              <a:rPr lang="en-GB" smtClean="0"/>
              <a:t>05/05/2019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9F131F-4EB1-4F41-855E-526A699AD552}" type="slidenum">
              <a:rPr lang="en-GB" smtClean="0"/>
              <a:t>‹#›</a:t>
            </a:fld>
            <a:endParaRPr lang="en-GB"/>
          </a:p>
        </p:txBody>
      </p:sp>
    </p:spTree>
    <p:extLst>
      <p:ext uri="{BB962C8B-B14F-4D97-AF65-F5344CB8AC3E}">
        <p14:creationId xmlns:p14="http://schemas.microsoft.com/office/powerpoint/2010/main" val="167824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790978-8F9B-42F2-A1F9-E8EF4E18BADE}" type="datetimeFigureOut">
              <a:rPr lang="en-GB" smtClean="0"/>
              <a:t>05/05/2019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9F131F-4EB1-4F41-855E-526A699AD552}" type="slidenum">
              <a:rPr lang="en-GB" smtClean="0"/>
              <a:t>‹#›</a:t>
            </a:fld>
            <a:endParaRPr lang="en-GB"/>
          </a:p>
        </p:txBody>
      </p:sp>
    </p:spTree>
    <p:extLst>
      <p:ext uri="{BB962C8B-B14F-4D97-AF65-F5344CB8AC3E}">
        <p14:creationId xmlns:p14="http://schemas.microsoft.com/office/powerpoint/2010/main" val="1353646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90978-8F9B-42F2-A1F9-E8EF4E18BADE}" type="datetimeFigureOut">
              <a:rPr lang="en-GB" smtClean="0"/>
              <a:t>05/05/2019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9F131F-4EB1-4F41-855E-526A699AD552}" type="slidenum">
              <a:rPr lang="en-GB" smtClean="0"/>
              <a:t>‹#›</a:t>
            </a:fld>
            <a:endParaRPr lang="en-GB"/>
          </a:p>
        </p:txBody>
      </p:sp>
    </p:spTree>
    <p:extLst>
      <p:ext uri="{BB962C8B-B14F-4D97-AF65-F5344CB8AC3E}">
        <p14:creationId xmlns:p14="http://schemas.microsoft.com/office/powerpoint/2010/main" val="388021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790978-8F9B-42F2-A1F9-E8EF4E18BADE}" type="datetimeFigureOut">
              <a:rPr lang="en-GB" smtClean="0"/>
              <a:t>05/05/2019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F131F-4EB1-4F41-855E-526A699AD552}" type="slidenum">
              <a:rPr lang="en-GB" smtClean="0"/>
              <a:t>‹#›</a:t>
            </a:fld>
            <a:endParaRPr lang="en-GB"/>
          </a:p>
        </p:txBody>
      </p:sp>
    </p:spTree>
    <p:extLst>
      <p:ext uri="{BB962C8B-B14F-4D97-AF65-F5344CB8AC3E}">
        <p14:creationId xmlns:p14="http://schemas.microsoft.com/office/powerpoint/2010/main" val="359480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790978-8F9B-42F2-A1F9-E8EF4E18BADE}" type="datetimeFigureOut">
              <a:rPr lang="en-GB" smtClean="0"/>
              <a:t>05/05/2019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F131F-4EB1-4F41-855E-526A699AD552}" type="slidenum">
              <a:rPr lang="en-GB" smtClean="0"/>
              <a:t>‹#›</a:t>
            </a:fld>
            <a:endParaRPr lang="en-GB"/>
          </a:p>
        </p:txBody>
      </p:sp>
    </p:spTree>
    <p:extLst>
      <p:ext uri="{BB962C8B-B14F-4D97-AF65-F5344CB8AC3E}">
        <p14:creationId xmlns:p14="http://schemas.microsoft.com/office/powerpoint/2010/main" val="43463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90978-8F9B-42F2-A1F9-E8EF4E18BADE}" type="datetimeFigureOut">
              <a:rPr lang="en-GB" smtClean="0"/>
              <a:t>05/05/2019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F131F-4EB1-4F41-855E-526A699AD552}" type="slidenum">
              <a:rPr lang="en-GB" smtClean="0"/>
              <a:t>‹#›</a:t>
            </a:fld>
            <a:endParaRPr lang="en-GB"/>
          </a:p>
        </p:txBody>
      </p:sp>
    </p:spTree>
    <p:extLst>
      <p:ext uri="{BB962C8B-B14F-4D97-AF65-F5344CB8AC3E}">
        <p14:creationId xmlns:p14="http://schemas.microsoft.com/office/powerpoint/2010/main" val="635070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90184" y="977900"/>
            <a:ext cx="96922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890184" y="2166939"/>
            <a:ext cx="9692216"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38DA5F7C-52B1-495C-96A5-C03188616F84}" type="datetimeFigureOut">
              <a:rPr lang="en-US" altLang="en-US" smtClean="0"/>
              <a:pPr defTabSz="457200" fontAlgn="base">
                <a:spcBef>
                  <a:spcPct val="0"/>
                </a:spcBef>
                <a:spcAft>
                  <a:spcPct val="0"/>
                </a:spcAft>
                <a:defRPr/>
              </a:pPr>
              <a:t>5/5/2019</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1A1C6F51-27AA-40A9-A562-9764A4AB2286}" type="slidenum">
              <a:rPr lang="en-US" altLang="en-US" smtClean="0">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69275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fontAlgn="base" hangingPunct="1">
        <a:spcBef>
          <a:spcPct val="0"/>
        </a:spcBef>
        <a:spcAft>
          <a:spcPct val="0"/>
        </a:spcAft>
        <a:defRPr sz="3600" kern="1200">
          <a:solidFill>
            <a:schemeClr val="tx1"/>
          </a:solidFill>
          <a:latin typeface="+mj-lt"/>
          <a:ea typeface="MS PGothic" pitchFamily="34" charset="-128"/>
          <a:cs typeface="+mj-cs"/>
        </a:defRPr>
      </a:lvl1pPr>
      <a:lvl2pPr algn="l" defTabSz="457200" rtl="0" eaLnBrk="1" fontAlgn="base" hangingPunct="1">
        <a:spcBef>
          <a:spcPct val="0"/>
        </a:spcBef>
        <a:spcAft>
          <a:spcPct val="0"/>
        </a:spcAft>
        <a:defRPr sz="3600">
          <a:solidFill>
            <a:schemeClr val="tx1"/>
          </a:solidFill>
          <a:latin typeface="Calibri" pitchFamily="34" charset="0"/>
          <a:ea typeface="MS PGothic" pitchFamily="34" charset="-128"/>
        </a:defRPr>
      </a:lvl2pPr>
      <a:lvl3pPr algn="l" defTabSz="457200" rtl="0" eaLnBrk="1" fontAlgn="base" hangingPunct="1">
        <a:spcBef>
          <a:spcPct val="0"/>
        </a:spcBef>
        <a:spcAft>
          <a:spcPct val="0"/>
        </a:spcAft>
        <a:defRPr sz="3600">
          <a:solidFill>
            <a:schemeClr val="tx1"/>
          </a:solidFill>
          <a:latin typeface="Calibri" pitchFamily="34" charset="0"/>
          <a:ea typeface="MS PGothic" pitchFamily="34" charset="-128"/>
        </a:defRPr>
      </a:lvl3pPr>
      <a:lvl4pPr algn="l" defTabSz="457200" rtl="0" eaLnBrk="1" fontAlgn="base" hangingPunct="1">
        <a:spcBef>
          <a:spcPct val="0"/>
        </a:spcBef>
        <a:spcAft>
          <a:spcPct val="0"/>
        </a:spcAft>
        <a:defRPr sz="3600">
          <a:solidFill>
            <a:schemeClr val="tx1"/>
          </a:solidFill>
          <a:latin typeface="Calibri" pitchFamily="34" charset="0"/>
          <a:ea typeface="MS PGothic" pitchFamily="34" charset="-128"/>
        </a:defRPr>
      </a:lvl4pPr>
      <a:lvl5pPr algn="l" defTabSz="457200" rtl="0" eaLnBrk="1" fontAlgn="base" hangingPunct="1">
        <a:spcBef>
          <a:spcPct val="0"/>
        </a:spcBef>
        <a:spcAft>
          <a:spcPct val="0"/>
        </a:spcAft>
        <a:defRPr sz="36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46BC1-36F8-4B5D-AFA0-562E7132CCFE}" type="datetimeFigureOut">
              <a:rPr lang="en-GB" smtClean="0"/>
              <a:t>05/05/2019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EDEC7-BBE3-441A-B0D2-99056AA9BA7C}" type="slidenum">
              <a:rPr lang="en-GB" smtClean="0"/>
              <a:t>‹#›</a:t>
            </a:fld>
            <a:endParaRPr lang="en-GB"/>
          </a:p>
        </p:txBody>
      </p:sp>
    </p:spTree>
    <p:extLst>
      <p:ext uri="{BB962C8B-B14F-4D97-AF65-F5344CB8AC3E}">
        <p14:creationId xmlns:p14="http://schemas.microsoft.com/office/powerpoint/2010/main" val="2013462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hyperlink" Target="http://muse.jhu.edu/journals/teaching_and_learning_inquiry__the_issotl_journal/v002/2.2.cisco.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Kenneth.Anderson@ed.ac.uk" TargetMode="External"/><Relationship Id="rId2" Type="http://schemas.openxmlformats.org/officeDocument/2006/relationships/hyperlink" Target="mailto:Cathy.Benson@ed.ac.uk"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2912" y="1584516"/>
            <a:ext cx="9351264" cy="1470025"/>
          </a:xfrm>
        </p:spPr>
        <p:txBody>
          <a:bodyPr/>
          <a:lstStyle/>
          <a:p>
            <a:r>
              <a:rPr lang="en-GB" dirty="0"/>
              <a:t>Reviewing the Literature: </a:t>
            </a:r>
            <a:br>
              <a:rPr lang="en-GB" dirty="0"/>
            </a:br>
            <a:r>
              <a:rPr lang="en-GB" dirty="0"/>
              <a:t>"A framework into which you can fit your own little contribution". </a:t>
            </a:r>
          </a:p>
        </p:txBody>
      </p:sp>
      <p:sp>
        <p:nvSpPr>
          <p:cNvPr id="3" name="Subtitle 2"/>
          <p:cNvSpPr>
            <a:spLocks noGrp="1"/>
          </p:cNvSpPr>
          <p:nvPr>
            <p:ph type="subTitle" idx="1"/>
          </p:nvPr>
        </p:nvSpPr>
        <p:spPr/>
        <p:txBody>
          <a:bodyPr/>
          <a:lstStyle/>
          <a:p>
            <a:r>
              <a:rPr lang="en-GB" dirty="0">
                <a:solidFill>
                  <a:schemeClr val="tx1"/>
                </a:solidFill>
              </a:rPr>
              <a:t>Cathy Benson</a:t>
            </a:r>
          </a:p>
          <a:p>
            <a:r>
              <a:rPr lang="en-GB" dirty="0">
                <a:solidFill>
                  <a:schemeClr val="tx1"/>
                </a:solidFill>
              </a:rPr>
              <a:t>Kenneth Anderson</a:t>
            </a:r>
          </a:p>
          <a:p>
            <a:r>
              <a:rPr lang="en-GB" dirty="0">
                <a:solidFill>
                  <a:schemeClr val="tx1"/>
                </a:solidFill>
              </a:rPr>
              <a:t>The University of Edinburgh</a:t>
            </a:r>
          </a:p>
        </p:txBody>
      </p:sp>
    </p:spTree>
    <p:extLst>
      <p:ext uri="{BB962C8B-B14F-4D97-AF65-F5344CB8AC3E}">
        <p14:creationId xmlns:p14="http://schemas.microsoft.com/office/powerpoint/2010/main" val="295015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latin typeface="+mn-lt"/>
              </a:rPr>
              <a:t>Published literature on writing Literature Reviews: Research Articles</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2095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9907"/>
          </a:xfrm>
        </p:spPr>
        <p:txBody>
          <a:bodyPr>
            <a:noAutofit/>
          </a:bodyPr>
          <a:lstStyle/>
          <a:p>
            <a:r>
              <a:rPr lang="en-GB" sz="2800" b="1" dirty="0" err="1"/>
              <a:t>Boote</a:t>
            </a:r>
            <a:r>
              <a:rPr lang="en-GB" sz="2800" b="1" dirty="0"/>
              <a:t> and </a:t>
            </a:r>
            <a:r>
              <a:rPr lang="en-GB" sz="2800" b="1" dirty="0" err="1"/>
              <a:t>Beile</a:t>
            </a:r>
            <a:r>
              <a:rPr lang="en-GB" sz="2800" b="1" dirty="0"/>
              <a:t> (2004)</a:t>
            </a:r>
            <a:br>
              <a:rPr lang="en-GB" sz="2800" b="1" dirty="0"/>
            </a:br>
            <a:r>
              <a:rPr lang="en-GB" sz="2800" dirty="0"/>
              <a:t>Criteria (adapted from Hart, 1999) to evaluate quality of PhD LRs</a:t>
            </a:r>
          </a:p>
        </p:txBody>
      </p:sp>
      <p:pic>
        <p:nvPicPr>
          <p:cNvPr id="7" name="Content Placeholder 6"/>
          <p:cNvPicPr>
            <a:picLocks noGrp="1" noChangeAspect="1"/>
          </p:cNvPicPr>
          <p:nvPr>
            <p:ph idx="1"/>
          </p:nvPr>
        </p:nvPicPr>
        <p:blipFill>
          <a:blip r:embed="rId3"/>
          <a:stretch>
            <a:fillRect/>
          </a:stretch>
        </p:blipFill>
        <p:spPr>
          <a:xfrm>
            <a:off x="1068865" y="1282701"/>
            <a:ext cx="10054270" cy="5919483"/>
          </a:xfrm>
          <a:prstGeom prst="rect">
            <a:avLst/>
          </a:prstGeom>
        </p:spPr>
      </p:pic>
    </p:spTree>
    <p:extLst>
      <p:ext uri="{BB962C8B-B14F-4D97-AF65-F5344CB8AC3E}">
        <p14:creationId xmlns:p14="http://schemas.microsoft.com/office/powerpoint/2010/main" val="106621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4497"/>
            <a:ext cx="10515600" cy="5672466"/>
          </a:xfrm>
        </p:spPr>
        <p:txBody>
          <a:bodyPr>
            <a:normAutofit/>
          </a:bodyPr>
          <a:lstStyle/>
          <a:p>
            <a:pPr marL="0" indent="0">
              <a:buNone/>
            </a:pPr>
            <a:r>
              <a:rPr lang="en-GB" b="1" dirty="0"/>
              <a:t>Kwan (2006)</a:t>
            </a:r>
          </a:p>
          <a:p>
            <a:pPr marL="0" indent="0">
              <a:buNone/>
            </a:pPr>
            <a:r>
              <a:rPr lang="en-GB" dirty="0"/>
              <a:t>Notes that three main thesis formats identified:</a:t>
            </a:r>
          </a:p>
          <a:p>
            <a:pPr marL="0" indent="0">
              <a:buNone/>
            </a:pPr>
            <a:endParaRPr lang="en-GB" dirty="0"/>
          </a:p>
          <a:p>
            <a:r>
              <a:rPr lang="en-GB" dirty="0" err="1"/>
              <a:t>ILrMRD</a:t>
            </a:r>
            <a:r>
              <a:rPr lang="en-GB" dirty="0"/>
              <a:t> (‘traditional format’)</a:t>
            </a:r>
          </a:p>
          <a:p>
            <a:r>
              <a:rPr lang="en-GB" dirty="0"/>
              <a:t>Article-compilation (portfolio of research papers)</a:t>
            </a:r>
          </a:p>
          <a:p>
            <a:r>
              <a:rPr lang="en-GB" dirty="0"/>
              <a:t>Topic-based (LR chapters may have specific topic headings)</a:t>
            </a:r>
          </a:p>
          <a:p>
            <a:pPr marL="0" indent="0">
              <a:buNone/>
            </a:pPr>
            <a:endParaRPr lang="en-GB" dirty="0"/>
          </a:p>
          <a:p>
            <a:pPr marL="0" indent="0">
              <a:buNone/>
            </a:pPr>
            <a:r>
              <a:rPr lang="en-GB" dirty="0"/>
              <a:t>LR not confined to single chapter</a:t>
            </a:r>
          </a:p>
          <a:p>
            <a:pPr marL="0" indent="0">
              <a:buNone/>
            </a:pPr>
            <a:r>
              <a:rPr lang="en-GB" dirty="0"/>
              <a:t>“Not all theses contain a recognizable literature review” (p 35)</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0807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4496"/>
            <a:ext cx="10515600" cy="6084839"/>
          </a:xfrm>
        </p:spPr>
        <p:txBody>
          <a:bodyPr>
            <a:normAutofit fontScale="92500" lnSpcReduction="20000"/>
          </a:bodyPr>
          <a:lstStyle/>
          <a:p>
            <a:pPr marL="0" indent="0">
              <a:buNone/>
            </a:pPr>
            <a:r>
              <a:rPr lang="en-GB" b="1" dirty="0"/>
              <a:t>Kwan (2006)</a:t>
            </a:r>
          </a:p>
          <a:p>
            <a:pPr marL="0" indent="0">
              <a:lnSpc>
                <a:spcPct val="120000"/>
              </a:lnSpc>
              <a:buNone/>
            </a:pPr>
            <a:r>
              <a:rPr lang="en-GB" dirty="0"/>
              <a:t>Genre analysis approach – characteristic rhetorical structure of LRs in doctoral theses. </a:t>
            </a:r>
          </a:p>
          <a:p>
            <a:pPr marL="0" indent="0">
              <a:lnSpc>
                <a:spcPct val="120000"/>
              </a:lnSpc>
              <a:buNone/>
            </a:pPr>
            <a:r>
              <a:rPr lang="en-GB" dirty="0"/>
              <a:t>Pedagogical literature on research writing often conflates Introduction &amp; LR genres. </a:t>
            </a:r>
          </a:p>
          <a:p>
            <a:pPr marL="0" indent="0">
              <a:lnSpc>
                <a:spcPct val="120000"/>
              </a:lnSpc>
              <a:buNone/>
            </a:pPr>
            <a:r>
              <a:rPr lang="en-GB" dirty="0"/>
              <a:t>20 LRs from doctoral theses, compared with </a:t>
            </a:r>
            <a:r>
              <a:rPr lang="en-GB" dirty="0" err="1"/>
              <a:t>Swales’s</a:t>
            </a:r>
            <a:r>
              <a:rPr lang="en-GB" dirty="0"/>
              <a:t> 3-move CARS model (1981, 1990) for Introductions, as revised by </a:t>
            </a:r>
            <a:r>
              <a:rPr lang="en-GB" dirty="0" err="1"/>
              <a:t>Bunton</a:t>
            </a:r>
            <a:r>
              <a:rPr lang="en-GB" dirty="0"/>
              <a:t> (2002): </a:t>
            </a:r>
          </a:p>
          <a:p>
            <a:pPr marL="457200" lvl="1" indent="0">
              <a:lnSpc>
                <a:spcPct val="120000"/>
              </a:lnSpc>
              <a:buNone/>
            </a:pPr>
            <a:r>
              <a:rPr lang="en-GB" sz="2900" dirty="0"/>
              <a:t>1 Establishing a territory</a:t>
            </a:r>
          </a:p>
          <a:p>
            <a:pPr marL="457200" lvl="1" indent="0">
              <a:lnSpc>
                <a:spcPct val="120000"/>
              </a:lnSpc>
              <a:buNone/>
            </a:pPr>
            <a:r>
              <a:rPr lang="en-GB" sz="2900" dirty="0"/>
              <a:t>2 Establishing a niche</a:t>
            </a:r>
          </a:p>
          <a:p>
            <a:pPr marL="457200" lvl="1" indent="0">
              <a:lnSpc>
                <a:spcPct val="120000"/>
              </a:lnSpc>
              <a:buNone/>
            </a:pPr>
            <a:r>
              <a:rPr lang="en-GB" sz="2900" dirty="0"/>
              <a:t>3 Announcing the present research (Occupying the niche)</a:t>
            </a:r>
          </a:p>
          <a:p>
            <a:pPr marL="0" indent="0">
              <a:lnSpc>
                <a:spcPct val="120000"/>
              </a:lnSpc>
              <a:buNone/>
            </a:pPr>
            <a:r>
              <a:rPr lang="en-GB" dirty="0"/>
              <a:t>In most cases, LRs:</a:t>
            </a:r>
          </a:p>
          <a:p>
            <a:pPr lvl="1">
              <a:lnSpc>
                <a:spcPct val="120000"/>
              </a:lnSpc>
            </a:pPr>
            <a:r>
              <a:rPr lang="en-GB" sz="2900" dirty="0"/>
              <a:t>were realised in more than one chapter</a:t>
            </a:r>
          </a:p>
          <a:p>
            <a:pPr lvl="1">
              <a:lnSpc>
                <a:spcPct val="120000"/>
              </a:lnSpc>
            </a:pPr>
            <a:r>
              <a:rPr lang="en-GB" sz="2900" dirty="0"/>
              <a:t>displayed Introduction – Body – Conclusion structure </a:t>
            </a:r>
          </a:p>
          <a:p>
            <a:pPr marL="0" indent="0">
              <a:lnSpc>
                <a:spcPct val="120000"/>
              </a:lnSpc>
              <a:buNone/>
            </a:pPr>
            <a:endParaRPr lang="en-GB" dirty="0"/>
          </a:p>
          <a:p>
            <a:pPr marL="0" indent="0">
              <a:buNone/>
            </a:pPr>
            <a:endParaRPr lang="en-GB" dirty="0"/>
          </a:p>
        </p:txBody>
      </p:sp>
    </p:spTree>
    <p:extLst>
      <p:ext uri="{BB962C8B-B14F-4D97-AF65-F5344CB8AC3E}">
        <p14:creationId xmlns:p14="http://schemas.microsoft.com/office/powerpoint/2010/main" val="92220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4308"/>
            <a:ext cx="10515600" cy="1325563"/>
          </a:xfrm>
        </p:spPr>
        <p:txBody>
          <a:bodyPr/>
          <a:lstStyle/>
          <a:p>
            <a:r>
              <a:rPr lang="en-GB" sz="3600" dirty="0"/>
              <a:t>Cisco (2014): Visual representation of theme creation (synthesising research)</a:t>
            </a:r>
          </a:p>
        </p:txBody>
      </p:sp>
      <p:pic>
        <p:nvPicPr>
          <p:cNvPr id="4" name="Content Placeholder 3"/>
          <p:cNvPicPr>
            <a:picLocks noGrp="1" noChangeAspect="1"/>
          </p:cNvPicPr>
          <p:nvPr>
            <p:ph idx="1"/>
          </p:nvPr>
        </p:nvPicPr>
        <p:blipFill>
          <a:blip r:embed="rId2"/>
          <a:stretch>
            <a:fillRect/>
          </a:stretch>
        </p:blipFill>
        <p:spPr>
          <a:xfrm>
            <a:off x="2524125" y="2120106"/>
            <a:ext cx="7143750" cy="3762375"/>
          </a:xfrm>
          <a:prstGeom prst="rect">
            <a:avLst/>
          </a:prstGeom>
        </p:spPr>
      </p:pic>
    </p:spTree>
    <p:extLst>
      <p:ext uri="{BB962C8B-B14F-4D97-AF65-F5344CB8AC3E}">
        <p14:creationId xmlns:p14="http://schemas.microsoft.com/office/powerpoint/2010/main" val="375016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Cisco (2014)</a:t>
            </a:r>
          </a:p>
        </p:txBody>
      </p:sp>
      <p:pic>
        <p:nvPicPr>
          <p:cNvPr id="5" name="Content Placeholder 4"/>
          <p:cNvPicPr>
            <a:picLocks noGrp="1" noChangeAspect="1"/>
          </p:cNvPicPr>
          <p:nvPr>
            <p:ph idx="1"/>
          </p:nvPr>
        </p:nvPicPr>
        <p:blipFill>
          <a:blip r:embed="rId3"/>
          <a:stretch>
            <a:fillRect/>
          </a:stretch>
        </p:blipFill>
        <p:spPr>
          <a:xfrm>
            <a:off x="4238733" y="697217"/>
            <a:ext cx="4550400" cy="5688000"/>
          </a:xfrm>
          <a:prstGeom prst="rect">
            <a:avLst/>
          </a:prstGeom>
        </p:spPr>
      </p:pic>
    </p:spTree>
    <p:extLst>
      <p:ext uri="{BB962C8B-B14F-4D97-AF65-F5344CB8AC3E}">
        <p14:creationId xmlns:p14="http://schemas.microsoft.com/office/powerpoint/2010/main" val="1804658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F01A-5FBB-4BFA-A237-B6200DCD7A76}"/>
              </a:ext>
            </a:extLst>
          </p:cNvPr>
          <p:cNvSpPr>
            <a:spLocks noGrp="1"/>
          </p:cNvSpPr>
          <p:nvPr>
            <p:ph type="title"/>
          </p:nvPr>
        </p:nvSpPr>
        <p:spPr/>
        <p:txBody>
          <a:bodyPr/>
          <a:lstStyle/>
          <a:p>
            <a:r>
              <a:rPr lang="en-GB" dirty="0">
                <a:latin typeface="+mn-lt"/>
              </a:rPr>
              <a:t>Our Research: supervisor surveys</a:t>
            </a:r>
          </a:p>
        </p:txBody>
      </p:sp>
      <p:sp>
        <p:nvSpPr>
          <p:cNvPr id="3" name="Text Placeholder 2">
            <a:extLst>
              <a:ext uri="{FF2B5EF4-FFF2-40B4-BE49-F238E27FC236}">
                <a16:creationId xmlns:a16="http://schemas.microsoft.com/office/drawing/2014/main" id="{91B88069-2C8A-4F37-B2BF-30DECD792F9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690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mn-lt"/>
              </a:rPr>
              <a:t>Supervisor survey (email)</a:t>
            </a:r>
          </a:p>
        </p:txBody>
      </p:sp>
      <p:sp>
        <p:nvSpPr>
          <p:cNvPr id="3" name="Content Placeholder 2"/>
          <p:cNvSpPr>
            <a:spLocks noGrp="1"/>
          </p:cNvSpPr>
          <p:nvPr>
            <p:ph idx="1"/>
          </p:nvPr>
        </p:nvSpPr>
        <p:spPr>
          <a:xfrm>
            <a:off x="838200" y="1825625"/>
            <a:ext cx="10515600" cy="4667250"/>
          </a:xfrm>
        </p:spPr>
        <p:txBody>
          <a:bodyPr/>
          <a:lstStyle/>
          <a:p>
            <a:pPr>
              <a:lnSpc>
                <a:spcPct val="150000"/>
              </a:lnSpc>
            </a:pPr>
            <a:r>
              <a:rPr lang="en-GB" dirty="0"/>
              <a:t>Open-ended questionnaire.</a:t>
            </a:r>
          </a:p>
          <a:p>
            <a:pPr>
              <a:lnSpc>
                <a:spcPct val="150000"/>
              </a:lnSpc>
            </a:pPr>
            <a:r>
              <a:rPr lang="en-GB" dirty="0"/>
              <a:t>17 PhD supervisors responded</a:t>
            </a:r>
          </a:p>
          <a:p>
            <a:pPr>
              <a:lnSpc>
                <a:spcPct val="150000"/>
              </a:lnSpc>
            </a:pPr>
            <a:r>
              <a:rPr lang="en-GB" dirty="0"/>
              <a:t>Range of disciplines:</a:t>
            </a:r>
          </a:p>
          <a:p>
            <a:pPr marL="457200" lvl="1" indent="0">
              <a:lnSpc>
                <a:spcPct val="100000"/>
              </a:lnSpc>
              <a:buNone/>
            </a:pPr>
            <a:r>
              <a:rPr lang="en-GB" sz="2800" dirty="0"/>
              <a:t>Biomedical Sciences (Discovery Brain Sciences, Cardiovascular Science), Veterinary Sciences, </a:t>
            </a:r>
            <a:r>
              <a:rPr lang="en-GB" sz="2800" dirty="0" err="1"/>
              <a:t>GeoSciences</a:t>
            </a:r>
            <a:r>
              <a:rPr lang="en-GB" sz="2800" dirty="0"/>
              <a:t>, Informatics, Education (TESOL, Physical Education), Linguistics &amp; English Language, History.</a:t>
            </a:r>
          </a:p>
        </p:txBody>
      </p:sp>
    </p:spTree>
    <p:extLst>
      <p:ext uri="{BB962C8B-B14F-4D97-AF65-F5344CB8AC3E}">
        <p14:creationId xmlns:p14="http://schemas.microsoft.com/office/powerpoint/2010/main" val="288537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4050"/>
          </a:xfrm>
        </p:spPr>
        <p:txBody>
          <a:bodyPr>
            <a:normAutofit fontScale="90000"/>
          </a:bodyPr>
          <a:lstStyle/>
          <a:p>
            <a:pPr algn="ctr"/>
            <a:r>
              <a:rPr lang="en-GB" dirty="0">
                <a:latin typeface="+mn-lt"/>
              </a:rPr>
              <a:t>Supervisor questionnaire</a:t>
            </a:r>
          </a:p>
        </p:txBody>
      </p:sp>
      <p:sp>
        <p:nvSpPr>
          <p:cNvPr id="3" name="Content Placeholder 2"/>
          <p:cNvSpPr>
            <a:spLocks noGrp="1"/>
          </p:cNvSpPr>
          <p:nvPr>
            <p:ph idx="1"/>
          </p:nvPr>
        </p:nvSpPr>
        <p:spPr>
          <a:xfrm>
            <a:off x="838200" y="1160980"/>
            <a:ext cx="10515600" cy="5015983"/>
          </a:xfrm>
        </p:spPr>
        <p:txBody>
          <a:bodyPr>
            <a:normAutofit/>
          </a:bodyPr>
          <a:lstStyle/>
          <a:p>
            <a:pPr marL="514350" lvl="0" indent="-514350">
              <a:buFont typeface="+mj-lt"/>
              <a:buAutoNum type="arabicPeriod"/>
            </a:pPr>
            <a:r>
              <a:rPr lang="en-GB" dirty="0"/>
              <a:t>What in your opinion, is the purpose of a Literature Review?</a:t>
            </a:r>
          </a:p>
          <a:p>
            <a:pPr marL="514350" indent="-514350">
              <a:buFont typeface="+mj-lt"/>
              <a:buAutoNum type="arabicPeriod"/>
            </a:pPr>
            <a:r>
              <a:rPr lang="en-GB" dirty="0"/>
              <a:t>In what ways do you help your supervisees to plan and write their Literature Review chapter?</a:t>
            </a:r>
          </a:p>
          <a:p>
            <a:pPr marL="514350" lvl="0" indent="-514350">
              <a:buFont typeface="+mj-lt"/>
              <a:buAutoNum type="arabicPeriod"/>
            </a:pPr>
            <a:r>
              <a:rPr lang="en-GB" dirty="0"/>
              <a:t>What aspects of producing a Literature Review tend to be more difficult for students?</a:t>
            </a:r>
          </a:p>
          <a:p>
            <a:pPr marL="514350" lvl="0" indent="-514350">
              <a:buFont typeface="+mj-lt"/>
              <a:buAutoNum type="arabicPeriod"/>
            </a:pPr>
            <a:r>
              <a:rPr lang="en-GB" dirty="0"/>
              <a:t>Can you suggest effective ways of organising the Literature Review in your discipline?</a:t>
            </a:r>
          </a:p>
          <a:p>
            <a:pPr marL="514350" lvl="0" indent="-514350">
              <a:buFont typeface="+mj-lt"/>
              <a:buAutoNum type="arabicPeriod"/>
            </a:pPr>
            <a:r>
              <a:rPr lang="en-GB" dirty="0"/>
              <a:t>Please complete the table below with what you consider to be the main characteristics of a successful and a weak Literature Review. </a:t>
            </a:r>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61292499"/>
              </p:ext>
            </p:extLst>
          </p:nvPr>
        </p:nvGraphicFramePr>
        <p:xfrm>
          <a:off x="1426072" y="5321147"/>
          <a:ext cx="8128000" cy="1225045"/>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1977798236"/>
                    </a:ext>
                  </a:extLst>
                </a:gridCol>
                <a:gridCol w="4064000">
                  <a:extLst>
                    <a:ext uri="{9D8B030D-6E8A-4147-A177-3AD203B41FA5}">
                      <a16:colId xmlns:a16="http://schemas.microsoft.com/office/drawing/2014/main" val="3459286054"/>
                    </a:ext>
                  </a:extLst>
                </a:gridCol>
              </a:tblGrid>
              <a:tr h="672029">
                <a:tc>
                  <a:txBody>
                    <a:bodyPr/>
                    <a:lstStyle/>
                    <a:p>
                      <a:r>
                        <a:rPr lang="en-GB" sz="2800" dirty="0"/>
                        <a:t>A successful LR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a:t>A weak LR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577258"/>
                  </a:ext>
                </a:extLst>
              </a:tr>
              <a:tr h="55301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549079"/>
                  </a:ext>
                </a:extLst>
              </a:tr>
            </a:tbl>
          </a:graphicData>
        </a:graphic>
      </p:graphicFrame>
    </p:spTree>
    <p:extLst>
      <p:ext uri="{BB962C8B-B14F-4D97-AF65-F5344CB8AC3E}">
        <p14:creationId xmlns:p14="http://schemas.microsoft.com/office/powerpoint/2010/main" val="547412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2908"/>
          </a:xfrm>
        </p:spPr>
        <p:txBody>
          <a:bodyPr>
            <a:normAutofit fontScale="90000"/>
          </a:bodyPr>
          <a:lstStyle/>
          <a:p>
            <a:pPr algn="ctr"/>
            <a:r>
              <a:rPr lang="en-GB" dirty="0">
                <a:latin typeface="+mn-lt"/>
              </a:rPr>
              <a:t>Responses to Q5 – characteristics of successful LR</a:t>
            </a:r>
          </a:p>
        </p:txBody>
      </p:sp>
      <p:sp>
        <p:nvSpPr>
          <p:cNvPr id="3" name="Content Placeholder 2"/>
          <p:cNvSpPr>
            <a:spLocks noGrp="1"/>
          </p:cNvSpPr>
          <p:nvPr>
            <p:ph idx="1"/>
          </p:nvPr>
        </p:nvSpPr>
        <p:spPr>
          <a:xfrm>
            <a:off x="838200" y="1197206"/>
            <a:ext cx="10515600" cy="5033912"/>
          </a:xfrm>
        </p:spPr>
        <p:txBody>
          <a:bodyPr>
            <a:noAutofit/>
          </a:bodyPr>
          <a:lstStyle/>
          <a:p>
            <a:pPr marL="0" indent="0">
              <a:spcBef>
                <a:spcPts val="1200"/>
              </a:spcBef>
              <a:buNone/>
            </a:pPr>
            <a:r>
              <a:rPr lang="en-GB" sz="2400" dirty="0"/>
              <a:t>We identified 8 broad themes:</a:t>
            </a:r>
          </a:p>
          <a:p>
            <a:pPr marL="800100" lvl="2" indent="-342900">
              <a:spcBef>
                <a:spcPts val="1200"/>
              </a:spcBef>
            </a:pPr>
            <a:r>
              <a:rPr lang="en-GB" sz="2400" dirty="0"/>
              <a:t>Structure</a:t>
            </a:r>
          </a:p>
          <a:p>
            <a:pPr marL="800100" lvl="2" indent="-342900">
              <a:spcBef>
                <a:spcPts val="1200"/>
              </a:spcBef>
            </a:pPr>
            <a:r>
              <a:rPr lang="en-GB" sz="2400" dirty="0"/>
              <a:t>Clarity</a:t>
            </a:r>
          </a:p>
          <a:p>
            <a:pPr marL="800100" lvl="2" indent="-342900">
              <a:spcBef>
                <a:spcPts val="1200"/>
              </a:spcBef>
            </a:pPr>
            <a:r>
              <a:rPr lang="en-GB" sz="2400" dirty="0"/>
              <a:t>Coverage</a:t>
            </a:r>
          </a:p>
          <a:p>
            <a:pPr marL="800100" lvl="2" indent="-342900">
              <a:spcBef>
                <a:spcPts val="1200"/>
              </a:spcBef>
            </a:pPr>
            <a:r>
              <a:rPr lang="en-GB" sz="2400" dirty="0"/>
              <a:t>Focus / content</a:t>
            </a:r>
          </a:p>
          <a:p>
            <a:pPr marL="800100" lvl="2" indent="-342900">
              <a:spcBef>
                <a:spcPts val="1200"/>
              </a:spcBef>
            </a:pPr>
            <a:r>
              <a:rPr lang="en-GB" sz="2400" dirty="0"/>
              <a:t>Argumentation</a:t>
            </a:r>
          </a:p>
          <a:p>
            <a:pPr marL="800100" lvl="2" indent="-342900">
              <a:spcBef>
                <a:spcPts val="1200"/>
              </a:spcBef>
            </a:pPr>
            <a:r>
              <a:rPr lang="en-GB" sz="2400" dirty="0"/>
              <a:t>Voice / stance / criticality</a:t>
            </a:r>
          </a:p>
          <a:p>
            <a:pPr marL="800100" lvl="2" indent="-342900">
              <a:spcBef>
                <a:spcPts val="1200"/>
              </a:spcBef>
            </a:pPr>
            <a:r>
              <a:rPr lang="en-GB" sz="2400" dirty="0"/>
              <a:t>What the LR reveals about the student / Benefits for the student </a:t>
            </a:r>
          </a:p>
          <a:p>
            <a:pPr marL="800100" lvl="2" indent="-342900">
              <a:spcBef>
                <a:spcPts val="1200"/>
              </a:spcBef>
            </a:pPr>
            <a:r>
              <a:rPr lang="en-GB" sz="2400" dirty="0"/>
              <a:t>Use of visuals (Anatomy / Veterinary Science)</a:t>
            </a:r>
          </a:p>
          <a:p>
            <a:pPr marL="0" indent="0">
              <a:buNone/>
            </a:pPr>
            <a:r>
              <a:rPr lang="en-GB" sz="2400" dirty="0"/>
              <a:t>As a task in Unit 1, we gave students an unsorted list of responses, and asked them to group these, then compare with </a:t>
            </a:r>
            <a:r>
              <a:rPr lang="en-GB" sz="2400" dirty="0" err="1"/>
              <a:t>Boote</a:t>
            </a:r>
            <a:r>
              <a:rPr lang="en-GB" sz="2400" dirty="0"/>
              <a:t> and </a:t>
            </a:r>
            <a:r>
              <a:rPr lang="en-GB" sz="2400" dirty="0" err="1"/>
              <a:t>Beile</a:t>
            </a:r>
            <a:r>
              <a:rPr lang="en-GB" sz="2400" dirty="0"/>
              <a:t> (2004) criteria.</a:t>
            </a:r>
          </a:p>
          <a:p>
            <a:pPr marL="0" indent="0">
              <a:buNone/>
            </a:pPr>
            <a:endParaRPr lang="en-GB" sz="2400" dirty="0">
              <a:solidFill>
                <a:srgbClr val="FF0000"/>
              </a:solidFill>
            </a:endParaRPr>
          </a:p>
        </p:txBody>
      </p:sp>
    </p:spTree>
    <p:extLst>
      <p:ext uri="{BB962C8B-B14F-4D97-AF65-F5344CB8AC3E}">
        <p14:creationId xmlns:p14="http://schemas.microsoft.com/office/powerpoint/2010/main" val="163197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D7A41-7251-481C-908D-B6D54F27F5AB}"/>
              </a:ext>
            </a:extLst>
          </p:cNvPr>
          <p:cNvSpPr>
            <a:spLocks noGrp="1"/>
          </p:cNvSpPr>
          <p:nvPr>
            <p:ph type="title"/>
          </p:nvPr>
        </p:nvSpPr>
        <p:spPr/>
        <p:txBody>
          <a:bodyPr/>
          <a:lstStyle/>
          <a:p>
            <a:r>
              <a:rPr lang="en-GB" dirty="0">
                <a:latin typeface="+mn-lt"/>
              </a:rPr>
              <a:t>The story</a:t>
            </a:r>
          </a:p>
        </p:txBody>
      </p:sp>
      <p:sp>
        <p:nvSpPr>
          <p:cNvPr id="3" name="Content Placeholder 2">
            <a:extLst>
              <a:ext uri="{FF2B5EF4-FFF2-40B4-BE49-F238E27FC236}">
                <a16:creationId xmlns:a16="http://schemas.microsoft.com/office/drawing/2014/main" id="{6AE22EDD-9A70-421C-B31B-E299DE312188}"/>
              </a:ext>
            </a:extLst>
          </p:cNvPr>
          <p:cNvSpPr>
            <a:spLocks noGrp="1"/>
          </p:cNvSpPr>
          <p:nvPr>
            <p:ph idx="1"/>
          </p:nvPr>
        </p:nvSpPr>
        <p:spPr>
          <a:xfrm>
            <a:off x="1890184" y="2166939"/>
            <a:ext cx="9692216" cy="4691061"/>
          </a:xfrm>
        </p:spPr>
        <p:txBody>
          <a:bodyPr/>
          <a:lstStyle/>
          <a:p>
            <a:r>
              <a:rPr lang="en-GB" dirty="0"/>
              <a:t>The Birth of a Course</a:t>
            </a:r>
          </a:p>
          <a:p>
            <a:r>
              <a:rPr lang="en-GB" dirty="0"/>
              <a:t>Our Research: handbooks</a:t>
            </a:r>
          </a:p>
          <a:p>
            <a:r>
              <a:rPr lang="en-GB" dirty="0"/>
              <a:t>Our Research: research articles</a:t>
            </a:r>
          </a:p>
          <a:p>
            <a:r>
              <a:rPr lang="en-GB" dirty="0"/>
              <a:t>Our Research: supervisor surveys</a:t>
            </a:r>
          </a:p>
          <a:p>
            <a:r>
              <a:rPr lang="en-GB" dirty="0"/>
              <a:t>Our Research: student interviews</a:t>
            </a:r>
          </a:p>
          <a:p>
            <a:r>
              <a:rPr lang="en-GB" dirty="0"/>
              <a:t>The course content: outline</a:t>
            </a:r>
          </a:p>
          <a:p>
            <a:r>
              <a:rPr lang="en-GB" dirty="0"/>
              <a:t>The course content: tasks and assignments</a:t>
            </a:r>
          </a:p>
          <a:p>
            <a:r>
              <a:rPr lang="en-GB" dirty="0"/>
              <a:t>Course evaluation</a:t>
            </a:r>
          </a:p>
          <a:p>
            <a:endParaRPr lang="en-GB" dirty="0"/>
          </a:p>
        </p:txBody>
      </p:sp>
    </p:spTree>
    <p:extLst>
      <p:ext uri="{BB962C8B-B14F-4D97-AF65-F5344CB8AC3E}">
        <p14:creationId xmlns:p14="http://schemas.microsoft.com/office/powerpoint/2010/main" val="1484906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25" y="365126"/>
            <a:ext cx="10880075" cy="890798"/>
          </a:xfrm>
        </p:spPr>
        <p:txBody>
          <a:bodyPr/>
          <a:lstStyle/>
          <a:p>
            <a:pPr algn="ctr"/>
            <a:r>
              <a:rPr lang="en-GB" dirty="0">
                <a:latin typeface="+mn-lt"/>
              </a:rPr>
              <a:t>Disciplinary differences</a:t>
            </a:r>
          </a:p>
        </p:txBody>
      </p:sp>
      <p:sp>
        <p:nvSpPr>
          <p:cNvPr id="3" name="Content Placeholder 2"/>
          <p:cNvSpPr>
            <a:spLocks noGrp="1"/>
          </p:cNvSpPr>
          <p:nvPr>
            <p:ph idx="1"/>
          </p:nvPr>
        </p:nvSpPr>
        <p:spPr>
          <a:xfrm>
            <a:off x="473725" y="1255924"/>
            <a:ext cx="11259239" cy="5420297"/>
          </a:xfrm>
        </p:spPr>
        <p:txBody>
          <a:bodyPr>
            <a:normAutofit lnSpcReduction="10000"/>
          </a:bodyPr>
          <a:lstStyle/>
          <a:p>
            <a:pPr marL="0" indent="0">
              <a:buNone/>
            </a:pPr>
            <a:r>
              <a:rPr lang="en-GB" dirty="0"/>
              <a:t>“I’m not sure what you mean by ‘literature review’ so I am going to translate it as ‘introductory chapter’.” </a:t>
            </a:r>
            <a:r>
              <a:rPr lang="en-GB" dirty="0">
                <a:solidFill>
                  <a:srgbClr val="0070C0"/>
                </a:solidFill>
              </a:rPr>
              <a:t>(Biomedical Sciences)</a:t>
            </a:r>
          </a:p>
          <a:p>
            <a:pPr marL="0" indent="0">
              <a:buNone/>
            </a:pPr>
            <a:r>
              <a:rPr lang="en-GB" dirty="0"/>
              <a:t>“Avoid using the term “Literature Review”.  The problem with the word ‘Review’ is that it has the connotations of needing to be comprehensive.  I don’t think that is right.  To the contrary, it should be an introduction to the thesis.  Maybe Scholarly Introduction is a better term.” </a:t>
            </a:r>
            <a:r>
              <a:rPr lang="en-GB" dirty="0">
                <a:solidFill>
                  <a:srgbClr val="0070C0"/>
                </a:solidFill>
              </a:rPr>
              <a:t>(Biomedical Sciences)</a:t>
            </a:r>
          </a:p>
          <a:p>
            <a:pPr marL="0" indent="0">
              <a:buNone/>
            </a:pPr>
            <a:r>
              <a:rPr lang="en-GB" dirty="0"/>
              <a:t> “I don't think any of these theses [‘dozen or so’ supervised] has had a 'Lit Review chapter'.  I tell the students to 'write it like a book'.  Obviously they have to read - and understand - and show awareness of - the literature.  But they do that through real scholarly processes.  The 'Lit Review' is an artificial exercise.  If it were to become mandatory in my discipline, I would regard this as dumbing down. In view of the above, I see no need for a course in how to write a 'Lit Review chapter'.  A course in how to be a scholar, maybe.” </a:t>
            </a:r>
            <a:r>
              <a:rPr lang="en-GB" dirty="0">
                <a:solidFill>
                  <a:srgbClr val="0070C0"/>
                </a:solidFill>
              </a:rPr>
              <a:t>(History)</a:t>
            </a:r>
          </a:p>
          <a:p>
            <a:pPr marL="0" indent="0">
              <a:buNone/>
            </a:pPr>
            <a:endParaRPr lang="en-GB" dirty="0"/>
          </a:p>
        </p:txBody>
      </p:sp>
    </p:spTree>
    <p:extLst>
      <p:ext uri="{BB962C8B-B14F-4D97-AF65-F5344CB8AC3E}">
        <p14:creationId xmlns:p14="http://schemas.microsoft.com/office/powerpoint/2010/main" val="29765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6C8B-5E63-4639-BD82-A71B18F69BF8}"/>
              </a:ext>
            </a:extLst>
          </p:cNvPr>
          <p:cNvSpPr>
            <a:spLocks noGrp="1"/>
          </p:cNvSpPr>
          <p:nvPr>
            <p:ph type="title"/>
          </p:nvPr>
        </p:nvSpPr>
        <p:spPr/>
        <p:txBody>
          <a:bodyPr/>
          <a:lstStyle/>
          <a:p>
            <a:r>
              <a:rPr lang="en-GB" dirty="0">
                <a:latin typeface="+mn-lt"/>
              </a:rPr>
              <a:t>We also asked for sample successful literature reviews…  </a:t>
            </a:r>
          </a:p>
        </p:txBody>
      </p:sp>
      <p:sp>
        <p:nvSpPr>
          <p:cNvPr id="3" name="Content Placeholder 2">
            <a:extLst>
              <a:ext uri="{FF2B5EF4-FFF2-40B4-BE49-F238E27FC236}">
                <a16:creationId xmlns:a16="http://schemas.microsoft.com/office/drawing/2014/main" id="{A4FDC1A3-7F19-4C08-9B8E-259FE63C3BEC}"/>
              </a:ext>
            </a:extLst>
          </p:cNvPr>
          <p:cNvSpPr>
            <a:spLocks noGrp="1"/>
          </p:cNvSpPr>
          <p:nvPr>
            <p:ph idx="1"/>
          </p:nvPr>
        </p:nvSpPr>
        <p:spPr/>
        <p:txBody>
          <a:bodyPr>
            <a:normAutofit/>
          </a:bodyPr>
          <a:lstStyle/>
          <a:p>
            <a:pPr marL="0" indent="0">
              <a:buNone/>
            </a:pPr>
            <a:r>
              <a:rPr lang="en-GB" sz="4000" dirty="0"/>
              <a:t>.. but the only ones forthcoming were from Applied Linguistics and Education. </a:t>
            </a:r>
            <a:br>
              <a:rPr lang="en-GB" sz="4000" dirty="0"/>
            </a:br>
            <a:br>
              <a:rPr lang="en-GB" sz="4000" dirty="0"/>
            </a:br>
            <a:endParaRPr lang="en-GB" sz="4000" dirty="0"/>
          </a:p>
          <a:p>
            <a:pPr marL="0" indent="0">
              <a:buNone/>
            </a:pPr>
            <a:r>
              <a:rPr lang="en-GB" sz="4000" dirty="0"/>
              <a:t>This was definitely a limitation.  </a:t>
            </a:r>
          </a:p>
        </p:txBody>
      </p:sp>
    </p:spTree>
    <p:extLst>
      <p:ext uri="{BB962C8B-B14F-4D97-AF65-F5344CB8AC3E}">
        <p14:creationId xmlns:p14="http://schemas.microsoft.com/office/powerpoint/2010/main" val="300892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EBFA-56BE-4ECC-A769-9B7392D0A1CD}"/>
              </a:ext>
            </a:extLst>
          </p:cNvPr>
          <p:cNvSpPr>
            <a:spLocks noGrp="1"/>
          </p:cNvSpPr>
          <p:nvPr>
            <p:ph type="title"/>
          </p:nvPr>
        </p:nvSpPr>
        <p:spPr/>
        <p:txBody>
          <a:bodyPr/>
          <a:lstStyle/>
          <a:p>
            <a:r>
              <a:rPr lang="en-GB" dirty="0">
                <a:latin typeface="+mn-lt"/>
              </a:rPr>
              <a:t>Our Research: student interviews</a:t>
            </a:r>
          </a:p>
        </p:txBody>
      </p:sp>
      <p:sp>
        <p:nvSpPr>
          <p:cNvPr id="3" name="Text Placeholder 2">
            <a:extLst>
              <a:ext uri="{FF2B5EF4-FFF2-40B4-BE49-F238E27FC236}">
                <a16:creationId xmlns:a16="http://schemas.microsoft.com/office/drawing/2014/main" id="{002D8661-C203-424C-AA2D-C4A3FEE5811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03469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7B52-3DDF-4AA5-AD54-BD1177E0E8C8}"/>
              </a:ext>
            </a:extLst>
          </p:cNvPr>
          <p:cNvSpPr>
            <a:spLocks noGrp="1"/>
          </p:cNvSpPr>
          <p:nvPr>
            <p:ph type="title"/>
          </p:nvPr>
        </p:nvSpPr>
        <p:spPr>
          <a:xfrm>
            <a:off x="838200" y="365126"/>
            <a:ext cx="10515600" cy="982412"/>
          </a:xfrm>
        </p:spPr>
        <p:txBody>
          <a:bodyPr/>
          <a:lstStyle/>
          <a:p>
            <a:pPr algn="ctr"/>
            <a:r>
              <a:rPr lang="en-GB" dirty="0">
                <a:latin typeface="+mn-lt"/>
              </a:rPr>
              <a:t>Student interviews</a:t>
            </a:r>
          </a:p>
        </p:txBody>
      </p:sp>
      <p:graphicFrame>
        <p:nvGraphicFramePr>
          <p:cNvPr id="4" name="Content Placeholder 3">
            <a:extLst>
              <a:ext uri="{FF2B5EF4-FFF2-40B4-BE49-F238E27FC236}">
                <a16:creationId xmlns:a16="http://schemas.microsoft.com/office/drawing/2014/main" id="{C3917861-D4FB-4410-BE02-642286EAA2CF}"/>
              </a:ext>
            </a:extLst>
          </p:cNvPr>
          <p:cNvGraphicFramePr>
            <a:graphicFrameLocks noGrp="1"/>
          </p:cNvGraphicFramePr>
          <p:nvPr>
            <p:ph idx="1"/>
            <p:extLst/>
          </p:nvPr>
        </p:nvGraphicFramePr>
        <p:xfrm>
          <a:off x="838201" y="1347539"/>
          <a:ext cx="10375232" cy="4998765"/>
        </p:xfrm>
        <a:graphic>
          <a:graphicData uri="http://schemas.openxmlformats.org/drawingml/2006/table">
            <a:tbl>
              <a:tblPr firstRow="1" firstCol="1" bandRow="1">
                <a:tableStyleId>{5C22544A-7EE6-4342-B048-85BDC9FD1C3A}</a:tableStyleId>
              </a:tblPr>
              <a:tblGrid>
                <a:gridCol w="1786033">
                  <a:extLst>
                    <a:ext uri="{9D8B030D-6E8A-4147-A177-3AD203B41FA5}">
                      <a16:colId xmlns:a16="http://schemas.microsoft.com/office/drawing/2014/main" val="500687527"/>
                    </a:ext>
                  </a:extLst>
                </a:gridCol>
                <a:gridCol w="2127004">
                  <a:extLst>
                    <a:ext uri="{9D8B030D-6E8A-4147-A177-3AD203B41FA5}">
                      <a16:colId xmlns:a16="http://schemas.microsoft.com/office/drawing/2014/main" val="3887677559"/>
                    </a:ext>
                  </a:extLst>
                </a:gridCol>
                <a:gridCol w="4644075">
                  <a:extLst>
                    <a:ext uri="{9D8B030D-6E8A-4147-A177-3AD203B41FA5}">
                      <a16:colId xmlns:a16="http://schemas.microsoft.com/office/drawing/2014/main" val="3303554597"/>
                    </a:ext>
                  </a:extLst>
                </a:gridCol>
                <a:gridCol w="1818120">
                  <a:extLst>
                    <a:ext uri="{9D8B030D-6E8A-4147-A177-3AD203B41FA5}">
                      <a16:colId xmlns:a16="http://schemas.microsoft.com/office/drawing/2014/main" val="1061641769"/>
                    </a:ext>
                  </a:extLst>
                </a:gridCol>
              </a:tblGrid>
              <a:tr h="939005">
                <a:tc>
                  <a:txBody>
                    <a:bodyPr/>
                    <a:lstStyle/>
                    <a:p>
                      <a:pPr algn="ctr">
                        <a:lnSpc>
                          <a:spcPct val="200000"/>
                        </a:lnSpc>
                        <a:spcAft>
                          <a:spcPts val="0"/>
                        </a:spcAft>
                      </a:pPr>
                      <a:r>
                        <a:rPr lang="en-GB" sz="2800" dirty="0">
                          <a:effectLst/>
                        </a:rPr>
                        <a:t>Student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Nationality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Field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Year of PhD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088853"/>
                  </a:ext>
                </a:extLst>
              </a:tr>
              <a:tr h="458851">
                <a:tc>
                  <a:txBody>
                    <a:bodyPr/>
                    <a:lstStyle/>
                    <a:p>
                      <a:pPr algn="ctr">
                        <a:lnSpc>
                          <a:spcPct val="107000"/>
                        </a:lnSpc>
                        <a:spcAft>
                          <a:spcPts val="0"/>
                        </a:spcAft>
                      </a:pPr>
                      <a:r>
                        <a:rPr lang="en-GB" sz="2800" dirty="0">
                          <a:effectLst/>
                        </a:rPr>
                        <a:t>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Columbian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a:effectLst/>
                        </a:rPr>
                        <a:t>History of Science</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a:effectLst/>
                        </a:rPr>
                        <a:t>2nd</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5153746"/>
                  </a:ext>
                </a:extLst>
              </a:tr>
              <a:tr h="458851">
                <a:tc>
                  <a:txBody>
                    <a:bodyPr/>
                    <a:lstStyle/>
                    <a:p>
                      <a:pPr algn="ctr">
                        <a:lnSpc>
                          <a:spcPct val="107000"/>
                        </a:lnSpc>
                        <a:spcAft>
                          <a:spcPts val="0"/>
                        </a:spcAft>
                      </a:pPr>
                      <a:r>
                        <a:rPr lang="en-GB" sz="2800" dirty="0">
                          <a:effectLst/>
                        </a:rPr>
                        <a:t>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a:effectLst/>
                        </a:rPr>
                        <a:t>Saudi</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Applied Linguistics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4th</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8584797"/>
                  </a:ext>
                </a:extLst>
              </a:tr>
              <a:tr h="458851">
                <a:tc>
                  <a:txBody>
                    <a:bodyPr/>
                    <a:lstStyle/>
                    <a:p>
                      <a:pPr algn="ctr">
                        <a:lnSpc>
                          <a:spcPct val="107000"/>
                        </a:lnSpc>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algn="ctr">
                        <a:lnSpc>
                          <a:spcPct val="107000"/>
                        </a:lnSpc>
                        <a:spcAft>
                          <a:spcPts val="0"/>
                        </a:spcAft>
                      </a:pPr>
                      <a:r>
                        <a:rPr lang="en-GB" sz="2800">
                          <a:effectLst/>
                        </a:rPr>
                        <a:t>Thai</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Pathway Medicine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a:effectLst/>
                        </a:rPr>
                        <a:t>3rd</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3064435"/>
                  </a:ext>
                </a:extLst>
              </a:tr>
              <a:tr h="766475">
                <a:tc>
                  <a:txBody>
                    <a:bodyPr/>
                    <a:lstStyle/>
                    <a:p>
                      <a:pPr algn="ctr">
                        <a:lnSpc>
                          <a:spcPct val="107000"/>
                        </a:lnSpc>
                        <a:spcAft>
                          <a:spcPts val="0"/>
                        </a:spcAft>
                      </a:pPr>
                      <a:r>
                        <a:rPr lang="en-GB" sz="2800" dirty="0">
                          <a:effectLst/>
                        </a:rPr>
                        <a:t>4</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a:effectLst/>
                        </a:rPr>
                        <a:t>Columbian</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Population Health Science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a:effectLst/>
                        </a:rPr>
                        <a:t>3rd</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619594"/>
                  </a:ext>
                </a:extLst>
              </a:tr>
              <a:tr h="458851">
                <a:tc>
                  <a:txBody>
                    <a:bodyPr/>
                    <a:lstStyle/>
                    <a:p>
                      <a:pPr algn="ctr">
                        <a:lnSpc>
                          <a:spcPct val="107000"/>
                        </a:lnSpc>
                        <a:spcAft>
                          <a:spcPts val="0"/>
                        </a:spcAft>
                      </a:pPr>
                      <a:r>
                        <a:rPr lang="en-GB" sz="2800" dirty="0">
                          <a:effectLst/>
                        </a:rPr>
                        <a:t>5</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a:effectLst/>
                        </a:rPr>
                        <a:t>Chinese</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Literature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a:effectLst/>
                        </a:rPr>
                        <a:t>1st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5821949"/>
                  </a:ext>
                </a:extLst>
              </a:tr>
              <a:tr h="458851">
                <a:tc>
                  <a:txBody>
                    <a:bodyPr/>
                    <a:lstStyle/>
                    <a:p>
                      <a:pPr algn="ctr">
                        <a:lnSpc>
                          <a:spcPct val="107000"/>
                        </a:lnSpc>
                        <a:spcAft>
                          <a:spcPts val="0"/>
                        </a:spcAft>
                      </a:pPr>
                      <a:r>
                        <a:rPr lang="en-GB" sz="2800" dirty="0">
                          <a:effectLst/>
                        </a:rPr>
                        <a:t>6</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a:effectLst/>
                        </a:rPr>
                        <a:t>Italian</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Architecture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a:effectLst/>
                        </a:rPr>
                        <a:t>3rd</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7470729"/>
                  </a:ext>
                </a:extLst>
              </a:tr>
              <a:tr h="540179">
                <a:tc>
                  <a:txBody>
                    <a:bodyPr/>
                    <a:lstStyle/>
                    <a:p>
                      <a:pPr algn="ctr">
                        <a:lnSpc>
                          <a:spcPct val="107000"/>
                        </a:lnSpc>
                        <a:spcAft>
                          <a:spcPts val="0"/>
                        </a:spcAft>
                      </a:pPr>
                      <a:r>
                        <a:rPr lang="en-GB" sz="2800" dirty="0">
                          <a:effectLst/>
                        </a:rPr>
                        <a:t>7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Saudi</a:t>
                      </a:r>
                    </a:p>
                  </a:txBody>
                  <a:tcPr marL="68580" marR="68580" marT="0" marB="0"/>
                </a:tc>
                <a:tc>
                  <a:txBody>
                    <a:bodyPr/>
                    <a:lstStyle/>
                    <a:p>
                      <a:pPr algn="ctr">
                        <a:lnSpc>
                          <a:spcPct val="107000"/>
                        </a:lnSpc>
                        <a:spcAft>
                          <a:spcPts val="0"/>
                        </a:spcAft>
                      </a:pPr>
                      <a:r>
                        <a:rPr lang="en-GB" sz="2800" dirty="0">
                          <a:effectLst/>
                        </a:rPr>
                        <a:t>Water Use in Scotland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3rd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578844"/>
                  </a:ext>
                </a:extLst>
              </a:tr>
              <a:tr h="458851">
                <a:tc>
                  <a:txBody>
                    <a:bodyPr/>
                    <a:lstStyle/>
                    <a:p>
                      <a:pPr algn="ctr">
                        <a:lnSpc>
                          <a:spcPct val="107000"/>
                        </a:lnSpc>
                        <a:spcAft>
                          <a:spcPts val="0"/>
                        </a:spcAft>
                      </a:pPr>
                      <a:r>
                        <a:rPr lang="en-GB" sz="2800" dirty="0">
                          <a:effectLst/>
                        </a:rPr>
                        <a:t>8</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a:effectLst/>
                        </a:rPr>
                        <a:t>Nursing Studies</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3rd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301295"/>
                  </a:ext>
                </a:extLst>
              </a:tr>
            </a:tbl>
          </a:graphicData>
        </a:graphic>
      </p:graphicFrame>
    </p:spTree>
    <p:extLst>
      <p:ext uri="{BB962C8B-B14F-4D97-AF65-F5344CB8AC3E}">
        <p14:creationId xmlns:p14="http://schemas.microsoft.com/office/powerpoint/2010/main" val="4185566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CA4F-29A5-4C5F-B61C-C83038C279BF}"/>
              </a:ext>
            </a:extLst>
          </p:cNvPr>
          <p:cNvSpPr>
            <a:spLocks noGrp="1"/>
          </p:cNvSpPr>
          <p:nvPr>
            <p:ph type="title"/>
          </p:nvPr>
        </p:nvSpPr>
        <p:spPr/>
        <p:txBody>
          <a:bodyPr/>
          <a:lstStyle/>
          <a:p>
            <a:r>
              <a:rPr lang="en-GB" dirty="0">
                <a:latin typeface="+mn-lt"/>
              </a:rPr>
              <a:t>Among the questions we asked students… </a:t>
            </a:r>
          </a:p>
        </p:txBody>
      </p:sp>
      <p:sp>
        <p:nvSpPr>
          <p:cNvPr id="3" name="Content Placeholder 2">
            <a:extLst>
              <a:ext uri="{FF2B5EF4-FFF2-40B4-BE49-F238E27FC236}">
                <a16:creationId xmlns:a16="http://schemas.microsoft.com/office/drawing/2014/main" id="{B0A4A770-AD99-4B1A-ADC4-B333CE50BB08}"/>
              </a:ext>
            </a:extLst>
          </p:cNvPr>
          <p:cNvSpPr>
            <a:spLocks noGrp="1"/>
          </p:cNvSpPr>
          <p:nvPr>
            <p:ph idx="1"/>
          </p:nvPr>
        </p:nvSpPr>
        <p:spPr>
          <a:xfrm>
            <a:off x="838200" y="1690688"/>
            <a:ext cx="10515600" cy="4802187"/>
          </a:xfrm>
        </p:spPr>
        <p:txBody>
          <a:bodyPr>
            <a:normAutofit/>
          </a:bodyPr>
          <a:lstStyle/>
          <a:p>
            <a:r>
              <a:rPr lang="en-GB" sz="3600" dirty="0"/>
              <a:t>What they understand to be the purpose of a LR?</a:t>
            </a:r>
          </a:p>
          <a:p>
            <a:r>
              <a:rPr lang="en-GB" sz="3600" dirty="0">
                <a:solidFill>
                  <a:srgbClr val="0070C0"/>
                </a:solidFill>
              </a:rPr>
              <a:t>What they considered to be the most difficult aspect of writing a LR? </a:t>
            </a:r>
          </a:p>
          <a:p>
            <a:r>
              <a:rPr lang="en-GB" sz="3600" dirty="0"/>
              <a:t>What they thought were their  supervisor’s and examiners’ expectations in regard to their  LR?</a:t>
            </a:r>
          </a:p>
          <a:p>
            <a:r>
              <a:rPr lang="en-GB" sz="3600" dirty="0">
                <a:solidFill>
                  <a:srgbClr val="0070C0"/>
                </a:solidFill>
              </a:rPr>
              <a:t>What they would like to see included in a course about writing their LR? </a:t>
            </a:r>
          </a:p>
        </p:txBody>
      </p:sp>
    </p:spTree>
    <p:extLst>
      <p:ext uri="{BB962C8B-B14F-4D97-AF65-F5344CB8AC3E}">
        <p14:creationId xmlns:p14="http://schemas.microsoft.com/office/powerpoint/2010/main" val="842731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0720"/>
          </a:xfrm>
        </p:spPr>
        <p:txBody>
          <a:bodyPr/>
          <a:lstStyle/>
          <a:p>
            <a:pPr algn="ctr"/>
            <a:r>
              <a:rPr lang="en-GB" dirty="0">
                <a:latin typeface="+mn-lt"/>
              </a:rPr>
              <a:t>Some common themes </a:t>
            </a:r>
          </a:p>
        </p:txBody>
      </p:sp>
      <p:sp>
        <p:nvSpPr>
          <p:cNvPr id="3" name="Content Placeholder 2"/>
          <p:cNvSpPr>
            <a:spLocks noGrp="1"/>
          </p:cNvSpPr>
          <p:nvPr>
            <p:ph idx="1"/>
          </p:nvPr>
        </p:nvSpPr>
        <p:spPr>
          <a:xfrm>
            <a:off x="838200" y="1415845"/>
            <a:ext cx="10515600" cy="5077030"/>
          </a:xfrm>
        </p:spPr>
        <p:txBody>
          <a:bodyPr>
            <a:normAutofit lnSpcReduction="10000"/>
          </a:bodyPr>
          <a:lstStyle/>
          <a:p>
            <a:pPr marL="0" indent="0">
              <a:buNone/>
            </a:pPr>
            <a:r>
              <a:rPr lang="en-GB" sz="3600" dirty="0">
                <a:solidFill>
                  <a:srgbClr val="0070C0"/>
                </a:solidFill>
              </a:rPr>
              <a:t>Difficulties and challenges</a:t>
            </a:r>
          </a:p>
          <a:p>
            <a:r>
              <a:rPr lang="en-GB" sz="3600" dirty="0"/>
              <a:t>Selecting what’s relevant; the sheer amount of reading</a:t>
            </a:r>
          </a:p>
          <a:p>
            <a:r>
              <a:rPr lang="en-GB" sz="3600" dirty="0"/>
              <a:t>Organising, by principles not just providing a list; how to group arguments.</a:t>
            </a:r>
          </a:p>
          <a:p>
            <a:r>
              <a:rPr lang="en-GB" sz="3600" dirty="0"/>
              <a:t>Taking a critical approach; expressing one’s own voice; not feeling “qualified” to be critical.</a:t>
            </a:r>
          </a:p>
          <a:p>
            <a:r>
              <a:rPr lang="en-GB" sz="3600" dirty="0"/>
              <a:t>Difficulties with language “frustrating”; “finding” the words she would like to use; different academic discourse.</a:t>
            </a:r>
          </a:p>
          <a:p>
            <a:endParaRPr lang="en-GB" sz="3600" dirty="0"/>
          </a:p>
        </p:txBody>
      </p:sp>
    </p:spTree>
    <p:extLst>
      <p:ext uri="{BB962C8B-B14F-4D97-AF65-F5344CB8AC3E}">
        <p14:creationId xmlns:p14="http://schemas.microsoft.com/office/powerpoint/2010/main" val="230246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DB58-4758-427C-826D-78C52A0D4071}"/>
              </a:ext>
            </a:extLst>
          </p:cNvPr>
          <p:cNvSpPr>
            <a:spLocks noGrp="1"/>
          </p:cNvSpPr>
          <p:nvPr>
            <p:ph type="title"/>
          </p:nvPr>
        </p:nvSpPr>
        <p:spPr>
          <a:xfrm>
            <a:off x="838200" y="365126"/>
            <a:ext cx="10515600" cy="1014496"/>
          </a:xfrm>
        </p:spPr>
        <p:txBody>
          <a:bodyPr/>
          <a:lstStyle/>
          <a:p>
            <a:pPr algn="ctr"/>
            <a:r>
              <a:rPr lang="en-GB" dirty="0">
                <a:solidFill>
                  <a:prstClr val="black"/>
                </a:solidFill>
                <a:latin typeface="Calibri" panose="020F0502020204030204"/>
              </a:rPr>
              <a:t>Some common themes (continued)</a:t>
            </a:r>
            <a:endParaRPr lang="en-GB" dirty="0"/>
          </a:p>
        </p:txBody>
      </p:sp>
      <p:sp>
        <p:nvSpPr>
          <p:cNvPr id="3" name="Content Placeholder 2">
            <a:extLst>
              <a:ext uri="{FF2B5EF4-FFF2-40B4-BE49-F238E27FC236}">
                <a16:creationId xmlns:a16="http://schemas.microsoft.com/office/drawing/2014/main" id="{8483EC88-933E-451B-A75E-C745527DFB51}"/>
              </a:ext>
            </a:extLst>
          </p:cNvPr>
          <p:cNvSpPr>
            <a:spLocks noGrp="1"/>
          </p:cNvSpPr>
          <p:nvPr>
            <p:ph idx="1"/>
          </p:nvPr>
        </p:nvSpPr>
        <p:spPr>
          <a:xfrm>
            <a:off x="838200" y="1379622"/>
            <a:ext cx="10515600" cy="5113252"/>
          </a:xfrm>
        </p:spPr>
        <p:txBody>
          <a:bodyPr>
            <a:normAutofit/>
          </a:bodyPr>
          <a:lstStyle/>
          <a:p>
            <a:pPr marL="0" indent="0">
              <a:buNone/>
            </a:pPr>
            <a:r>
              <a:rPr lang="en-GB" sz="3600" dirty="0">
                <a:solidFill>
                  <a:srgbClr val="0070C0"/>
                </a:solidFill>
              </a:rPr>
              <a:t>What they would like from a course:</a:t>
            </a:r>
          </a:p>
          <a:p>
            <a:r>
              <a:rPr lang="en-GB" sz="3600" dirty="0"/>
              <a:t>Focus on the language used in an L.R., </a:t>
            </a:r>
            <a:r>
              <a:rPr lang="en-GB" sz="3600" dirty="0" err="1"/>
              <a:t>eg</a:t>
            </a:r>
            <a:r>
              <a:rPr lang="en-GB" sz="3600" dirty="0"/>
              <a:t> common grammar and vocabulary</a:t>
            </a:r>
          </a:p>
          <a:p>
            <a:r>
              <a:rPr lang="en-GB" sz="3600" dirty="0"/>
              <a:t>Focus on organisation and structure of LR</a:t>
            </a:r>
          </a:p>
          <a:p>
            <a:r>
              <a:rPr lang="en-GB" sz="3600" dirty="0"/>
              <a:t>Importance of models and samples to analyse</a:t>
            </a:r>
          </a:p>
          <a:p>
            <a:r>
              <a:rPr lang="en-GB" sz="3600" dirty="0"/>
              <a:t>“Space” to draft sample extracts of L.R.</a:t>
            </a:r>
          </a:p>
          <a:p>
            <a:r>
              <a:rPr lang="en-GB" sz="3600" dirty="0"/>
              <a:t>Importance of feedback and guidance from tutor. </a:t>
            </a:r>
          </a:p>
        </p:txBody>
      </p:sp>
    </p:spTree>
    <p:extLst>
      <p:ext uri="{BB962C8B-B14F-4D97-AF65-F5344CB8AC3E}">
        <p14:creationId xmlns:p14="http://schemas.microsoft.com/office/powerpoint/2010/main" val="248192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0700-EAA8-473F-8394-7CABEDA83947}"/>
              </a:ext>
            </a:extLst>
          </p:cNvPr>
          <p:cNvSpPr>
            <a:spLocks noGrp="1"/>
          </p:cNvSpPr>
          <p:nvPr>
            <p:ph type="title"/>
          </p:nvPr>
        </p:nvSpPr>
        <p:spPr/>
        <p:txBody>
          <a:bodyPr/>
          <a:lstStyle/>
          <a:p>
            <a:r>
              <a:rPr lang="en-GB" dirty="0">
                <a:latin typeface="+mn-lt"/>
              </a:rPr>
              <a:t>The course content: outline and approach.</a:t>
            </a:r>
          </a:p>
        </p:txBody>
      </p:sp>
      <p:sp>
        <p:nvSpPr>
          <p:cNvPr id="3" name="Text Placeholder 2">
            <a:extLst>
              <a:ext uri="{FF2B5EF4-FFF2-40B4-BE49-F238E27FC236}">
                <a16:creationId xmlns:a16="http://schemas.microsoft.com/office/drawing/2014/main" id="{5CA3619C-31BD-4AD1-8D98-8EFE44928F1D}"/>
              </a:ext>
            </a:extLst>
          </p:cNvPr>
          <p:cNvSpPr>
            <a:spLocks noGrp="1"/>
          </p:cNvSpPr>
          <p:nvPr>
            <p:ph type="body" idx="1"/>
          </p:nvPr>
        </p:nvSpPr>
        <p:spPr>
          <a:xfrm>
            <a:off x="838200" y="4562475"/>
            <a:ext cx="10515600" cy="1500187"/>
          </a:xfrm>
        </p:spPr>
        <p:txBody>
          <a:bodyPr/>
          <a:lstStyle/>
          <a:p>
            <a:endParaRPr lang="en-GB" dirty="0"/>
          </a:p>
        </p:txBody>
      </p:sp>
    </p:spTree>
    <p:extLst>
      <p:ext uri="{BB962C8B-B14F-4D97-AF65-F5344CB8AC3E}">
        <p14:creationId xmlns:p14="http://schemas.microsoft.com/office/powerpoint/2010/main" val="2406816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latin typeface="+mn-lt"/>
              </a:rPr>
              <a:t>Course outline</a:t>
            </a:r>
          </a:p>
        </p:txBody>
      </p:sp>
      <p:sp>
        <p:nvSpPr>
          <p:cNvPr id="3" name="Content Placeholder 2"/>
          <p:cNvSpPr>
            <a:spLocks noGrp="1"/>
          </p:cNvSpPr>
          <p:nvPr>
            <p:ph idx="1"/>
          </p:nvPr>
        </p:nvSpPr>
        <p:spPr>
          <a:xfrm>
            <a:off x="697585" y="1631092"/>
            <a:ext cx="11010506" cy="5010340"/>
          </a:xfrm>
        </p:spPr>
        <p:txBody>
          <a:bodyPr>
            <a:normAutofit/>
          </a:bodyPr>
          <a:lstStyle/>
          <a:p>
            <a:pPr marL="0" indent="0">
              <a:buNone/>
            </a:pPr>
            <a:r>
              <a:rPr lang="en-GB" sz="4000" dirty="0"/>
              <a:t>5 weeks:</a:t>
            </a:r>
          </a:p>
          <a:p>
            <a:pPr marL="0" indent="0">
              <a:lnSpc>
                <a:spcPct val="100000"/>
              </a:lnSpc>
              <a:buNone/>
            </a:pPr>
            <a:r>
              <a:rPr lang="en-GB" sz="3600" dirty="0"/>
              <a:t>Week 1: Basic issues: criteria for success, purpose, </a:t>
            </a:r>
          </a:p>
          <a:p>
            <a:pPr marL="457200" lvl="1" indent="0">
              <a:lnSpc>
                <a:spcPct val="100000"/>
              </a:lnSpc>
              <a:buNone/>
            </a:pPr>
            <a:r>
              <a:rPr lang="en-GB" sz="3600" dirty="0"/>
              <a:t>citation skills</a:t>
            </a:r>
          </a:p>
          <a:p>
            <a:pPr marL="0" indent="0">
              <a:lnSpc>
                <a:spcPct val="100000"/>
              </a:lnSpc>
              <a:buNone/>
            </a:pPr>
            <a:r>
              <a:rPr lang="en-GB" sz="3600" dirty="0"/>
              <a:t>Week 2: Organisation and Structure</a:t>
            </a:r>
          </a:p>
          <a:p>
            <a:pPr marL="0" indent="0">
              <a:lnSpc>
                <a:spcPct val="100000"/>
              </a:lnSpc>
              <a:buNone/>
            </a:pPr>
            <a:r>
              <a:rPr lang="en-GB" sz="3600" dirty="0"/>
              <a:t>Week 3: Expressing Your Voice and Writing Critically</a:t>
            </a:r>
          </a:p>
          <a:p>
            <a:pPr marL="0" indent="0">
              <a:lnSpc>
                <a:spcPct val="100000"/>
              </a:lnSpc>
              <a:buNone/>
            </a:pPr>
            <a:r>
              <a:rPr lang="en-GB" sz="3600" dirty="0"/>
              <a:t>Week 4: Synthesising Sources</a:t>
            </a:r>
          </a:p>
          <a:p>
            <a:pPr marL="0" indent="0">
              <a:lnSpc>
                <a:spcPct val="100000"/>
              </a:lnSpc>
              <a:buNone/>
            </a:pPr>
            <a:r>
              <a:rPr lang="en-GB" sz="3600" dirty="0"/>
              <a:t>Week 5: Individual tutorials</a:t>
            </a:r>
          </a:p>
          <a:p>
            <a:pPr marL="0" indent="0">
              <a:buNone/>
            </a:pPr>
            <a:endParaRPr lang="en-GB" dirty="0"/>
          </a:p>
          <a:p>
            <a:endParaRPr lang="en-GB" dirty="0"/>
          </a:p>
        </p:txBody>
      </p:sp>
    </p:spTree>
    <p:extLst>
      <p:ext uri="{BB962C8B-B14F-4D97-AF65-F5344CB8AC3E}">
        <p14:creationId xmlns:p14="http://schemas.microsoft.com/office/powerpoint/2010/main" val="1042887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mn-lt"/>
              </a:rPr>
              <a:t>Course content (what we tell students)</a:t>
            </a:r>
          </a:p>
        </p:txBody>
      </p:sp>
      <p:sp>
        <p:nvSpPr>
          <p:cNvPr id="3" name="Content Placeholder 2"/>
          <p:cNvSpPr>
            <a:spLocks noGrp="1"/>
          </p:cNvSpPr>
          <p:nvPr>
            <p:ph idx="1"/>
          </p:nvPr>
        </p:nvSpPr>
        <p:spPr>
          <a:xfrm>
            <a:off x="707571" y="1606713"/>
            <a:ext cx="10515600" cy="4802187"/>
          </a:xfrm>
        </p:spPr>
        <p:txBody>
          <a:bodyPr>
            <a:normAutofit/>
          </a:bodyPr>
          <a:lstStyle/>
          <a:p>
            <a:pPr marL="0" indent="0">
              <a:buNone/>
            </a:pPr>
            <a:r>
              <a:rPr lang="en-GB" sz="3600" dirty="0"/>
              <a:t>The course materials are based on some </a:t>
            </a:r>
            <a:r>
              <a:rPr lang="en-GB" sz="3600" b="1" dirty="0"/>
              <a:t>sample (successful) PhDs</a:t>
            </a:r>
            <a:r>
              <a:rPr lang="en-GB" sz="3600" dirty="0"/>
              <a:t>, on the </a:t>
            </a:r>
            <a:r>
              <a:rPr lang="en-GB" sz="3600" b="1" dirty="0"/>
              <a:t>literature</a:t>
            </a:r>
            <a:r>
              <a:rPr lang="en-GB" sz="3600" dirty="0"/>
              <a:t> about reviewing literature, and on </a:t>
            </a:r>
            <a:r>
              <a:rPr lang="en-GB" sz="3600" b="1" dirty="0"/>
              <a:t>interviews with supervisors and students</a:t>
            </a:r>
            <a:r>
              <a:rPr lang="en-GB" sz="3600" dirty="0"/>
              <a:t>. </a:t>
            </a:r>
          </a:p>
          <a:p>
            <a:pPr marL="0" indent="0">
              <a:buNone/>
            </a:pPr>
            <a:endParaRPr lang="en-GB" sz="3600" dirty="0"/>
          </a:p>
          <a:p>
            <a:pPr marL="0" indent="0">
              <a:buNone/>
            </a:pPr>
            <a:br>
              <a:rPr lang="en-GB" sz="3600" dirty="0"/>
            </a:br>
            <a:r>
              <a:rPr lang="en-GB" sz="3600" dirty="0"/>
              <a:t>There will also be some summaries of frequently used </a:t>
            </a:r>
            <a:r>
              <a:rPr lang="en-GB" sz="3600" b="1" dirty="0"/>
              <a:t>language features</a:t>
            </a:r>
            <a:r>
              <a:rPr lang="en-GB" sz="3600" dirty="0"/>
              <a:t> </a:t>
            </a:r>
          </a:p>
          <a:p>
            <a:endParaRPr lang="en-GB" dirty="0"/>
          </a:p>
        </p:txBody>
      </p:sp>
    </p:spTree>
    <p:extLst>
      <p:ext uri="{BB962C8B-B14F-4D97-AF65-F5344CB8AC3E}">
        <p14:creationId xmlns:p14="http://schemas.microsoft.com/office/powerpoint/2010/main" val="16851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Acknowledgement</a:t>
            </a:r>
          </a:p>
        </p:txBody>
      </p:sp>
      <p:sp>
        <p:nvSpPr>
          <p:cNvPr id="3" name="Content Placeholder 2"/>
          <p:cNvSpPr>
            <a:spLocks noGrp="1"/>
          </p:cNvSpPr>
          <p:nvPr>
            <p:ph idx="1"/>
          </p:nvPr>
        </p:nvSpPr>
        <p:spPr/>
        <p:txBody>
          <a:bodyPr/>
          <a:lstStyle/>
          <a:p>
            <a:pPr marL="0" indent="0">
              <a:buNone/>
            </a:pPr>
            <a:r>
              <a:rPr lang="en-GB" dirty="0"/>
              <a:t>We would like to note our great appreciation of the contribution of our colleague Dr Sarah Thomas, who couldn’t be here. Sarah:</a:t>
            </a:r>
          </a:p>
          <a:p>
            <a:r>
              <a:rPr lang="en-GB" dirty="0"/>
              <a:t>Came up with the original idea for the course</a:t>
            </a:r>
          </a:p>
          <a:p>
            <a:r>
              <a:rPr lang="en-GB" dirty="0"/>
              <a:t>Participated in the research</a:t>
            </a:r>
          </a:p>
          <a:p>
            <a:r>
              <a:rPr lang="en-GB" dirty="0"/>
              <a:t>Contributed to the design of the materials</a:t>
            </a:r>
          </a:p>
          <a:p>
            <a:r>
              <a:rPr lang="en-GB" dirty="0"/>
              <a:t>Now teaches on the course</a:t>
            </a:r>
          </a:p>
        </p:txBody>
      </p:sp>
    </p:spTree>
    <p:extLst>
      <p:ext uri="{BB962C8B-B14F-4D97-AF65-F5344CB8AC3E}">
        <p14:creationId xmlns:p14="http://schemas.microsoft.com/office/powerpoint/2010/main" val="279684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0749"/>
          </a:xfrm>
        </p:spPr>
        <p:txBody>
          <a:bodyPr/>
          <a:lstStyle/>
          <a:p>
            <a:pPr algn="ctr"/>
            <a:r>
              <a:rPr lang="en-GB" dirty="0">
                <a:latin typeface="+mn-lt"/>
              </a:rPr>
              <a:t>Teaching approach</a:t>
            </a:r>
          </a:p>
        </p:txBody>
      </p:sp>
      <p:sp>
        <p:nvSpPr>
          <p:cNvPr id="3" name="Content Placeholder 2"/>
          <p:cNvSpPr>
            <a:spLocks noGrp="1"/>
          </p:cNvSpPr>
          <p:nvPr>
            <p:ph idx="1"/>
          </p:nvPr>
        </p:nvSpPr>
        <p:spPr>
          <a:xfrm>
            <a:off x="838200" y="1475874"/>
            <a:ext cx="10515600" cy="5017001"/>
          </a:xfrm>
        </p:spPr>
        <p:txBody>
          <a:bodyPr>
            <a:noAutofit/>
          </a:bodyPr>
          <a:lstStyle/>
          <a:p>
            <a:pPr marL="0" indent="0">
              <a:buNone/>
            </a:pPr>
            <a:r>
              <a:rPr lang="en-GB" sz="3600" dirty="0">
                <a:effectLst/>
                <a:latin typeface="Calibri" panose="020F0502020204030204" pitchFamily="34" charset="0"/>
                <a:ea typeface="Times New Roman" panose="02020603050405020304" pitchFamily="18" charset="0"/>
                <a:cs typeface="Calibri" panose="020F0502020204030204" pitchFamily="34" charset="0"/>
              </a:rPr>
              <a:t>The teaching approach includes </a:t>
            </a:r>
            <a:r>
              <a:rPr lang="en-GB" sz="3600" b="1" dirty="0">
                <a:effectLst/>
                <a:latin typeface="Calibri" panose="020F0502020204030204" pitchFamily="34" charset="0"/>
                <a:ea typeface="Times New Roman" panose="02020603050405020304" pitchFamily="18" charset="0"/>
                <a:cs typeface="Calibri" panose="020F0502020204030204" pitchFamily="34" charset="0"/>
              </a:rPr>
              <a:t>group discussion</a:t>
            </a:r>
            <a:r>
              <a:rPr lang="en-GB" sz="3600" dirty="0">
                <a:effectLst/>
                <a:latin typeface="Calibri" panose="020F0502020204030204" pitchFamily="34" charset="0"/>
                <a:ea typeface="Times New Roman" panose="02020603050405020304" pitchFamily="18" charset="0"/>
                <a:cs typeface="Calibri" panose="020F0502020204030204" pitchFamily="34" charset="0"/>
              </a:rPr>
              <a:t>, and tasks involving </a:t>
            </a:r>
            <a:r>
              <a:rPr lang="en-GB" sz="3600" b="1" dirty="0">
                <a:effectLst/>
                <a:latin typeface="Calibri" panose="020F0502020204030204" pitchFamily="34" charset="0"/>
                <a:ea typeface="Times New Roman" panose="02020603050405020304" pitchFamily="18" charset="0"/>
                <a:cs typeface="Calibri" panose="020F0502020204030204" pitchFamily="34" charset="0"/>
              </a:rPr>
              <a:t>analysis of texts</a:t>
            </a:r>
            <a:r>
              <a:rPr lang="en-GB" sz="3600" dirty="0">
                <a:effectLst/>
                <a:latin typeface="Calibri" panose="020F0502020204030204" pitchFamily="34" charset="0"/>
                <a:ea typeface="Times New Roman" panose="02020603050405020304" pitchFamily="18" charset="0"/>
                <a:cs typeface="Calibri" panose="020F0502020204030204" pitchFamily="34" charset="0"/>
              </a:rPr>
              <a:t>, including extracts from successful University of Edinburgh PhD theses. Each week, your teacher will suggest a </a:t>
            </a:r>
            <a:r>
              <a:rPr lang="en-GB" sz="3600" b="1" dirty="0">
                <a:effectLst/>
                <a:latin typeface="Calibri" panose="020F0502020204030204" pitchFamily="34" charset="0"/>
                <a:ea typeface="Times New Roman" panose="02020603050405020304" pitchFamily="18" charset="0"/>
                <a:cs typeface="Calibri" panose="020F0502020204030204" pitchFamily="34" charset="0"/>
              </a:rPr>
              <a:t>written task </a:t>
            </a:r>
            <a:r>
              <a:rPr lang="en-GB" sz="3600" dirty="0">
                <a:effectLst/>
                <a:latin typeface="Calibri" panose="020F0502020204030204" pitchFamily="34" charset="0"/>
                <a:ea typeface="Times New Roman" panose="02020603050405020304" pitchFamily="18" charset="0"/>
                <a:cs typeface="Calibri" panose="020F0502020204030204" pitchFamily="34" charset="0"/>
              </a:rPr>
              <a:t>for you to work on at home; you then email your texts to your teacher, who will give you individual feedback on your writing in the following week’s class. We would warmly encourage you to submit these assignments to your teacher, in order to benefit fully from the course. </a:t>
            </a:r>
            <a:endParaRPr lang="en-GB" sz="3600" dirty="0"/>
          </a:p>
        </p:txBody>
      </p:sp>
    </p:spTree>
    <p:extLst>
      <p:ext uri="{BB962C8B-B14F-4D97-AF65-F5344CB8AC3E}">
        <p14:creationId xmlns:p14="http://schemas.microsoft.com/office/powerpoint/2010/main" val="3956181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Course content: tasks and assignments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2466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C694-0199-480E-B4F9-806BA9118B5B}"/>
              </a:ext>
            </a:extLst>
          </p:cNvPr>
          <p:cNvSpPr>
            <a:spLocks noGrp="1"/>
          </p:cNvSpPr>
          <p:nvPr>
            <p:ph type="title"/>
          </p:nvPr>
        </p:nvSpPr>
        <p:spPr>
          <a:xfrm>
            <a:off x="838200" y="365126"/>
            <a:ext cx="10515600" cy="998162"/>
          </a:xfrm>
        </p:spPr>
        <p:txBody>
          <a:bodyPr/>
          <a:lstStyle/>
          <a:p>
            <a:pPr algn="ctr"/>
            <a:r>
              <a:rPr lang="en-GB" dirty="0">
                <a:latin typeface="+mn-lt"/>
              </a:rPr>
              <a:t>Sample tasks  </a:t>
            </a:r>
          </a:p>
        </p:txBody>
      </p:sp>
      <p:sp>
        <p:nvSpPr>
          <p:cNvPr id="3" name="Content Placeholder 2">
            <a:extLst>
              <a:ext uri="{FF2B5EF4-FFF2-40B4-BE49-F238E27FC236}">
                <a16:creationId xmlns:a16="http://schemas.microsoft.com/office/drawing/2014/main" id="{013405FD-CE32-4BEA-947D-94DCB9595E7A}"/>
              </a:ext>
            </a:extLst>
          </p:cNvPr>
          <p:cNvSpPr>
            <a:spLocks noGrp="1"/>
          </p:cNvSpPr>
          <p:nvPr>
            <p:ph idx="1"/>
          </p:nvPr>
        </p:nvSpPr>
        <p:spPr>
          <a:xfrm>
            <a:off x="838200" y="1690688"/>
            <a:ext cx="10515600" cy="5167312"/>
          </a:xfrm>
        </p:spPr>
        <p:txBody>
          <a:bodyPr>
            <a:normAutofit fontScale="92500" lnSpcReduction="10000"/>
          </a:bodyPr>
          <a:lstStyle/>
          <a:p>
            <a:pPr>
              <a:lnSpc>
                <a:spcPct val="150000"/>
              </a:lnSpc>
            </a:pPr>
            <a:r>
              <a:rPr lang="en-GB" sz="3600" dirty="0"/>
              <a:t>Discussing expectations </a:t>
            </a:r>
          </a:p>
          <a:p>
            <a:pPr>
              <a:lnSpc>
                <a:spcPct val="150000"/>
              </a:lnSpc>
            </a:pPr>
            <a:r>
              <a:rPr lang="en-GB" sz="3600" dirty="0"/>
              <a:t>Critiquing  </a:t>
            </a:r>
          </a:p>
          <a:p>
            <a:pPr>
              <a:lnSpc>
                <a:spcPct val="150000"/>
              </a:lnSpc>
            </a:pPr>
            <a:r>
              <a:rPr lang="en-GB" sz="3600" dirty="0"/>
              <a:t>Analysing structure </a:t>
            </a:r>
          </a:p>
          <a:p>
            <a:pPr>
              <a:lnSpc>
                <a:spcPct val="150000"/>
              </a:lnSpc>
            </a:pPr>
            <a:r>
              <a:rPr lang="en-GB" sz="3600" dirty="0"/>
              <a:t>Focus on language: noticing </a:t>
            </a:r>
          </a:p>
          <a:p>
            <a:pPr>
              <a:lnSpc>
                <a:spcPct val="150000"/>
              </a:lnSpc>
            </a:pPr>
            <a:r>
              <a:rPr lang="en-GB" sz="3600" dirty="0"/>
              <a:t>Focus on language: production </a:t>
            </a:r>
          </a:p>
          <a:p>
            <a:pPr>
              <a:lnSpc>
                <a:spcPct val="150000"/>
              </a:lnSpc>
            </a:pPr>
            <a:r>
              <a:rPr lang="en-GB" sz="3600" dirty="0"/>
              <a:t>Brief writing tasks</a:t>
            </a:r>
          </a:p>
        </p:txBody>
      </p:sp>
    </p:spTree>
    <p:extLst>
      <p:ext uri="{BB962C8B-B14F-4D97-AF65-F5344CB8AC3E}">
        <p14:creationId xmlns:p14="http://schemas.microsoft.com/office/powerpoint/2010/main" val="2020717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8185"/>
          </a:xfrm>
        </p:spPr>
        <p:txBody>
          <a:bodyPr>
            <a:normAutofit fontScale="90000"/>
          </a:bodyPr>
          <a:lstStyle/>
          <a:p>
            <a:r>
              <a:rPr lang="en-GB" dirty="0"/>
              <a:t>Assignments</a:t>
            </a:r>
          </a:p>
        </p:txBody>
      </p:sp>
      <p:sp>
        <p:nvSpPr>
          <p:cNvPr id="3" name="Content Placeholder 2"/>
          <p:cNvSpPr>
            <a:spLocks noGrp="1"/>
          </p:cNvSpPr>
          <p:nvPr>
            <p:ph idx="1"/>
          </p:nvPr>
        </p:nvSpPr>
        <p:spPr>
          <a:xfrm>
            <a:off x="838200" y="1031132"/>
            <a:ext cx="10515600" cy="5642042"/>
          </a:xfrm>
        </p:spPr>
        <p:txBody>
          <a:bodyPr>
            <a:normAutofit/>
          </a:bodyPr>
          <a:lstStyle/>
          <a:p>
            <a:pPr marL="0" indent="0">
              <a:buNone/>
            </a:pPr>
            <a:r>
              <a:rPr lang="en-GB" b="1" dirty="0"/>
              <a:t>Unit 1 </a:t>
            </a:r>
            <a:r>
              <a:rPr lang="en-GB" b="1" i="1" dirty="0"/>
              <a:t>Basic issues: criteria for success, purpose, citation skills</a:t>
            </a:r>
          </a:p>
          <a:p>
            <a:pPr marL="0" indent="0">
              <a:buNone/>
            </a:pPr>
            <a:r>
              <a:rPr lang="en-GB" dirty="0"/>
              <a:t>Choose a paper, chapter or book which you will incorporate in your revue, and draft a short summary, around 200 words. If appropriate, you can include one or two short quotations.</a:t>
            </a:r>
          </a:p>
          <a:p>
            <a:pPr marL="0" indent="0">
              <a:buNone/>
            </a:pPr>
            <a:r>
              <a:rPr lang="en-GB" dirty="0"/>
              <a:t>When you send your summary to your tutor, please include the original text, so that she/he can see what you have selected to include in your summary, and how you have modified the original wording. </a:t>
            </a:r>
          </a:p>
          <a:p>
            <a:pPr marL="0" indent="0">
              <a:spcBef>
                <a:spcPts val="2400"/>
              </a:spcBef>
              <a:buNone/>
            </a:pPr>
            <a:r>
              <a:rPr lang="en-GB" b="1" dirty="0"/>
              <a:t>Unit 2 </a:t>
            </a:r>
            <a:r>
              <a:rPr lang="en-GB" b="1" i="1" dirty="0"/>
              <a:t>Organisation &amp; structure</a:t>
            </a:r>
          </a:p>
          <a:p>
            <a:pPr marL="0" indent="0">
              <a:buNone/>
            </a:pPr>
            <a:r>
              <a:rPr lang="en-GB" dirty="0"/>
              <a:t>Draft an outline of one section of a chapter in which you review literature, then draft a short introduction and a summary, or a transition paragraph. Look for ways in which you can highlight the relevance of the literature to your own work. </a:t>
            </a:r>
          </a:p>
        </p:txBody>
      </p:sp>
    </p:spTree>
    <p:extLst>
      <p:ext uri="{BB962C8B-B14F-4D97-AF65-F5344CB8AC3E}">
        <p14:creationId xmlns:p14="http://schemas.microsoft.com/office/powerpoint/2010/main" val="3190345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8185"/>
          </a:xfrm>
        </p:spPr>
        <p:txBody>
          <a:bodyPr>
            <a:normAutofit fontScale="90000"/>
          </a:bodyPr>
          <a:lstStyle/>
          <a:p>
            <a:r>
              <a:rPr lang="en-GB" dirty="0"/>
              <a:t>Assignments</a:t>
            </a:r>
          </a:p>
        </p:txBody>
      </p:sp>
      <p:sp>
        <p:nvSpPr>
          <p:cNvPr id="3" name="Content Placeholder 2"/>
          <p:cNvSpPr>
            <a:spLocks noGrp="1"/>
          </p:cNvSpPr>
          <p:nvPr>
            <p:ph idx="1"/>
          </p:nvPr>
        </p:nvSpPr>
        <p:spPr>
          <a:xfrm>
            <a:off x="838200" y="1031132"/>
            <a:ext cx="10515600" cy="5642042"/>
          </a:xfrm>
        </p:spPr>
        <p:txBody>
          <a:bodyPr>
            <a:normAutofit fontScale="92500" lnSpcReduction="10000"/>
          </a:bodyPr>
          <a:lstStyle/>
          <a:p>
            <a:pPr marL="0" indent="0">
              <a:buNone/>
            </a:pPr>
            <a:r>
              <a:rPr lang="en-GB" b="1" i="1" dirty="0"/>
              <a:t>Unit 3 Expressing Your Voice and Writing Critically</a:t>
            </a:r>
          </a:p>
          <a:p>
            <a:pPr marL="342900" lvl="0" indent="-342900">
              <a:lnSpc>
                <a:spcPct val="107000"/>
              </a:lnSpc>
              <a:spcAft>
                <a:spcPts val="0"/>
              </a:spcAft>
              <a:buFont typeface="+mj-lt"/>
              <a:buAutoNum type="arabicParenR"/>
            </a:pPr>
            <a:r>
              <a:rPr lang="en-GB" dirty="0">
                <a:latin typeface="Calibri" panose="020F0502020204030204" pitchFamily="34" charset="0"/>
                <a:ea typeface="Calibri" panose="020F0502020204030204" pitchFamily="34" charset="0"/>
                <a:cs typeface="Arial" panose="020B0604020202020204" pitchFamily="34" charset="0"/>
              </a:rPr>
              <a:t>Write a paragraph summarising and evaluating a source that you would like to cite in a positive way.</a:t>
            </a:r>
          </a:p>
          <a:p>
            <a:pPr marL="342900" lvl="0" indent="-342900">
              <a:lnSpc>
                <a:spcPct val="107000"/>
              </a:lnSpc>
              <a:spcAft>
                <a:spcPts val="0"/>
              </a:spcAft>
              <a:buFont typeface="+mj-lt"/>
              <a:buAutoNum type="arabicParenR"/>
            </a:pPr>
            <a:r>
              <a:rPr lang="en-GB" dirty="0">
                <a:latin typeface="Calibri" panose="020F0502020204030204" pitchFamily="34" charset="0"/>
                <a:ea typeface="Calibri" panose="020F0502020204030204" pitchFamily="34" charset="0"/>
                <a:cs typeface="Arial" panose="020B0604020202020204" pitchFamily="34" charset="0"/>
              </a:rPr>
              <a:t>Write a paragraph summarising and evaluating a source that you would like to cite in a negative way.</a:t>
            </a:r>
          </a:p>
          <a:p>
            <a:pPr marL="342900" lvl="0" indent="-342900">
              <a:lnSpc>
                <a:spcPct val="107000"/>
              </a:lnSpc>
              <a:spcAft>
                <a:spcPts val="800"/>
              </a:spcAft>
              <a:buFont typeface="+mj-lt"/>
              <a:buAutoNum type="arabicParenR"/>
            </a:pPr>
            <a:r>
              <a:rPr lang="en-GB" dirty="0">
                <a:latin typeface="Calibri" panose="020F0502020204030204" pitchFamily="34" charset="0"/>
                <a:ea typeface="Calibri" panose="020F0502020204030204" pitchFamily="34" charset="0"/>
                <a:cs typeface="Arial" panose="020B0604020202020204" pitchFamily="34" charset="0"/>
              </a:rPr>
              <a:t>Write a paragraph summarising and evaluating a source about which you have mixed feelings. </a:t>
            </a:r>
          </a:p>
          <a:p>
            <a:pPr marL="0" lvl="0" indent="0">
              <a:lnSpc>
                <a:spcPct val="107000"/>
              </a:lnSpc>
              <a:spcAft>
                <a:spcPts val="800"/>
              </a:spcAft>
              <a:buNone/>
            </a:pPr>
            <a:r>
              <a:rPr lang="en-GB" b="1" dirty="0"/>
              <a:t>Unit 4 </a:t>
            </a:r>
            <a:r>
              <a:rPr lang="en-GB" b="1" i="1" dirty="0"/>
              <a:t>Synthesis</a:t>
            </a:r>
          </a:p>
          <a:p>
            <a:pPr marL="0" indent="0">
              <a:buNone/>
            </a:pPr>
            <a:r>
              <a:rPr lang="en-GB" dirty="0"/>
              <a:t>Find 4-5 articles on a topic closely related to your PhD.  Write a text of 2-4 paragraphs in which you synthesise the content of the articles, organising your text thematically, and avoiding simply providing a series of summaries. At the same time, remember to allow your “voice” to be “heard”, as we discussed in Unit 3. </a:t>
            </a:r>
          </a:p>
          <a:p>
            <a:pPr marL="0" indent="0">
              <a:buNone/>
            </a:pPr>
            <a:endParaRPr lang="en-GB" dirty="0"/>
          </a:p>
        </p:txBody>
      </p:sp>
    </p:spTree>
    <p:extLst>
      <p:ext uri="{BB962C8B-B14F-4D97-AF65-F5344CB8AC3E}">
        <p14:creationId xmlns:p14="http://schemas.microsoft.com/office/powerpoint/2010/main" val="3636347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8B0F-8891-4C07-9917-3C30B1F6DC93}"/>
              </a:ext>
            </a:extLst>
          </p:cNvPr>
          <p:cNvSpPr>
            <a:spLocks noGrp="1"/>
          </p:cNvSpPr>
          <p:nvPr>
            <p:ph type="title"/>
          </p:nvPr>
        </p:nvSpPr>
        <p:spPr/>
        <p:txBody>
          <a:bodyPr/>
          <a:lstStyle/>
          <a:p>
            <a:r>
              <a:rPr lang="en-GB" dirty="0">
                <a:latin typeface="+mn-lt"/>
              </a:rPr>
              <a:t>Course Evaluation</a:t>
            </a:r>
          </a:p>
        </p:txBody>
      </p:sp>
      <p:sp>
        <p:nvSpPr>
          <p:cNvPr id="4" name="Text Placeholder 3">
            <a:extLst>
              <a:ext uri="{FF2B5EF4-FFF2-40B4-BE49-F238E27FC236}">
                <a16:creationId xmlns:a16="http://schemas.microsoft.com/office/drawing/2014/main" id="{330AE677-49DD-4403-B503-DC33A4BF489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21771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9DC6-B61A-47EF-B447-13BB6A800DA0}"/>
              </a:ext>
            </a:extLst>
          </p:cNvPr>
          <p:cNvSpPr>
            <a:spLocks noGrp="1"/>
          </p:cNvSpPr>
          <p:nvPr>
            <p:ph type="title"/>
          </p:nvPr>
        </p:nvSpPr>
        <p:spPr/>
        <p:txBody>
          <a:bodyPr/>
          <a:lstStyle/>
          <a:p>
            <a:r>
              <a:rPr lang="en-GB" dirty="0">
                <a:latin typeface="+mn-lt"/>
              </a:rPr>
              <a:t>The students</a:t>
            </a:r>
          </a:p>
        </p:txBody>
      </p:sp>
      <p:sp>
        <p:nvSpPr>
          <p:cNvPr id="3" name="Content Placeholder 2">
            <a:extLst>
              <a:ext uri="{FF2B5EF4-FFF2-40B4-BE49-F238E27FC236}">
                <a16:creationId xmlns:a16="http://schemas.microsoft.com/office/drawing/2014/main" id="{2FF0ED09-C0AD-44C5-92E3-2C07227F7A08}"/>
              </a:ext>
            </a:extLst>
          </p:cNvPr>
          <p:cNvSpPr>
            <a:spLocks noGrp="1"/>
          </p:cNvSpPr>
          <p:nvPr>
            <p:ph idx="1"/>
          </p:nvPr>
        </p:nvSpPr>
        <p:spPr>
          <a:xfrm>
            <a:off x="838200" y="1363579"/>
            <a:ext cx="10515600" cy="5245768"/>
          </a:xfrm>
        </p:spPr>
        <p:txBody>
          <a:bodyPr>
            <a:normAutofit fontScale="92500" lnSpcReduction="20000"/>
          </a:bodyPr>
          <a:lstStyle/>
          <a:p>
            <a:pPr marL="342900" lvl="0" indent="-342900">
              <a:lnSpc>
                <a:spcPct val="107000"/>
              </a:lnSpc>
              <a:spcAft>
                <a:spcPts val="0"/>
              </a:spcAft>
              <a:buFont typeface="Symbol" panose="05050102010706020507" pitchFamily="18" charset="2"/>
              <a:buChar char=""/>
            </a:pPr>
            <a:r>
              <a:rPr lang="en-GB" i="1" dirty="0">
                <a:latin typeface="Calibri" panose="020F0502020204030204" pitchFamily="34" charset="0"/>
                <a:ea typeface="Calibri" panose="020F0502020204030204" pitchFamily="34" charset="0"/>
                <a:cs typeface="Times New Roman" panose="02020603050405020304" pitchFamily="18" charset="0"/>
              </a:rPr>
              <a:t>The course gives you guidelines on how to write LR in appropriate ways. Step by step. Have a very supportive lecturers. (18-19)</a:t>
            </a:r>
          </a:p>
          <a:p>
            <a:pPr marL="342900" lvl="0" indent="-342900">
              <a:lnSpc>
                <a:spcPct val="107000"/>
              </a:lnSpc>
              <a:spcAft>
                <a:spcPts val="0"/>
              </a:spcAft>
              <a:buFont typeface="Symbol" panose="05050102010706020507" pitchFamily="18" charset="2"/>
              <a:buChar char=""/>
            </a:pPr>
            <a:r>
              <a:rPr lang="en-GB" i="1" dirty="0">
                <a:solidFill>
                  <a:srgbClr val="404040"/>
                </a:solidFill>
                <a:latin typeface="Roboto"/>
              </a:rPr>
              <a:t>I think these courses are essential for any theses. I recommend them to everyone in my department (17-18)</a:t>
            </a:r>
          </a:p>
          <a:p>
            <a:pPr marL="342900" lvl="0" indent="-342900">
              <a:lnSpc>
                <a:spcPct val="107000"/>
              </a:lnSpc>
              <a:spcAft>
                <a:spcPts val="0"/>
              </a:spcAft>
              <a:buFont typeface="Symbol" panose="05050102010706020507" pitchFamily="18" charset="2"/>
              <a:buChar char=""/>
            </a:pPr>
            <a:r>
              <a:rPr lang="en-GB" i="1" dirty="0">
                <a:latin typeface="Calibri" panose="020F0502020204030204" pitchFamily="34" charset="0"/>
                <a:ea typeface="Calibri" panose="020F0502020204030204" pitchFamily="34" charset="0"/>
                <a:cs typeface="Times New Roman" panose="02020603050405020304" pitchFamily="18" charset="0"/>
              </a:rPr>
              <a:t>the course enables me understanding literature review comprehensively and knowing how to craft a proper literature review. (17-18)</a:t>
            </a:r>
          </a:p>
          <a:p>
            <a:pPr marL="342900" lvl="0" indent="-342900">
              <a:lnSpc>
                <a:spcPct val="107000"/>
              </a:lnSpc>
              <a:spcAft>
                <a:spcPts val="0"/>
              </a:spcAft>
              <a:buFont typeface="Symbol" panose="05050102010706020507" pitchFamily="18" charset="2"/>
              <a:buChar char=""/>
            </a:pPr>
            <a:r>
              <a:rPr lang="en-GB" i="1" dirty="0">
                <a:latin typeface="Calibri" panose="020F0502020204030204" pitchFamily="34" charset="0"/>
                <a:ea typeface="Calibri" panose="020F0502020204030204" pitchFamily="34" charset="0"/>
                <a:cs typeface="Times New Roman" panose="02020603050405020304" pitchFamily="18" charset="0"/>
              </a:rPr>
              <a:t>Best writing course ever!	 (17-18) </a:t>
            </a:r>
            <a:br>
              <a:rPr lang="en-GB" i="1" dirty="0">
                <a:latin typeface="Calibri" panose="020F0502020204030204" pitchFamily="34" charset="0"/>
                <a:ea typeface="Calibri" panose="020F0502020204030204" pitchFamily="34" charset="0"/>
                <a:cs typeface="Times New Roman" panose="02020603050405020304" pitchFamily="18" charset="0"/>
              </a:rPr>
            </a:br>
            <a:br>
              <a:rPr lang="en-GB" i="1" dirty="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Caveats: </a:t>
            </a:r>
          </a:p>
          <a:p>
            <a:pPr marL="342900" lvl="0" indent="-342900">
              <a:lnSpc>
                <a:spcPct val="107000"/>
              </a:lnSpc>
              <a:spcAft>
                <a:spcPts val="800"/>
              </a:spcAft>
              <a:buFont typeface="Symbol" panose="05050102010706020507" pitchFamily="18" charset="2"/>
              <a:buChar char=""/>
            </a:pPr>
            <a:r>
              <a:rPr lang="en-GB" i="1" dirty="0">
                <a:latin typeface="Calibri" panose="020F0502020204030204" pitchFamily="34" charset="0"/>
                <a:ea typeface="Calibri" panose="020F0502020204030204" pitchFamily="34" charset="0"/>
                <a:cs typeface="Times New Roman" panose="02020603050405020304" pitchFamily="18" charset="0"/>
              </a:rPr>
              <a:t>Overall, I found the course was useful for students in qualitative research. But, there was hardly anything specific for quantitative research.(18-19)</a:t>
            </a:r>
          </a:p>
          <a:p>
            <a:pPr marL="342900" lvl="0" indent="-342900">
              <a:lnSpc>
                <a:spcPct val="107000"/>
              </a:lnSpc>
              <a:spcAft>
                <a:spcPts val="800"/>
              </a:spcAft>
              <a:buFont typeface="Symbol" panose="05050102010706020507" pitchFamily="18" charset="2"/>
              <a:buChar char=""/>
            </a:pPr>
            <a:r>
              <a:rPr lang="en-GB" i="1" dirty="0">
                <a:solidFill>
                  <a:srgbClr val="404040"/>
                </a:solidFill>
                <a:latin typeface="Roboto"/>
              </a:rPr>
              <a:t>can't say - strike... (17-18)</a:t>
            </a:r>
            <a:endParaRPr lang="en-GB" i="1"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9031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0A52A-E3F3-4B8A-A763-4FCB09B21E3D}"/>
              </a:ext>
            </a:extLst>
          </p:cNvPr>
          <p:cNvSpPr>
            <a:spLocks noGrp="1"/>
          </p:cNvSpPr>
          <p:nvPr>
            <p:ph type="title"/>
          </p:nvPr>
        </p:nvSpPr>
        <p:spPr/>
        <p:txBody>
          <a:bodyPr/>
          <a:lstStyle/>
          <a:p>
            <a:r>
              <a:rPr lang="en-GB" dirty="0">
                <a:latin typeface="+mn-lt"/>
              </a:rPr>
              <a:t>The teacher (this term): </a:t>
            </a:r>
          </a:p>
        </p:txBody>
      </p:sp>
      <p:sp>
        <p:nvSpPr>
          <p:cNvPr id="3" name="Content Placeholder 2">
            <a:extLst>
              <a:ext uri="{FF2B5EF4-FFF2-40B4-BE49-F238E27FC236}">
                <a16:creationId xmlns:a16="http://schemas.microsoft.com/office/drawing/2014/main" id="{BB7BD44C-3AC3-4EB5-9A34-87A4127FAD58}"/>
              </a:ext>
            </a:extLst>
          </p:cNvPr>
          <p:cNvSpPr>
            <a:spLocks noGrp="1"/>
          </p:cNvSpPr>
          <p:nvPr>
            <p:ph idx="1"/>
          </p:nvPr>
        </p:nvSpPr>
        <p:spPr/>
        <p:txBody>
          <a:bodyPr>
            <a:normAutofit/>
          </a:bodyPr>
          <a:lstStyle/>
          <a:p>
            <a:pPr marL="0" indent="0">
              <a:buNone/>
            </a:pPr>
            <a:r>
              <a:rPr lang="en-GB" sz="3600" i="1" dirty="0"/>
              <a:t>The course - as always - was very good and I felt satisfied it had what I thought was important for the students to learn….I also had the clear impression that students themselves  felt they were getting  a lot out of the course and that what we were doing was helpful for them </a:t>
            </a:r>
          </a:p>
        </p:txBody>
      </p:sp>
    </p:spTree>
    <p:extLst>
      <p:ext uri="{BB962C8B-B14F-4D97-AF65-F5344CB8AC3E}">
        <p14:creationId xmlns:p14="http://schemas.microsoft.com/office/powerpoint/2010/main" val="294026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5F2C-66E2-4458-9582-C3B13352A8FD}"/>
              </a:ext>
            </a:extLst>
          </p:cNvPr>
          <p:cNvSpPr>
            <a:spLocks noGrp="1"/>
          </p:cNvSpPr>
          <p:nvPr>
            <p:ph type="title"/>
          </p:nvPr>
        </p:nvSpPr>
        <p:spPr/>
        <p:txBody>
          <a:bodyPr/>
          <a:lstStyle/>
          <a:p>
            <a:r>
              <a:rPr lang="en-GB" dirty="0">
                <a:solidFill>
                  <a:prstClr val="black"/>
                </a:solidFill>
                <a:latin typeface="Calibri" panose="020F0502020204030204"/>
              </a:rPr>
              <a:t>The teacher (last term): </a:t>
            </a:r>
            <a:endParaRPr lang="en-GB" dirty="0"/>
          </a:p>
        </p:txBody>
      </p:sp>
      <p:sp>
        <p:nvSpPr>
          <p:cNvPr id="3" name="Content Placeholder 2">
            <a:extLst>
              <a:ext uri="{FF2B5EF4-FFF2-40B4-BE49-F238E27FC236}">
                <a16:creationId xmlns:a16="http://schemas.microsoft.com/office/drawing/2014/main" id="{F32142AA-06EF-4E27-B49A-D9B0EBDF723B}"/>
              </a:ext>
            </a:extLst>
          </p:cNvPr>
          <p:cNvSpPr>
            <a:spLocks noGrp="1"/>
          </p:cNvSpPr>
          <p:nvPr>
            <p:ph idx="1"/>
          </p:nvPr>
        </p:nvSpPr>
        <p:spPr>
          <a:xfrm>
            <a:off x="838200" y="1873751"/>
            <a:ext cx="10515600" cy="4351338"/>
          </a:xfrm>
        </p:spPr>
        <p:txBody>
          <a:bodyPr>
            <a:normAutofit fontScale="92500" lnSpcReduction="10000"/>
          </a:bodyPr>
          <a:lstStyle/>
          <a:p>
            <a:pPr marL="0" indent="0">
              <a:buNone/>
            </a:pPr>
            <a:r>
              <a:rPr lang="en-GB" i="1" dirty="0"/>
              <a:t>Generally students found the course useful in providing guidelines for writing a Literature Review for a PhD thesis. But there was a feeling that it was oriented towards content for Qualitative and not for Quantitative research. </a:t>
            </a:r>
            <a:endParaRPr lang="en-GB" dirty="0"/>
          </a:p>
          <a:p>
            <a:pPr marL="0" indent="0">
              <a:buNone/>
            </a:pPr>
            <a:r>
              <a:rPr lang="en-GB" i="1" dirty="0"/>
              <a:t>I am not at all sure that it will be practical to include more content directly relevant to students doing Quantitative Research</a:t>
            </a:r>
            <a:r>
              <a:rPr lang="en-GB" b="1" dirty="0"/>
              <a:t>. </a:t>
            </a:r>
            <a:r>
              <a:rPr lang="en-GB" i="1" dirty="0"/>
              <a:t>The course was designed and developed on the basis of survey and questionnaire feedback from a large number of supervisors and lecturers from a range of disciplines and their views on what makes a good LR review. It is not clear if students feel that the requirements for a Quantitative LR is essentially different from that for a Qualitative study or if they just would like to see some texts/excerpts taken from non-social science disciplines. However, it might be worth having a relook to see if it is possible to inject additional/different texts into the existing structure of the course. </a:t>
            </a:r>
            <a:endParaRPr lang="en-GB" dirty="0"/>
          </a:p>
          <a:p>
            <a:pPr marL="0" indent="0">
              <a:buNone/>
            </a:pPr>
            <a:endParaRPr lang="en-GB" dirty="0"/>
          </a:p>
        </p:txBody>
      </p:sp>
    </p:spTree>
    <p:extLst>
      <p:ext uri="{BB962C8B-B14F-4D97-AF65-F5344CB8AC3E}">
        <p14:creationId xmlns:p14="http://schemas.microsoft.com/office/powerpoint/2010/main" val="3822020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4"/>
            <a:ext cx="10515600" cy="693113"/>
          </a:xfrm>
        </p:spPr>
        <p:txBody>
          <a:bodyPr>
            <a:normAutofit fontScale="90000"/>
          </a:bodyPr>
          <a:lstStyle/>
          <a:p>
            <a:r>
              <a:rPr lang="en-GB" dirty="0"/>
              <a:t>References</a:t>
            </a:r>
          </a:p>
        </p:txBody>
      </p:sp>
      <p:sp>
        <p:nvSpPr>
          <p:cNvPr id="3" name="Content Placeholder 2"/>
          <p:cNvSpPr>
            <a:spLocks noGrp="1"/>
          </p:cNvSpPr>
          <p:nvPr>
            <p:ph idx="1"/>
          </p:nvPr>
        </p:nvSpPr>
        <p:spPr>
          <a:xfrm>
            <a:off x="838200" y="875357"/>
            <a:ext cx="10515600" cy="5727573"/>
          </a:xfrm>
        </p:spPr>
        <p:txBody>
          <a:bodyPr>
            <a:noAutofit/>
          </a:bodyPr>
          <a:lstStyle/>
          <a:p>
            <a:pPr marL="0" indent="0">
              <a:buNone/>
            </a:pPr>
            <a:r>
              <a:rPr lang="en-GB" sz="1700" dirty="0" err="1"/>
              <a:t>Boote</a:t>
            </a:r>
            <a:r>
              <a:rPr lang="en-GB" sz="1700" dirty="0"/>
              <a:t>, D.N. and </a:t>
            </a:r>
            <a:r>
              <a:rPr lang="en-GB" sz="1700" dirty="0" err="1"/>
              <a:t>Beile</a:t>
            </a:r>
            <a:r>
              <a:rPr lang="en-GB" sz="1700" dirty="0"/>
              <a:t>, P. 2004. </a:t>
            </a:r>
            <a:r>
              <a:rPr lang="en-GB" sz="1700" i="1" dirty="0"/>
              <a:t>The quality of dissertation literature reviews: A missing link in research preparation. </a:t>
            </a:r>
            <a:r>
              <a:rPr lang="en-GB" sz="1700" dirty="0"/>
              <a:t>Paper presented at the annual meeting of the American Educational Research Association, San Diego, CA.</a:t>
            </a:r>
          </a:p>
          <a:p>
            <a:pPr marL="0" indent="0">
              <a:buNone/>
            </a:pPr>
            <a:r>
              <a:rPr lang="en-GB" sz="1700" dirty="0" err="1"/>
              <a:t>Bunton</a:t>
            </a:r>
            <a:r>
              <a:rPr lang="en-GB" sz="1700" dirty="0"/>
              <a:t>, D. 2002. Generic moves in Ph.D. thesis introductions. In J. Flowerdew (Ed.) </a:t>
            </a:r>
            <a:r>
              <a:rPr lang="en-GB" sz="1700" i="1" dirty="0"/>
              <a:t>Academic Discourse</a:t>
            </a:r>
            <a:r>
              <a:rPr lang="en-GB" sz="1700" dirty="0"/>
              <a:t>. London: Pearson Education: 57-75. </a:t>
            </a:r>
          </a:p>
          <a:p>
            <a:pPr marL="0" indent="0">
              <a:buNone/>
            </a:pPr>
            <a:r>
              <a:rPr lang="en-GB" sz="1700" dirty="0"/>
              <a:t>Cisco, J. 2014. Teaching the Literature Review: A Practical Approach for College Instructors. </a:t>
            </a:r>
            <a:r>
              <a:rPr lang="en-GB" sz="1700" i="1" dirty="0"/>
              <a:t>Teaching and Learning Inquiry: The ISSOTL Journal </a:t>
            </a:r>
            <a:r>
              <a:rPr lang="en-GB" sz="1700" dirty="0"/>
              <a:t>2/2 [online: accessed 9 April 2019]. Available at: </a:t>
            </a:r>
            <a:r>
              <a:rPr lang="en-GB" sz="1700" dirty="0">
                <a:hlinkClick r:id="rId2"/>
              </a:rPr>
              <a:t>http://muse.jhu.edu/journals/teaching_and_learning_inquiry__the_issotl_journal/v002/2.2.cisco.html</a:t>
            </a:r>
            <a:endParaRPr lang="en-GB" sz="1700" dirty="0"/>
          </a:p>
          <a:p>
            <a:pPr marL="0" indent="0">
              <a:buNone/>
            </a:pPr>
            <a:r>
              <a:rPr lang="en-GB" sz="1700" dirty="0"/>
              <a:t>Hart, C. 1999. </a:t>
            </a:r>
            <a:r>
              <a:rPr lang="en-GB" sz="1700" i="1" dirty="0"/>
              <a:t>Doing a Literature Review: Releasing the Social Science Research Imagination.</a:t>
            </a:r>
            <a:r>
              <a:rPr lang="en-GB" sz="1700" dirty="0"/>
              <a:t> London: SAGE.</a:t>
            </a:r>
          </a:p>
          <a:p>
            <a:pPr marL="0" indent="0">
              <a:buNone/>
            </a:pPr>
            <a:r>
              <a:rPr lang="en-GB" sz="1700" dirty="0" err="1"/>
              <a:t>Kamler</a:t>
            </a:r>
            <a:r>
              <a:rPr lang="en-GB" sz="1700" dirty="0"/>
              <a:t>, B. and P. Thomson (2014).  </a:t>
            </a:r>
            <a:r>
              <a:rPr lang="en-GB" sz="1700" i="1" dirty="0"/>
              <a:t>Helping Doctoral Students Write: Pedagogies for supervision</a:t>
            </a:r>
            <a:r>
              <a:rPr lang="en-GB" sz="1700" dirty="0"/>
              <a:t> (2</a:t>
            </a:r>
            <a:r>
              <a:rPr lang="en-GB" sz="1700" baseline="30000" dirty="0"/>
              <a:t>nd</a:t>
            </a:r>
            <a:r>
              <a:rPr lang="en-GB" sz="1700" dirty="0"/>
              <a:t> edition). Abingdon: Routledge. </a:t>
            </a:r>
            <a:endParaRPr lang="en-GB" sz="1700" i="1" dirty="0"/>
          </a:p>
          <a:p>
            <a:pPr marL="0" indent="0">
              <a:buNone/>
            </a:pPr>
            <a:r>
              <a:rPr lang="en-GB" sz="1700" dirty="0"/>
              <a:t>Kwan, B. 2006. The schematic structure of literature reviews in doctoral theses of applied linguistics. </a:t>
            </a:r>
            <a:r>
              <a:rPr lang="en-GB" sz="1700" i="1" dirty="0"/>
              <a:t>English for Specific Purposes</a:t>
            </a:r>
            <a:r>
              <a:rPr lang="en-GB" sz="1700" dirty="0"/>
              <a:t> 25/1: 30-35.</a:t>
            </a:r>
          </a:p>
          <a:p>
            <a:pPr marL="0" indent="0">
              <a:buNone/>
            </a:pPr>
            <a:r>
              <a:rPr lang="en-GB" sz="1700" dirty="0" err="1"/>
              <a:t>Paltridge</a:t>
            </a:r>
            <a:r>
              <a:rPr lang="en-GB" sz="1700" dirty="0"/>
              <a:t>, B. and S. </a:t>
            </a:r>
            <a:r>
              <a:rPr lang="en-GB" sz="1700" dirty="0" err="1"/>
              <a:t>Starfield</a:t>
            </a:r>
            <a:r>
              <a:rPr lang="en-GB" sz="1700" dirty="0"/>
              <a:t> (2007).   </a:t>
            </a:r>
            <a:r>
              <a:rPr lang="en-GB" sz="1700" i="1" dirty="0"/>
              <a:t>Thesis and dissertation writing in a second language:  a handbook for supervisors. </a:t>
            </a:r>
            <a:r>
              <a:rPr lang="en-GB" sz="1700" dirty="0"/>
              <a:t>Abingdon: Routledge. </a:t>
            </a:r>
          </a:p>
          <a:p>
            <a:pPr marL="0" indent="0">
              <a:buNone/>
            </a:pPr>
            <a:r>
              <a:rPr lang="en-GB" sz="1700" dirty="0"/>
              <a:t>Ridley, D. (2012). </a:t>
            </a:r>
            <a:r>
              <a:rPr lang="en-GB" sz="1700" i="1" dirty="0"/>
              <a:t>The Literature Review (2</a:t>
            </a:r>
            <a:r>
              <a:rPr lang="en-GB" sz="1700" i="1" baseline="30000" dirty="0"/>
              <a:t>nd</a:t>
            </a:r>
            <a:r>
              <a:rPr lang="en-GB" sz="1700" i="1" dirty="0"/>
              <a:t> edition).</a:t>
            </a:r>
            <a:r>
              <a:rPr lang="en-GB" sz="1700" dirty="0"/>
              <a:t>London: Sage.</a:t>
            </a:r>
          </a:p>
          <a:p>
            <a:pPr marL="0" indent="0">
              <a:buNone/>
            </a:pPr>
            <a:r>
              <a:rPr lang="en-GB" sz="1700" dirty="0"/>
              <a:t>Swales, J. 1981. </a:t>
            </a:r>
            <a:r>
              <a:rPr lang="en-GB" sz="1700" i="1" dirty="0"/>
              <a:t>Aspects of Article Introductions.</a:t>
            </a:r>
            <a:r>
              <a:rPr lang="en-GB" sz="1700" dirty="0"/>
              <a:t> Birmingham: University of Aston.</a:t>
            </a:r>
          </a:p>
          <a:p>
            <a:pPr marL="0" indent="0">
              <a:buNone/>
            </a:pPr>
            <a:r>
              <a:rPr lang="en-GB" sz="1700" dirty="0"/>
              <a:t>Swales, J. 1990. </a:t>
            </a:r>
            <a:r>
              <a:rPr lang="en-GB" sz="1700" i="1" dirty="0"/>
              <a:t>Genre Analysis: English in Academic and Research Settings</a:t>
            </a:r>
            <a:r>
              <a:rPr lang="en-GB" sz="1700" dirty="0"/>
              <a:t>. New York: Cambridge University Press.</a:t>
            </a:r>
          </a:p>
          <a:p>
            <a:pPr marL="0" indent="0">
              <a:buNone/>
            </a:pPr>
            <a:r>
              <a:rPr lang="en-GB" sz="1700" dirty="0"/>
              <a:t>Thomas, D. (2016).  </a:t>
            </a:r>
            <a:r>
              <a:rPr lang="en-GB" sz="1700" i="1" dirty="0"/>
              <a:t> The PhD writing Handbook. </a:t>
            </a:r>
            <a:r>
              <a:rPr lang="en-GB" sz="1700" dirty="0"/>
              <a:t>London: Palgrave.  </a:t>
            </a:r>
          </a:p>
        </p:txBody>
      </p:sp>
    </p:spTree>
    <p:extLst>
      <p:ext uri="{BB962C8B-B14F-4D97-AF65-F5344CB8AC3E}">
        <p14:creationId xmlns:p14="http://schemas.microsoft.com/office/powerpoint/2010/main" val="391376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A4E2-793F-470C-A697-54619BB3F359}"/>
              </a:ext>
            </a:extLst>
          </p:cNvPr>
          <p:cNvSpPr>
            <a:spLocks noGrp="1"/>
          </p:cNvSpPr>
          <p:nvPr>
            <p:ph type="title"/>
          </p:nvPr>
        </p:nvSpPr>
        <p:spPr/>
        <p:txBody>
          <a:bodyPr/>
          <a:lstStyle/>
          <a:p>
            <a:r>
              <a:rPr lang="en-GB" dirty="0">
                <a:latin typeface="+mn-lt"/>
              </a:rPr>
              <a:t>The birth of a course</a:t>
            </a:r>
          </a:p>
        </p:txBody>
      </p:sp>
      <p:sp>
        <p:nvSpPr>
          <p:cNvPr id="4" name="Text Placeholder 3">
            <a:extLst>
              <a:ext uri="{FF2B5EF4-FFF2-40B4-BE49-F238E27FC236}">
                <a16:creationId xmlns:a16="http://schemas.microsoft.com/office/drawing/2014/main" id="{A9A223C7-798F-4950-97E3-0690CA68C93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98981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dirty="0"/>
              <a:t>Do you have any questions? </a:t>
            </a:r>
          </a:p>
          <a:p>
            <a:pPr marL="0" indent="0" algn="ctr">
              <a:buNone/>
            </a:pPr>
            <a:endParaRPr lang="en-GB" dirty="0"/>
          </a:p>
          <a:p>
            <a:pPr marL="0" indent="0" algn="ctr">
              <a:buNone/>
            </a:pPr>
            <a:r>
              <a:rPr lang="en-GB" dirty="0"/>
              <a:t>Do you have any suggestions? </a:t>
            </a:r>
          </a:p>
          <a:p>
            <a:endParaRPr lang="en-GB" dirty="0"/>
          </a:p>
          <a:p>
            <a:pPr marL="0" indent="0" algn="ctr">
              <a:buNone/>
            </a:pPr>
            <a:r>
              <a:rPr lang="en-GB" dirty="0">
                <a:hlinkClick r:id="rId2"/>
              </a:rPr>
              <a:t>Cathy.Benson@ed.ac.uk</a:t>
            </a:r>
            <a:endParaRPr lang="en-GB" dirty="0"/>
          </a:p>
          <a:p>
            <a:pPr marL="0" indent="0" algn="ctr">
              <a:buNone/>
            </a:pPr>
            <a:r>
              <a:rPr lang="en-GB" dirty="0">
                <a:hlinkClick r:id="rId3"/>
              </a:rPr>
              <a:t>Kenneth.Anderson@ed.ac.uk</a:t>
            </a:r>
            <a:endParaRPr lang="en-GB" dirty="0"/>
          </a:p>
          <a:p>
            <a:pPr marL="0" indent="0" algn="ctr">
              <a:buNone/>
            </a:pPr>
            <a:endParaRPr lang="en-GB" dirty="0"/>
          </a:p>
        </p:txBody>
      </p:sp>
    </p:spTree>
    <p:extLst>
      <p:ext uri="{BB962C8B-B14F-4D97-AF65-F5344CB8AC3E}">
        <p14:creationId xmlns:p14="http://schemas.microsoft.com/office/powerpoint/2010/main" val="2411774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01718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19856"/>
          </a:xfrm>
        </p:spPr>
        <p:txBody>
          <a:bodyPr>
            <a:noAutofit/>
          </a:bodyPr>
          <a:lstStyle/>
          <a:p>
            <a:r>
              <a:rPr lang="en-GB" dirty="0">
                <a:latin typeface="+mn-lt"/>
              </a:rPr>
              <a:t>UoE in-sessional EAP: </a:t>
            </a:r>
            <a:r>
              <a:rPr lang="en-GB" i="1" dirty="0">
                <a:latin typeface="+mn-lt"/>
              </a:rPr>
              <a:t>English Language Support for International Students </a:t>
            </a:r>
            <a:r>
              <a:rPr lang="en-GB" dirty="0">
                <a:latin typeface="+mn-lt"/>
              </a:rPr>
              <a:t>(ELSIS)</a:t>
            </a:r>
            <a:br>
              <a:rPr lang="en-GB" dirty="0">
                <a:latin typeface="+mn-lt"/>
              </a:rPr>
            </a:br>
            <a:endParaRPr lang="en-GB" dirty="0">
              <a:latin typeface="+mn-lt"/>
            </a:endParaRPr>
          </a:p>
        </p:txBody>
      </p:sp>
      <p:sp>
        <p:nvSpPr>
          <p:cNvPr id="3" name="Content Placeholder 2"/>
          <p:cNvSpPr>
            <a:spLocks noGrp="1"/>
          </p:cNvSpPr>
          <p:nvPr>
            <p:ph idx="1"/>
          </p:nvPr>
        </p:nvSpPr>
        <p:spPr>
          <a:xfrm>
            <a:off x="838200" y="2205872"/>
            <a:ext cx="10515600" cy="4242062"/>
          </a:xfrm>
        </p:spPr>
        <p:txBody>
          <a:bodyPr>
            <a:normAutofit/>
          </a:bodyPr>
          <a:lstStyle/>
          <a:p>
            <a:pPr marL="0" indent="0">
              <a:buNone/>
            </a:pPr>
            <a:r>
              <a:rPr lang="en-GB" sz="3600" dirty="0"/>
              <a:t>ELSIS courses for PhD students prior to 2016-17:</a:t>
            </a:r>
          </a:p>
          <a:p>
            <a:pPr>
              <a:spcBef>
                <a:spcPts val="3000"/>
              </a:spcBef>
            </a:pPr>
            <a:r>
              <a:rPr lang="en-GB" sz="3600" dirty="0"/>
              <a:t>Writing a PhD First-Year Report </a:t>
            </a:r>
            <a:r>
              <a:rPr lang="en-GB" sz="3600" dirty="0" err="1">
                <a:solidFill>
                  <a:srgbClr val="FF0000"/>
                </a:solidFill>
              </a:rPr>
              <a:t>Yr</a:t>
            </a:r>
            <a:r>
              <a:rPr lang="en-GB" sz="3600" dirty="0">
                <a:solidFill>
                  <a:srgbClr val="FF0000"/>
                </a:solidFill>
              </a:rPr>
              <a:t> 1</a:t>
            </a:r>
          </a:p>
          <a:p>
            <a:r>
              <a:rPr lang="en-GB" sz="3600" dirty="0"/>
              <a:t>Writing up PhD Qualitative Research </a:t>
            </a:r>
            <a:r>
              <a:rPr lang="en-GB" sz="3600" dirty="0" err="1">
                <a:solidFill>
                  <a:srgbClr val="FF0000"/>
                </a:solidFill>
              </a:rPr>
              <a:t>Yr</a:t>
            </a:r>
            <a:r>
              <a:rPr lang="en-GB" sz="3600" dirty="0">
                <a:solidFill>
                  <a:srgbClr val="FF0000"/>
                </a:solidFill>
              </a:rPr>
              <a:t> 3</a:t>
            </a:r>
          </a:p>
          <a:p>
            <a:r>
              <a:rPr lang="en-GB" sz="3600" dirty="0"/>
              <a:t>Writing up PhD Quantitative Research </a:t>
            </a:r>
            <a:r>
              <a:rPr lang="en-GB" sz="3600" dirty="0" err="1">
                <a:solidFill>
                  <a:srgbClr val="FF0000"/>
                </a:solidFill>
              </a:rPr>
              <a:t>Yr</a:t>
            </a:r>
            <a:r>
              <a:rPr lang="en-GB" sz="3600" dirty="0">
                <a:solidFill>
                  <a:srgbClr val="FF0000"/>
                </a:solidFill>
              </a:rPr>
              <a:t> 3</a:t>
            </a:r>
          </a:p>
          <a:p>
            <a:pPr marL="0" indent="0" algn="ctr">
              <a:buNone/>
            </a:pPr>
            <a:endParaRPr lang="en-GB" sz="4000" dirty="0"/>
          </a:p>
          <a:p>
            <a:pPr marL="0" indent="0" algn="ctr">
              <a:buNone/>
            </a:pPr>
            <a:r>
              <a:rPr lang="en-GB" sz="4000" dirty="0">
                <a:solidFill>
                  <a:srgbClr val="FF0000"/>
                </a:solidFill>
              </a:rPr>
              <a:t>→ </a:t>
            </a:r>
            <a:r>
              <a:rPr lang="en-GB" sz="4000" b="1" dirty="0">
                <a:solidFill>
                  <a:srgbClr val="FF0000"/>
                </a:solidFill>
              </a:rPr>
              <a:t>GAP: </a:t>
            </a:r>
            <a:r>
              <a:rPr lang="en-GB" sz="4000" b="1" dirty="0" err="1">
                <a:solidFill>
                  <a:srgbClr val="FF0000"/>
                </a:solidFill>
              </a:rPr>
              <a:t>Yr</a:t>
            </a:r>
            <a:r>
              <a:rPr lang="en-GB" sz="4000" b="1" dirty="0">
                <a:solidFill>
                  <a:srgbClr val="FF0000"/>
                </a:solidFill>
              </a:rPr>
              <a:t> 2</a:t>
            </a:r>
          </a:p>
        </p:txBody>
      </p:sp>
    </p:spTree>
    <p:extLst>
      <p:ext uri="{BB962C8B-B14F-4D97-AF65-F5344CB8AC3E}">
        <p14:creationId xmlns:p14="http://schemas.microsoft.com/office/powerpoint/2010/main" val="204815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5452-BCB0-4AAB-B3A2-0358BF5CCBF3}"/>
              </a:ext>
            </a:extLst>
          </p:cNvPr>
          <p:cNvSpPr>
            <a:spLocks noGrp="1"/>
          </p:cNvSpPr>
          <p:nvPr>
            <p:ph type="title"/>
          </p:nvPr>
        </p:nvSpPr>
        <p:spPr>
          <a:xfrm>
            <a:off x="831850" y="1709738"/>
            <a:ext cx="10515600" cy="2879725"/>
          </a:xfrm>
        </p:spPr>
        <p:txBody>
          <a:bodyPr/>
          <a:lstStyle/>
          <a:p>
            <a:r>
              <a:rPr lang="en-GB" dirty="0">
                <a:latin typeface="+mn-lt"/>
              </a:rPr>
              <a:t>Published literature on writing Literature Reviews: Handbooks</a:t>
            </a:r>
          </a:p>
        </p:txBody>
      </p:sp>
      <p:sp>
        <p:nvSpPr>
          <p:cNvPr id="3" name="Text Placeholder 2">
            <a:extLst>
              <a:ext uri="{FF2B5EF4-FFF2-40B4-BE49-F238E27FC236}">
                <a16:creationId xmlns:a16="http://schemas.microsoft.com/office/drawing/2014/main" id="{B141554C-30F3-4F09-8C0E-3BDEED9CC1C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8502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latin typeface="+mn-lt"/>
              </a:rPr>
              <a:t>... For supervisors</a:t>
            </a:r>
          </a:p>
        </p:txBody>
      </p:sp>
      <p:pic>
        <p:nvPicPr>
          <p:cNvPr id="13" name="Content Placeholder 12"/>
          <p:cNvPicPr>
            <a:picLocks noGrp="1" noChangeAspect="1"/>
          </p:cNvPicPr>
          <p:nvPr>
            <p:ph sz="half" idx="1"/>
          </p:nvPr>
        </p:nvPicPr>
        <p:blipFill>
          <a:blip r:embed="rId2"/>
          <a:stretch>
            <a:fillRect/>
          </a:stretch>
        </p:blipFill>
        <p:spPr>
          <a:xfrm>
            <a:off x="6656713" y="1731699"/>
            <a:ext cx="2932363" cy="4341841"/>
          </a:xfrm>
          <a:prstGeom prst="rect">
            <a:avLst/>
          </a:prstGeom>
        </p:spPr>
      </p:pic>
      <p:pic>
        <p:nvPicPr>
          <p:cNvPr id="14" name="Content Placeholder 13"/>
          <p:cNvPicPr>
            <a:picLocks noGrp="1" noChangeAspect="1"/>
          </p:cNvPicPr>
          <p:nvPr>
            <p:ph sz="half" idx="2"/>
          </p:nvPr>
        </p:nvPicPr>
        <p:blipFill>
          <a:blip r:embed="rId3"/>
          <a:stretch>
            <a:fillRect/>
          </a:stretch>
        </p:blipFill>
        <p:spPr>
          <a:xfrm>
            <a:off x="989914" y="1394059"/>
            <a:ext cx="3570971" cy="5017122"/>
          </a:xfrm>
          <a:prstGeom prst="rect">
            <a:avLst/>
          </a:prstGeom>
        </p:spPr>
      </p:pic>
    </p:spTree>
    <p:extLst>
      <p:ext uri="{BB962C8B-B14F-4D97-AF65-F5344CB8AC3E}">
        <p14:creationId xmlns:p14="http://schemas.microsoft.com/office/powerpoint/2010/main" val="360701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In his discussion of self-writing, </a:t>
            </a:r>
            <a:r>
              <a:rPr lang="en-GB" dirty="0">
                <a:solidFill>
                  <a:srgbClr val="FF0000"/>
                </a:solidFill>
              </a:rPr>
              <a:t>Foucault agrees with </a:t>
            </a:r>
            <a:r>
              <a:rPr lang="en-GB" b="1" dirty="0">
                <a:solidFill>
                  <a:srgbClr val="FF0000"/>
                </a:solidFill>
              </a:rPr>
              <a:t>me</a:t>
            </a:r>
            <a:r>
              <a:rPr lang="en-GB" dirty="0">
                <a:solidFill>
                  <a:srgbClr val="FF0000"/>
                </a:solidFill>
              </a:rPr>
              <a:t> </a:t>
            </a:r>
            <a:r>
              <a:rPr lang="en-GB" dirty="0"/>
              <a:t>when he says: “These practices are nevertheless not something that the individual invents by himself. They are patterns that he finds in his culture....” (Foucault, 1998: 11)</a:t>
            </a:r>
            <a:br>
              <a:rPr lang="en-GB" dirty="0"/>
            </a:br>
            <a:endParaRPr lang="en-GB" dirty="0"/>
          </a:p>
        </p:txBody>
      </p:sp>
    </p:spTree>
    <p:extLst>
      <p:ext uri="{BB962C8B-B14F-4D97-AF65-F5344CB8AC3E}">
        <p14:creationId xmlns:p14="http://schemas.microsoft.com/office/powerpoint/2010/main" val="347481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For students...</a:t>
            </a:r>
          </a:p>
        </p:txBody>
      </p:sp>
      <p:pic>
        <p:nvPicPr>
          <p:cNvPr id="1026" name="Picture 2" descr="https://images-na.ssl-images-amazon.com/images/I/41SX%2BCquAXL._SX349_BO1,204,203,200_.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88168" y="1537972"/>
            <a:ext cx="3361586" cy="4779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41-TZ2PBPKL._SX317_BO1,204,203,200_.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43762" y="1411288"/>
            <a:ext cx="303847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13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2793</TotalTime>
  <Words>2471</Words>
  <Application>Microsoft Office PowerPoint</Application>
  <PresentationFormat>Widescreen</PresentationFormat>
  <Paragraphs>241</Paragraphs>
  <Slides>41</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Arial</vt:lpstr>
      <vt:lpstr>Calibri</vt:lpstr>
      <vt:lpstr>Calibri Light</vt:lpstr>
      <vt:lpstr>Roboto</vt:lpstr>
      <vt:lpstr>Symbol</vt:lpstr>
      <vt:lpstr>Office Theme</vt:lpstr>
      <vt:lpstr>pres6</vt:lpstr>
      <vt:lpstr>1_Office Theme</vt:lpstr>
      <vt:lpstr>Reviewing the Literature:  "A framework into which you can fit your own little contribution". </vt:lpstr>
      <vt:lpstr>The story</vt:lpstr>
      <vt:lpstr>Acknowledgement</vt:lpstr>
      <vt:lpstr>The birth of a course</vt:lpstr>
      <vt:lpstr>UoE in-sessional EAP: English Language Support for International Students (ELSIS) </vt:lpstr>
      <vt:lpstr>Published literature on writing Literature Reviews: Handbooks</vt:lpstr>
      <vt:lpstr>... For supervisors</vt:lpstr>
      <vt:lpstr>PowerPoint Presentation</vt:lpstr>
      <vt:lpstr>For students...</vt:lpstr>
      <vt:lpstr>Published literature on writing Literature Reviews: Research Articles</vt:lpstr>
      <vt:lpstr>Boote and Beile (2004) Criteria (adapted from Hart, 1999) to evaluate quality of PhD LRs</vt:lpstr>
      <vt:lpstr>PowerPoint Presentation</vt:lpstr>
      <vt:lpstr>PowerPoint Presentation</vt:lpstr>
      <vt:lpstr>Cisco (2014): Visual representation of theme creation (synthesising research)</vt:lpstr>
      <vt:lpstr>Cisco (2014)</vt:lpstr>
      <vt:lpstr>Our Research: supervisor surveys</vt:lpstr>
      <vt:lpstr>Supervisor survey (email)</vt:lpstr>
      <vt:lpstr>Supervisor questionnaire</vt:lpstr>
      <vt:lpstr>Responses to Q5 – characteristics of successful LR</vt:lpstr>
      <vt:lpstr>Disciplinary differences</vt:lpstr>
      <vt:lpstr>We also asked for sample successful literature reviews…  </vt:lpstr>
      <vt:lpstr>Our Research: student interviews</vt:lpstr>
      <vt:lpstr>Student interviews</vt:lpstr>
      <vt:lpstr>Among the questions we asked students… </vt:lpstr>
      <vt:lpstr>Some common themes </vt:lpstr>
      <vt:lpstr>Some common themes (continued)</vt:lpstr>
      <vt:lpstr>The course content: outline and approach.</vt:lpstr>
      <vt:lpstr>Course outline</vt:lpstr>
      <vt:lpstr>Course content (what we tell students)</vt:lpstr>
      <vt:lpstr>Teaching approach</vt:lpstr>
      <vt:lpstr>Course content: tasks and assignments</vt:lpstr>
      <vt:lpstr>Sample tasks  </vt:lpstr>
      <vt:lpstr>Assignments</vt:lpstr>
      <vt:lpstr>Assignments</vt:lpstr>
      <vt:lpstr>Course Evaluation</vt:lpstr>
      <vt:lpstr>The students</vt:lpstr>
      <vt:lpstr>The teacher (this term): </vt:lpstr>
      <vt:lpstr>The teacher (last term): </vt:lpstr>
      <vt:lpstr>References</vt:lpstr>
      <vt:lpstr>PowerPoint Presentation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Kenneth</dc:creator>
  <cp:lastModifiedBy>BENSON Cathy</cp:lastModifiedBy>
  <cp:revision>113</cp:revision>
  <cp:lastPrinted>2019-04-11T15:31:12Z</cp:lastPrinted>
  <dcterms:created xsi:type="dcterms:W3CDTF">2019-03-13T11:05:31Z</dcterms:created>
  <dcterms:modified xsi:type="dcterms:W3CDTF">2019-05-05T00:13:19Z</dcterms:modified>
</cp:coreProperties>
</file>