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76" r:id="rId2"/>
    <p:sldId id="262" r:id="rId3"/>
    <p:sldId id="447" r:id="rId4"/>
    <p:sldId id="396" r:id="rId5"/>
    <p:sldId id="418" r:id="rId6"/>
    <p:sldId id="419" r:id="rId7"/>
    <p:sldId id="265" r:id="rId8"/>
    <p:sldId id="429" r:id="rId9"/>
    <p:sldId id="402" r:id="rId10"/>
    <p:sldId id="436" r:id="rId11"/>
    <p:sldId id="430" r:id="rId12"/>
    <p:sldId id="434" r:id="rId13"/>
    <p:sldId id="437" r:id="rId14"/>
    <p:sldId id="435" r:id="rId15"/>
    <p:sldId id="448" r:id="rId16"/>
    <p:sldId id="403" r:id="rId17"/>
    <p:sldId id="449" r:id="rId18"/>
  </p:sldIdLst>
  <p:sldSz cx="9144000" cy="6858000" type="screen4x3"/>
  <p:notesSz cx="6858000" cy="1666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00"/>
    <a:srgbClr val="005024"/>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DFD1E-5DAB-BD7F-C603-C2C0EB75C17E}" v="5" dt="2019-04-30T08:44:32.452"/>
    <p1510:client id="{8735D46D-B3CF-B0E3-1FBF-A0D2C8219F12}" v="30" dt="2019-04-29T14:43:37.773"/>
    <p1510:client id="{E32788E5-B57B-4901-BD7F-1C6424C60909}" v="3405" dt="2019-04-30T09:16:44.130"/>
    <p1510:client id="{83F0478D-8BC8-4ADE-89DA-2B5554D50EF9}" v="2" dt="2019-04-30T10:06:09.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68" autoAdjust="0"/>
    <p:restoredTop sz="79064" autoAdjust="0"/>
  </p:normalViewPr>
  <p:slideViewPr>
    <p:cSldViewPr snapToGrid="0">
      <p:cViewPr varScale="1">
        <p:scale>
          <a:sx n="87" d="100"/>
          <a:sy n="87" d="100"/>
        </p:scale>
        <p:origin x="219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till, Julie A" userId="36789084-b153-4869-ae4a-975ed1939f7d" providerId="ADAL" clId="{83F0478D-8BC8-4ADE-89DA-2B5554D50EF9}"/>
    <pc:docChg chg="modSld">
      <pc:chgData name="Hartill, Julie A" userId="36789084-b153-4869-ae4a-975ed1939f7d" providerId="ADAL" clId="{83F0478D-8BC8-4ADE-89DA-2B5554D50EF9}" dt="2019-04-30T10:06:09.141" v="1" actId="20577"/>
      <pc:docMkLst>
        <pc:docMk/>
      </pc:docMkLst>
      <pc:sldChg chg="modNotesTx">
        <pc:chgData name="Hartill, Julie A" userId="36789084-b153-4869-ae4a-975ed1939f7d" providerId="ADAL" clId="{83F0478D-8BC8-4ADE-89DA-2B5554D50EF9}" dt="2019-04-30T10:06:05.410" v="0" actId="20577"/>
        <pc:sldMkLst>
          <pc:docMk/>
          <pc:sldMk cId="4208892420" sldId="403"/>
        </pc:sldMkLst>
      </pc:sldChg>
      <pc:sldChg chg="modNotesTx">
        <pc:chgData name="Hartill, Julie A" userId="36789084-b153-4869-ae4a-975ed1939f7d" providerId="ADAL" clId="{83F0478D-8BC8-4ADE-89DA-2B5554D50EF9}" dt="2019-04-30T10:06:09.141" v="1" actId="20577"/>
        <pc:sldMkLst>
          <pc:docMk/>
          <pc:sldMk cId="4114258809" sldId="44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F58467-436A-4E17-92D0-E9E0460231E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GB"/>
        </a:p>
      </dgm:t>
    </dgm:pt>
    <dgm:pt modelId="{0A7C0468-9401-43E9-AEF7-BE3FA534208B}">
      <dgm:prSet phldrT="[Text]" custT="1"/>
      <dgm:spPr>
        <a:solidFill>
          <a:schemeClr val="tx2"/>
        </a:solidFill>
      </dgm:spPr>
      <dgm:t>
        <a:bodyPr/>
        <a:lstStyle/>
        <a:p>
          <a:pPr marL="0" lvl="0" indent="0" algn="ctr" defTabSz="1289050">
            <a:lnSpc>
              <a:spcPct val="90000"/>
            </a:lnSpc>
            <a:spcBef>
              <a:spcPct val="0"/>
            </a:spcBef>
            <a:spcAft>
              <a:spcPct val="35000"/>
            </a:spcAft>
            <a:buNone/>
          </a:pPr>
          <a:r>
            <a:rPr lang="en-GB" sz="2600" kern="1200" dirty="0">
              <a:solidFill>
                <a:srgbClr val="FFFFFF"/>
              </a:solidFill>
              <a:latin typeface="Calibri"/>
              <a:ea typeface="+mn-ea"/>
              <a:cs typeface="+mn-cs"/>
            </a:rPr>
            <a:t>Validity</a:t>
          </a:r>
        </a:p>
      </dgm:t>
    </dgm:pt>
    <dgm:pt modelId="{62817043-FA9B-4A93-B314-345115F9B44E}" type="parTrans" cxnId="{665C5ADF-91AB-464C-99A4-29D9585435A6}">
      <dgm:prSet/>
      <dgm:spPr/>
      <dgm:t>
        <a:bodyPr/>
        <a:lstStyle/>
        <a:p>
          <a:endParaRPr lang="en-GB"/>
        </a:p>
      </dgm:t>
    </dgm:pt>
    <dgm:pt modelId="{AC183568-79FC-4F24-9CD3-A5FC1839B1F7}" type="sibTrans" cxnId="{665C5ADF-91AB-464C-99A4-29D9585435A6}">
      <dgm:prSet/>
      <dgm:spPr/>
      <dgm:t>
        <a:bodyPr/>
        <a:lstStyle/>
        <a:p>
          <a:endParaRPr lang="en-GB"/>
        </a:p>
      </dgm:t>
    </dgm:pt>
    <dgm:pt modelId="{E3CFA69C-3A7C-4FA9-948F-29F8973649EF}">
      <dgm:prSet phldrT="[Text]" custT="1"/>
      <dgm:spPr/>
      <dgm:t>
        <a:bodyPr/>
        <a:lstStyle/>
        <a:p>
          <a:pPr marL="182563" indent="0">
            <a:buNone/>
          </a:pPr>
          <a:r>
            <a:rPr lang="en-GB" sz="2000" kern="1200" dirty="0">
              <a:solidFill>
                <a:srgbClr val="512654">
                  <a:hueOff val="0"/>
                  <a:satOff val="0"/>
                  <a:lumOff val="0"/>
                  <a:alphaOff val="0"/>
                </a:srgbClr>
              </a:solidFill>
              <a:latin typeface="Calibri"/>
              <a:ea typeface="+mn-ea"/>
              <a:cs typeface="+mn-cs"/>
            </a:rPr>
            <a:t>The </a:t>
          </a:r>
          <a:r>
            <a:rPr lang="en-GB" sz="2000" b="1" kern="1200" dirty="0">
              <a:solidFill>
                <a:srgbClr val="512654">
                  <a:hueOff val="0"/>
                  <a:satOff val="0"/>
                  <a:lumOff val="0"/>
                  <a:alphaOff val="0"/>
                </a:srgbClr>
              </a:solidFill>
              <a:latin typeface="Calibri"/>
              <a:ea typeface="+mn-ea"/>
              <a:cs typeface="+mn-cs"/>
            </a:rPr>
            <a:t>academic process </a:t>
          </a:r>
          <a:r>
            <a:rPr lang="en-GB" sz="2000" kern="1200" dirty="0">
              <a:solidFill>
                <a:srgbClr val="512654">
                  <a:hueOff val="0"/>
                  <a:satOff val="0"/>
                  <a:lumOff val="0"/>
                  <a:alphaOff val="0"/>
                </a:srgbClr>
              </a:solidFill>
              <a:latin typeface="Calibri"/>
              <a:ea typeface="+mn-ea"/>
              <a:cs typeface="+mn-cs"/>
            </a:rPr>
            <a:t>for STEMM at Imperial</a:t>
          </a:r>
        </a:p>
      </dgm:t>
    </dgm:pt>
    <dgm:pt modelId="{1643A189-3D84-4F12-AA3B-98F5274E1FB9}" type="parTrans" cxnId="{52C771AE-0158-43A6-B187-E34048297B64}">
      <dgm:prSet/>
      <dgm:spPr/>
      <dgm:t>
        <a:bodyPr/>
        <a:lstStyle/>
        <a:p>
          <a:endParaRPr lang="en-GB"/>
        </a:p>
      </dgm:t>
    </dgm:pt>
    <dgm:pt modelId="{20C3C61A-D8CC-43F2-A229-50A052F7B68D}" type="sibTrans" cxnId="{52C771AE-0158-43A6-B187-E34048297B64}">
      <dgm:prSet/>
      <dgm:spPr/>
      <dgm:t>
        <a:bodyPr/>
        <a:lstStyle/>
        <a:p>
          <a:endParaRPr lang="en-GB"/>
        </a:p>
      </dgm:t>
    </dgm:pt>
    <dgm:pt modelId="{CC9C4409-09DF-4B04-9349-7780E641E961}">
      <dgm:prSet phldrT="[Text]" custT="1"/>
      <dgm:spPr/>
      <dgm:t>
        <a:bodyPr/>
        <a:lstStyle/>
        <a:p>
          <a:pPr marL="0" lvl="0" indent="0" algn="ctr" defTabSz="1289050">
            <a:lnSpc>
              <a:spcPct val="90000"/>
            </a:lnSpc>
            <a:spcBef>
              <a:spcPct val="0"/>
            </a:spcBef>
            <a:spcAft>
              <a:spcPct val="35000"/>
            </a:spcAft>
            <a:buNone/>
          </a:pPr>
          <a:r>
            <a:rPr lang="en-GB" sz="2600" dirty="0"/>
            <a:t>Topic and Materials</a:t>
          </a:r>
          <a:endParaRPr lang="en-GB" sz="2600" kern="1200" dirty="0">
            <a:solidFill>
              <a:srgbClr val="FFFFFF"/>
            </a:solidFill>
            <a:latin typeface="Calibri"/>
            <a:ea typeface="+mn-ea"/>
            <a:cs typeface="+mn-cs"/>
          </a:endParaRPr>
        </a:p>
      </dgm:t>
    </dgm:pt>
    <dgm:pt modelId="{02C6B534-B317-4980-8729-94A847E79C6F}" type="parTrans" cxnId="{02A940DA-821C-4201-ADAD-43F73CE81AB3}">
      <dgm:prSet/>
      <dgm:spPr/>
      <dgm:t>
        <a:bodyPr/>
        <a:lstStyle/>
        <a:p>
          <a:endParaRPr lang="en-GB"/>
        </a:p>
      </dgm:t>
    </dgm:pt>
    <dgm:pt modelId="{04E1C556-C648-406F-8767-19519DF65934}" type="sibTrans" cxnId="{02A940DA-821C-4201-ADAD-43F73CE81AB3}">
      <dgm:prSet/>
      <dgm:spPr/>
      <dgm:t>
        <a:bodyPr/>
        <a:lstStyle/>
        <a:p>
          <a:endParaRPr lang="en-GB"/>
        </a:p>
      </dgm:t>
    </dgm:pt>
    <dgm:pt modelId="{55AFB85A-D8BC-418A-AD94-0BA1CDDF477F}">
      <dgm:prSet phldrT="[Text]" custT="1"/>
      <dgm:spPr/>
      <dgm:t>
        <a:bodyPr/>
        <a:lstStyle/>
        <a:p>
          <a:pPr marL="0" lvl="0" indent="0" algn="ctr" defTabSz="1289050">
            <a:lnSpc>
              <a:spcPct val="90000"/>
            </a:lnSpc>
            <a:spcBef>
              <a:spcPct val="0"/>
            </a:spcBef>
            <a:spcAft>
              <a:spcPct val="35000"/>
            </a:spcAft>
            <a:buNone/>
          </a:pPr>
          <a:r>
            <a:rPr lang="en-GB" sz="2600" kern="1200" dirty="0">
              <a:solidFill>
                <a:srgbClr val="FFFFFF"/>
              </a:solidFill>
              <a:latin typeface="Calibri"/>
              <a:ea typeface="+mn-ea"/>
              <a:cs typeface="+mn-cs"/>
            </a:rPr>
            <a:t>Standards</a:t>
          </a:r>
        </a:p>
      </dgm:t>
    </dgm:pt>
    <dgm:pt modelId="{55AEB7DB-8687-4E67-98C6-FB4AE2B30F72}" type="parTrans" cxnId="{61CDD0CE-49D6-472B-B5B8-C8F8F0BEB755}">
      <dgm:prSet/>
      <dgm:spPr/>
      <dgm:t>
        <a:bodyPr/>
        <a:lstStyle/>
        <a:p>
          <a:endParaRPr lang="en-GB"/>
        </a:p>
      </dgm:t>
    </dgm:pt>
    <dgm:pt modelId="{370D644B-C1F1-4A17-ADFA-235F6650912D}" type="sibTrans" cxnId="{61CDD0CE-49D6-472B-B5B8-C8F8F0BEB755}">
      <dgm:prSet/>
      <dgm:spPr/>
      <dgm:t>
        <a:bodyPr/>
        <a:lstStyle/>
        <a:p>
          <a:endParaRPr lang="en-GB"/>
        </a:p>
      </dgm:t>
    </dgm:pt>
    <dgm:pt modelId="{59E40D9F-11DC-42CE-A23B-B7581883B983}">
      <dgm:prSet phldrT="[Text]" custT="1"/>
      <dgm:spPr/>
      <dgm:t>
        <a:bodyPr/>
        <a:lstStyle/>
        <a:p>
          <a:pPr marL="182563" indent="0">
            <a:buNone/>
          </a:pPr>
          <a:r>
            <a:rPr lang="en-GB" sz="2000" b="1" kern="1200" dirty="0">
              <a:solidFill>
                <a:srgbClr val="512654">
                  <a:hueOff val="0"/>
                  <a:satOff val="0"/>
                  <a:lumOff val="0"/>
                  <a:alphaOff val="0"/>
                </a:srgbClr>
              </a:solidFill>
              <a:latin typeface="Calibri"/>
              <a:ea typeface="+mn-ea"/>
              <a:cs typeface="+mn-cs"/>
            </a:rPr>
            <a:t>Clear feedback on course work</a:t>
          </a:r>
          <a:r>
            <a:rPr lang="en-GB" sz="2000" kern="1200" dirty="0">
              <a:solidFill>
                <a:srgbClr val="512654">
                  <a:hueOff val="0"/>
                  <a:satOff val="0"/>
                  <a:lumOff val="0"/>
                  <a:alphaOff val="0"/>
                </a:srgbClr>
              </a:solidFill>
              <a:latin typeface="Calibri"/>
              <a:ea typeface="+mn-ea"/>
              <a:cs typeface="+mn-cs"/>
            </a:rPr>
            <a:t> informed by exit test marking criteria</a:t>
          </a:r>
        </a:p>
      </dgm:t>
    </dgm:pt>
    <dgm:pt modelId="{DE46D5AD-01DF-49B1-BA7C-EE1332F6BDB7}" type="parTrans" cxnId="{F88043D6-3455-48ED-9DD5-DB8473FF6B02}">
      <dgm:prSet/>
      <dgm:spPr/>
      <dgm:t>
        <a:bodyPr/>
        <a:lstStyle/>
        <a:p>
          <a:endParaRPr lang="en-GB"/>
        </a:p>
      </dgm:t>
    </dgm:pt>
    <dgm:pt modelId="{7F7828AD-D08B-4DA1-A2EB-36A972893D5F}" type="sibTrans" cxnId="{F88043D6-3455-48ED-9DD5-DB8473FF6B02}">
      <dgm:prSet/>
      <dgm:spPr/>
      <dgm:t>
        <a:bodyPr/>
        <a:lstStyle/>
        <a:p>
          <a:endParaRPr lang="en-GB"/>
        </a:p>
      </dgm:t>
    </dgm:pt>
    <dgm:pt modelId="{58573CED-B725-4ACA-B6E8-00C1D7507B11}">
      <dgm:prSet phldrT="[Text]" custT="1"/>
      <dgm:spPr/>
      <dgm:t>
        <a:bodyPr/>
        <a:lstStyle/>
        <a:p>
          <a:pPr marL="228600" indent="0">
            <a:buNone/>
          </a:pPr>
          <a:r>
            <a:rPr lang="en-GB" sz="2000" dirty="0"/>
            <a:t>Notional IELTS 6.5 or 7.0 and aligned to CEFR B2/C1 threshold descriptors</a:t>
          </a:r>
        </a:p>
      </dgm:t>
    </dgm:pt>
    <dgm:pt modelId="{AE820A7F-7F46-4BA4-9552-FAC38A5B93DC}" type="parTrans" cxnId="{CC135327-FA51-4924-A004-A9F170CC0790}">
      <dgm:prSet/>
      <dgm:spPr/>
      <dgm:t>
        <a:bodyPr/>
        <a:lstStyle/>
        <a:p>
          <a:endParaRPr lang="en-GB"/>
        </a:p>
      </dgm:t>
    </dgm:pt>
    <dgm:pt modelId="{54C8AEA3-3D37-4F92-9D4D-4B840330DF96}" type="sibTrans" cxnId="{CC135327-FA51-4924-A004-A9F170CC0790}">
      <dgm:prSet/>
      <dgm:spPr/>
      <dgm:t>
        <a:bodyPr/>
        <a:lstStyle/>
        <a:p>
          <a:endParaRPr lang="en-GB"/>
        </a:p>
      </dgm:t>
    </dgm:pt>
    <dgm:pt modelId="{1EDF213A-FF01-42DC-ADCF-833BAB119B8D}">
      <dgm:prSet phldrT="[Text]" custT="1"/>
      <dgm:spPr/>
      <dgm:t>
        <a:bodyPr/>
        <a:lstStyle/>
        <a:p>
          <a:pPr marL="0" lvl="0" indent="0" algn="ctr" defTabSz="1289050">
            <a:lnSpc>
              <a:spcPct val="90000"/>
            </a:lnSpc>
            <a:spcBef>
              <a:spcPct val="0"/>
            </a:spcBef>
            <a:spcAft>
              <a:spcPct val="35000"/>
            </a:spcAft>
            <a:buNone/>
          </a:pPr>
          <a:r>
            <a:rPr lang="en-GB" sz="2600" kern="1200" dirty="0">
              <a:solidFill>
                <a:srgbClr val="FFFFFF"/>
              </a:solidFill>
              <a:latin typeface="Calibri"/>
              <a:ea typeface="+mn-ea"/>
              <a:cs typeface="+mn-cs"/>
            </a:rPr>
            <a:t>Feedback and marking</a:t>
          </a:r>
        </a:p>
      </dgm:t>
    </dgm:pt>
    <dgm:pt modelId="{83200A85-D800-4680-B9D7-01414847A826}" type="sibTrans" cxnId="{C8B7D006-1C5B-4E90-9CEE-395493164EA7}">
      <dgm:prSet/>
      <dgm:spPr/>
      <dgm:t>
        <a:bodyPr/>
        <a:lstStyle/>
        <a:p>
          <a:endParaRPr lang="en-GB"/>
        </a:p>
      </dgm:t>
    </dgm:pt>
    <dgm:pt modelId="{DA53DB22-B3A9-455B-98C0-1BF97376ED1F}" type="parTrans" cxnId="{C8B7D006-1C5B-4E90-9CEE-395493164EA7}">
      <dgm:prSet/>
      <dgm:spPr/>
      <dgm:t>
        <a:bodyPr/>
        <a:lstStyle/>
        <a:p>
          <a:endParaRPr lang="en-GB"/>
        </a:p>
      </dgm:t>
    </dgm:pt>
    <dgm:pt modelId="{2E789560-A13B-4610-ABF7-E65AC3B5993A}">
      <dgm:prSet phldrT="[Text]" custT="1"/>
      <dgm:spPr>
        <a:solidFill>
          <a:schemeClr val="tx2"/>
        </a:solidFill>
      </dgm:spPr>
      <dgm:t>
        <a:bodyPr/>
        <a:lstStyle/>
        <a:p>
          <a:r>
            <a:rPr lang="en-GB" sz="2600" dirty="0">
              <a:solidFill>
                <a:srgbClr val="FFFFFF"/>
              </a:solidFill>
              <a:latin typeface="Calibri"/>
              <a:ea typeface="+mn-ea"/>
              <a:cs typeface="+mn-cs"/>
            </a:rPr>
            <a:t>Type and Format</a:t>
          </a:r>
          <a:endParaRPr lang="en-GB" sz="2600" dirty="0"/>
        </a:p>
      </dgm:t>
    </dgm:pt>
    <dgm:pt modelId="{6F0FD1FB-483F-4F57-BD86-A67A05750BF0}" type="sibTrans" cxnId="{3978C37A-E6A5-4895-B4B1-BFE41BB8AD3F}">
      <dgm:prSet/>
      <dgm:spPr/>
      <dgm:t>
        <a:bodyPr/>
        <a:lstStyle/>
        <a:p>
          <a:endParaRPr lang="en-GB"/>
        </a:p>
      </dgm:t>
    </dgm:pt>
    <dgm:pt modelId="{67CFF9DB-8E68-4F7A-A195-7C536AD8D4F1}" type="parTrans" cxnId="{3978C37A-E6A5-4895-B4B1-BFE41BB8AD3F}">
      <dgm:prSet/>
      <dgm:spPr/>
      <dgm:t>
        <a:bodyPr/>
        <a:lstStyle/>
        <a:p>
          <a:endParaRPr lang="en-GB"/>
        </a:p>
      </dgm:t>
    </dgm:pt>
    <dgm:pt modelId="{60A3E283-FD8C-4AC1-A461-0B12364BEEBB}">
      <dgm:prSet phldrT="[Text]" custT="1"/>
      <dgm:spPr/>
      <dgm:t>
        <a:bodyPr/>
        <a:lstStyle/>
        <a:p>
          <a:pPr marL="182563" indent="0">
            <a:buNone/>
          </a:pPr>
          <a:r>
            <a:rPr lang="en-GB" sz="2000" b="1" dirty="0">
              <a:solidFill>
                <a:srgbClr val="512654">
                  <a:hueOff val="0"/>
                  <a:satOff val="0"/>
                  <a:lumOff val="0"/>
                  <a:alphaOff val="0"/>
                </a:srgbClr>
              </a:solidFill>
              <a:latin typeface="Calibri"/>
              <a:ea typeface="+mn-ea"/>
              <a:cs typeface="+mn-cs"/>
            </a:rPr>
            <a:t>Achievement</a:t>
          </a:r>
          <a:r>
            <a:rPr lang="en-GB" sz="2000" dirty="0">
              <a:solidFill>
                <a:srgbClr val="512654">
                  <a:hueOff val="0"/>
                  <a:satOff val="0"/>
                  <a:lumOff val="0"/>
                  <a:alphaOff val="0"/>
                </a:srgbClr>
              </a:solidFill>
              <a:latin typeface="Calibri"/>
              <a:ea typeface="+mn-ea"/>
              <a:cs typeface="+mn-cs"/>
            </a:rPr>
            <a:t>. </a:t>
          </a:r>
          <a:r>
            <a:rPr lang="en-GB" sz="2000" dirty="0"/>
            <a:t>Reading into writing, test not course work</a:t>
          </a:r>
        </a:p>
      </dgm:t>
    </dgm:pt>
    <dgm:pt modelId="{413B91A4-F71D-44D7-A215-6A0FA33993C0}" type="sibTrans" cxnId="{A80A9F10-E2BE-4C47-B26B-0DA9AD519FE7}">
      <dgm:prSet/>
      <dgm:spPr/>
      <dgm:t>
        <a:bodyPr/>
        <a:lstStyle/>
        <a:p>
          <a:endParaRPr lang="en-GB"/>
        </a:p>
      </dgm:t>
    </dgm:pt>
    <dgm:pt modelId="{811F6CF8-6E1F-44C0-8024-45AB9EFF62F6}" type="parTrans" cxnId="{A80A9F10-E2BE-4C47-B26B-0DA9AD519FE7}">
      <dgm:prSet/>
      <dgm:spPr/>
      <dgm:t>
        <a:bodyPr/>
        <a:lstStyle/>
        <a:p>
          <a:endParaRPr lang="en-GB"/>
        </a:p>
      </dgm:t>
    </dgm:pt>
    <dgm:pt modelId="{9B62BDB3-9DD5-4CE6-8856-24957F8D1C3D}">
      <dgm:prSet phldrT="[Text]" custT="1"/>
      <dgm:spPr/>
      <dgm:t>
        <a:bodyPr/>
        <a:lstStyle/>
        <a:p>
          <a:pPr marL="182563" indent="0">
            <a:buNone/>
          </a:pPr>
          <a:r>
            <a:rPr lang="en-GB" sz="2000" kern="1200" dirty="0">
              <a:solidFill>
                <a:srgbClr val="512654">
                  <a:hueOff val="0"/>
                  <a:satOff val="0"/>
                  <a:lumOff val="0"/>
                  <a:alphaOff val="0"/>
                </a:srgbClr>
              </a:solidFill>
              <a:latin typeface="Calibri"/>
              <a:ea typeface="+mn-ea"/>
              <a:cs typeface="+mn-cs"/>
            </a:rPr>
            <a:t>Imperial-focused, authentic STEMM text, </a:t>
          </a:r>
          <a:r>
            <a:rPr lang="en-GB" sz="2000" kern="1200" dirty="0">
              <a:solidFill>
                <a:srgbClr val="512654">
                  <a:hueOff val="0"/>
                  <a:satOff val="0"/>
                  <a:lumOff val="0"/>
                  <a:alphaOff val="0"/>
                </a:srgbClr>
              </a:solidFill>
              <a:latin typeface="+mn-lt"/>
              <a:ea typeface="+mn-ea"/>
              <a:cs typeface="+mn-cs"/>
            </a:rPr>
            <a:t>current </a:t>
          </a:r>
          <a:r>
            <a:rPr lang="en-GB" sz="2000" b="1" kern="1200" dirty="0">
              <a:solidFill>
                <a:srgbClr val="512654">
                  <a:hueOff val="0"/>
                  <a:satOff val="0"/>
                  <a:lumOff val="0"/>
                  <a:alphaOff val="0"/>
                </a:srgbClr>
              </a:solidFill>
              <a:latin typeface="+mn-lt"/>
              <a:ea typeface="+mn-ea"/>
              <a:cs typeface="+mn-cs"/>
            </a:rPr>
            <a:t>interdisciplinary</a:t>
          </a:r>
          <a:r>
            <a:rPr lang="en-GB" sz="2000" kern="1200" dirty="0">
              <a:solidFill>
                <a:srgbClr val="512654">
                  <a:hueOff val="0"/>
                  <a:satOff val="0"/>
                  <a:lumOff val="0"/>
                  <a:alphaOff val="0"/>
                </a:srgbClr>
              </a:solidFill>
              <a:latin typeface="+mn-lt"/>
              <a:ea typeface="+mn-ea"/>
              <a:cs typeface="+mn-cs"/>
            </a:rPr>
            <a:t> research</a:t>
          </a:r>
          <a:r>
            <a:rPr lang="en-GB" sz="2000" kern="1200" dirty="0">
              <a:solidFill>
                <a:srgbClr val="512654">
                  <a:hueOff val="0"/>
                  <a:satOff val="0"/>
                  <a:lumOff val="0"/>
                  <a:alphaOff val="0"/>
                </a:srgbClr>
              </a:solidFill>
              <a:latin typeface="Calibri"/>
              <a:ea typeface="+mn-ea"/>
              <a:cs typeface="+mn-cs"/>
            </a:rPr>
            <a:t> </a:t>
          </a:r>
        </a:p>
      </dgm:t>
    </dgm:pt>
    <dgm:pt modelId="{3678F4A5-0805-4774-8CF6-C8ED1B1ABBBA}" type="sibTrans" cxnId="{6ABDB40F-EBC1-4340-8BC2-8BA83CD5C23C}">
      <dgm:prSet/>
      <dgm:spPr/>
      <dgm:t>
        <a:bodyPr/>
        <a:lstStyle/>
        <a:p>
          <a:endParaRPr lang="en-GB"/>
        </a:p>
      </dgm:t>
    </dgm:pt>
    <dgm:pt modelId="{F0472196-EB5C-4F98-A843-B635C5C4F257}" type="parTrans" cxnId="{6ABDB40F-EBC1-4340-8BC2-8BA83CD5C23C}">
      <dgm:prSet/>
      <dgm:spPr/>
      <dgm:t>
        <a:bodyPr/>
        <a:lstStyle/>
        <a:p>
          <a:endParaRPr lang="en-GB"/>
        </a:p>
      </dgm:t>
    </dgm:pt>
    <dgm:pt modelId="{AA58ADC9-196F-4549-8853-AAD1B4E699D9}">
      <dgm:prSet phldrT="[Text]" custT="1"/>
      <dgm:spPr>
        <a:solidFill>
          <a:schemeClr val="tx2"/>
        </a:solidFill>
      </dgm:spPr>
      <dgm:t>
        <a:bodyPr/>
        <a:lstStyle/>
        <a:p>
          <a:pPr>
            <a:buNone/>
          </a:pPr>
          <a:r>
            <a:rPr lang="en-GB" sz="2600" dirty="0">
              <a:solidFill>
                <a:srgbClr val="FFFFFF"/>
              </a:solidFill>
              <a:latin typeface="Calibri"/>
              <a:ea typeface="+mn-ea"/>
              <a:cs typeface="+mn-cs"/>
            </a:rPr>
            <a:t>Test takers</a:t>
          </a:r>
          <a:endParaRPr lang="en-GB" sz="2600" dirty="0"/>
        </a:p>
      </dgm:t>
    </dgm:pt>
    <dgm:pt modelId="{8A0854EE-F766-4151-83C3-7EB2DDE41E29}" type="parTrans" cxnId="{4A6A74DE-CB63-44C1-B6A6-2D70DD375EEA}">
      <dgm:prSet/>
      <dgm:spPr/>
      <dgm:t>
        <a:bodyPr/>
        <a:lstStyle/>
        <a:p>
          <a:endParaRPr lang="en-GB"/>
        </a:p>
      </dgm:t>
    </dgm:pt>
    <dgm:pt modelId="{A20E0FF1-15F6-47A3-B9AB-8B7345922408}" type="sibTrans" cxnId="{4A6A74DE-CB63-44C1-B6A6-2D70DD375EEA}">
      <dgm:prSet/>
      <dgm:spPr/>
      <dgm:t>
        <a:bodyPr/>
        <a:lstStyle/>
        <a:p>
          <a:endParaRPr lang="en-GB"/>
        </a:p>
      </dgm:t>
    </dgm:pt>
    <dgm:pt modelId="{6491DCA8-48A2-4751-BEC2-3FFC543276DF}">
      <dgm:prSet phldrT="[Text]" custT="1"/>
      <dgm:spPr/>
      <dgm:t>
        <a:bodyPr/>
        <a:lstStyle/>
        <a:p>
          <a:pPr marL="180975" indent="0">
            <a:buNone/>
          </a:pPr>
          <a:r>
            <a:rPr lang="en-GB" sz="2000" kern="1200" dirty="0">
              <a:solidFill>
                <a:srgbClr val="512654">
                  <a:hueOff val="0"/>
                  <a:satOff val="0"/>
                  <a:lumOff val="0"/>
                  <a:alphaOff val="0"/>
                </a:srgbClr>
              </a:solidFill>
              <a:latin typeface="Calibri"/>
              <a:ea typeface="+mn-ea"/>
              <a:cs typeface="+mn-cs"/>
            </a:rPr>
            <a:t>New graduates, technically able, highly focused, instrumentally motivated</a:t>
          </a:r>
        </a:p>
      </dgm:t>
    </dgm:pt>
    <dgm:pt modelId="{6DB14B5D-9707-4795-9903-A3C2F34D9BB9}" type="parTrans" cxnId="{A8309AC1-6205-4524-80F2-3A988F10A86B}">
      <dgm:prSet/>
      <dgm:spPr/>
      <dgm:t>
        <a:bodyPr/>
        <a:lstStyle/>
        <a:p>
          <a:endParaRPr lang="en-GB"/>
        </a:p>
      </dgm:t>
    </dgm:pt>
    <dgm:pt modelId="{80880E49-9A94-47CD-91D9-120E35E9166E}" type="sibTrans" cxnId="{A8309AC1-6205-4524-80F2-3A988F10A86B}">
      <dgm:prSet/>
      <dgm:spPr/>
      <dgm:t>
        <a:bodyPr/>
        <a:lstStyle/>
        <a:p>
          <a:endParaRPr lang="en-GB"/>
        </a:p>
      </dgm:t>
    </dgm:pt>
    <dgm:pt modelId="{23140556-E492-45A9-ABC3-84C2729B9BAC}" type="pres">
      <dgm:prSet presAssocID="{8AF58467-436A-4E17-92D0-E9E0460231E0}" presName="Name0" presStyleCnt="0">
        <dgm:presLayoutVars>
          <dgm:dir/>
          <dgm:animLvl val="lvl"/>
          <dgm:resizeHandles val="exact"/>
        </dgm:presLayoutVars>
      </dgm:prSet>
      <dgm:spPr/>
    </dgm:pt>
    <dgm:pt modelId="{04E6CFAC-51A1-48FD-AF55-71A1115F1D8A}" type="pres">
      <dgm:prSet presAssocID="{0A7C0468-9401-43E9-AEF7-BE3FA534208B}" presName="linNode" presStyleCnt="0"/>
      <dgm:spPr/>
    </dgm:pt>
    <dgm:pt modelId="{DF298758-CE81-48B9-8AB7-7DB9802FA730}" type="pres">
      <dgm:prSet presAssocID="{0A7C0468-9401-43E9-AEF7-BE3FA534208B}" presName="parentText" presStyleLbl="node1" presStyleIdx="0" presStyleCnt="6">
        <dgm:presLayoutVars>
          <dgm:chMax val="1"/>
          <dgm:bulletEnabled val="1"/>
        </dgm:presLayoutVars>
      </dgm:prSet>
      <dgm:spPr/>
    </dgm:pt>
    <dgm:pt modelId="{43DE57C9-11FD-4CB2-8E6C-BB3A1003F9A7}" type="pres">
      <dgm:prSet presAssocID="{0A7C0468-9401-43E9-AEF7-BE3FA534208B}" presName="descendantText" presStyleLbl="alignAccFollowNode1" presStyleIdx="0" presStyleCnt="6">
        <dgm:presLayoutVars>
          <dgm:bulletEnabled val="1"/>
        </dgm:presLayoutVars>
      </dgm:prSet>
      <dgm:spPr/>
    </dgm:pt>
    <dgm:pt modelId="{0C7865B6-4D5F-445D-B91B-C90245412307}" type="pres">
      <dgm:prSet presAssocID="{AC183568-79FC-4F24-9CD3-A5FC1839B1F7}" presName="sp" presStyleCnt="0"/>
      <dgm:spPr/>
    </dgm:pt>
    <dgm:pt modelId="{54C90BF4-5153-42AB-BADD-FCD3085E597B}" type="pres">
      <dgm:prSet presAssocID="{AA58ADC9-196F-4549-8853-AAD1B4E699D9}" presName="linNode" presStyleCnt="0"/>
      <dgm:spPr/>
    </dgm:pt>
    <dgm:pt modelId="{0F96CDFF-AA4D-4481-B13E-9C916FD03EB6}" type="pres">
      <dgm:prSet presAssocID="{AA58ADC9-196F-4549-8853-AAD1B4E699D9}" presName="parentText" presStyleLbl="node1" presStyleIdx="1" presStyleCnt="6" custLinFactNeighborY="-4715">
        <dgm:presLayoutVars>
          <dgm:chMax val="1"/>
          <dgm:bulletEnabled val="1"/>
        </dgm:presLayoutVars>
      </dgm:prSet>
      <dgm:spPr/>
    </dgm:pt>
    <dgm:pt modelId="{E990F0CA-F103-4FDC-B0C3-EEA904EE7E23}" type="pres">
      <dgm:prSet presAssocID="{AA58ADC9-196F-4549-8853-AAD1B4E699D9}" presName="descendantText" presStyleLbl="alignAccFollowNode1" presStyleIdx="1" presStyleCnt="6" custLinFactNeighborY="-5894">
        <dgm:presLayoutVars>
          <dgm:bulletEnabled val="1"/>
        </dgm:presLayoutVars>
      </dgm:prSet>
      <dgm:spPr/>
    </dgm:pt>
    <dgm:pt modelId="{F7372BF4-9E9D-463C-AC48-790CF06B3A86}" type="pres">
      <dgm:prSet presAssocID="{A20E0FF1-15F6-47A3-B9AB-8B7345922408}" presName="sp" presStyleCnt="0"/>
      <dgm:spPr/>
    </dgm:pt>
    <dgm:pt modelId="{17FFC91F-E28A-4A0D-A2A6-0E66FF619A78}" type="pres">
      <dgm:prSet presAssocID="{2E789560-A13B-4610-ABF7-E65AC3B5993A}" presName="linNode" presStyleCnt="0"/>
      <dgm:spPr/>
    </dgm:pt>
    <dgm:pt modelId="{26C2137E-95C4-4CFA-8762-351015ABCFF5}" type="pres">
      <dgm:prSet presAssocID="{2E789560-A13B-4610-ABF7-E65AC3B5993A}" presName="parentText" presStyleLbl="node1" presStyleIdx="2" presStyleCnt="6" custLinFactNeighborY="-4715">
        <dgm:presLayoutVars>
          <dgm:chMax val="1"/>
          <dgm:bulletEnabled val="1"/>
        </dgm:presLayoutVars>
      </dgm:prSet>
      <dgm:spPr/>
    </dgm:pt>
    <dgm:pt modelId="{0FDD5EB5-AB93-405E-88BD-02C8A00E4621}" type="pres">
      <dgm:prSet presAssocID="{2E789560-A13B-4610-ABF7-E65AC3B5993A}" presName="descendantText" presStyleLbl="alignAccFollowNode1" presStyleIdx="2" presStyleCnt="6" custLinFactNeighborY="-5894">
        <dgm:presLayoutVars>
          <dgm:bulletEnabled val="1"/>
        </dgm:presLayoutVars>
      </dgm:prSet>
      <dgm:spPr/>
    </dgm:pt>
    <dgm:pt modelId="{7EE6A324-541B-4441-8D66-4329DFFF2F88}" type="pres">
      <dgm:prSet presAssocID="{6F0FD1FB-483F-4F57-BD86-A67A05750BF0}" presName="sp" presStyleCnt="0"/>
      <dgm:spPr/>
    </dgm:pt>
    <dgm:pt modelId="{332C770E-70EB-4579-BFF9-955A06135E37}" type="pres">
      <dgm:prSet presAssocID="{CC9C4409-09DF-4B04-9349-7780E641E961}" presName="linNode" presStyleCnt="0"/>
      <dgm:spPr/>
    </dgm:pt>
    <dgm:pt modelId="{226D9CB9-89F2-400C-ACAD-6877FC1032C5}" type="pres">
      <dgm:prSet presAssocID="{CC9C4409-09DF-4B04-9349-7780E641E961}" presName="parentText" presStyleLbl="node1" presStyleIdx="3" presStyleCnt="6" custLinFactNeighborY="-2792">
        <dgm:presLayoutVars>
          <dgm:chMax val="1"/>
          <dgm:bulletEnabled val="1"/>
        </dgm:presLayoutVars>
      </dgm:prSet>
      <dgm:spPr/>
    </dgm:pt>
    <dgm:pt modelId="{7D99B43A-9A6F-4536-A20E-4A19EEAED48A}" type="pres">
      <dgm:prSet presAssocID="{CC9C4409-09DF-4B04-9349-7780E641E961}" presName="descendantText" presStyleLbl="alignAccFollowNode1" presStyleIdx="3" presStyleCnt="6" custLinFactNeighborY="-3492">
        <dgm:presLayoutVars>
          <dgm:bulletEnabled val="1"/>
        </dgm:presLayoutVars>
      </dgm:prSet>
      <dgm:spPr/>
    </dgm:pt>
    <dgm:pt modelId="{6EBCF43A-F93E-45C3-A001-3391F6A0788E}" type="pres">
      <dgm:prSet presAssocID="{04E1C556-C648-406F-8767-19519DF65934}" presName="sp" presStyleCnt="0"/>
      <dgm:spPr/>
    </dgm:pt>
    <dgm:pt modelId="{4E6D42EC-8B03-4FEE-A7B5-8E3CBF8F47FF}" type="pres">
      <dgm:prSet presAssocID="{1EDF213A-FF01-42DC-ADCF-833BAB119B8D}" presName="linNode" presStyleCnt="0"/>
      <dgm:spPr/>
    </dgm:pt>
    <dgm:pt modelId="{8E6C6C86-9EDF-4DF7-AC26-28C8BD2C5034}" type="pres">
      <dgm:prSet presAssocID="{1EDF213A-FF01-42DC-ADCF-833BAB119B8D}" presName="parentText" presStyleLbl="node1" presStyleIdx="4" presStyleCnt="6">
        <dgm:presLayoutVars>
          <dgm:chMax val="1"/>
          <dgm:bulletEnabled val="1"/>
        </dgm:presLayoutVars>
      </dgm:prSet>
      <dgm:spPr/>
    </dgm:pt>
    <dgm:pt modelId="{53BC3FFF-26AF-49E0-A668-1DD218B7528D}" type="pres">
      <dgm:prSet presAssocID="{1EDF213A-FF01-42DC-ADCF-833BAB119B8D}" presName="descendantText" presStyleLbl="alignAccFollowNode1" presStyleIdx="4" presStyleCnt="6">
        <dgm:presLayoutVars>
          <dgm:bulletEnabled val="1"/>
        </dgm:presLayoutVars>
      </dgm:prSet>
      <dgm:spPr/>
    </dgm:pt>
    <dgm:pt modelId="{F917FE07-C83F-4557-930E-A132F27FB96A}" type="pres">
      <dgm:prSet presAssocID="{83200A85-D800-4680-B9D7-01414847A826}" presName="sp" presStyleCnt="0"/>
      <dgm:spPr/>
    </dgm:pt>
    <dgm:pt modelId="{D38F22D4-FDC5-4E49-A62E-B90D9EBFFCA0}" type="pres">
      <dgm:prSet presAssocID="{55AFB85A-D8BC-418A-AD94-0BA1CDDF477F}" presName="linNode" presStyleCnt="0"/>
      <dgm:spPr/>
    </dgm:pt>
    <dgm:pt modelId="{D8420F11-AFFA-4372-8AE6-ACC6F9FCAC55}" type="pres">
      <dgm:prSet presAssocID="{55AFB85A-D8BC-418A-AD94-0BA1CDDF477F}" presName="parentText" presStyleLbl="node1" presStyleIdx="5" presStyleCnt="6">
        <dgm:presLayoutVars>
          <dgm:chMax val="1"/>
          <dgm:bulletEnabled val="1"/>
        </dgm:presLayoutVars>
      </dgm:prSet>
      <dgm:spPr/>
    </dgm:pt>
    <dgm:pt modelId="{C82165EC-2BF9-43C3-AD7D-D1EBF021B04B}" type="pres">
      <dgm:prSet presAssocID="{55AFB85A-D8BC-418A-AD94-0BA1CDDF477F}" presName="descendantText" presStyleLbl="alignAccFollowNode1" presStyleIdx="5" presStyleCnt="6">
        <dgm:presLayoutVars>
          <dgm:bulletEnabled val="1"/>
        </dgm:presLayoutVars>
      </dgm:prSet>
      <dgm:spPr/>
    </dgm:pt>
  </dgm:ptLst>
  <dgm:cxnLst>
    <dgm:cxn modelId="{C8B7D006-1C5B-4E90-9CEE-395493164EA7}" srcId="{8AF58467-436A-4E17-92D0-E9E0460231E0}" destId="{1EDF213A-FF01-42DC-ADCF-833BAB119B8D}" srcOrd="4" destOrd="0" parTransId="{DA53DB22-B3A9-455B-98C0-1BF97376ED1F}" sibTransId="{83200A85-D800-4680-B9D7-01414847A826}"/>
    <dgm:cxn modelId="{6ABDB40F-EBC1-4340-8BC2-8BA83CD5C23C}" srcId="{CC9C4409-09DF-4B04-9349-7780E641E961}" destId="{9B62BDB3-9DD5-4CE6-8856-24957F8D1C3D}" srcOrd="0" destOrd="0" parTransId="{F0472196-EB5C-4F98-A843-B635C5C4F257}" sibTransId="{3678F4A5-0805-4774-8CF6-C8ED1B1ABBBA}"/>
    <dgm:cxn modelId="{A80A9F10-E2BE-4C47-B26B-0DA9AD519FE7}" srcId="{2E789560-A13B-4610-ABF7-E65AC3B5993A}" destId="{60A3E283-FD8C-4AC1-A461-0B12364BEEBB}" srcOrd="0" destOrd="0" parTransId="{811F6CF8-6E1F-44C0-8024-45AB9EFF62F6}" sibTransId="{413B91A4-F71D-44D7-A215-6A0FA33993C0}"/>
    <dgm:cxn modelId="{CC135327-FA51-4924-A004-A9F170CC0790}" srcId="{55AFB85A-D8BC-418A-AD94-0BA1CDDF477F}" destId="{58573CED-B725-4ACA-B6E8-00C1D7507B11}" srcOrd="0" destOrd="0" parTransId="{AE820A7F-7F46-4BA4-9552-FAC38A5B93DC}" sibTransId="{54C8AEA3-3D37-4F92-9D4D-4B840330DF96}"/>
    <dgm:cxn modelId="{61089A36-E53F-4145-BB50-A00563172558}" type="presOf" srcId="{CC9C4409-09DF-4B04-9349-7780E641E961}" destId="{226D9CB9-89F2-400C-ACAD-6877FC1032C5}" srcOrd="0" destOrd="0" presId="urn:microsoft.com/office/officeart/2005/8/layout/vList5"/>
    <dgm:cxn modelId="{8062573E-B7E1-453D-85DC-77D84946F10E}" type="presOf" srcId="{1EDF213A-FF01-42DC-ADCF-833BAB119B8D}" destId="{8E6C6C86-9EDF-4DF7-AC26-28C8BD2C5034}" srcOrd="0" destOrd="0" presId="urn:microsoft.com/office/officeart/2005/8/layout/vList5"/>
    <dgm:cxn modelId="{5E7B5442-0B5D-458E-9DC0-0C5D14F31AF7}" type="presOf" srcId="{55AFB85A-D8BC-418A-AD94-0BA1CDDF477F}" destId="{D8420F11-AFFA-4372-8AE6-ACC6F9FCAC55}" srcOrd="0" destOrd="0" presId="urn:microsoft.com/office/officeart/2005/8/layout/vList5"/>
    <dgm:cxn modelId="{275FB24F-5672-4089-85AE-D9A907F64298}" type="presOf" srcId="{2E789560-A13B-4610-ABF7-E65AC3B5993A}" destId="{26C2137E-95C4-4CFA-8762-351015ABCFF5}" srcOrd="0" destOrd="0" presId="urn:microsoft.com/office/officeart/2005/8/layout/vList5"/>
    <dgm:cxn modelId="{722C0256-4A8C-43C7-9864-AD21BD194226}" type="presOf" srcId="{9B62BDB3-9DD5-4CE6-8856-24957F8D1C3D}" destId="{7D99B43A-9A6F-4536-A20E-4A19EEAED48A}" srcOrd="0" destOrd="0" presId="urn:microsoft.com/office/officeart/2005/8/layout/vList5"/>
    <dgm:cxn modelId="{3978C37A-E6A5-4895-B4B1-BFE41BB8AD3F}" srcId="{8AF58467-436A-4E17-92D0-E9E0460231E0}" destId="{2E789560-A13B-4610-ABF7-E65AC3B5993A}" srcOrd="2" destOrd="0" parTransId="{67CFF9DB-8E68-4F7A-A195-7C536AD8D4F1}" sibTransId="{6F0FD1FB-483F-4F57-BD86-A67A05750BF0}"/>
    <dgm:cxn modelId="{1AE86E82-6550-4E8C-8475-6D370465E9EF}" type="presOf" srcId="{0A7C0468-9401-43E9-AEF7-BE3FA534208B}" destId="{DF298758-CE81-48B9-8AB7-7DB9802FA730}" srcOrd="0" destOrd="0" presId="urn:microsoft.com/office/officeart/2005/8/layout/vList5"/>
    <dgm:cxn modelId="{6B8BAF85-4357-43F3-86B8-358BD8DA256A}" type="presOf" srcId="{8AF58467-436A-4E17-92D0-E9E0460231E0}" destId="{23140556-E492-45A9-ABC3-84C2729B9BAC}" srcOrd="0" destOrd="0" presId="urn:microsoft.com/office/officeart/2005/8/layout/vList5"/>
    <dgm:cxn modelId="{6E48318E-964F-4F97-A4F8-4E507F7F8C0C}" type="presOf" srcId="{58573CED-B725-4ACA-B6E8-00C1D7507B11}" destId="{C82165EC-2BF9-43C3-AD7D-D1EBF021B04B}" srcOrd="0" destOrd="0" presId="urn:microsoft.com/office/officeart/2005/8/layout/vList5"/>
    <dgm:cxn modelId="{5944E290-8AE5-4E33-AD1F-5851372233C0}" type="presOf" srcId="{AA58ADC9-196F-4549-8853-AAD1B4E699D9}" destId="{0F96CDFF-AA4D-4481-B13E-9C916FD03EB6}" srcOrd="0" destOrd="0" presId="urn:microsoft.com/office/officeart/2005/8/layout/vList5"/>
    <dgm:cxn modelId="{A3B0F4A0-7D5F-4E37-8C79-BC445F3099EC}" type="presOf" srcId="{E3CFA69C-3A7C-4FA9-948F-29F8973649EF}" destId="{43DE57C9-11FD-4CB2-8E6C-BB3A1003F9A7}" srcOrd="0" destOrd="0" presId="urn:microsoft.com/office/officeart/2005/8/layout/vList5"/>
    <dgm:cxn modelId="{52C771AE-0158-43A6-B187-E34048297B64}" srcId="{0A7C0468-9401-43E9-AEF7-BE3FA534208B}" destId="{E3CFA69C-3A7C-4FA9-948F-29F8973649EF}" srcOrd="0" destOrd="0" parTransId="{1643A189-3D84-4F12-AA3B-98F5274E1FB9}" sibTransId="{20C3C61A-D8CC-43F2-A229-50A052F7B68D}"/>
    <dgm:cxn modelId="{D11C5CB0-3B62-4152-95E1-AF2A2CB37819}" type="presOf" srcId="{59E40D9F-11DC-42CE-A23B-B7581883B983}" destId="{53BC3FFF-26AF-49E0-A668-1DD218B7528D}" srcOrd="0" destOrd="0" presId="urn:microsoft.com/office/officeart/2005/8/layout/vList5"/>
    <dgm:cxn modelId="{A8309AC1-6205-4524-80F2-3A988F10A86B}" srcId="{AA58ADC9-196F-4549-8853-AAD1B4E699D9}" destId="{6491DCA8-48A2-4751-BEC2-3FFC543276DF}" srcOrd="0" destOrd="0" parTransId="{6DB14B5D-9707-4795-9903-A3C2F34D9BB9}" sibTransId="{80880E49-9A94-47CD-91D9-120E35E9166E}"/>
    <dgm:cxn modelId="{61CDD0CE-49D6-472B-B5B8-C8F8F0BEB755}" srcId="{8AF58467-436A-4E17-92D0-E9E0460231E0}" destId="{55AFB85A-D8BC-418A-AD94-0BA1CDDF477F}" srcOrd="5" destOrd="0" parTransId="{55AEB7DB-8687-4E67-98C6-FB4AE2B30F72}" sibTransId="{370D644B-C1F1-4A17-ADFA-235F6650912D}"/>
    <dgm:cxn modelId="{F88043D6-3455-48ED-9DD5-DB8473FF6B02}" srcId="{1EDF213A-FF01-42DC-ADCF-833BAB119B8D}" destId="{59E40D9F-11DC-42CE-A23B-B7581883B983}" srcOrd="0" destOrd="0" parTransId="{DE46D5AD-01DF-49B1-BA7C-EE1332F6BDB7}" sibTransId="{7F7828AD-D08B-4DA1-A2EB-36A972893D5F}"/>
    <dgm:cxn modelId="{02A940DA-821C-4201-ADAD-43F73CE81AB3}" srcId="{8AF58467-436A-4E17-92D0-E9E0460231E0}" destId="{CC9C4409-09DF-4B04-9349-7780E641E961}" srcOrd="3" destOrd="0" parTransId="{02C6B534-B317-4980-8729-94A847E79C6F}" sibTransId="{04E1C556-C648-406F-8767-19519DF65934}"/>
    <dgm:cxn modelId="{4A6A74DE-CB63-44C1-B6A6-2D70DD375EEA}" srcId="{8AF58467-436A-4E17-92D0-E9E0460231E0}" destId="{AA58ADC9-196F-4549-8853-AAD1B4E699D9}" srcOrd="1" destOrd="0" parTransId="{8A0854EE-F766-4151-83C3-7EB2DDE41E29}" sibTransId="{A20E0FF1-15F6-47A3-B9AB-8B7345922408}"/>
    <dgm:cxn modelId="{665C5ADF-91AB-464C-99A4-29D9585435A6}" srcId="{8AF58467-436A-4E17-92D0-E9E0460231E0}" destId="{0A7C0468-9401-43E9-AEF7-BE3FA534208B}" srcOrd="0" destOrd="0" parTransId="{62817043-FA9B-4A93-B314-345115F9B44E}" sibTransId="{AC183568-79FC-4F24-9CD3-A5FC1839B1F7}"/>
    <dgm:cxn modelId="{235624E3-7D22-4023-8A38-477F9559044E}" type="presOf" srcId="{60A3E283-FD8C-4AC1-A461-0B12364BEEBB}" destId="{0FDD5EB5-AB93-405E-88BD-02C8A00E4621}" srcOrd="0" destOrd="0" presId="urn:microsoft.com/office/officeart/2005/8/layout/vList5"/>
    <dgm:cxn modelId="{1AC460F8-26D1-41B2-9E9A-3870A92C810A}" type="presOf" srcId="{6491DCA8-48A2-4751-BEC2-3FFC543276DF}" destId="{E990F0CA-F103-4FDC-B0C3-EEA904EE7E23}" srcOrd="0" destOrd="0" presId="urn:microsoft.com/office/officeart/2005/8/layout/vList5"/>
    <dgm:cxn modelId="{9325238A-8416-496C-A8EE-47F2BF12F05B}" type="presParOf" srcId="{23140556-E492-45A9-ABC3-84C2729B9BAC}" destId="{04E6CFAC-51A1-48FD-AF55-71A1115F1D8A}" srcOrd="0" destOrd="0" presId="urn:microsoft.com/office/officeart/2005/8/layout/vList5"/>
    <dgm:cxn modelId="{F1239392-06FE-4FC2-9454-D136E21FEDE4}" type="presParOf" srcId="{04E6CFAC-51A1-48FD-AF55-71A1115F1D8A}" destId="{DF298758-CE81-48B9-8AB7-7DB9802FA730}" srcOrd="0" destOrd="0" presId="urn:microsoft.com/office/officeart/2005/8/layout/vList5"/>
    <dgm:cxn modelId="{1660EAC4-73BE-4713-8A24-31A330F2598B}" type="presParOf" srcId="{04E6CFAC-51A1-48FD-AF55-71A1115F1D8A}" destId="{43DE57C9-11FD-4CB2-8E6C-BB3A1003F9A7}" srcOrd="1" destOrd="0" presId="urn:microsoft.com/office/officeart/2005/8/layout/vList5"/>
    <dgm:cxn modelId="{DF9D0848-2FD6-4E4B-B2FB-049494749375}" type="presParOf" srcId="{23140556-E492-45A9-ABC3-84C2729B9BAC}" destId="{0C7865B6-4D5F-445D-B91B-C90245412307}" srcOrd="1" destOrd="0" presId="urn:microsoft.com/office/officeart/2005/8/layout/vList5"/>
    <dgm:cxn modelId="{F642CF54-6CF9-4317-B8BC-97713ECBA0C0}" type="presParOf" srcId="{23140556-E492-45A9-ABC3-84C2729B9BAC}" destId="{54C90BF4-5153-42AB-BADD-FCD3085E597B}" srcOrd="2" destOrd="0" presId="urn:microsoft.com/office/officeart/2005/8/layout/vList5"/>
    <dgm:cxn modelId="{1FC03BFB-2544-45B0-AECB-1474709A535E}" type="presParOf" srcId="{54C90BF4-5153-42AB-BADD-FCD3085E597B}" destId="{0F96CDFF-AA4D-4481-B13E-9C916FD03EB6}" srcOrd="0" destOrd="0" presId="urn:microsoft.com/office/officeart/2005/8/layout/vList5"/>
    <dgm:cxn modelId="{230962B7-3AF3-426C-9E0B-2A47727DF4EC}" type="presParOf" srcId="{54C90BF4-5153-42AB-BADD-FCD3085E597B}" destId="{E990F0CA-F103-4FDC-B0C3-EEA904EE7E23}" srcOrd="1" destOrd="0" presId="urn:microsoft.com/office/officeart/2005/8/layout/vList5"/>
    <dgm:cxn modelId="{76476621-B23F-4CBC-B06A-E550AB39E0D2}" type="presParOf" srcId="{23140556-E492-45A9-ABC3-84C2729B9BAC}" destId="{F7372BF4-9E9D-463C-AC48-790CF06B3A86}" srcOrd="3" destOrd="0" presId="urn:microsoft.com/office/officeart/2005/8/layout/vList5"/>
    <dgm:cxn modelId="{15805B99-9C35-4B22-BFCD-DF369970C0DF}" type="presParOf" srcId="{23140556-E492-45A9-ABC3-84C2729B9BAC}" destId="{17FFC91F-E28A-4A0D-A2A6-0E66FF619A78}" srcOrd="4" destOrd="0" presId="urn:microsoft.com/office/officeart/2005/8/layout/vList5"/>
    <dgm:cxn modelId="{AEE0E453-48E2-4A0C-8D65-CB834D6D93AC}" type="presParOf" srcId="{17FFC91F-E28A-4A0D-A2A6-0E66FF619A78}" destId="{26C2137E-95C4-4CFA-8762-351015ABCFF5}" srcOrd="0" destOrd="0" presId="urn:microsoft.com/office/officeart/2005/8/layout/vList5"/>
    <dgm:cxn modelId="{0BAE0DE6-92C6-484D-A56A-B3B5915E02FE}" type="presParOf" srcId="{17FFC91F-E28A-4A0D-A2A6-0E66FF619A78}" destId="{0FDD5EB5-AB93-405E-88BD-02C8A00E4621}" srcOrd="1" destOrd="0" presId="urn:microsoft.com/office/officeart/2005/8/layout/vList5"/>
    <dgm:cxn modelId="{D8D4DFB9-7849-4A42-8407-391EE21CE776}" type="presParOf" srcId="{23140556-E492-45A9-ABC3-84C2729B9BAC}" destId="{7EE6A324-541B-4441-8D66-4329DFFF2F88}" srcOrd="5" destOrd="0" presId="urn:microsoft.com/office/officeart/2005/8/layout/vList5"/>
    <dgm:cxn modelId="{9D59B032-E99D-44DD-AD40-29D5B4589334}" type="presParOf" srcId="{23140556-E492-45A9-ABC3-84C2729B9BAC}" destId="{332C770E-70EB-4579-BFF9-955A06135E37}" srcOrd="6" destOrd="0" presId="urn:microsoft.com/office/officeart/2005/8/layout/vList5"/>
    <dgm:cxn modelId="{993AD35A-7081-43EC-8C46-D471120F1B3F}" type="presParOf" srcId="{332C770E-70EB-4579-BFF9-955A06135E37}" destId="{226D9CB9-89F2-400C-ACAD-6877FC1032C5}" srcOrd="0" destOrd="0" presId="urn:microsoft.com/office/officeart/2005/8/layout/vList5"/>
    <dgm:cxn modelId="{4719F176-B5E2-4FD2-BF4D-A99586CD98B3}" type="presParOf" srcId="{332C770E-70EB-4579-BFF9-955A06135E37}" destId="{7D99B43A-9A6F-4536-A20E-4A19EEAED48A}" srcOrd="1" destOrd="0" presId="urn:microsoft.com/office/officeart/2005/8/layout/vList5"/>
    <dgm:cxn modelId="{5B9626E4-FC45-4959-93D9-0FE10ABFC449}" type="presParOf" srcId="{23140556-E492-45A9-ABC3-84C2729B9BAC}" destId="{6EBCF43A-F93E-45C3-A001-3391F6A0788E}" srcOrd="7" destOrd="0" presId="urn:microsoft.com/office/officeart/2005/8/layout/vList5"/>
    <dgm:cxn modelId="{293AC9EE-871A-4565-AC95-9A474A9A5CA3}" type="presParOf" srcId="{23140556-E492-45A9-ABC3-84C2729B9BAC}" destId="{4E6D42EC-8B03-4FEE-A7B5-8E3CBF8F47FF}" srcOrd="8" destOrd="0" presId="urn:microsoft.com/office/officeart/2005/8/layout/vList5"/>
    <dgm:cxn modelId="{A43BFA17-0390-481C-84C9-5CCDA719649B}" type="presParOf" srcId="{4E6D42EC-8B03-4FEE-A7B5-8E3CBF8F47FF}" destId="{8E6C6C86-9EDF-4DF7-AC26-28C8BD2C5034}" srcOrd="0" destOrd="0" presId="urn:microsoft.com/office/officeart/2005/8/layout/vList5"/>
    <dgm:cxn modelId="{851D6626-7A56-4A8C-A0A7-53B9EE28E9A8}" type="presParOf" srcId="{4E6D42EC-8B03-4FEE-A7B5-8E3CBF8F47FF}" destId="{53BC3FFF-26AF-49E0-A668-1DD218B7528D}" srcOrd="1" destOrd="0" presId="urn:microsoft.com/office/officeart/2005/8/layout/vList5"/>
    <dgm:cxn modelId="{12460651-8DAC-4170-83E0-05851CCEA07B}" type="presParOf" srcId="{23140556-E492-45A9-ABC3-84C2729B9BAC}" destId="{F917FE07-C83F-4557-930E-A132F27FB96A}" srcOrd="9" destOrd="0" presId="urn:microsoft.com/office/officeart/2005/8/layout/vList5"/>
    <dgm:cxn modelId="{386494AB-E814-433F-BFA5-97AA1373327D}" type="presParOf" srcId="{23140556-E492-45A9-ABC3-84C2729B9BAC}" destId="{D38F22D4-FDC5-4E49-A62E-B90D9EBFFCA0}" srcOrd="10" destOrd="0" presId="urn:microsoft.com/office/officeart/2005/8/layout/vList5"/>
    <dgm:cxn modelId="{3EAFB788-8767-4506-87D3-F78653C6662E}" type="presParOf" srcId="{D38F22D4-FDC5-4E49-A62E-B90D9EBFFCA0}" destId="{D8420F11-AFFA-4372-8AE6-ACC6F9FCAC55}" srcOrd="0" destOrd="0" presId="urn:microsoft.com/office/officeart/2005/8/layout/vList5"/>
    <dgm:cxn modelId="{D88DE1EB-02B5-4221-B8F1-2193B883B7C5}" type="presParOf" srcId="{D38F22D4-FDC5-4E49-A62E-B90D9EBFFCA0}" destId="{C82165EC-2BF9-43C3-AD7D-D1EBF021B04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E57C9-11FD-4CB2-8E6C-BB3A1003F9A7}">
      <dsp:nvSpPr>
        <dsp:cNvPr id="0" name=""/>
        <dsp:cNvSpPr/>
      </dsp:nvSpPr>
      <dsp:spPr>
        <a:xfrm rot="5400000">
          <a:off x="4877446" y="-2047954"/>
          <a:ext cx="631140" cy="488754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2563" lvl="1" indent="0" algn="l" defTabSz="889000">
            <a:lnSpc>
              <a:spcPct val="90000"/>
            </a:lnSpc>
            <a:spcBef>
              <a:spcPct val="0"/>
            </a:spcBef>
            <a:spcAft>
              <a:spcPct val="15000"/>
            </a:spcAft>
            <a:buNone/>
          </a:pPr>
          <a:r>
            <a:rPr lang="en-GB" sz="2000" kern="1200" dirty="0">
              <a:solidFill>
                <a:srgbClr val="512654">
                  <a:hueOff val="0"/>
                  <a:satOff val="0"/>
                  <a:lumOff val="0"/>
                  <a:alphaOff val="0"/>
                </a:srgbClr>
              </a:solidFill>
              <a:latin typeface="Calibri"/>
              <a:ea typeface="+mn-ea"/>
              <a:cs typeface="+mn-cs"/>
            </a:rPr>
            <a:t>The </a:t>
          </a:r>
          <a:r>
            <a:rPr lang="en-GB" sz="2000" b="1" kern="1200" dirty="0">
              <a:solidFill>
                <a:srgbClr val="512654">
                  <a:hueOff val="0"/>
                  <a:satOff val="0"/>
                  <a:lumOff val="0"/>
                  <a:alphaOff val="0"/>
                </a:srgbClr>
              </a:solidFill>
              <a:latin typeface="Calibri"/>
              <a:ea typeface="+mn-ea"/>
              <a:cs typeface="+mn-cs"/>
            </a:rPr>
            <a:t>academic process </a:t>
          </a:r>
          <a:r>
            <a:rPr lang="en-GB" sz="2000" kern="1200" dirty="0">
              <a:solidFill>
                <a:srgbClr val="512654">
                  <a:hueOff val="0"/>
                  <a:satOff val="0"/>
                  <a:lumOff val="0"/>
                  <a:alphaOff val="0"/>
                </a:srgbClr>
              </a:solidFill>
              <a:latin typeface="Calibri"/>
              <a:ea typeface="+mn-ea"/>
              <a:cs typeface="+mn-cs"/>
            </a:rPr>
            <a:t>for STEMM at Imperial</a:t>
          </a:r>
        </a:p>
      </dsp:txBody>
      <dsp:txXfrm rot="-5400000">
        <a:off x="2749244" y="111058"/>
        <a:ext cx="4856735" cy="569520"/>
      </dsp:txXfrm>
    </dsp:sp>
    <dsp:sp modelId="{DF298758-CE81-48B9-8AB7-7DB9802FA730}">
      <dsp:nvSpPr>
        <dsp:cNvPr id="0" name=""/>
        <dsp:cNvSpPr/>
      </dsp:nvSpPr>
      <dsp:spPr>
        <a:xfrm>
          <a:off x="0" y="1355"/>
          <a:ext cx="2749244" cy="788926"/>
        </a:xfrm>
        <a:prstGeom prst="round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289050">
            <a:lnSpc>
              <a:spcPct val="90000"/>
            </a:lnSpc>
            <a:spcBef>
              <a:spcPct val="0"/>
            </a:spcBef>
            <a:spcAft>
              <a:spcPct val="35000"/>
            </a:spcAft>
            <a:buNone/>
          </a:pPr>
          <a:r>
            <a:rPr lang="en-GB" sz="2600" kern="1200" dirty="0">
              <a:solidFill>
                <a:srgbClr val="FFFFFF"/>
              </a:solidFill>
              <a:latin typeface="Calibri"/>
              <a:ea typeface="+mn-ea"/>
              <a:cs typeface="+mn-cs"/>
            </a:rPr>
            <a:t>Validity</a:t>
          </a:r>
        </a:p>
      </dsp:txBody>
      <dsp:txXfrm>
        <a:off x="38512" y="39867"/>
        <a:ext cx="2672220" cy="711902"/>
      </dsp:txXfrm>
    </dsp:sp>
    <dsp:sp modelId="{E990F0CA-F103-4FDC-B0C3-EEA904EE7E23}">
      <dsp:nvSpPr>
        <dsp:cNvPr id="0" name=""/>
        <dsp:cNvSpPr/>
      </dsp:nvSpPr>
      <dsp:spPr>
        <a:xfrm rot="5400000">
          <a:off x="4877446" y="-1256781"/>
          <a:ext cx="631140" cy="488754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0975" lvl="1" indent="0" algn="l" defTabSz="889000">
            <a:lnSpc>
              <a:spcPct val="90000"/>
            </a:lnSpc>
            <a:spcBef>
              <a:spcPct val="0"/>
            </a:spcBef>
            <a:spcAft>
              <a:spcPct val="15000"/>
            </a:spcAft>
            <a:buNone/>
          </a:pPr>
          <a:r>
            <a:rPr lang="en-GB" sz="2000" kern="1200" dirty="0">
              <a:solidFill>
                <a:srgbClr val="512654">
                  <a:hueOff val="0"/>
                  <a:satOff val="0"/>
                  <a:lumOff val="0"/>
                  <a:alphaOff val="0"/>
                </a:srgbClr>
              </a:solidFill>
              <a:latin typeface="Calibri"/>
              <a:ea typeface="+mn-ea"/>
              <a:cs typeface="+mn-cs"/>
            </a:rPr>
            <a:t>New graduates, technically able, highly focused, instrumentally motivated</a:t>
          </a:r>
        </a:p>
      </dsp:txBody>
      <dsp:txXfrm rot="-5400000">
        <a:off x="2749244" y="902231"/>
        <a:ext cx="4856735" cy="569520"/>
      </dsp:txXfrm>
    </dsp:sp>
    <dsp:sp modelId="{0F96CDFF-AA4D-4481-B13E-9C916FD03EB6}">
      <dsp:nvSpPr>
        <dsp:cNvPr id="0" name=""/>
        <dsp:cNvSpPr/>
      </dsp:nvSpPr>
      <dsp:spPr>
        <a:xfrm>
          <a:off x="0" y="792529"/>
          <a:ext cx="2749244" cy="788926"/>
        </a:xfrm>
        <a:prstGeom prst="round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FFFFFF"/>
              </a:solidFill>
              <a:latin typeface="Calibri"/>
              <a:ea typeface="+mn-ea"/>
              <a:cs typeface="+mn-cs"/>
            </a:rPr>
            <a:t>Test takers</a:t>
          </a:r>
          <a:endParaRPr lang="en-GB" sz="2600" kern="1200" dirty="0"/>
        </a:p>
      </dsp:txBody>
      <dsp:txXfrm>
        <a:off x="38512" y="831041"/>
        <a:ext cx="2672220" cy="711902"/>
      </dsp:txXfrm>
    </dsp:sp>
    <dsp:sp modelId="{0FDD5EB5-AB93-405E-88BD-02C8A00E4621}">
      <dsp:nvSpPr>
        <dsp:cNvPr id="0" name=""/>
        <dsp:cNvSpPr/>
      </dsp:nvSpPr>
      <dsp:spPr>
        <a:xfrm rot="5400000">
          <a:off x="4877446" y="-428409"/>
          <a:ext cx="631140" cy="488754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2563" lvl="1" indent="0" algn="l" defTabSz="889000">
            <a:lnSpc>
              <a:spcPct val="90000"/>
            </a:lnSpc>
            <a:spcBef>
              <a:spcPct val="0"/>
            </a:spcBef>
            <a:spcAft>
              <a:spcPct val="15000"/>
            </a:spcAft>
            <a:buNone/>
          </a:pPr>
          <a:r>
            <a:rPr lang="en-GB" sz="2000" b="1" kern="1200" dirty="0">
              <a:solidFill>
                <a:srgbClr val="512654">
                  <a:hueOff val="0"/>
                  <a:satOff val="0"/>
                  <a:lumOff val="0"/>
                  <a:alphaOff val="0"/>
                </a:srgbClr>
              </a:solidFill>
              <a:latin typeface="Calibri"/>
              <a:ea typeface="+mn-ea"/>
              <a:cs typeface="+mn-cs"/>
            </a:rPr>
            <a:t>Achievement</a:t>
          </a:r>
          <a:r>
            <a:rPr lang="en-GB" sz="2000" kern="1200" dirty="0">
              <a:solidFill>
                <a:srgbClr val="512654">
                  <a:hueOff val="0"/>
                  <a:satOff val="0"/>
                  <a:lumOff val="0"/>
                  <a:alphaOff val="0"/>
                </a:srgbClr>
              </a:solidFill>
              <a:latin typeface="Calibri"/>
              <a:ea typeface="+mn-ea"/>
              <a:cs typeface="+mn-cs"/>
            </a:rPr>
            <a:t>. </a:t>
          </a:r>
          <a:r>
            <a:rPr lang="en-GB" sz="2000" kern="1200" dirty="0"/>
            <a:t>Reading into writing, test not course work</a:t>
          </a:r>
        </a:p>
      </dsp:txBody>
      <dsp:txXfrm rot="-5400000">
        <a:off x="2749244" y="1730603"/>
        <a:ext cx="4856735" cy="569520"/>
      </dsp:txXfrm>
    </dsp:sp>
    <dsp:sp modelId="{26C2137E-95C4-4CFA-8762-351015ABCFF5}">
      <dsp:nvSpPr>
        <dsp:cNvPr id="0" name=""/>
        <dsp:cNvSpPr/>
      </dsp:nvSpPr>
      <dsp:spPr>
        <a:xfrm>
          <a:off x="0" y="1620901"/>
          <a:ext cx="2749244" cy="788926"/>
        </a:xfrm>
        <a:prstGeom prst="roundRect">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solidFill>
                <a:srgbClr val="FFFFFF"/>
              </a:solidFill>
              <a:latin typeface="Calibri"/>
              <a:ea typeface="+mn-ea"/>
              <a:cs typeface="+mn-cs"/>
            </a:rPr>
            <a:t>Type and Format</a:t>
          </a:r>
          <a:endParaRPr lang="en-GB" sz="2600" kern="1200" dirty="0"/>
        </a:p>
      </dsp:txBody>
      <dsp:txXfrm>
        <a:off x="38512" y="1659413"/>
        <a:ext cx="2672220" cy="711902"/>
      </dsp:txXfrm>
    </dsp:sp>
    <dsp:sp modelId="{7D99B43A-9A6F-4536-A20E-4A19EEAED48A}">
      <dsp:nvSpPr>
        <dsp:cNvPr id="0" name=""/>
        <dsp:cNvSpPr/>
      </dsp:nvSpPr>
      <dsp:spPr>
        <a:xfrm rot="5400000">
          <a:off x="4877446" y="415122"/>
          <a:ext cx="631140" cy="488754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2563" lvl="1" indent="0" algn="l" defTabSz="889000">
            <a:lnSpc>
              <a:spcPct val="90000"/>
            </a:lnSpc>
            <a:spcBef>
              <a:spcPct val="0"/>
            </a:spcBef>
            <a:spcAft>
              <a:spcPct val="15000"/>
            </a:spcAft>
            <a:buNone/>
          </a:pPr>
          <a:r>
            <a:rPr lang="en-GB" sz="2000" kern="1200" dirty="0">
              <a:solidFill>
                <a:srgbClr val="512654">
                  <a:hueOff val="0"/>
                  <a:satOff val="0"/>
                  <a:lumOff val="0"/>
                  <a:alphaOff val="0"/>
                </a:srgbClr>
              </a:solidFill>
              <a:latin typeface="Calibri"/>
              <a:ea typeface="+mn-ea"/>
              <a:cs typeface="+mn-cs"/>
            </a:rPr>
            <a:t>Imperial-focused, authentic STEMM text, </a:t>
          </a:r>
          <a:r>
            <a:rPr lang="en-GB" sz="2000" kern="1200" dirty="0">
              <a:solidFill>
                <a:srgbClr val="512654">
                  <a:hueOff val="0"/>
                  <a:satOff val="0"/>
                  <a:lumOff val="0"/>
                  <a:alphaOff val="0"/>
                </a:srgbClr>
              </a:solidFill>
              <a:latin typeface="+mn-lt"/>
              <a:ea typeface="+mn-ea"/>
              <a:cs typeface="+mn-cs"/>
            </a:rPr>
            <a:t>current </a:t>
          </a:r>
          <a:r>
            <a:rPr lang="en-GB" sz="2000" b="1" kern="1200" dirty="0">
              <a:solidFill>
                <a:srgbClr val="512654">
                  <a:hueOff val="0"/>
                  <a:satOff val="0"/>
                  <a:lumOff val="0"/>
                  <a:alphaOff val="0"/>
                </a:srgbClr>
              </a:solidFill>
              <a:latin typeface="+mn-lt"/>
              <a:ea typeface="+mn-ea"/>
              <a:cs typeface="+mn-cs"/>
            </a:rPr>
            <a:t>interdisciplinary</a:t>
          </a:r>
          <a:r>
            <a:rPr lang="en-GB" sz="2000" kern="1200" dirty="0">
              <a:solidFill>
                <a:srgbClr val="512654">
                  <a:hueOff val="0"/>
                  <a:satOff val="0"/>
                  <a:lumOff val="0"/>
                  <a:alphaOff val="0"/>
                </a:srgbClr>
              </a:solidFill>
              <a:latin typeface="+mn-lt"/>
              <a:ea typeface="+mn-ea"/>
              <a:cs typeface="+mn-cs"/>
            </a:rPr>
            <a:t> research</a:t>
          </a:r>
          <a:r>
            <a:rPr lang="en-GB" sz="2000" kern="1200" dirty="0">
              <a:solidFill>
                <a:srgbClr val="512654">
                  <a:hueOff val="0"/>
                  <a:satOff val="0"/>
                  <a:lumOff val="0"/>
                  <a:alphaOff val="0"/>
                </a:srgbClr>
              </a:solidFill>
              <a:latin typeface="Calibri"/>
              <a:ea typeface="+mn-ea"/>
              <a:cs typeface="+mn-cs"/>
            </a:rPr>
            <a:t> </a:t>
          </a:r>
        </a:p>
      </dsp:txBody>
      <dsp:txXfrm rot="-5400000">
        <a:off x="2749244" y="2574134"/>
        <a:ext cx="4856735" cy="569520"/>
      </dsp:txXfrm>
    </dsp:sp>
    <dsp:sp modelId="{226D9CB9-89F2-400C-ACAD-6877FC1032C5}">
      <dsp:nvSpPr>
        <dsp:cNvPr id="0" name=""/>
        <dsp:cNvSpPr/>
      </dsp:nvSpPr>
      <dsp:spPr>
        <a:xfrm>
          <a:off x="0" y="2464445"/>
          <a:ext cx="2749244" cy="78892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289050">
            <a:lnSpc>
              <a:spcPct val="90000"/>
            </a:lnSpc>
            <a:spcBef>
              <a:spcPct val="0"/>
            </a:spcBef>
            <a:spcAft>
              <a:spcPct val="35000"/>
            </a:spcAft>
            <a:buNone/>
          </a:pPr>
          <a:r>
            <a:rPr lang="en-GB" sz="2600" dirty="0"/>
            <a:t>Topic and Materials</a:t>
          </a:r>
          <a:endParaRPr lang="en-GB" sz="2600" kern="1200" dirty="0">
            <a:solidFill>
              <a:srgbClr val="FFFFFF"/>
            </a:solidFill>
            <a:latin typeface="Calibri"/>
            <a:ea typeface="+mn-ea"/>
            <a:cs typeface="+mn-cs"/>
          </a:endParaRPr>
        </a:p>
      </dsp:txBody>
      <dsp:txXfrm>
        <a:off x="38512" y="2502957"/>
        <a:ext cx="2672220" cy="711902"/>
      </dsp:txXfrm>
    </dsp:sp>
    <dsp:sp modelId="{53BC3FFF-26AF-49E0-A668-1DD218B7528D}">
      <dsp:nvSpPr>
        <dsp:cNvPr id="0" name=""/>
        <dsp:cNvSpPr/>
      </dsp:nvSpPr>
      <dsp:spPr>
        <a:xfrm rot="5400000">
          <a:off x="4877446" y="1265534"/>
          <a:ext cx="631140" cy="488754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2563" lvl="1" indent="0" algn="l" defTabSz="889000">
            <a:lnSpc>
              <a:spcPct val="90000"/>
            </a:lnSpc>
            <a:spcBef>
              <a:spcPct val="0"/>
            </a:spcBef>
            <a:spcAft>
              <a:spcPct val="15000"/>
            </a:spcAft>
            <a:buNone/>
          </a:pPr>
          <a:r>
            <a:rPr lang="en-GB" sz="2000" b="1" kern="1200" dirty="0">
              <a:solidFill>
                <a:srgbClr val="512654">
                  <a:hueOff val="0"/>
                  <a:satOff val="0"/>
                  <a:lumOff val="0"/>
                  <a:alphaOff val="0"/>
                </a:srgbClr>
              </a:solidFill>
              <a:latin typeface="Calibri"/>
              <a:ea typeface="+mn-ea"/>
              <a:cs typeface="+mn-cs"/>
            </a:rPr>
            <a:t>Clear feedback on course work</a:t>
          </a:r>
          <a:r>
            <a:rPr lang="en-GB" sz="2000" kern="1200" dirty="0">
              <a:solidFill>
                <a:srgbClr val="512654">
                  <a:hueOff val="0"/>
                  <a:satOff val="0"/>
                  <a:lumOff val="0"/>
                  <a:alphaOff val="0"/>
                </a:srgbClr>
              </a:solidFill>
              <a:latin typeface="Calibri"/>
              <a:ea typeface="+mn-ea"/>
              <a:cs typeface="+mn-cs"/>
            </a:rPr>
            <a:t> informed by exit test marking criteria</a:t>
          </a:r>
        </a:p>
      </dsp:txBody>
      <dsp:txXfrm rot="-5400000">
        <a:off x="2749244" y="3424546"/>
        <a:ext cx="4856735" cy="569520"/>
      </dsp:txXfrm>
    </dsp:sp>
    <dsp:sp modelId="{8E6C6C86-9EDF-4DF7-AC26-28C8BD2C5034}">
      <dsp:nvSpPr>
        <dsp:cNvPr id="0" name=""/>
        <dsp:cNvSpPr/>
      </dsp:nvSpPr>
      <dsp:spPr>
        <a:xfrm>
          <a:off x="0" y="3314844"/>
          <a:ext cx="2749244" cy="78892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289050">
            <a:lnSpc>
              <a:spcPct val="90000"/>
            </a:lnSpc>
            <a:spcBef>
              <a:spcPct val="0"/>
            </a:spcBef>
            <a:spcAft>
              <a:spcPct val="35000"/>
            </a:spcAft>
            <a:buNone/>
          </a:pPr>
          <a:r>
            <a:rPr lang="en-GB" sz="2600" kern="1200" dirty="0">
              <a:solidFill>
                <a:srgbClr val="FFFFFF"/>
              </a:solidFill>
              <a:latin typeface="Calibri"/>
              <a:ea typeface="+mn-ea"/>
              <a:cs typeface="+mn-cs"/>
            </a:rPr>
            <a:t>Feedback and marking</a:t>
          </a:r>
        </a:p>
      </dsp:txBody>
      <dsp:txXfrm>
        <a:off x="38512" y="3353356"/>
        <a:ext cx="2672220" cy="711902"/>
      </dsp:txXfrm>
    </dsp:sp>
    <dsp:sp modelId="{C82165EC-2BF9-43C3-AD7D-D1EBF021B04B}">
      <dsp:nvSpPr>
        <dsp:cNvPr id="0" name=""/>
        <dsp:cNvSpPr/>
      </dsp:nvSpPr>
      <dsp:spPr>
        <a:xfrm rot="5400000">
          <a:off x="4877446" y="2093907"/>
          <a:ext cx="631140" cy="488754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0" algn="l" defTabSz="889000">
            <a:lnSpc>
              <a:spcPct val="90000"/>
            </a:lnSpc>
            <a:spcBef>
              <a:spcPct val="0"/>
            </a:spcBef>
            <a:spcAft>
              <a:spcPct val="15000"/>
            </a:spcAft>
            <a:buNone/>
          </a:pPr>
          <a:r>
            <a:rPr lang="en-GB" sz="2000" kern="1200" dirty="0"/>
            <a:t>Notional IELTS 6.5 or 7.0 and aligned to CEFR B2/C1 threshold descriptors</a:t>
          </a:r>
        </a:p>
      </dsp:txBody>
      <dsp:txXfrm rot="-5400000">
        <a:off x="2749244" y="4252919"/>
        <a:ext cx="4856735" cy="569520"/>
      </dsp:txXfrm>
    </dsp:sp>
    <dsp:sp modelId="{D8420F11-AFFA-4372-8AE6-ACC6F9FCAC55}">
      <dsp:nvSpPr>
        <dsp:cNvPr id="0" name=""/>
        <dsp:cNvSpPr/>
      </dsp:nvSpPr>
      <dsp:spPr>
        <a:xfrm>
          <a:off x="0" y="4143216"/>
          <a:ext cx="2749244" cy="78892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289050">
            <a:lnSpc>
              <a:spcPct val="90000"/>
            </a:lnSpc>
            <a:spcBef>
              <a:spcPct val="0"/>
            </a:spcBef>
            <a:spcAft>
              <a:spcPct val="35000"/>
            </a:spcAft>
            <a:buNone/>
          </a:pPr>
          <a:r>
            <a:rPr lang="en-GB" sz="2600" kern="1200" dirty="0">
              <a:solidFill>
                <a:srgbClr val="FFFFFF"/>
              </a:solidFill>
              <a:latin typeface="Calibri"/>
              <a:ea typeface="+mn-ea"/>
              <a:cs typeface="+mn-cs"/>
            </a:rPr>
            <a:t>Standards</a:t>
          </a:r>
        </a:p>
      </dsp:txBody>
      <dsp:txXfrm>
        <a:off x="38512" y="4181728"/>
        <a:ext cx="2672220" cy="71190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8007-7266-4F4D-8B7E-667003BE83AD}" type="datetimeFigureOut">
              <a:rPr lang="en-US"/>
              <a:t>4/30/2019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7B89C-A511-408C-BB15-58FFADA538A6}" type="slidenum">
              <a:rPr lang="en-US"/>
              <a:t>‹#›</a:t>
            </a:fld>
            <a:endParaRPr lang="en-US"/>
          </a:p>
        </p:txBody>
      </p:sp>
    </p:spTree>
    <p:extLst>
      <p:ext uri="{BB962C8B-B14F-4D97-AF65-F5344CB8AC3E}">
        <p14:creationId xmlns:p14="http://schemas.microsoft.com/office/powerpoint/2010/main" val="63212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cs typeface="Calibri"/>
              </a:rPr>
              <a:t>Further rationale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cs typeface="Calibri"/>
              </a:rPr>
              <a:t>Few practitioner accounts - Schmitt and Hamp-Lyons 2015 </a:t>
            </a:r>
          </a:p>
          <a:p>
            <a:r>
              <a:rPr lang="en-GB" sz="2400" dirty="0">
                <a:cs typeface="Calibri"/>
              </a:rPr>
              <a:t>Few accounts of EAP assessments as part of live EAP programmes– Schmitt and Hamp-Lyons 2015.  </a:t>
            </a:r>
          </a:p>
          <a:p>
            <a:r>
              <a:rPr lang="en-GB" sz="2400" dirty="0">
                <a:cs typeface="Calibri"/>
              </a:rPr>
              <a:t>See e.g. </a:t>
            </a:r>
            <a:r>
              <a:rPr lang="en-GB" sz="2400" dirty="0" err="1">
                <a:cs typeface="Calibri"/>
              </a:rPr>
              <a:t>Seviour</a:t>
            </a:r>
            <a:r>
              <a:rPr lang="en-GB" sz="2400" dirty="0">
                <a:cs typeface="Calibri"/>
              </a:rPr>
              <a:t> (2015), Westbrook and Holt (2015)</a:t>
            </a:r>
          </a:p>
          <a:p>
            <a:r>
              <a:rPr lang="en-GB" sz="2400" dirty="0">
                <a:cs typeface="Calibri"/>
              </a:rPr>
              <a:t>Progress – e.g. BALEAP PIM on assessment in March 2019</a:t>
            </a:r>
          </a:p>
          <a:p>
            <a:pPr defTabSz="1843430">
              <a:defRPr/>
            </a:pPr>
            <a:endParaRPr lang="en-US" sz="24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a:t>1</a:t>
            </a:fld>
            <a:endParaRPr lang="en-US"/>
          </a:p>
        </p:txBody>
      </p:sp>
    </p:spTree>
    <p:extLst>
      <p:ext uri="{BB962C8B-B14F-4D97-AF65-F5344CB8AC3E}">
        <p14:creationId xmlns:p14="http://schemas.microsoft.com/office/powerpoint/2010/main" val="486702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u="sng" dirty="0"/>
              <a:t>Academic Process for 2018 </a:t>
            </a:r>
          </a:p>
          <a:p>
            <a:r>
              <a:rPr lang="en-GB" dirty="0"/>
              <a:t>The course – </a:t>
            </a:r>
            <a:r>
              <a:rPr lang="en-US" sz="1200" b="1" kern="1200" dirty="0">
                <a:solidFill>
                  <a:schemeClr val="dk1"/>
                </a:solidFill>
                <a:effectLst/>
                <a:latin typeface="Calibri"/>
                <a:cs typeface="Calibri"/>
              </a:rPr>
              <a:t>Scaffolded </a:t>
            </a:r>
            <a:r>
              <a:rPr lang="en-US" sz="1200" kern="1200" dirty="0">
                <a:solidFill>
                  <a:schemeClr val="dk1"/>
                </a:solidFill>
                <a:effectLst/>
                <a:latin typeface="Calibri"/>
                <a:cs typeface="Calibri"/>
              </a:rPr>
              <a:t>and </a:t>
            </a:r>
            <a:r>
              <a:rPr lang="en-US" sz="1200" b="1" kern="1200" dirty="0">
                <a:solidFill>
                  <a:schemeClr val="dk1"/>
                </a:solidFill>
                <a:effectLst/>
                <a:latin typeface="Calibri"/>
                <a:cs typeface="Calibri"/>
              </a:rPr>
              <a:t>iterative,</a:t>
            </a:r>
            <a:r>
              <a:rPr lang="en-US" b="1" dirty="0">
                <a:solidFill>
                  <a:schemeClr val="dk1"/>
                </a:solidFill>
                <a:latin typeface="Calibri"/>
                <a:cs typeface="Calibri"/>
              </a:rPr>
              <a:t> </a:t>
            </a:r>
            <a:endParaRPr lang="en-US" sz="1200" b="1" kern="1200" dirty="0">
              <a:solidFill>
                <a:schemeClr val="dk1"/>
              </a:solidFill>
              <a:effectLst/>
              <a:latin typeface="Calibri" panose="020F0502020204030204" pitchFamily="34" charset="0"/>
              <a:cs typeface="Calibri"/>
            </a:endParaRPr>
          </a:p>
          <a:p>
            <a:r>
              <a:rPr lang="en-GB" dirty="0">
                <a:cs typeface="Calibri"/>
              </a:rPr>
              <a:t>5 strands interwoven through context-focused and context-relevant tasks using a blended approach to teaching</a:t>
            </a:r>
          </a:p>
          <a:p>
            <a:r>
              <a:rPr lang="en-GB" dirty="0">
                <a:cs typeface="Calibri"/>
              </a:rPr>
              <a:t>Familiar topic and vocabulary</a:t>
            </a:r>
            <a:endParaRPr lang="en-GB" dirty="0"/>
          </a:p>
          <a:p>
            <a:r>
              <a:rPr lang="en-GB" dirty="0"/>
              <a:t>Clear, relevant feedback – linked to assessment criteria</a:t>
            </a:r>
            <a:endParaRPr lang="en-GB" dirty="0">
              <a:cs typeface="Calibri"/>
            </a:endParaRPr>
          </a:p>
          <a:p>
            <a:r>
              <a:rPr lang="en-GB" dirty="0"/>
              <a:t>Time for consolidation</a:t>
            </a:r>
            <a:endParaRPr lang="en-GB" dirty="0">
              <a:cs typeface="Calibri"/>
            </a:endParaRPr>
          </a:p>
          <a:p>
            <a:r>
              <a:rPr lang="en-GB" dirty="0"/>
              <a:t>Academic process weekly focus mirrored and extended in other course components</a:t>
            </a:r>
            <a:endParaRPr lang="en-GB"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smtClean="0"/>
              <a:t>10</a:t>
            </a:fld>
            <a:endParaRPr lang="en-US"/>
          </a:p>
        </p:txBody>
      </p:sp>
    </p:spTree>
    <p:extLst>
      <p:ext uri="{BB962C8B-B14F-4D97-AF65-F5344CB8AC3E}">
        <p14:creationId xmlns:p14="http://schemas.microsoft.com/office/powerpoint/2010/main" val="4443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Numbers don’t reveal the whole picture </a:t>
            </a:r>
          </a:p>
          <a:p>
            <a:endParaRPr lang="en-GB" dirty="0"/>
          </a:p>
          <a:p>
            <a:r>
              <a:rPr lang="en-GB" dirty="0"/>
              <a:t>Qualitative evaluation:</a:t>
            </a:r>
          </a:p>
          <a:p>
            <a:pPr marL="171450" indent="-171450">
              <a:buFont typeface="Arial" panose="020B0604020202020204" pitchFamily="34" charset="0"/>
              <a:buChar char="•"/>
            </a:pPr>
            <a:r>
              <a:rPr lang="en-GB" dirty="0"/>
              <a:t>Test marking experience much more positive than in 2017. Students could tackle the test and demonstrated learning. </a:t>
            </a:r>
          </a:p>
          <a:p>
            <a:pPr marL="171450" indent="-171450">
              <a:buFont typeface="Arial" panose="020B0604020202020204" pitchFamily="34" charset="0"/>
              <a:buChar char="•"/>
            </a:pPr>
            <a:r>
              <a:rPr lang="en-GB" dirty="0"/>
              <a:t>Huge reduction in marking time</a:t>
            </a:r>
          </a:p>
          <a:p>
            <a:pPr marL="171450" indent="-171450">
              <a:buFont typeface="Arial" panose="020B0604020202020204" pitchFamily="34" charset="0"/>
              <a:buChar char="•"/>
            </a:pPr>
            <a:r>
              <a:rPr lang="en-GB" dirty="0"/>
              <a:t>Much easier decisions at the crucial pass-fail threshold.</a:t>
            </a:r>
          </a:p>
        </p:txBody>
      </p:sp>
      <p:sp>
        <p:nvSpPr>
          <p:cNvPr id="4" name="Slide Number Placeholder 3"/>
          <p:cNvSpPr>
            <a:spLocks noGrp="1"/>
          </p:cNvSpPr>
          <p:nvPr>
            <p:ph type="sldNum" sz="quarter" idx="5"/>
          </p:nvPr>
        </p:nvSpPr>
        <p:spPr/>
        <p:txBody>
          <a:bodyPr/>
          <a:lstStyle/>
          <a:p>
            <a:fld id="{43A7B89C-A511-408C-BB15-58FFADA538A6}" type="slidenum">
              <a:rPr lang="en-US" smtClean="0"/>
              <a:t>11</a:t>
            </a:fld>
            <a:endParaRPr lang="en-US"/>
          </a:p>
        </p:txBody>
      </p:sp>
    </p:spTree>
    <p:extLst>
      <p:ext uri="{BB962C8B-B14F-4D97-AF65-F5344CB8AC3E}">
        <p14:creationId xmlns:p14="http://schemas.microsoft.com/office/powerpoint/2010/main" val="85832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Examples - Reflection Task  </a:t>
            </a:r>
            <a:r>
              <a:rPr lang="en-US" dirty="0"/>
              <a:t>3 examples from approx. 40 similar examples in Ss’ individual Academic Process OneNote Notebook</a:t>
            </a:r>
          </a:p>
          <a:p>
            <a:r>
              <a:rPr lang="en-US" dirty="0"/>
              <a:t> </a:t>
            </a:r>
          </a:p>
          <a:p>
            <a:r>
              <a:rPr lang="en-US" sz="1100" u="sng" dirty="0"/>
              <a:t>Instructions</a:t>
            </a:r>
            <a:endParaRPr lang="en-US" sz="1100" u="sng"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Write a 300-word evaluation of your pre-sessional experience</a:t>
            </a:r>
            <a:endParaRPr lang="en-US" sz="1100" dirty="0">
              <a:cs typeface="Calibri"/>
            </a:endParaRPr>
          </a:p>
          <a:p>
            <a:r>
              <a:rPr lang="en-US" sz="1100" b="0" dirty="0"/>
              <a:t>1.    Aims of the task:</a:t>
            </a:r>
            <a:endParaRPr lang="en-US" sz="1100" b="0" dirty="0">
              <a:cs typeface="Calibri" panose="020F0502020204030204"/>
            </a:endParaRPr>
          </a:p>
          <a:p>
            <a:r>
              <a:rPr lang="en-US" sz="1100" dirty="0"/>
              <a:t>•    To help review overall performance on the pre-sessional course</a:t>
            </a:r>
            <a:endParaRPr lang="en-US" sz="1100" dirty="0">
              <a:cs typeface="Calibri"/>
            </a:endParaRPr>
          </a:p>
          <a:p>
            <a:r>
              <a:rPr lang="en-US" sz="1100" dirty="0"/>
              <a:t>•    To help think about what you has been learnt and gained from the course as a whole in terms of language skills, confidence and communication</a:t>
            </a:r>
            <a:endParaRPr lang="en-US" sz="1100" dirty="0">
              <a:cs typeface="Calibri"/>
            </a:endParaRPr>
          </a:p>
          <a:p>
            <a:r>
              <a:rPr lang="en-US" sz="1100" dirty="0"/>
              <a:t>•    To be more involved in own learning</a:t>
            </a:r>
            <a:endParaRPr lang="en-US" sz="1100" dirty="0">
              <a:cs typeface="Calibri"/>
            </a:endParaRPr>
          </a:p>
          <a:p>
            <a:r>
              <a:rPr lang="en-US" sz="1100" dirty="0"/>
              <a:t>•    To help actively monitor own progress moving into postgraduate studies at Imperial College London</a:t>
            </a:r>
            <a:endParaRPr lang="en-US" sz="1100" dirty="0">
              <a:cs typeface="Calibri"/>
            </a:endParaRPr>
          </a:p>
          <a:p>
            <a:r>
              <a:rPr lang="en-US" sz="1100" dirty="0"/>
              <a:t> </a:t>
            </a:r>
            <a:endParaRPr lang="en-US" sz="1100" dirty="0">
              <a:cs typeface="Calibri"/>
            </a:endParaRPr>
          </a:p>
          <a:p>
            <a:r>
              <a:rPr lang="en-US" sz="1100" b="0" dirty="0"/>
              <a:t>2.    Preparing to do the task: </a:t>
            </a:r>
          </a:p>
          <a:p>
            <a:pPr marL="171450" indent="-171450">
              <a:buFont typeface="Arial"/>
              <a:buChar char="•"/>
            </a:pPr>
            <a:r>
              <a:rPr lang="en-US" sz="1100" dirty="0"/>
              <a:t>Think about performance throughout the course.  Also think about feedback from teachers and other students on class tasks and completed course work. </a:t>
            </a:r>
            <a:endParaRPr lang="en-US" sz="1100" dirty="0">
              <a:cs typeface="Calibri" panose="020F0502020204030204"/>
            </a:endParaRPr>
          </a:p>
          <a:p>
            <a:pPr marL="171450" indent="-171450">
              <a:buFont typeface="Arial"/>
              <a:buChar char="•"/>
            </a:pPr>
            <a:r>
              <a:rPr lang="en-US" sz="1100" dirty="0"/>
              <a:t>Identify strengths and weaknesses. Evidence? </a:t>
            </a:r>
            <a:endParaRPr lang="en-US" sz="1100" dirty="0">
              <a:cs typeface="Calibri" panose="020F0502020204030204"/>
            </a:endParaRPr>
          </a:p>
          <a:p>
            <a:pPr marL="171450" indent="-171450">
              <a:buFont typeface="Arial"/>
              <a:buChar char="•"/>
            </a:pPr>
            <a:r>
              <a:rPr lang="en-US" sz="1100" dirty="0"/>
              <a:t>What have you learnt about </a:t>
            </a:r>
          </a:p>
          <a:p>
            <a:pPr marL="628650" lvl="1" indent="-171450">
              <a:buFont typeface="Arial"/>
              <a:buChar char="•"/>
            </a:pPr>
            <a:r>
              <a:rPr lang="en-US" sz="1100" dirty="0"/>
              <a:t>Yourself?</a:t>
            </a:r>
          </a:p>
          <a:p>
            <a:pPr marL="628650" lvl="1" indent="-171450">
              <a:buFont typeface="Arial"/>
              <a:buChar char="•"/>
            </a:pPr>
            <a:r>
              <a:rPr lang="en-US" sz="1100" dirty="0"/>
              <a:t>Groupwork ?</a:t>
            </a:r>
          </a:p>
          <a:p>
            <a:pPr marL="171450" indent="-171450">
              <a:buFont typeface="Arial"/>
              <a:buChar char="•"/>
            </a:pPr>
            <a:r>
              <a:rPr lang="en-US" sz="1100" dirty="0"/>
              <a:t>What aspects of communication could you improve further?  What specific things can you do to improve them?  </a:t>
            </a:r>
            <a:endParaRPr lang="en-US" sz="1100" dirty="0">
              <a:cs typeface="Calibri" panose="020F0502020204030204"/>
            </a:endParaRPr>
          </a:p>
          <a:p>
            <a:pPr marL="171450" indent="-171450">
              <a:buFont typeface="Arial"/>
              <a:buChar char="•"/>
            </a:pPr>
            <a:r>
              <a:rPr lang="en-US" sz="1100" dirty="0"/>
              <a:t>When will you evaluate yourself in future and how will you do this? </a:t>
            </a:r>
            <a:endParaRPr lang="en-US" sz="1100" dirty="0">
              <a:cs typeface="Calibri"/>
            </a:endParaRPr>
          </a:p>
          <a:p>
            <a:endParaRPr lang="en-US" dirty="0">
              <a:cs typeface="Calibri"/>
            </a:endParaRPr>
          </a:p>
          <a:p>
            <a:endParaRPr lang="en-US" dirty="0">
              <a:cs typeface="Calibri"/>
            </a:endParaRPr>
          </a:p>
          <a:p>
            <a:pPr>
              <a:defRPr/>
            </a:pPr>
            <a:r>
              <a:rPr lang="en-US" b="1" dirty="0"/>
              <a:t>OneNote Academic Process Notebook journal entry - Example S1 </a:t>
            </a:r>
            <a:endParaRPr lang="en-US" b="1"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43A7B89C-A511-408C-BB15-58FFADA538A6}" type="slidenum">
              <a:rPr lang="en-US"/>
              <a:t>12</a:t>
            </a:fld>
            <a:endParaRPr lang="en-US"/>
          </a:p>
        </p:txBody>
      </p:sp>
    </p:spTree>
    <p:extLst>
      <p:ext uri="{BB962C8B-B14F-4D97-AF65-F5344CB8AC3E}">
        <p14:creationId xmlns:p14="http://schemas.microsoft.com/office/powerpoint/2010/main" val="94887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 Reflection Task – 300-word evaluation of your pre-sessional experience</a:t>
            </a:r>
          </a:p>
          <a:p>
            <a:endParaRPr lang="en-US" dirty="0">
              <a:cs typeface="Calibri"/>
            </a:endParaRPr>
          </a:p>
          <a:p>
            <a:endParaRPr lang="en-US" dirty="0">
              <a:cs typeface="Calibri"/>
            </a:endParaRPr>
          </a:p>
          <a:p>
            <a:pPr>
              <a:defRPr/>
            </a:pPr>
            <a:r>
              <a:rPr lang="en-US" b="1" dirty="0"/>
              <a:t>OneNote Academic Process Notebook journal entry - Example S2</a:t>
            </a:r>
            <a:endParaRPr lang="en-US" b="1" dirty="0">
              <a:cs typeface="Calibri"/>
            </a:endParaRP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3A7B89C-A511-408C-BB15-58FFADA538A6}" type="slidenum">
              <a:rPr lang="en-US"/>
              <a:t>13</a:t>
            </a:fld>
            <a:endParaRPr lang="en-US"/>
          </a:p>
        </p:txBody>
      </p:sp>
    </p:spTree>
    <p:extLst>
      <p:ext uri="{BB962C8B-B14F-4D97-AF65-F5344CB8AC3E}">
        <p14:creationId xmlns:p14="http://schemas.microsoft.com/office/powerpoint/2010/main" val="192320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  Reflection Task – 300-word evaluation of your pre-sessional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a:p>
            <a:pPr>
              <a:defRPr/>
            </a:pPr>
            <a:r>
              <a:rPr lang="en-US" b="1" dirty="0"/>
              <a:t>OneNote Academic Process Notebook journal entry - Example S3</a:t>
            </a:r>
            <a:endParaRPr lang="en-US" b="1" dirty="0">
              <a:cs typeface="Calibri"/>
            </a:endParaRPr>
          </a:p>
          <a:p>
            <a:endParaRPr lang="en-US" dirty="0"/>
          </a:p>
          <a:p>
            <a:endParaRPr lang="en-GB" dirty="0">
              <a:cs typeface="Calibri"/>
            </a:endParaRPr>
          </a:p>
        </p:txBody>
      </p:sp>
      <p:sp>
        <p:nvSpPr>
          <p:cNvPr id="4" name="Slide Number Placeholder 3"/>
          <p:cNvSpPr>
            <a:spLocks noGrp="1"/>
          </p:cNvSpPr>
          <p:nvPr>
            <p:ph type="sldNum" sz="quarter" idx="10"/>
          </p:nvPr>
        </p:nvSpPr>
        <p:spPr/>
        <p:txBody>
          <a:bodyPr/>
          <a:lstStyle/>
          <a:p>
            <a:fld id="{43A7B89C-A511-408C-BB15-58FFADA538A6}" type="slidenum">
              <a:rPr lang="en-US"/>
              <a:t>14</a:t>
            </a:fld>
            <a:endParaRPr lang="en-US"/>
          </a:p>
        </p:txBody>
      </p:sp>
    </p:spTree>
    <p:extLst>
      <p:ext uri="{BB962C8B-B14F-4D97-AF65-F5344CB8AC3E}">
        <p14:creationId xmlns:p14="http://schemas.microsoft.com/office/powerpoint/2010/main" val="174889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dirty="0">
                <a:cs typeface="Calibri"/>
              </a:rPr>
              <a:t>Revised 'take' - context-informed and context-facing course and assessment </a:t>
            </a:r>
          </a:p>
          <a:p>
            <a:pPr fontAlgn="t"/>
            <a:endParaRPr lang="en-GB" sz="1200" b="0" i="0" u="none" strike="noStrike" kern="1200" dirty="0">
              <a:solidFill>
                <a:schemeClr val="tx1"/>
              </a:solidFill>
              <a:effectLst/>
              <a:latin typeface="+mn-lt"/>
              <a:cs typeface="Calibri"/>
            </a:endParaRPr>
          </a:p>
          <a:p>
            <a:endParaRPr lang="en-GB" dirty="0">
              <a:cs typeface="Calibri"/>
            </a:endParaRPr>
          </a:p>
          <a:p>
            <a:endParaRPr lang="en-GB"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a:t>15</a:t>
            </a:fld>
            <a:endParaRPr lang="en-US"/>
          </a:p>
        </p:txBody>
      </p:sp>
    </p:spTree>
    <p:extLst>
      <p:ext uri="{BB962C8B-B14F-4D97-AF65-F5344CB8AC3E}">
        <p14:creationId xmlns:p14="http://schemas.microsoft.com/office/powerpoint/2010/main" val="99248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a:t>16</a:t>
            </a:fld>
            <a:endParaRPr lang="en-US"/>
          </a:p>
        </p:txBody>
      </p:sp>
    </p:spTree>
    <p:extLst>
      <p:ext uri="{BB962C8B-B14F-4D97-AF65-F5344CB8AC3E}">
        <p14:creationId xmlns:p14="http://schemas.microsoft.com/office/powerpoint/2010/main" val="639541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a:t>17</a:t>
            </a:fld>
            <a:endParaRPr lang="en-US"/>
          </a:p>
        </p:txBody>
      </p:sp>
    </p:spTree>
    <p:extLst>
      <p:ext uri="{BB962C8B-B14F-4D97-AF65-F5344CB8AC3E}">
        <p14:creationId xmlns:p14="http://schemas.microsoft.com/office/powerpoint/2010/main" val="127763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430">
              <a:defRPr/>
            </a:pPr>
            <a:r>
              <a:rPr lang="en-US" sz="1200" dirty="0">
                <a:cs typeface="Calibri"/>
              </a:rPr>
              <a:t>Aim and contribution - Practitioner account of a live in-house EAP exit assessment</a:t>
            </a:r>
            <a:endParaRPr lang="en-US"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smtClean="0"/>
              <a:t>2</a:t>
            </a:fld>
            <a:endParaRPr lang="en-US"/>
          </a:p>
        </p:txBody>
      </p:sp>
    </p:spTree>
    <p:extLst>
      <p:ext uri="{BB962C8B-B14F-4D97-AF65-F5344CB8AC3E}">
        <p14:creationId xmlns:p14="http://schemas.microsoft.com/office/powerpoint/2010/main" val="101751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dirty="0">
                <a:cs typeface="Calibri"/>
              </a:rPr>
              <a:t>Context</a:t>
            </a:r>
          </a:p>
          <a:p>
            <a:pPr fontAlgn="base"/>
            <a:r>
              <a:rPr lang="en-GB" dirty="0">
                <a:cs typeface="Calibri"/>
              </a:rPr>
              <a:t>Pre-sessional for STEMM students </a:t>
            </a:r>
            <a:r>
              <a:rPr lang="en-GB" dirty="0"/>
              <a:t>only </a:t>
            </a:r>
            <a:endParaRPr lang="en-GB" dirty="0">
              <a:cs typeface="Calibri"/>
            </a:endParaRPr>
          </a:p>
          <a:p>
            <a:r>
              <a:rPr lang="en-GB" sz="1200" dirty="0"/>
              <a:t>Task-based, process-oriented syllabus</a:t>
            </a:r>
            <a:endParaRPr lang="en-GB" dirty="0">
              <a:cs typeface="Calibri"/>
            </a:endParaRPr>
          </a:p>
          <a:p>
            <a:r>
              <a:rPr lang="en-GB" sz="1200" dirty="0"/>
              <a:t>Authentic STEMM texts</a:t>
            </a:r>
            <a:endParaRPr lang="en-GB" dirty="0">
              <a:cs typeface="Calibri"/>
            </a:endParaRPr>
          </a:p>
          <a:p>
            <a:r>
              <a:rPr lang="en-GB" dirty="0"/>
              <a:t>‘The</a:t>
            </a:r>
            <a:r>
              <a:rPr lang="en-GB" sz="1200" dirty="0"/>
              <a:t> scientific method’</a:t>
            </a:r>
            <a:endParaRPr lang="en-GB" dirty="0">
              <a:cs typeface="Calibri"/>
            </a:endParaRPr>
          </a:p>
          <a:p>
            <a:r>
              <a:rPr lang="en-GB" sz="1200" dirty="0"/>
              <a:t>Academic language and literacy development</a:t>
            </a:r>
            <a:endParaRPr lang="en-GB" dirty="0">
              <a:cs typeface="Calibri"/>
            </a:endParaRPr>
          </a:p>
          <a:p>
            <a:r>
              <a:rPr lang="en-GB" sz="1200" dirty="0"/>
              <a:t>Criticality and autonomy </a:t>
            </a:r>
            <a:endParaRPr lang="en-US" dirty="0">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smtClean="0"/>
              <a:t>3</a:t>
            </a:fld>
            <a:endParaRPr lang="en-US"/>
          </a:p>
        </p:txBody>
      </p:sp>
    </p:spTree>
    <p:extLst>
      <p:ext uri="{BB962C8B-B14F-4D97-AF65-F5344CB8AC3E}">
        <p14:creationId xmlns:p14="http://schemas.microsoft.com/office/powerpoint/2010/main" val="202617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Widely accepted concepts and how they relate</a:t>
            </a:r>
          </a:p>
        </p:txBody>
      </p:sp>
      <p:sp>
        <p:nvSpPr>
          <p:cNvPr id="4" name="Slide Number Placeholder 3"/>
          <p:cNvSpPr>
            <a:spLocks noGrp="1"/>
          </p:cNvSpPr>
          <p:nvPr>
            <p:ph type="sldNum" sz="quarter" idx="5"/>
          </p:nvPr>
        </p:nvSpPr>
        <p:spPr/>
        <p:txBody>
          <a:bodyPr/>
          <a:lstStyle/>
          <a:p>
            <a:fld id="{43A7B89C-A511-408C-BB15-58FFADA538A6}" type="slidenum">
              <a:rPr lang="en-US"/>
              <a:t>4</a:t>
            </a:fld>
            <a:endParaRPr lang="en-US"/>
          </a:p>
        </p:txBody>
      </p:sp>
    </p:spTree>
    <p:extLst>
      <p:ext uri="{BB962C8B-B14F-4D97-AF65-F5344CB8AC3E}">
        <p14:creationId xmlns:p14="http://schemas.microsoft.com/office/powerpoint/2010/main" val="306264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implemented an assessment that we had put a great of thought and work into. Integrated reading-into-writing. We believed fulfilled the criteria of validity and exemplified positive washback from test to teaching. </a:t>
            </a:r>
          </a:p>
          <a:p>
            <a:endParaRPr lang="en-GB" dirty="0"/>
          </a:p>
          <a:p>
            <a:endParaRPr lang="en-GB" dirty="0"/>
          </a:p>
        </p:txBody>
      </p:sp>
      <p:sp>
        <p:nvSpPr>
          <p:cNvPr id="4" name="Slide Number Placeholder 3"/>
          <p:cNvSpPr>
            <a:spLocks noGrp="1"/>
          </p:cNvSpPr>
          <p:nvPr>
            <p:ph type="sldNum" sz="quarter" idx="5"/>
          </p:nvPr>
        </p:nvSpPr>
        <p:spPr/>
        <p:txBody>
          <a:bodyPr/>
          <a:lstStyle/>
          <a:p>
            <a:fld id="{43A7B89C-A511-408C-BB15-58FFADA538A6}" type="slidenum">
              <a:rPr lang="en-US" smtClean="0"/>
              <a:t>5</a:t>
            </a:fld>
            <a:endParaRPr lang="en-US"/>
          </a:p>
        </p:txBody>
      </p:sp>
    </p:spTree>
    <p:extLst>
      <p:ext uri="{BB962C8B-B14F-4D97-AF65-F5344CB8AC3E}">
        <p14:creationId xmlns:p14="http://schemas.microsoft.com/office/powerpoint/2010/main" val="123223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dirty="0">
                <a:cs typeface="Calibri"/>
              </a:rPr>
              <a:t>2017 Format </a:t>
            </a:r>
            <a:r>
              <a:rPr lang="en-GB" dirty="0">
                <a:cs typeface="Calibri"/>
              </a:rPr>
              <a:t>as illustrated</a:t>
            </a:r>
            <a:endParaRPr lang="en-GB" dirty="0"/>
          </a:p>
          <a:p>
            <a:endParaRPr lang="en-GB" dirty="0">
              <a:cs typeface="Calibri" panose="020F0502020204030204"/>
            </a:endParaRPr>
          </a:p>
          <a:p>
            <a:endParaRPr lang="en-GB" dirty="0"/>
          </a:p>
          <a:p>
            <a:r>
              <a:rPr lang="en-GB" sz="1200" b="1" i="0" u="none" kern="1200" dirty="0">
                <a:solidFill>
                  <a:schemeClr val="tx1"/>
                </a:solidFill>
                <a:effectLst/>
                <a:latin typeface="+mn-lt"/>
                <a:ea typeface="+mn-ea"/>
                <a:cs typeface="+mn-cs"/>
              </a:rPr>
              <a:t>Title</a:t>
            </a:r>
            <a:endParaRPr lang="en-GB" b="1" u="none" dirty="0">
              <a:cs typeface="Calibri" panose="020F0502020204030204"/>
            </a:endParaRPr>
          </a:p>
          <a:p>
            <a:pPr rtl="0" fontAlgn="base"/>
            <a:r>
              <a:rPr lang="en-GB" sz="1200" b="0" i="0" kern="1200" dirty="0">
                <a:solidFill>
                  <a:schemeClr val="tx1"/>
                </a:solidFill>
                <a:effectLst/>
                <a:latin typeface="+mn-lt"/>
                <a:ea typeface="+mn-ea"/>
                <a:cs typeface="+mn-cs"/>
              </a:rPr>
              <a:t>Write an informative text on bioactive glass.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Briefly introduce the autografting technique that is currently used for repairing large and serious bone defects and explain why bioactive implant materials are needed. </a:t>
            </a:r>
          </a:p>
          <a:p>
            <a:pPr rtl="0" fontAlgn="base"/>
            <a:r>
              <a:rPr lang="en-GB" sz="1200" b="0" i="0" kern="1200" dirty="0">
                <a:solidFill>
                  <a:schemeClr val="tx1"/>
                </a:solidFill>
                <a:effectLst/>
                <a:latin typeface="+mn-lt"/>
                <a:ea typeface="+mn-ea"/>
                <a:cs typeface="+mn-cs"/>
              </a:rPr>
              <a:t>Describe the role that bioactive glass plays in bone regeneration. </a:t>
            </a:r>
          </a:p>
          <a:p>
            <a:pPr rtl="0" fontAlgn="base"/>
            <a:r>
              <a:rPr lang="en-GB" sz="1200" b="0" i="0" kern="1200" dirty="0">
                <a:solidFill>
                  <a:schemeClr val="tx1"/>
                </a:solidFill>
                <a:effectLst/>
                <a:latin typeface="+mn-lt"/>
                <a:ea typeface="+mn-ea"/>
                <a:cs typeface="+mn-cs"/>
              </a:rPr>
              <a:t>Explain what the limitations of bioactive glass currently are and explain how current and future research might help to overcome them. </a:t>
            </a:r>
          </a:p>
          <a:p>
            <a:pPr rtl="0" fontAlgn="base"/>
            <a:r>
              <a:rPr lang="en-GB" sz="1200" i="0" kern="1200" dirty="0">
                <a:solidFill>
                  <a:schemeClr val="tx1"/>
                </a:solidFill>
                <a:effectLst/>
                <a:latin typeface="+mn-lt"/>
                <a:ea typeface="+mn-ea"/>
                <a:cs typeface="+mn-cs"/>
              </a:rPr>
              <a:t>Write </a:t>
            </a:r>
            <a:r>
              <a:rPr lang="en-GB" sz="1200" i="1" kern="1200" dirty="0">
                <a:solidFill>
                  <a:schemeClr val="tx1"/>
                </a:solidFill>
                <a:effectLst/>
                <a:latin typeface="+mn-lt"/>
                <a:ea typeface="+mn-ea"/>
                <a:cs typeface="+mn-cs"/>
              </a:rPr>
              <a:t>approximately </a:t>
            </a:r>
            <a:r>
              <a:rPr lang="en-GB" sz="1200" i="0" kern="1200" dirty="0">
                <a:solidFill>
                  <a:schemeClr val="tx1"/>
                </a:solidFill>
                <a:effectLst/>
                <a:latin typeface="+mn-lt"/>
                <a:ea typeface="+mn-ea"/>
                <a:cs typeface="+mn-cs"/>
              </a:rPr>
              <a:t>350 words and use formal academic style.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BUT the process was tough and provided a very varied experience for students, so we began a process of revision and improvement.</a:t>
            </a:r>
          </a:p>
          <a:p>
            <a:pPr rtl="0" fontAlgn="base"/>
            <a:endParaRPr lang="en-GB"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3A7B89C-A511-408C-BB15-58FFADA538A6}" type="slidenum">
              <a:rPr lang="en-US" smtClean="0"/>
              <a:t>6</a:t>
            </a:fld>
            <a:endParaRPr lang="en-US"/>
          </a:p>
        </p:txBody>
      </p:sp>
    </p:spTree>
    <p:extLst>
      <p:ext uri="{BB962C8B-B14F-4D97-AF65-F5344CB8AC3E}">
        <p14:creationId xmlns:p14="http://schemas.microsoft.com/office/powerpoint/2010/main" val="37000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cs typeface="Calibri"/>
              </a:rPr>
              <a:t>Starting points</a:t>
            </a:r>
          </a:p>
          <a:p>
            <a:endParaRPr lang="en-US" sz="1200" u="sng" dirty="0">
              <a:cs typeface="Calibri"/>
            </a:endParaRPr>
          </a:p>
          <a:p>
            <a:r>
              <a:rPr lang="en-US" sz="1200" u="sng" dirty="0">
                <a:cs typeface="Calibri"/>
              </a:rPr>
              <a:t>Previously recorded areas where test performance was inadequate: </a:t>
            </a:r>
          </a:p>
          <a:p>
            <a:r>
              <a:rPr lang="en-US" sz="1200" dirty="0">
                <a:cs typeface="Calibri"/>
              </a:rPr>
              <a:t>Responding to prompt/task</a:t>
            </a:r>
          </a:p>
          <a:p>
            <a:r>
              <a:rPr lang="en-US" sz="1200" dirty="0">
                <a:cs typeface="Calibri"/>
              </a:rPr>
              <a:t>Having confidence to tackle task</a:t>
            </a:r>
            <a:r>
              <a:rPr lang="en-US" sz="1100" dirty="0">
                <a:cs typeface="Calibri"/>
              </a:rPr>
              <a:t> </a:t>
            </a:r>
          </a:p>
          <a:p>
            <a:r>
              <a:rPr lang="en-US" sz="1200" dirty="0">
                <a:cs typeface="Calibri"/>
              </a:rPr>
              <a:t>Reading Selectively</a:t>
            </a:r>
          </a:p>
          <a:p>
            <a:r>
              <a:rPr lang="en-US" sz="1200" dirty="0">
                <a:cs typeface="Calibri"/>
              </a:rPr>
              <a:t>Making targeted notes</a:t>
            </a:r>
          </a:p>
          <a:p>
            <a:r>
              <a:rPr lang="en-US" sz="1200" b="0" i="0" u="none" strike="noStrike" noProof="0" dirty="0">
                <a:latin typeface="+mn-lt"/>
              </a:rPr>
              <a:t>Integrating information</a:t>
            </a:r>
          </a:p>
          <a:p>
            <a:r>
              <a:rPr lang="en-US" sz="1200" dirty="0">
                <a:cs typeface="Calibri"/>
              </a:rPr>
              <a:t>Use of vocabulary precisely</a:t>
            </a:r>
          </a:p>
          <a:p>
            <a:r>
              <a:rPr lang="en-US" sz="1200" dirty="0">
                <a:cs typeface="Calibri"/>
              </a:rPr>
              <a:t>Demonstrating awareness of needs of reader</a:t>
            </a:r>
          </a:p>
          <a:p>
            <a:endParaRPr lang="en-GB" dirty="0">
              <a:cs typeface="Calibri" panose="020F0502020204030204"/>
            </a:endParaRPr>
          </a:p>
          <a:p>
            <a:r>
              <a:rPr lang="en-GB" u="sng" dirty="0">
                <a:cs typeface="Calibri" panose="020F0502020204030204"/>
              </a:rPr>
              <a:t>Validity </a:t>
            </a:r>
          </a:p>
          <a:p>
            <a:r>
              <a:rPr lang="en-GB" dirty="0">
                <a:cs typeface="Calibri" panose="020F0502020204030204"/>
              </a:rPr>
              <a:t>Aim - Learning that facilitates assessment and assessment that promotes learning</a:t>
            </a:r>
          </a:p>
          <a:p>
            <a:endParaRPr lang="en-GB" dirty="0">
              <a:cs typeface="Calibri" panose="020F0502020204030204"/>
            </a:endParaRPr>
          </a:p>
          <a:p>
            <a:r>
              <a:rPr lang="en-GB" u="sng" dirty="0">
                <a:cs typeface="Calibri" panose="020F0502020204030204"/>
              </a:rPr>
              <a:t>Feedback</a:t>
            </a:r>
            <a:r>
              <a:rPr lang="en-GB" dirty="0">
                <a:cs typeface="Calibri" panose="020F0502020204030204"/>
              </a:rPr>
              <a:t> (Teachers)</a:t>
            </a:r>
          </a:p>
          <a:p>
            <a:pPr rtl="0" eaLnBrk="1" fontAlgn="t" latinLnBrk="0" hangingPunct="1"/>
            <a:r>
              <a:rPr lang="en-GB" sz="1200" b="0" dirty="0"/>
              <a:t>T1 –Ss had a go at reaching the IC standard</a:t>
            </a:r>
          </a:p>
          <a:p>
            <a:pPr rtl="0" eaLnBrk="1" fontAlgn="t" latinLnBrk="0" hangingPunct="1"/>
            <a:r>
              <a:rPr lang="en-GB" sz="1200" b="0" dirty="0"/>
              <a:t>T1 –Ss struggled getting to grips with the need to make notes and write form their notes</a:t>
            </a:r>
          </a:p>
          <a:p>
            <a:pPr rtl="0" eaLnBrk="1" fontAlgn="t" latinLnBrk="0" hangingPunct="1"/>
            <a:r>
              <a:rPr lang="en-GB" sz="1200" b="0" dirty="0"/>
              <a:t>T1 - My Ss got through because great demands were placed on them</a:t>
            </a:r>
          </a:p>
          <a:p>
            <a:pPr rtl="0" eaLnBrk="1" fontAlgn="t" latinLnBrk="0" hangingPunct="1"/>
            <a:r>
              <a:rPr lang="en-GB" sz="1200" b="0" dirty="0"/>
              <a:t>T2 - 'in at the deep end’</a:t>
            </a:r>
          </a:p>
          <a:p>
            <a:pPr rtl="0" eaLnBrk="1" fontAlgn="t" latinLnBrk="0" hangingPunct="1"/>
            <a:r>
              <a:rPr lang="en-GB" sz="1200" b="0" dirty="0"/>
              <a:t>T3 - Written assignments were well done, well set and well thought through and valid</a:t>
            </a:r>
          </a:p>
          <a:p>
            <a:pPr rtl="0" eaLnBrk="1" fontAlgn="t" latinLnBrk="0" hangingPunct="1"/>
            <a:r>
              <a:rPr lang="en-GB" sz="1200" b="0" dirty="0"/>
              <a:t>T4 - Scaffold: read and take notes in class, could be a more scaffolded supported process</a:t>
            </a:r>
          </a:p>
          <a:p>
            <a:endParaRPr lang="en-GB" dirty="0">
              <a:cs typeface="Calibri" panose="020F0502020204030204"/>
            </a:endParaRPr>
          </a:p>
          <a:p>
            <a:pPr rtl="0" eaLnBrk="1" fontAlgn="t" latinLnBrk="0" hangingPunct="1"/>
            <a:endParaRPr lang="en-GB" sz="1200" b="1" dirty="0"/>
          </a:p>
          <a:p>
            <a:pPr rtl="0" eaLnBrk="1" fontAlgn="t" latinLnBrk="0" hangingPunct="1"/>
            <a:r>
              <a:rPr lang="en-GB" b="0" u="sng" dirty="0"/>
              <a:t>Future needs: </a:t>
            </a:r>
          </a:p>
          <a:p>
            <a:pPr rtl="0" fontAlgn="base"/>
            <a:r>
              <a:rPr lang="en-GB" sz="1200" b="0" i="0" kern="1200" dirty="0">
                <a:solidFill>
                  <a:schemeClr val="tx1"/>
                </a:solidFill>
                <a:effectLst/>
                <a:latin typeface="+mn-lt"/>
                <a:ea typeface="+mn-ea"/>
                <a:cs typeface="+mn-cs"/>
              </a:rPr>
              <a:t>Read with a purpose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Identify and select relevant info</a:t>
            </a:r>
          </a:p>
          <a:p>
            <a:pPr rtl="0" fontAlgn="base"/>
            <a:r>
              <a:rPr lang="en-GB" sz="1200" b="0" i="0" kern="1200" dirty="0">
                <a:solidFill>
                  <a:schemeClr val="tx1"/>
                </a:solidFill>
                <a:effectLst/>
                <a:latin typeface="+mn-lt"/>
                <a:ea typeface="+mn-ea"/>
                <a:cs typeface="+mn-cs"/>
              </a:rPr>
              <a:t>Explain understanding in own words</a:t>
            </a:r>
          </a:p>
          <a:p>
            <a:pPr rtl="0" fontAlgn="base"/>
            <a:r>
              <a:rPr lang="en-GB" sz="1200" b="0" i="0" kern="1200" dirty="0">
                <a:solidFill>
                  <a:schemeClr val="tx1"/>
                </a:solidFill>
                <a:effectLst/>
                <a:latin typeface="+mn-lt"/>
                <a:ea typeface="+mn-ea"/>
                <a:cs typeface="+mn-cs"/>
              </a:rPr>
              <a:t>Plan and organise information</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Adapt writing for specific readers/ situations/publications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Produce concise, clear, accurate STEM text (conventional and reader-friendly</a:t>
            </a:r>
            <a:r>
              <a:rPr lang="en-GB" sz="1100" b="0" dirty="0">
                <a:cs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100" b="1" dirty="0">
                <a:solidFill>
                  <a:srgbClr val="334F57"/>
                </a:solidFill>
                <a:sym typeface="Wingdings" panose="05000000000000000000" pitchFamily="2" charset="2"/>
              </a:rPr>
              <a:t> </a:t>
            </a:r>
            <a:r>
              <a:rPr lang="en-GB" sz="1100" b="1" dirty="0">
                <a:solidFill>
                  <a:srgbClr val="334F57"/>
                </a:solidFill>
              </a:rPr>
              <a:t>The Academic Process at Imperial</a:t>
            </a:r>
          </a:p>
          <a:p>
            <a:pPr rtl="0" fontAlgn="base"/>
            <a:endParaRPr lang="en-GB" sz="1100" b="0" i="0" kern="1200" dirty="0">
              <a:solidFill>
                <a:schemeClr val="tx1"/>
              </a:solidFill>
              <a:effectLst/>
              <a:latin typeface="+mn-lt"/>
              <a:ea typeface="+mn-ea"/>
              <a:cs typeface="+mn-cs"/>
            </a:endParaRPr>
          </a:p>
          <a:p>
            <a:pPr rtl="0" eaLnBrk="1" fontAlgn="t" latinLnBrk="0" hangingPunct="1"/>
            <a:endParaRPr lang="en-GB" sz="1200" dirty="0"/>
          </a:p>
          <a:p>
            <a:endParaRPr lang="en-US" dirty="0">
              <a:cs typeface="Calibri"/>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3A7B89C-A511-408C-BB15-58FFADA538A6}" type="slidenum">
              <a:rPr lang="en-US" smtClean="0"/>
              <a:t>7</a:t>
            </a:fld>
            <a:endParaRPr lang="en-US"/>
          </a:p>
        </p:txBody>
      </p:sp>
    </p:spTree>
    <p:extLst>
      <p:ext uri="{BB962C8B-B14F-4D97-AF65-F5344CB8AC3E}">
        <p14:creationId xmlns:p14="http://schemas.microsoft.com/office/powerpoint/2010/main" val="66427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Bachman and Palmer 1996, Weir 1997, O’Sullivan 2011)</a:t>
            </a:r>
          </a:p>
          <a:p>
            <a:endParaRPr lang="en-GB" dirty="0"/>
          </a:p>
          <a:p>
            <a:r>
              <a:rPr lang="en-GB" dirty="0"/>
              <a:t>Aligns with teaching and learning</a:t>
            </a:r>
            <a:endParaRPr lang="en-US" dirty="0"/>
          </a:p>
          <a:p>
            <a:r>
              <a:rPr lang="en-GB" dirty="0"/>
              <a:t>Is transparent and fair</a:t>
            </a:r>
            <a:endParaRPr lang="en-US" dirty="0"/>
          </a:p>
          <a:p>
            <a:r>
              <a:rPr lang="en-GB" dirty="0"/>
              <a:t>Tests achievement on the course</a:t>
            </a:r>
            <a:endParaRPr lang="en-US" dirty="0"/>
          </a:p>
          <a:p>
            <a:r>
              <a:rPr lang="en-GB" dirty="0"/>
              <a:t>Can be marked efficiently/reliably</a:t>
            </a:r>
            <a:endParaRPr lang="en-US" dirty="0"/>
          </a:p>
          <a:p>
            <a:r>
              <a:rPr lang="en-GB" dirty="0"/>
              <a:t>Permits accurate judgements of Ss’ abilities</a:t>
            </a:r>
            <a:endParaRPr lang="en-US" dirty="0"/>
          </a:p>
          <a:p>
            <a:r>
              <a:rPr lang="en-GB" dirty="0"/>
              <a:t>Aligns with external standards</a:t>
            </a:r>
            <a:endParaRPr lang="en-US" dirty="0"/>
          </a:p>
          <a:p>
            <a:r>
              <a:rPr lang="en-GB" dirty="0"/>
              <a:t>Meets constructs of validity </a:t>
            </a:r>
            <a:r>
              <a:rPr lang="en-GB" b="1" dirty="0"/>
              <a:t>for our context</a:t>
            </a:r>
            <a:endParaRPr lang="en-GB" b="1" dirty="0">
              <a:cs typeface="Calibri"/>
            </a:endParaRPr>
          </a:p>
          <a:p>
            <a:endParaRPr lang="en-GB" dirty="0"/>
          </a:p>
        </p:txBody>
      </p:sp>
      <p:sp>
        <p:nvSpPr>
          <p:cNvPr id="4" name="Slide Number Placeholder 3"/>
          <p:cNvSpPr>
            <a:spLocks noGrp="1"/>
          </p:cNvSpPr>
          <p:nvPr>
            <p:ph type="sldNum" sz="quarter" idx="5"/>
          </p:nvPr>
        </p:nvSpPr>
        <p:spPr/>
        <p:txBody>
          <a:bodyPr/>
          <a:lstStyle/>
          <a:p>
            <a:fld id="{43A7B89C-A511-408C-BB15-58FFADA538A6}" type="slidenum">
              <a:rPr lang="en-US" smtClean="0"/>
              <a:t>8</a:t>
            </a:fld>
            <a:endParaRPr lang="en-US"/>
          </a:p>
        </p:txBody>
      </p:sp>
    </p:spTree>
    <p:extLst>
      <p:ext uri="{BB962C8B-B14F-4D97-AF65-F5344CB8AC3E}">
        <p14:creationId xmlns:p14="http://schemas.microsoft.com/office/powerpoint/2010/main" val="116061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2018 teaching plan – academic process component</a:t>
            </a:r>
          </a:p>
          <a:p>
            <a:r>
              <a:rPr lang="en-GB" dirty="0"/>
              <a:t>Week by week focus and topic</a:t>
            </a:r>
          </a:p>
          <a:p>
            <a:endParaRPr lang="en-GB" dirty="0"/>
          </a:p>
          <a:p>
            <a:r>
              <a:rPr lang="en-GB" dirty="0"/>
              <a:t>* Only non-IC topic</a:t>
            </a:r>
          </a:p>
          <a:p>
            <a:endParaRPr lang="en-GB" dirty="0"/>
          </a:p>
          <a:p>
            <a:r>
              <a:rPr lang="en-GB" dirty="0"/>
              <a:t>The </a:t>
            </a:r>
            <a:r>
              <a:rPr lang="en-GB" b="0" dirty="0"/>
              <a:t>course – </a:t>
            </a:r>
            <a:r>
              <a:rPr lang="en-US" sz="1200" b="0" kern="1200" dirty="0">
                <a:solidFill>
                  <a:schemeClr val="dk1"/>
                </a:solidFill>
                <a:effectLst/>
                <a:latin typeface="Calibri" panose="020F0502020204030204" pitchFamily="34" charset="0"/>
                <a:ea typeface="+mn-ea"/>
                <a:cs typeface="+mn-cs"/>
              </a:rPr>
              <a:t>Scaffolded, iterative, </a:t>
            </a:r>
          </a:p>
          <a:p>
            <a:r>
              <a:rPr lang="en-GB" dirty="0"/>
              <a:t>Clarity of feedback – linked to assessment criteria</a:t>
            </a:r>
          </a:p>
          <a:p>
            <a:r>
              <a:rPr lang="en-GB" dirty="0"/>
              <a:t>Transparent teaching focus (not merely topic)</a:t>
            </a:r>
          </a:p>
          <a:p>
            <a:r>
              <a:rPr lang="en-GB" dirty="0"/>
              <a:t>Time for consolidation built in</a:t>
            </a:r>
          </a:p>
          <a:p>
            <a:r>
              <a:rPr lang="en-GB" dirty="0"/>
              <a:t>Academic process mirrored and extended in other course components</a:t>
            </a:r>
          </a:p>
        </p:txBody>
      </p:sp>
      <p:sp>
        <p:nvSpPr>
          <p:cNvPr id="4" name="Slide Number Placeholder 3"/>
          <p:cNvSpPr>
            <a:spLocks noGrp="1"/>
          </p:cNvSpPr>
          <p:nvPr>
            <p:ph type="sldNum" sz="quarter" idx="5"/>
          </p:nvPr>
        </p:nvSpPr>
        <p:spPr/>
        <p:txBody>
          <a:bodyPr/>
          <a:lstStyle/>
          <a:p>
            <a:fld id="{43A7B89C-A511-408C-BB15-58FFADA538A6}" type="slidenum">
              <a:rPr lang="en-US" smtClean="0"/>
              <a:t>9</a:t>
            </a:fld>
            <a:endParaRPr lang="en-US"/>
          </a:p>
        </p:txBody>
      </p:sp>
    </p:spTree>
    <p:extLst>
      <p:ext uri="{BB962C8B-B14F-4D97-AF65-F5344CB8AC3E}">
        <p14:creationId xmlns:p14="http://schemas.microsoft.com/office/powerpoint/2010/main" val="2110020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068960"/>
            <a:ext cx="7668000" cy="1368152"/>
          </a:xfrm>
        </p:spPr>
        <p:txBody>
          <a:bodyPr>
            <a:normAutofit/>
          </a:bodyPr>
          <a:lstStyle>
            <a:lvl1pPr>
              <a:defRPr sz="4400" b="1">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71600" y="4653136"/>
            <a:ext cx="7200800" cy="1224136"/>
          </a:xfrm>
        </p:spPr>
        <p:txBody>
          <a:bodyPr>
            <a:noAutofit/>
          </a:bodyPr>
          <a:lstStyle>
            <a:lvl1pPr marL="0" indent="0" algn="ctr">
              <a:spcBef>
                <a:spcPts val="0"/>
              </a:spcBef>
              <a:buNone/>
              <a:defRPr lang="en-GB" sz="3600" b="0" kern="1200" dirty="0">
                <a:solidFill>
                  <a:srgbClr val="CDDDE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14792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DAEB-696B-4135-802D-E94E4952F39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9362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2" name="Title 1"/>
          <p:cNvSpPr>
            <a:spLocks noGrp="1"/>
          </p:cNvSpPr>
          <p:nvPr>
            <p:ph type="title"/>
          </p:nvPr>
        </p:nvSpPr>
        <p:spPr>
          <a:xfrm>
            <a:off x="467544" y="648000"/>
            <a:ext cx="3008313" cy="764776"/>
          </a:xfrm>
        </p:spPr>
        <p:txBody>
          <a:bodyPr anchor="b"/>
          <a:lstStyle>
            <a:lvl1pPr algn="l">
              <a:defRPr sz="2000" b="1">
                <a:solidFill>
                  <a:srgbClr val="512654"/>
                </a:solidFill>
              </a:defRPr>
            </a:lvl1pPr>
          </a:lstStyle>
          <a:p>
            <a:r>
              <a:rPr lang="en-US"/>
              <a:t>Click to edit Master title style</a:t>
            </a:r>
            <a:endParaRPr lang="en-GB"/>
          </a:p>
        </p:txBody>
      </p:sp>
      <p:sp>
        <p:nvSpPr>
          <p:cNvPr id="3" name="Content Placeholder 2"/>
          <p:cNvSpPr>
            <a:spLocks noGrp="1"/>
          </p:cNvSpPr>
          <p:nvPr>
            <p:ph idx="1"/>
          </p:nvPr>
        </p:nvSpPr>
        <p:spPr>
          <a:xfrm>
            <a:off x="3575050" y="648000"/>
            <a:ext cx="4597350" cy="5589312"/>
          </a:xfrm>
        </p:spPr>
        <p:txBody>
          <a:bodyPr/>
          <a:lstStyle>
            <a:lvl1pPr>
              <a:defRPr sz="2800">
                <a:solidFill>
                  <a:srgbClr val="2B4349"/>
                </a:solidFill>
              </a:defRPr>
            </a:lvl1pPr>
            <a:lvl2pPr>
              <a:defRPr sz="2400">
                <a:solidFill>
                  <a:srgbClr val="602E64"/>
                </a:solidFill>
              </a:defRPr>
            </a:lvl2pPr>
            <a:lvl3pPr>
              <a:defRPr sz="2200">
                <a:solidFill>
                  <a:schemeClr val="accent4">
                    <a:lumMod val="50000"/>
                  </a:schemeClr>
                </a:solidFill>
              </a:defRPr>
            </a:lvl3pPr>
            <a:lvl4pPr>
              <a:defRPr sz="2000">
                <a:solidFill>
                  <a:srgbClr val="6F3474"/>
                </a:solidFill>
              </a:defRPr>
            </a:lvl4pPr>
            <a:lvl5pPr>
              <a:defRPr sz="1800">
                <a:solidFill>
                  <a:srgbClr val="59889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556792"/>
            <a:ext cx="3008313" cy="4680520"/>
          </a:xfrm>
        </p:spPr>
        <p:txBody>
          <a:bodyPr/>
          <a:lstStyle>
            <a:lvl1pPr marL="0" indent="0">
              <a:buNone/>
              <a:defRPr sz="1400">
                <a:solidFill>
                  <a:srgbClr val="334F5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6" name="Footer Placeholder 5"/>
          <p:cNvSpPr>
            <a:spLocks noGrp="1"/>
          </p:cNvSpPr>
          <p:nvPr>
            <p:ph type="ftr" sz="quarter" idx="11"/>
          </p:nvPr>
        </p:nvSpPr>
        <p:spPr/>
        <p:txBody>
          <a:bodyPr/>
          <a:lstStyle>
            <a:lvl1pPr>
              <a:defRPr>
                <a:solidFill>
                  <a:srgbClr val="512654"/>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Tree>
    <p:extLst>
      <p:ext uri="{BB962C8B-B14F-4D97-AF65-F5344CB8AC3E}">
        <p14:creationId xmlns:p14="http://schemas.microsoft.com/office/powerpoint/2010/main" val="9218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2" name="Title 1"/>
          <p:cNvSpPr>
            <a:spLocks noGrp="1"/>
          </p:cNvSpPr>
          <p:nvPr>
            <p:ph type="title"/>
          </p:nvPr>
        </p:nvSpPr>
        <p:spPr>
          <a:xfrm>
            <a:off x="1792288" y="4608000"/>
            <a:ext cx="5486400" cy="498178"/>
          </a:xfrm>
        </p:spPr>
        <p:txBody>
          <a:bodyPr anchor="b"/>
          <a:lstStyle>
            <a:lvl1pPr algn="l">
              <a:defRPr sz="2000" b="1">
                <a:solidFill>
                  <a:srgbClr val="512654"/>
                </a:solidFill>
              </a:defRPr>
            </a:lvl1pPr>
          </a:lstStyle>
          <a:p>
            <a:r>
              <a:rPr lang="en-US"/>
              <a:t>Click to edit Master title style</a:t>
            </a:r>
            <a:endParaRPr lang="en-GB"/>
          </a:p>
        </p:txBody>
      </p:sp>
      <p:sp>
        <p:nvSpPr>
          <p:cNvPr id="3" name="Picture Placeholder 2"/>
          <p:cNvSpPr>
            <a:spLocks noGrp="1"/>
          </p:cNvSpPr>
          <p:nvPr>
            <p:ph type="pic" idx="1"/>
          </p:nvPr>
        </p:nvSpPr>
        <p:spPr>
          <a:xfrm>
            <a:off x="1792288" y="648000"/>
            <a:ext cx="5486400" cy="3874621"/>
          </a:xfrm>
        </p:spPr>
        <p:txBody>
          <a:bodyPr/>
          <a:lstStyle>
            <a:lvl1pPr marL="0" indent="0">
              <a:buNone/>
              <a:defRPr sz="3200">
                <a:solidFill>
                  <a:srgbClr val="51265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229200"/>
            <a:ext cx="5486400" cy="943000"/>
          </a:xfrm>
        </p:spPr>
        <p:txBody>
          <a:bodyPr/>
          <a:lstStyle>
            <a:lvl1pPr marL="0" indent="0">
              <a:buNone/>
              <a:defRPr sz="1400">
                <a:solidFill>
                  <a:srgbClr val="2B434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6" name="Footer Placeholder 5"/>
          <p:cNvSpPr>
            <a:spLocks noGrp="1"/>
          </p:cNvSpPr>
          <p:nvPr>
            <p:ph type="ftr" sz="quarter" idx="11"/>
          </p:nvPr>
        </p:nvSpPr>
        <p:spPr/>
        <p:txBody>
          <a:bodyPr/>
          <a:lstStyle>
            <a:lvl1pPr>
              <a:defRPr>
                <a:solidFill>
                  <a:srgbClr val="512654"/>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
        <p:nvSpPr>
          <p:cNvPr id="12" name="TextBox 11"/>
          <p:cNvSpPr txBox="1"/>
          <p:nvPr/>
        </p:nvSpPr>
        <p:spPr>
          <a:xfrm>
            <a:off x="467544" y="922531"/>
            <a:ext cx="7056784" cy="562253"/>
          </a:xfrm>
          <a:prstGeom prst="rect">
            <a:avLst/>
          </a:prstGeom>
        </p:spPr>
        <p:txBody>
          <a:bodyPr vert="horz" wrap="square" lIns="91440" tIns="45720" rIns="91440" bIns="45720" rtlCol="0" anchor="ctr">
            <a:noAutofit/>
          </a:bodyPr>
          <a:lstStyle/>
          <a:p>
            <a:endParaRPr lang="en-GB" sz="4000" b="1">
              <a:solidFill>
                <a:srgbClr val="512654"/>
              </a:solidFill>
            </a:endParaRPr>
          </a:p>
        </p:txBody>
      </p:sp>
    </p:spTree>
    <p:extLst>
      <p:ext uri="{BB962C8B-B14F-4D97-AF65-F5344CB8AC3E}">
        <p14:creationId xmlns:p14="http://schemas.microsoft.com/office/powerpoint/2010/main" val="305638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87EAD-9925-4141-B622-D7E31230C2AD}" type="datetimeFigureOut">
              <a:rPr lang="en-GB" smtClean="0"/>
              <a:t>30/04/2019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6E570F-6AE6-4B97-A128-C9B4D67BD1CD}" type="slidenum">
              <a:rPr lang="en-GB" smtClean="0"/>
              <a:t>‹#›</a:t>
            </a:fld>
            <a:endParaRPr lang="en-GB"/>
          </a:p>
        </p:txBody>
      </p:sp>
    </p:spTree>
    <p:extLst>
      <p:ext uri="{BB962C8B-B14F-4D97-AF65-F5344CB8AC3E}">
        <p14:creationId xmlns:p14="http://schemas.microsoft.com/office/powerpoint/2010/main" val="346082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3" name="Content Placeholder 2"/>
          <p:cNvSpPr>
            <a:spLocks noGrp="1"/>
          </p:cNvSpPr>
          <p:nvPr>
            <p:ph idx="1"/>
          </p:nvPr>
        </p:nvSpPr>
        <p:spPr>
          <a:xfrm>
            <a:off x="457200" y="1484784"/>
            <a:ext cx="8147248" cy="4824536"/>
          </a:xfrm>
        </p:spPr>
        <p:txBody>
          <a:bodyPr/>
          <a:lstStyle>
            <a:lvl1pPr>
              <a:defRPr sz="2800">
                <a:solidFill>
                  <a:srgbClr val="2B4349"/>
                </a:solidFill>
              </a:defRPr>
            </a:lvl1pPr>
            <a:lvl2pPr>
              <a:defRPr sz="2400">
                <a:solidFill>
                  <a:srgbClr val="602E64"/>
                </a:solidFill>
              </a:defRPr>
            </a:lvl2pPr>
            <a:lvl3pPr>
              <a:defRPr sz="2200">
                <a:solidFill>
                  <a:schemeClr val="accent4">
                    <a:lumMod val="50000"/>
                  </a:schemeClr>
                </a:solidFill>
              </a:defRPr>
            </a:lvl3pPr>
            <a:lvl4pPr>
              <a:defRPr sz="2000">
                <a:solidFill>
                  <a:srgbClr val="6F3474"/>
                </a:solidFill>
              </a:defRPr>
            </a:lvl4pPr>
            <a:lvl5pPr>
              <a:defRPr sz="1800">
                <a:solidFill>
                  <a:srgbClr val="59889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5" name="Footer Placeholder 4"/>
          <p:cNvSpPr>
            <a:spLocks noGrp="1"/>
          </p:cNvSpPr>
          <p:nvPr>
            <p:ph type="ftr" sz="quarter" idx="11"/>
          </p:nvPr>
        </p:nvSpPr>
        <p:spPr/>
        <p:txBody>
          <a:bodyPr/>
          <a:lstStyle>
            <a:lvl1pPr>
              <a:defRPr>
                <a:solidFill>
                  <a:srgbClr val="512654"/>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
        <p:nvSpPr>
          <p:cNvPr id="9" name="Title 13"/>
          <p:cNvSpPr>
            <a:spLocks noGrp="1"/>
          </p:cNvSpPr>
          <p:nvPr>
            <p:ph type="title"/>
          </p:nvPr>
        </p:nvSpPr>
        <p:spPr>
          <a:xfrm>
            <a:off x="457200" y="648000"/>
            <a:ext cx="7704000" cy="720000"/>
          </a:xfrm>
        </p:spPr>
        <p:txBody>
          <a:bodyPr tIns="108000" bIns="36000" anchor="ctr" anchorCtr="0">
            <a:normAutofit/>
          </a:bodyPr>
          <a:lstStyle>
            <a:lvl1pPr algn="l">
              <a:lnSpc>
                <a:spcPts val="3200"/>
              </a:lnSpc>
              <a:defRPr sz="3800" b="1" baseline="0">
                <a:solidFill>
                  <a:srgbClr val="512654"/>
                </a:solidFill>
              </a:defRPr>
            </a:lvl1pPr>
          </a:lstStyle>
          <a:p>
            <a:r>
              <a:rPr lang="en-US"/>
              <a:t>Click to edit Master title style</a:t>
            </a:r>
            <a:endParaRPr lang="en-GB"/>
          </a:p>
        </p:txBody>
      </p:sp>
    </p:spTree>
    <p:extLst>
      <p:ext uri="{BB962C8B-B14F-4D97-AF65-F5344CB8AC3E}">
        <p14:creationId xmlns:p14="http://schemas.microsoft.com/office/powerpoint/2010/main" val="428242618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rgbClr val="512654"/>
                </a:solidFill>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B434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5" name="Footer Placeholder 4"/>
          <p:cNvSpPr>
            <a:spLocks noGrp="1"/>
          </p:cNvSpPr>
          <p:nvPr>
            <p:ph type="ftr" sz="quarter" idx="11"/>
          </p:nvPr>
        </p:nvSpPr>
        <p:spPr/>
        <p:txBody>
          <a:bodyPr/>
          <a:lstStyle>
            <a:lvl1pPr>
              <a:defRPr>
                <a:solidFill>
                  <a:srgbClr val="512654"/>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Tree>
    <p:extLst>
      <p:ext uri="{BB962C8B-B14F-4D97-AF65-F5344CB8AC3E}">
        <p14:creationId xmlns:p14="http://schemas.microsoft.com/office/powerpoint/2010/main" val="208211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3" name="Content Placeholder 2"/>
          <p:cNvSpPr>
            <a:spLocks noGrp="1"/>
          </p:cNvSpPr>
          <p:nvPr>
            <p:ph sz="half" idx="1"/>
          </p:nvPr>
        </p:nvSpPr>
        <p:spPr>
          <a:xfrm>
            <a:off x="457200" y="1483200"/>
            <a:ext cx="4032000" cy="4754112"/>
          </a:xfrm>
        </p:spPr>
        <p:txBody>
          <a:bodyPr/>
          <a:lstStyle>
            <a:lvl1pPr>
              <a:defRPr sz="2800">
                <a:solidFill>
                  <a:srgbClr val="2B4349"/>
                </a:solidFill>
              </a:defRPr>
            </a:lvl1pPr>
            <a:lvl2pPr>
              <a:defRPr sz="2400">
                <a:solidFill>
                  <a:srgbClr val="602E64"/>
                </a:solidFill>
              </a:defRPr>
            </a:lvl2pPr>
            <a:lvl3pPr marL="1143000" indent="-228600">
              <a:defRPr lang="en-US" sz="2200" kern="1200" dirty="0" smtClean="0">
                <a:solidFill>
                  <a:schemeClr val="accent4">
                    <a:lumMod val="50000"/>
                  </a:schemeClr>
                </a:solidFill>
                <a:latin typeface="+mn-lt"/>
                <a:ea typeface="+mn-ea"/>
                <a:cs typeface="+mn-cs"/>
              </a:defRPr>
            </a:lvl3pPr>
            <a:lvl4pPr marL="1600200" indent="-228600">
              <a:defRPr lang="en-US" sz="2000" kern="1200" dirty="0" smtClean="0">
                <a:solidFill>
                  <a:srgbClr val="6F3474"/>
                </a:solidFill>
                <a:latin typeface="+mn-lt"/>
                <a:ea typeface="+mn-ea"/>
                <a:cs typeface="+mn-cs"/>
              </a:defRPr>
            </a:lvl4pPr>
            <a:lvl5pPr marL="2057400" indent="-228600">
              <a:defRPr lang="en-GB" sz="1800" kern="1200" dirty="0">
                <a:solidFill>
                  <a:srgbClr val="598895"/>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483200"/>
            <a:ext cx="4032448" cy="4754112"/>
          </a:xfrm>
        </p:spPr>
        <p:txBody>
          <a:bodyPr vert="horz" lIns="91440" tIns="45720" rIns="91440" bIns="45720" rtlCol="0">
            <a:normAutofit/>
          </a:bodyPr>
          <a:lstStyle>
            <a:lvl1pPr>
              <a:defRPr lang="en-US" sz="2800" smtClean="0">
                <a:solidFill>
                  <a:srgbClr val="2B4349"/>
                </a:solidFill>
              </a:defRPr>
            </a:lvl1pPr>
            <a:lvl2pPr>
              <a:defRPr lang="en-US" sz="2400" smtClean="0">
                <a:solidFill>
                  <a:srgbClr val="602E64"/>
                </a:solidFill>
              </a:defRPr>
            </a:lvl2pPr>
            <a:lvl3pPr>
              <a:defRPr lang="en-US" sz="2200" smtClean="0">
                <a:solidFill>
                  <a:schemeClr val="accent4">
                    <a:lumMod val="50000"/>
                  </a:schemeClr>
                </a:solidFill>
              </a:defRPr>
            </a:lvl3pPr>
            <a:lvl4pPr>
              <a:defRPr lang="en-US" sz="2000" smtClean="0">
                <a:solidFill>
                  <a:srgbClr val="6F3474"/>
                </a:solidFill>
              </a:defRPr>
            </a:lvl4pPr>
            <a:lvl5pPr marL="2057400" indent="-228600">
              <a:defRPr lang="en-GB" sz="1800" kern="1200" dirty="0">
                <a:solidFill>
                  <a:srgbClr val="598895"/>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6" name="Footer Placeholder 5"/>
          <p:cNvSpPr>
            <a:spLocks noGrp="1"/>
          </p:cNvSpPr>
          <p:nvPr>
            <p:ph type="ftr" sz="quarter" idx="11"/>
          </p:nvPr>
        </p:nvSpPr>
        <p:spPr/>
        <p:txBody>
          <a:bodyPr/>
          <a:lstStyle>
            <a:lvl1pPr algn="r">
              <a:defRPr>
                <a:solidFill>
                  <a:srgbClr val="512654"/>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
        <p:nvSpPr>
          <p:cNvPr id="10" name="Title 13"/>
          <p:cNvSpPr>
            <a:spLocks noGrp="1"/>
          </p:cNvSpPr>
          <p:nvPr>
            <p:ph type="title"/>
          </p:nvPr>
        </p:nvSpPr>
        <p:spPr>
          <a:xfrm>
            <a:off x="457200" y="648000"/>
            <a:ext cx="7704000" cy="720000"/>
          </a:xfrm>
        </p:spPr>
        <p:txBody>
          <a:bodyPr tIns="108000" bIns="36000" anchor="ctr" anchorCtr="0">
            <a:normAutofit/>
          </a:bodyPr>
          <a:lstStyle>
            <a:lvl1pPr algn="l">
              <a:lnSpc>
                <a:spcPts val="3200"/>
              </a:lnSpc>
              <a:defRPr sz="3800" b="1" baseline="0">
                <a:solidFill>
                  <a:srgbClr val="512654"/>
                </a:solidFill>
              </a:defRPr>
            </a:lvl1pPr>
          </a:lstStyle>
          <a:p>
            <a:r>
              <a:rPr lang="en-US"/>
              <a:t>Click to edit Master title style</a:t>
            </a:r>
            <a:endParaRPr lang="en-GB"/>
          </a:p>
        </p:txBody>
      </p:sp>
    </p:spTree>
    <p:extLst>
      <p:ext uri="{BB962C8B-B14F-4D97-AF65-F5344CB8AC3E}">
        <p14:creationId xmlns:p14="http://schemas.microsoft.com/office/powerpoint/2010/main" val="201006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3" name="Text Placeholder 2"/>
          <p:cNvSpPr>
            <a:spLocks noGrp="1"/>
          </p:cNvSpPr>
          <p:nvPr>
            <p:ph type="body" idx="1"/>
          </p:nvPr>
        </p:nvSpPr>
        <p:spPr>
          <a:xfrm>
            <a:off x="457200" y="1483200"/>
            <a:ext cx="4032000" cy="576063"/>
          </a:xfrm>
        </p:spPr>
        <p:txBody>
          <a:bodyPr anchor="b"/>
          <a:lstStyle>
            <a:lvl1pPr marL="0" indent="0">
              <a:buNone/>
              <a:defRPr sz="2400" b="1">
                <a:solidFill>
                  <a:srgbClr val="334F5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32856"/>
            <a:ext cx="4032000" cy="4104455"/>
          </a:xfrm>
        </p:spPr>
        <p:txBody>
          <a:bodyPr/>
          <a:lstStyle>
            <a:lvl1pPr>
              <a:defRPr sz="2400">
                <a:solidFill>
                  <a:srgbClr val="512654"/>
                </a:solidFill>
              </a:defRPr>
            </a:lvl1pPr>
            <a:lvl2pPr marL="742950" indent="-285750">
              <a:defRPr lang="en-US" sz="2000" kern="1200" dirty="0" smtClean="0">
                <a:solidFill>
                  <a:srgbClr val="4F5353"/>
                </a:solidFill>
                <a:latin typeface="+mn-lt"/>
                <a:ea typeface="+mn-ea"/>
                <a:cs typeface="+mn-cs"/>
              </a:defRPr>
            </a:lvl2pPr>
            <a:lvl3pPr>
              <a:defRPr sz="1800">
                <a:solidFill>
                  <a:schemeClr val="accent4">
                    <a:lumMod val="50000"/>
                  </a:schemeClr>
                </a:solidFill>
              </a:defRPr>
            </a:lvl3pPr>
            <a:lvl4pPr>
              <a:defRPr sz="1600">
                <a:solidFill>
                  <a:srgbClr val="6F3474"/>
                </a:solidFill>
              </a:defRPr>
            </a:lvl4pPr>
            <a:lvl5pPr>
              <a:defRPr sz="1600">
                <a:solidFill>
                  <a:srgbClr val="598895"/>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572001" y="1483200"/>
            <a:ext cx="4032448" cy="576065"/>
          </a:xfrm>
        </p:spPr>
        <p:txBody>
          <a:bodyPr anchor="b">
            <a:normAutofit/>
          </a:bodyPr>
          <a:lstStyle>
            <a:lvl1pPr marL="0" indent="0">
              <a:buNone/>
              <a:defRPr lang="en-US" sz="2400" b="1" kern="1200" dirty="0" smtClean="0">
                <a:solidFill>
                  <a:srgbClr val="334F57"/>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572001" y="2132856"/>
            <a:ext cx="4032448" cy="4104455"/>
          </a:xfrm>
        </p:spPr>
        <p:txBody>
          <a:bodyPr/>
          <a:lstStyle>
            <a:lvl1pPr marL="342900" indent="-342900">
              <a:defRPr lang="en-US" sz="2400" kern="1200" dirty="0" smtClean="0">
                <a:solidFill>
                  <a:srgbClr val="512654"/>
                </a:solidFill>
                <a:latin typeface="+mn-lt"/>
                <a:ea typeface="+mn-ea"/>
                <a:cs typeface="+mn-cs"/>
              </a:defRPr>
            </a:lvl1pPr>
            <a:lvl2pPr marL="742950" indent="-285750">
              <a:defRPr lang="en-US" sz="2000" kern="1200" dirty="0" smtClean="0">
                <a:solidFill>
                  <a:srgbClr val="4F5353"/>
                </a:solidFill>
                <a:latin typeface="+mn-lt"/>
                <a:ea typeface="+mn-ea"/>
                <a:cs typeface="+mn-cs"/>
              </a:defRPr>
            </a:lvl2pPr>
            <a:lvl3pPr marL="1143000" indent="-228600">
              <a:defRPr lang="en-US" sz="1800" kern="1200" dirty="0" smtClean="0">
                <a:solidFill>
                  <a:schemeClr val="accent4">
                    <a:lumMod val="50000"/>
                  </a:schemeClr>
                </a:solidFill>
                <a:latin typeface="+mn-lt"/>
                <a:ea typeface="+mn-ea"/>
                <a:cs typeface="+mn-cs"/>
              </a:defRPr>
            </a:lvl3pPr>
            <a:lvl4pPr marL="1600200" indent="-228600">
              <a:defRPr lang="en-US" sz="1600" kern="1200" dirty="0" smtClean="0">
                <a:solidFill>
                  <a:srgbClr val="6F3474"/>
                </a:solidFill>
                <a:latin typeface="+mn-lt"/>
                <a:ea typeface="+mn-ea"/>
                <a:cs typeface="+mn-cs"/>
              </a:defRPr>
            </a:lvl4pPr>
            <a:lvl5pPr marL="2057400" indent="-228600">
              <a:defRPr lang="en-GB" sz="1600" kern="1200" dirty="0">
                <a:solidFill>
                  <a:srgbClr val="598895"/>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Arial" panose="020B0604020202020204" pitchFamily="34" charset="0"/>
              <a:buChar char="•"/>
            </a:pPr>
            <a:r>
              <a:rPr lang="en-US"/>
              <a:t>Click to edit Master text styles</a:t>
            </a:r>
          </a:p>
          <a:p>
            <a:pPr marL="342900" lvl="1" indent="-342900" algn="l" defTabSz="914400" rtl="0" eaLnBrk="1" latinLnBrk="0" hangingPunct="1">
              <a:spcBef>
                <a:spcPct val="20000"/>
              </a:spcBef>
              <a:buFont typeface="Arial" panose="020B0604020202020204" pitchFamily="34" charset="0"/>
              <a:buChar char="•"/>
            </a:pPr>
            <a:r>
              <a:rPr lang="en-US"/>
              <a:t>Second level</a:t>
            </a:r>
          </a:p>
          <a:p>
            <a:pPr marL="342900" lvl="2" indent="-342900" algn="l" defTabSz="914400" rtl="0" eaLnBrk="1" latinLnBrk="0" hangingPunct="1">
              <a:spcBef>
                <a:spcPct val="20000"/>
              </a:spcBef>
              <a:buFont typeface="Arial" panose="020B0604020202020204" pitchFamily="34" charset="0"/>
              <a:buChar char="•"/>
            </a:pPr>
            <a:r>
              <a:rPr lang="en-US"/>
              <a:t>Third level</a:t>
            </a:r>
          </a:p>
          <a:p>
            <a:pPr marL="342900" lvl="3" indent="-342900" algn="l" defTabSz="914400" rtl="0" eaLnBrk="1" latinLnBrk="0" hangingPunct="1">
              <a:spcBef>
                <a:spcPct val="20000"/>
              </a:spcBef>
              <a:buFont typeface="Arial" panose="020B0604020202020204" pitchFamily="34" charset="0"/>
              <a:buChar char="•"/>
            </a:pPr>
            <a:r>
              <a:rPr lang="en-US"/>
              <a:t>Fourth level</a:t>
            </a:r>
          </a:p>
          <a:p>
            <a:pPr marL="342900" lvl="4" indent="-342900" algn="l" defTabSz="914400" rtl="0" eaLnBrk="1" latinLnBrk="0" hangingPunct="1">
              <a:spcBef>
                <a:spcPct val="20000"/>
              </a:spcBef>
              <a:buFont typeface="Arial" panose="020B0604020202020204" pitchFamily="34" charset="0"/>
              <a:buChar char="•"/>
            </a:pPr>
            <a:r>
              <a:rPr lang="en-US"/>
              <a:t>Fifth level</a:t>
            </a:r>
            <a:endParaRPr lang="en-GB"/>
          </a:p>
        </p:txBody>
      </p:sp>
      <p:sp>
        <p:nvSpPr>
          <p:cNvPr id="7" name="Date Placeholder 6"/>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8" name="Footer Placeholder 7"/>
          <p:cNvSpPr>
            <a:spLocks noGrp="1"/>
          </p:cNvSpPr>
          <p:nvPr>
            <p:ph type="ftr" sz="quarter" idx="11"/>
          </p:nvPr>
        </p:nvSpPr>
        <p:spPr/>
        <p:txBody>
          <a:bodyPr/>
          <a:lstStyle>
            <a:lvl1pPr>
              <a:defRPr>
                <a:solidFill>
                  <a:srgbClr val="512654"/>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
        <p:nvSpPr>
          <p:cNvPr id="14" name="Title 13"/>
          <p:cNvSpPr>
            <a:spLocks noGrp="1"/>
          </p:cNvSpPr>
          <p:nvPr>
            <p:ph type="title"/>
          </p:nvPr>
        </p:nvSpPr>
        <p:spPr>
          <a:xfrm>
            <a:off x="457200" y="648000"/>
            <a:ext cx="7704000" cy="720000"/>
          </a:xfrm>
        </p:spPr>
        <p:txBody>
          <a:bodyPr tIns="108000" bIns="36000" anchor="ctr" anchorCtr="0">
            <a:normAutofit/>
          </a:bodyPr>
          <a:lstStyle>
            <a:lvl1pPr algn="l">
              <a:lnSpc>
                <a:spcPts val="3200"/>
              </a:lnSpc>
              <a:defRPr sz="3800" b="1" baseline="0">
                <a:solidFill>
                  <a:srgbClr val="512654"/>
                </a:solidFill>
              </a:defRPr>
            </a:lvl1pPr>
          </a:lstStyle>
          <a:p>
            <a:r>
              <a:rPr lang="en-US"/>
              <a:t>Click to edit Master title style</a:t>
            </a:r>
            <a:endParaRPr lang="en-GB"/>
          </a:p>
        </p:txBody>
      </p:sp>
    </p:spTree>
    <p:extLst>
      <p:ext uri="{BB962C8B-B14F-4D97-AF65-F5344CB8AC3E}">
        <p14:creationId xmlns:p14="http://schemas.microsoft.com/office/powerpoint/2010/main" val="317071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7"/>
            <a:ext cx="9143988" cy="1847434"/>
          </a:xfrm>
          <a:prstGeom prst="rect">
            <a:avLst/>
          </a:prstGeom>
        </p:spPr>
      </p:pic>
      <p:sp>
        <p:nvSpPr>
          <p:cNvPr id="3" name="Date Placeholder 2"/>
          <p:cNvSpPr>
            <a:spLocks noGrp="1"/>
          </p:cNvSpPr>
          <p:nvPr>
            <p:ph type="dt" sz="half" idx="10"/>
          </p:nvPr>
        </p:nvSpPr>
        <p:spPr/>
        <p:txBody>
          <a:bodyPr/>
          <a:lstStyle>
            <a:lvl1pPr>
              <a:defRPr>
                <a:solidFill>
                  <a:srgbClr val="512654"/>
                </a:solidFill>
              </a:defRPr>
            </a:lvl1pPr>
          </a:lstStyle>
          <a:p>
            <a:fld id="{5A05974A-1EB8-4B22-AB8D-284A0540B9AC}" type="datetimeFigureOut">
              <a:rPr lang="en-GB" smtClean="0"/>
              <a:pPr/>
              <a:t>30/04/2019</a:t>
            </a:fld>
            <a:endParaRPr lang="en-GB"/>
          </a:p>
        </p:txBody>
      </p:sp>
      <p:sp>
        <p:nvSpPr>
          <p:cNvPr id="4" name="Footer Placeholder 3"/>
          <p:cNvSpPr>
            <a:spLocks noGrp="1"/>
          </p:cNvSpPr>
          <p:nvPr>
            <p:ph type="ftr" sz="quarter" idx="11"/>
          </p:nvPr>
        </p:nvSpPr>
        <p:spPr/>
        <p:txBody>
          <a:bodyPr/>
          <a:lstStyle>
            <a:lvl1pPr>
              <a:defRPr>
                <a:solidFill>
                  <a:srgbClr val="512654"/>
                </a:solidFill>
              </a:defRPr>
            </a:lvl1pPr>
          </a:lstStyle>
          <a:p>
            <a:endParaRPr lang="en-GB"/>
          </a:p>
        </p:txBody>
      </p:sp>
      <p:sp>
        <p:nvSpPr>
          <p:cNvPr id="5" name="Slide Number Placeholder 4"/>
          <p:cNvSpPr>
            <a:spLocks noGrp="1"/>
          </p:cNvSpPr>
          <p:nvPr>
            <p:ph type="sldNum" sz="quarter" idx="12"/>
          </p:nvPr>
        </p:nvSpPr>
        <p:spPr/>
        <p:txBody>
          <a:bodyPr/>
          <a:lstStyle>
            <a:lvl1pPr>
              <a:defRPr>
                <a:solidFill>
                  <a:srgbClr val="512654"/>
                </a:solidFill>
              </a:defRPr>
            </a:lvl1pPr>
          </a:lstStyle>
          <a:p>
            <a:fld id="{15E3189C-ADFC-4806-BB33-5AB76D390F1A}" type="slidenum">
              <a:rPr lang="en-GB" smtClean="0"/>
              <a:pPr/>
              <a:t>‹#›</a:t>
            </a:fld>
            <a:endParaRPr lang="en-GB"/>
          </a:p>
        </p:txBody>
      </p:sp>
      <p:sp>
        <p:nvSpPr>
          <p:cNvPr id="10" name="TextBox 9"/>
          <p:cNvSpPr txBox="1"/>
          <p:nvPr/>
        </p:nvSpPr>
        <p:spPr>
          <a:xfrm>
            <a:off x="395536" y="922531"/>
            <a:ext cx="6840760" cy="562253"/>
          </a:xfrm>
          <a:prstGeom prst="rect">
            <a:avLst/>
          </a:prstGeom>
        </p:spPr>
        <p:txBody>
          <a:bodyPr vert="horz" wrap="square" lIns="91440" tIns="45720" rIns="91440" bIns="45720" rtlCol="0" anchor="ctr">
            <a:noAutofit/>
          </a:bodyPr>
          <a:lstStyle/>
          <a:p>
            <a:endParaRPr lang="en-GB"/>
          </a:p>
        </p:txBody>
      </p:sp>
      <p:sp>
        <p:nvSpPr>
          <p:cNvPr id="14" name="Title 13"/>
          <p:cNvSpPr>
            <a:spLocks noGrp="1"/>
          </p:cNvSpPr>
          <p:nvPr>
            <p:ph type="title"/>
          </p:nvPr>
        </p:nvSpPr>
        <p:spPr>
          <a:xfrm>
            <a:off x="457200" y="648000"/>
            <a:ext cx="7704000" cy="720000"/>
          </a:xfrm>
        </p:spPr>
        <p:txBody>
          <a:bodyPr tIns="108000" bIns="36000" anchor="ctr" anchorCtr="0">
            <a:normAutofit/>
          </a:bodyPr>
          <a:lstStyle>
            <a:lvl1pPr algn="l">
              <a:lnSpc>
                <a:spcPts val="3200"/>
              </a:lnSpc>
              <a:defRPr sz="3800" b="1" baseline="0">
                <a:solidFill>
                  <a:srgbClr val="512654"/>
                </a:solidFill>
              </a:defRPr>
            </a:lvl1pPr>
          </a:lstStyle>
          <a:p>
            <a:r>
              <a:rPr lang="en-US"/>
              <a:t>Click to edit Master title style</a:t>
            </a:r>
            <a:endParaRPr lang="en-GB"/>
          </a:p>
        </p:txBody>
      </p:sp>
    </p:spTree>
    <p:extLst>
      <p:ext uri="{BB962C8B-B14F-4D97-AF65-F5344CB8AC3E}">
        <p14:creationId xmlns:p14="http://schemas.microsoft.com/office/powerpoint/2010/main" val="145775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8"/>
            <a:ext cx="9143988" cy="1847434"/>
          </a:xfrm>
          <a:prstGeom prst="rect">
            <a:avLst/>
          </a:prstGeom>
        </p:spPr>
      </p:pic>
      <p:sp>
        <p:nvSpPr>
          <p:cNvPr id="3" name="Date Placeholder 2"/>
          <p:cNvSpPr>
            <a:spLocks noGrp="1"/>
          </p:cNvSpPr>
          <p:nvPr>
            <p:ph type="dt" sz="half" idx="10"/>
          </p:nvPr>
        </p:nvSpPr>
        <p:spPr/>
        <p:txBody>
          <a:bodyPr/>
          <a:lstStyle/>
          <a:p>
            <a:fld id="{5A05974A-1EB8-4B22-AB8D-284A0540B9AC}" type="datetimeFigureOut">
              <a:rPr lang="en-GB" smtClean="0"/>
              <a:pPr/>
              <a:t>30/04/2019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5E3189C-ADFC-4806-BB33-5AB76D390F1A}" type="slidenum">
              <a:rPr lang="en-GB" smtClean="0"/>
              <a:pPr/>
              <a:t>‹#›</a:t>
            </a:fld>
            <a:endParaRPr lang="en-GB"/>
          </a:p>
        </p:txBody>
      </p:sp>
      <p:sp>
        <p:nvSpPr>
          <p:cNvPr id="6" name="Content Placeholder 2"/>
          <p:cNvSpPr>
            <a:spLocks noGrp="1"/>
          </p:cNvSpPr>
          <p:nvPr>
            <p:ph idx="1"/>
          </p:nvPr>
        </p:nvSpPr>
        <p:spPr>
          <a:xfrm>
            <a:off x="457200" y="648000"/>
            <a:ext cx="7715200" cy="5589312"/>
          </a:xfrm>
        </p:spPr>
        <p:txBody>
          <a:bodyPr/>
          <a:lstStyle>
            <a:lvl1pPr>
              <a:defRPr sz="2800">
                <a:solidFill>
                  <a:srgbClr val="2B4349"/>
                </a:solidFill>
              </a:defRPr>
            </a:lvl1pPr>
            <a:lvl2pPr>
              <a:defRPr sz="2400">
                <a:solidFill>
                  <a:srgbClr val="602E64"/>
                </a:solidFill>
              </a:defRPr>
            </a:lvl2pPr>
            <a:lvl3pPr>
              <a:defRPr sz="2200">
                <a:solidFill>
                  <a:schemeClr val="accent4">
                    <a:lumMod val="50000"/>
                  </a:schemeClr>
                </a:solidFill>
              </a:defRPr>
            </a:lvl3pPr>
            <a:lvl4pPr>
              <a:defRPr sz="2000">
                <a:solidFill>
                  <a:srgbClr val="6F3474"/>
                </a:solidFill>
              </a:defRPr>
            </a:lvl4pPr>
            <a:lvl5pPr>
              <a:defRPr sz="1800">
                <a:solidFill>
                  <a:srgbClr val="59889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1050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co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A05974A-1EB8-4B22-AB8D-284A0540B9AC}" type="datetimeFigureOut">
              <a:rPr lang="en-GB" smtClean="0"/>
              <a:pPr/>
              <a:t>30/04/2019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5E3189C-ADFC-4806-BB33-5AB76D390F1A}" type="slidenum">
              <a:rPr lang="en-GB" smtClean="0"/>
              <a:pPr/>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1188"/>
            <a:ext cx="9143988" cy="1847434"/>
          </a:xfrm>
          <a:prstGeom prst="rect">
            <a:avLst/>
          </a:prstGeom>
        </p:spPr>
      </p:pic>
    </p:spTree>
    <p:extLst>
      <p:ext uri="{BB962C8B-B14F-4D97-AF65-F5344CB8AC3E}">
        <p14:creationId xmlns:p14="http://schemas.microsoft.com/office/powerpoint/2010/main" val="369344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otally 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A05974A-1EB8-4B22-AB8D-284A0540B9AC}" type="datetimeFigureOut">
              <a:rPr lang="en-GB" smtClean="0"/>
              <a:pPr/>
              <a:t>30/04/2019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5E3189C-ADFC-4806-BB33-5AB76D390F1A}" type="slidenum">
              <a:rPr lang="en-GB" smtClean="0"/>
              <a:pPr/>
              <a:t>‹#›</a:t>
            </a:fld>
            <a:endParaRPr lang="en-GB"/>
          </a:p>
        </p:txBody>
      </p:sp>
    </p:spTree>
    <p:extLst>
      <p:ext uri="{BB962C8B-B14F-4D97-AF65-F5344CB8AC3E}">
        <p14:creationId xmlns:p14="http://schemas.microsoft.com/office/powerpoint/2010/main" val="413234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5974A-1EB8-4B22-AB8D-284A0540B9AC}" type="datetimeFigureOut">
              <a:rPr lang="en-GB" smtClean="0"/>
              <a:pPr/>
              <a:t>30/04/2019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3189C-ADFC-4806-BB33-5AB76D390F1A}" type="slidenum">
              <a:rPr lang="en-GB" smtClean="0"/>
              <a:pPr/>
              <a:t>‹#›</a:t>
            </a:fld>
            <a:endParaRPr lang="en-GB"/>
          </a:p>
        </p:txBody>
      </p:sp>
    </p:spTree>
    <p:extLst>
      <p:ext uri="{BB962C8B-B14F-4D97-AF65-F5344CB8AC3E}">
        <p14:creationId xmlns:p14="http://schemas.microsoft.com/office/powerpoint/2010/main" val="2550726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0" r:id="rId11"/>
    <p:sldLayoutId id="2147483671"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74000"/>
          </a:schemeClr>
        </a:solidFill>
        <a:effectLst/>
      </p:bgPr>
    </p:bg>
    <p:spTree>
      <p:nvGrpSpPr>
        <p:cNvPr id="1" name=""/>
        <p:cNvGrpSpPr/>
        <p:nvPr/>
      </p:nvGrpSpPr>
      <p:grpSpPr>
        <a:xfrm>
          <a:off x="0" y="0"/>
          <a:ext cx="0" cy="0"/>
          <a:chOff x="0" y="0"/>
          <a:chExt cx="0" cy="0"/>
        </a:xfrm>
      </p:grpSpPr>
      <p:pic>
        <p:nvPicPr>
          <p:cNvPr id="2" name="Picture 2" descr="A group of people sitting at a table&#10;&#10;Description generated with very high confidence">
            <a:extLst>
              <a:ext uri="{FF2B5EF4-FFF2-40B4-BE49-F238E27FC236}">
                <a16:creationId xmlns:a16="http://schemas.microsoft.com/office/drawing/2014/main" id="{09F8C0FF-B7B7-44CE-BD96-72FE511D643A}"/>
              </a:ext>
            </a:extLst>
          </p:cNvPr>
          <p:cNvPicPr>
            <a:picLocks noChangeAspect="1"/>
          </p:cNvPicPr>
          <p:nvPr/>
        </p:nvPicPr>
        <p:blipFill>
          <a:blip r:embed="rId3"/>
          <a:stretch>
            <a:fillRect/>
          </a:stretch>
        </p:blipFill>
        <p:spPr>
          <a:xfrm>
            <a:off x="-989543" y="1"/>
            <a:ext cx="10306606" cy="6857999"/>
          </a:xfrm>
          <a:prstGeom prst="rect">
            <a:avLst/>
          </a:prstGeom>
        </p:spPr>
      </p:pic>
      <p:sp>
        <p:nvSpPr>
          <p:cNvPr id="5" name="Rectangle 4">
            <a:extLst>
              <a:ext uri="{FF2B5EF4-FFF2-40B4-BE49-F238E27FC236}">
                <a16:creationId xmlns:a16="http://schemas.microsoft.com/office/drawing/2014/main" id="{29CF8B12-4D33-471D-AD19-94EFFF2DBA92}"/>
              </a:ext>
            </a:extLst>
          </p:cNvPr>
          <p:cNvSpPr/>
          <p:nvPr/>
        </p:nvSpPr>
        <p:spPr>
          <a:xfrm>
            <a:off x="-989544" y="0"/>
            <a:ext cx="10306606" cy="6858000"/>
          </a:xfrm>
          <a:prstGeom prst="rect">
            <a:avLst/>
          </a:prstGeom>
          <a:solidFill>
            <a:schemeClr val="accent1">
              <a:lumMod val="5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A97097-DC24-41F1-B99E-A10F4D8513C5}"/>
              </a:ext>
            </a:extLst>
          </p:cNvPr>
          <p:cNvSpPr txBox="1"/>
          <p:nvPr/>
        </p:nvSpPr>
        <p:spPr>
          <a:xfrm>
            <a:off x="377190" y="2456066"/>
            <a:ext cx="8709660" cy="338554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63525" indent="-263525"/>
            <a:r>
              <a:rPr lang="en-US" sz="2800" dirty="0">
                <a:solidFill>
                  <a:schemeClr val="bg1"/>
                </a:solidFill>
                <a:latin typeface="Arial Nova"/>
              </a:rPr>
              <a:t>“ </a:t>
            </a:r>
            <a:r>
              <a:rPr lang="en-US" sz="2600" dirty="0">
                <a:solidFill>
                  <a:schemeClr val="bg1"/>
                </a:solidFill>
              </a:rPr>
              <a:t>Assessment is a key issue in English for Academic Purposes </a:t>
            </a:r>
            <a:r>
              <a:rPr lang="en-US" sz="2600" dirty="0" err="1">
                <a:solidFill>
                  <a:schemeClr val="bg1"/>
                </a:solidFill>
              </a:rPr>
              <a:t>programmes</a:t>
            </a:r>
            <a:r>
              <a:rPr lang="en-US" sz="2600" dirty="0">
                <a:solidFill>
                  <a:schemeClr val="bg1"/>
                </a:solidFill>
              </a:rPr>
              <a:t>, and yet few EAP practitioners  are actively involved in wider debates about what constitutes EAP assessment. […] </a:t>
            </a:r>
            <a:r>
              <a:rPr lang="en-US" sz="2800" dirty="0">
                <a:solidFill>
                  <a:schemeClr val="bg1"/>
                </a:solidFill>
                <a:latin typeface="Arial Nova"/>
              </a:rPr>
              <a:t>” </a:t>
            </a:r>
            <a:r>
              <a:rPr lang="en-US" sz="2400" dirty="0">
                <a:solidFill>
                  <a:schemeClr val="bg1"/>
                </a:solidFill>
                <a:latin typeface="Arial Nova"/>
              </a:rPr>
              <a:t> </a:t>
            </a:r>
            <a:endParaRPr lang="en-US" sz="2400" dirty="0">
              <a:solidFill>
                <a:schemeClr val="bg1"/>
              </a:solidFill>
              <a:latin typeface="Calibri"/>
              <a:cs typeface="Calibri"/>
            </a:endParaRPr>
          </a:p>
          <a:p>
            <a:endParaRPr lang="en-US" sz="2400" dirty="0">
              <a:solidFill>
                <a:schemeClr val="bg1"/>
              </a:solidFill>
              <a:latin typeface="Arial Nova"/>
            </a:endParaRPr>
          </a:p>
          <a:p>
            <a:pPr marL="263525" indent="-263525"/>
            <a:r>
              <a:rPr lang="en-US" sz="2800" dirty="0">
                <a:solidFill>
                  <a:schemeClr val="bg1"/>
                </a:solidFill>
                <a:latin typeface="Arial Nova"/>
              </a:rPr>
              <a:t>“ </a:t>
            </a:r>
            <a:r>
              <a:rPr lang="en-US" sz="2600" dirty="0">
                <a:solidFill>
                  <a:schemeClr val="bg1"/>
                </a:solidFill>
              </a:rPr>
              <a:t>Most of the assessment work of EAP practitioners is hidden away and thus contributes little to theory-building or wider understandings of EAP assessment in practice</a:t>
            </a:r>
            <a:r>
              <a:rPr lang="en-US" sz="2600" dirty="0">
                <a:solidFill>
                  <a:schemeClr val="bg1"/>
                </a:solidFill>
                <a:latin typeface="Arial Nova"/>
              </a:rPr>
              <a:t>. </a:t>
            </a:r>
            <a:r>
              <a:rPr lang="en-US" sz="2800" dirty="0">
                <a:solidFill>
                  <a:schemeClr val="bg1"/>
                </a:solidFill>
                <a:latin typeface="Arial Nova"/>
              </a:rPr>
              <a:t>”</a:t>
            </a:r>
          </a:p>
        </p:txBody>
      </p:sp>
      <p:sp>
        <p:nvSpPr>
          <p:cNvPr id="6" name="TextBox 5">
            <a:extLst>
              <a:ext uri="{FF2B5EF4-FFF2-40B4-BE49-F238E27FC236}">
                <a16:creationId xmlns:a16="http://schemas.microsoft.com/office/drawing/2014/main" id="{B6F3DAEF-564E-45AE-8091-2368FA3A2257}"/>
              </a:ext>
            </a:extLst>
          </p:cNvPr>
          <p:cNvSpPr txBox="1"/>
          <p:nvPr/>
        </p:nvSpPr>
        <p:spPr>
          <a:xfrm>
            <a:off x="5429250" y="6000750"/>
            <a:ext cx="3234690" cy="434340"/>
          </a:xfrm>
          <a:prstGeom prst="rect">
            <a:avLst/>
          </a:prstGeom>
        </p:spPr>
        <p:txBody>
          <a:bodyPr vert="horz" wrap="square" lIns="91440" tIns="45720" rIns="91440" bIns="45720" rtlCol="0" anchor="ctr">
            <a:noAutofit/>
          </a:bodyPr>
          <a:lstStyle/>
          <a:p>
            <a:r>
              <a:rPr lang="en-US" dirty="0">
                <a:solidFill>
                  <a:schemeClr val="bg1"/>
                </a:solidFill>
                <a:latin typeface="Arial Nova"/>
                <a:cs typeface="Calibri"/>
              </a:rPr>
              <a:t>Schmitt &amp; Hamp-Lyons, 2015 </a:t>
            </a:r>
            <a:endParaRPr lang="en-US" sz="1600" dirty="0">
              <a:solidFill>
                <a:schemeClr val="bg1"/>
              </a:solidFill>
              <a:cs typeface="Calibri"/>
            </a:endParaRPr>
          </a:p>
        </p:txBody>
      </p:sp>
    </p:spTree>
    <p:extLst>
      <p:ext uri="{BB962C8B-B14F-4D97-AF65-F5344CB8AC3E}">
        <p14:creationId xmlns:p14="http://schemas.microsoft.com/office/powerpoint/2010/main" val="57436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5775639-A05F-4478-A930-50BF4AE411B1}"/>
              </a:ext>
            </a:extLst>
          </p:cNvPr>
          <p:cNvGraphicFramePr>
            <a:graphicFrameLocks noGrp="1"/>
          </p:cNvGraphicFramePr>
          <p:nvPr/>
        </p:nvGraphicFramePr>
        <p:xfrm>
          <a:off x="468630" y="2866075"/>
          <a:ext cx="8069580" cy="1379220"/>
        </p:xfrm>
        <a:graphic>
          <a:graphicData uri="http://schemas.openxmlformats.org/drawingml/2006/table">
            <a:tbl>
              <a:tblPr firstRow="1" bandRow="1">
                <a:tableStyleId>{5C22544A-7EE6-4342-B048-85BDC9FD1C3A}</a:tableStyleId>
              </a:tblPr>
              <a:tblGrid>
                <a:gridCol w="1344930">
                  <a:extLst>
                    <a:ext uri="{9D8B030D-6E8A-4147-A177-3AD203B41FA5}">
                      <a16:colId xmlns:a16="http://schemas.microsoft.com/office/drawing/2014/main" val="829397112"/>
                    </a:ext>
                  </a:extLst>
                </a:gridCol>
                <a:gridCol w="1344930">
                  <a:extLst>
                    <a:ext uri="{9D8B030D-6E8A-4147-A177-3AD203B41FA5}">
                      <a16:colId xmlns:a16="http://schemas.microsoft.com/office/drawing/2014/main" val="3677356578"/>
                    </a:ext>
                  </a:extLst>
                </a:gridCol>
                <a:gridCol w="1344930">
                  <a:extLst>
                    <a:ext uri="{9D8B030D-6E8A-4147-A177-3AD203B41FA5}">
                      <a16:colId xmlns:a16="http://schemas.microsoft.com/office/drawing/2014/main" val="3217952131"/>
                    </a:ext>
                  </a:extLst>
                </a:gridCol>
                <a:gridCol w="1344930">
                  <a:extLst>
                    <a:ext uri="{9D8B030D-6E8A-4147-A177-3AD203B41FA5}">
                      <a16:colId xmlns:a16="http://schemas.microsoft.com/office/drawing/2014/main" val="3469095831"/>
                    </a:ext>
                  </a:extLst>
                </a:gridCol>
                <a:gridCol w="1344930">
                  <a:extLst>
                    <a:ext uri="{9D8B030D-6E8A-4147-A177-3AD203B41FA5}">
                      <a16:colId xmlns:a16="http://schemas.microsoft.com/office/drawing/2014/main" val="1457508144"/>
                    </a:ext>
                  </a:extLst>
                </a:gridCol>
                <a:gridCol w="1344930">
                  <a:extLst>
                    <a:ext uri="{9D8B030D-6E8A-4147-A177-3AD203B41FA5}">
                      <a16:colId xmlns:a16="http://schemas.microsoft.com/office/drawing/2014/main" val="29010940"/>
                    </a:ext>
                  </a:extLst>
                </a:gridCol>
              </a:tblGrid>
              <a:tr h="1015663">
                <a:tc>
                  <a:txBody>
                    <a:bodyPr/>
                    <a:lstStyle/>
                    <a:p>
                      <a:pPr algn="ctr"/>
                      <a:r>
                        <a:rPr lang="en-GB" sz="1800" dirty="0"/>
                        <a:t>Week 1</a:t>
                      </a:r>
                    </a:p>
                    <a:p>
                      <a:pPr algn="ctr"/>
                      <a:r>
                        <a:rPr lang="en-GB" sz="1600" b="1" kern="1200" dirty="0">
                          <a:solidFill>
                            <a:schemeClr val="lt1"/>
                          </a:solidFill>
                          <a:latin typeface="+mn-lt"/>
                          <a:ea typeface="+mn-ea"/>
                          <a:cs typeface="+mn-cs"/>
                        </a:rPr>
                        <a:t>Awareness raising</a:t>
                      </a:r>
                    </a:p>
                  </a:txBody>
                  <a:tcPr marL="68580" marR="68580" marT="34290" marB="34290" anchor="ctr">
                    <a:solidFill>
                      <a:schemeClr val="accent1"/>
                    </a:solidFill>
                  </a:tcPr>
                </a:tc>
                <a:tc>
                  <a:txBody>
                    <a:bodyPr/>
                    <a:lstStyle/>
                    <a:p>
                      <a:pPr marL="0" algn="ctr" defTabSz="914400" rtl="0" eaLnBrk="1" latinLnBrk="0" hangingPunct="1"/>
                      <a:r>
                        <a:rPr lang="en-GB" sz="1800" b="1" kern="1200" dirty="0">
                          <a:solidFill>
                            <a:schemeClr val="lt1"/>
                          </a:solidFill>
                          <a:latin typeface="+mn-lt"/>
                          <a:ea typeface="+mn-ea"/>
                          <a:cs typeface="+mn-cs"/>
                        </a:rPr>
                        <a:t>Week  2</a:t>
                      </a:r>
                    </a:p>
                    <a:p>
                      <a:pPr marL="0" algn="ctr" defTabSz="914400" rtl="0" eaLnBrk="1" latinLnBrk="0" hangingPunct="1"/>
                      <a:r>
                        <a:rPr lang="en-GB" sz="1600" b="1" i="0" kern="1200" dirty="0">
                          <a:solidFill>
                            <a:schemeClr val="lt1"/>
                          </a:solidFill>
                          <a:latin typeface="+mn-lt"/>
                          <a:ea typeface="+mn-ea"/>
                          <a:cs typeface="+mn-cs"/>
                        </a:rPr>
                        <a:t>(Nuclear Technology)</a:t>
                      </a:r>
                    </a:p>
                  </a:txBody>
                  <a:tcPr marL="68580" marR="68580" marT="34290" marB="34290" anchor="ctr">
                    <a:solidFill>
                      <a:schemeClr val="accent1"/>
                    </a:solidFill>
                  </a:tcPr>
                </a:tc>
                <a:tc>
                  <a:txBody>
                    <a:bodyPr/>
                    <a:lstStyle/>
                    <a:p>
                      <a:pPr marL="0" algn="ctr" defTabSz="914400" rtl="0" eaLnBrk="1" latinLnBrk="0" hangingPunct="1"/>
                      <a:r>
                        <a:rPr lang="en-GB" sz="1800" b="1" kern="1200" dirty="0">
                          <a:solidFill>
                            <a:schemeClr val="lt1"/>
                          </a:solidFill>
                          <a:latin typeface="+mn-lt"/>
                          <a:ea typeface="+mn-ea"/>
                          <a:cs typeface="+mn-cs"/>
                        </a:rPr>
                        <a:t>Week 3</a:t>
                      </a:r>
                    </a:p>
                    <a:p>
                      <a:pPr marL="0" algn="ctr" defTabSz="914400" rtl="0" eaLnBrk="1" latinLnBrk="0" hangingPunct="1"/>
                      <a:r>
                        <a:rPr lang="en-GB" sz="1600" b="1" kern="1200" dirty="0">
                          <a:solidFill>
                            <a:schemeClr val="lt1"/>
                          </a:solidFill>
                          <a:latin typeface="+mn-lt"/>
                          <a:ea typeface="+mn-ea"/>
                          <a:cs typeface="+mn-cs"/>
                        </a:rPr>
                        <a:t>(Aerial robots)</a:t>
                      </a:r>
                    </a:p>
                  </a:txBody>
                  <a:tcPr marL="68580" marR="68580" marT="34290" marB="34290" anchor="ctr">
                    <a:solidFill>
                      <a:schemeClr val="accent1"/>
                    </a:solidFill>
                  </a:tcPr>
                </a:tc>
                <a:tc>
                  <a:txBody>
                    <a:bodyPr/>
                    <a:lstStyle/>
                    <a:p>
                      <a:pPr marL="0" algn="ctr" defTabSz="914400" rtl="0" eaLnBrk="1" latinLnBrk="0" hangingPunct="1"/>
                      <a:r>
                        <a:rPr lang="en-GB" sz="1800" b="1" kern="1200" dirty="0">
                          <a:solidFill>
                            <a:schemeClr val="lt1"/>
                          </a:solidFill>
                          <a:latin typeface="+mn-lt"/>
                          <a:ea typeface="+mn-ea"/>
                          <a:cs typeface="+mn-cs"/>
                        </a:rPr>
                        <a:t>Week 4</a:t>
                      </a:r>
                    </a:p>
                    <a:p>
                      <a:pPr marL="0" algn="ctr" defTabSz="914400" rtl="0" eaLnBrk="1" latinLnBrk="0" hangingPunct="1"/>
                      <a:r>
                        <a:rPr lang="en-GB" sz="1600" b="1" kern="1200" dirty="0">
                          <a:solidFill>
                            <a:schemeClr val="lt1"/>
                          </a:solidFill>
                          <a:latin typeface="+mn-lt"/>
                          <a:ea typeface="+mn-ea"/>
                          <a:cs typeface="+mn-cs"/>
                        </a:rPr>
                        <a:t> (Ocean Plastic)</a:t>
                      </a:r>
                    </a:p>
                  </a:txBody>
                  <a:tcPr marL="68580" marR="68580" marT="34290" marB="34290" anchor="ctr">
                    <a:solidFill>
                      <a:schemeClr val="accent1"/>
                    </a:solidFill>
                  </a:tcPr>
                </a:tc>
                <a:tc>
                  <a:txBody>
                    <a:bodyPr/>
                    <a:lstStyle/>
                    <a:p>
                      <a:pPr marL="0" algn="ctr" defTabSz="914400" rtl="0" eaLnBrk="1" latinLnBrk="0" hangingPunct="1"/>
                      <a:r>
                        <a:rPr lang="en-GB" sz="1800" b="1" kern="1200" dirty="0">
                          <a:solidFill>
                            <a:schemeClr val="lt1"/>
                          </a:solidFill>
                          <a:latin typeface="+mn-lt"/>
                          <a:ea typeface="+mn-ea"/>
                          <a:cs typeface="+mn-cs"/>
                        </a:rPr>
                        <a:t>Week 5</a:t>
                      </a:r>
                    </a:p>
                    <a:p>
                      <a:pPr marL="0" algn="ctr" defTabSz="914400" rtl="0" eaLnBrk="1" latinLnBrk="0" hangingPunct="1"/>
                      <a:r>
                        <a:rPr lang="en-GB" sz="1600" b="1" kern="1200" dirty="0">
                          <a:solidFill>
                            <a:schemeClr val="lt1"/>
                          </a:solidFill>
                          <a:latin typeface="+mn-lt"/>
                          <a:ea typeface="+mn-ea"/>
                          <a:cs typeface="+mn-cs"/>
                        </a:rPr>
                        <a:t>(Bioactive Glass)</a:t>
                      </a:r>
                    </a:p>
                  </a:txBody>
                  <a:tcPr marL="68580" marR="68580" marT="34290" marB="34290" anchor="ctr">
                    <a:solidFill>
                      <a:schemeClr val="accent1"/>
                    </a:solidFill>
                  </a:tcPr>
                </a:tc>
                <a:tc>
                  <a:txBody>
                    <a:bodyPr/>
                    <a:lstStyle/>
                    <a:p>
                      <a:pPr marL="0" algn="ctr" defTabSz="914400" rtl="0" eaLnBrk="1" latinLnBrk="0" hangingPunct="1"/>
                      <a:endParaRPr lang="en-GB" sz="1800" b="1" kern="1200" dirty="0">
                        <a:solidFill>
                          <a:schemeClr val="lt1"/>
                        </a:solidFill>
                        <a:latin typeface="+mn-lt"/>
                        <a:ea typeface="+mn-ea"/>
                        <a:cs typeface="+mn-cs"/>
                      </a:endParaRPr>
                    </a:p>
                    <a:p>
                      <a:pPr marL="0" algn="ctr" defTabSz="914400" rtl="0" eaLnBrk="1" latinLnBrk="0" hangingPunct="1"/>
                      <a:r>
                        <a:rPr lang="en-GB" sz="1800" b="1" kern="1200" dirty="0">
                          <a:solidFill>
                            <a:schemeClr val="lt1"/>
                          </a:solidFill>
                          <a:latin typeface="+mn-lt"/>
                          <a:ea typeface="+mn-ea"/>
                          <a:cs typeface="+mn-cs"/>
                        </a:rPr>
                        <a:t>Week 6</a:t>
                      </a:r>
                    </a:p>
                    <a:p>
                      <a:pPr marL="0" algn="ctr" defTabSz="914400" rtl="0" eaLnBrk="1" latinLnBrk="0" hangingPunct="1"/>
                      <a:r>
                        <a:rPr lang="en-GB" sz="1600" b="1" kern="1200" dirty="0">
                          <a:solidFill>
                            <a:schemeClr val="lt1"/>
                          </a:solidFill>
                          <a:latin typeface="+mn-lt"/>
                          <a:ea typeface="+mn-ea"/>
                          <a:cs typeface="+mn-cs"/>
                        </a:rPr>
                        <a:t>TWE</a:t>
                      </a:r>
                    </a:p>
                    <a:p>
                      <a:pPr marL="0" algn="ctr" defTabSz="914400" rtl="0" eaLnBrk="1" latinLnBrk="0" hangingPunct="1"/>
                      <a:endParaRPr lang="en-GB" sz="1600" b="1" kern="1200" dirty="0">
                        <a:solidFill>
                          <a:schemeClr val="lt1"/>
                        </a:solidFill>
                        <a:latin typeface="+mn-lt"/>
                        <a:ea typeface="+mn-ea"/>
                        <a:cs typeface="+mn-cs"/>
                      </a:endParaRPr>
                    </a:p>
                    <a:p>
                      <a:pPr marL="0" algn="ctr" defTabSz="914400" rtl="0" eaLnBrk="1" latinLnBrk="0" hangingPunct="1"/>
                      <a:endParaRPr lang="en-GB" sz="1800" b="1" kern="1200" dirty="0">
                        <a:solidFill>
                          <a:schemeClr val="lt1"/>
                        </a:solidFill>
                        <a:latin typeface="+mn-lt"/>
                        <a:ea typeface="+mn-ea"/>
                        <a:cs typeface="+mn-cs"/>
                      </a:endParaRPr>
                    </a:p>
                  </a:txBody>
                  <a:tcPr marL="68580" marR="68580" marT="34290" marB="34290" anchor="ctr">
                    <a:solidFill>
                      <a:schemeClr val="accent1"/>
                    </a:solidFill>
                  </a:tcPr>
                </a:tc>
                <a:extLst>
                  <a:ext uri="{0D108BD9-81ED-4DB2-BD59-A6C34878D82A}">
                    <a16:rowId xmlns:a16="http://schemas.microsoft.com/office/drawing/2014/main" val="3977638317"/>
                  </a:ext>
                </a:extLst>
              </a:tr>
            </a:tbl>
          </a:graphicData>
        </a:graphic>
      </p:graphicFrame>
      <p:sp>
        <p:nvSpPr>
          <p:cNvPr id="15" name="Callout: Up Arrow 14">
            <a:extLst>
              <a:ext uri="{FF2B5EF4-FFF2-40B4-BE49-F238E27FC236}">
                <a16:creationId xmlns:a16="http://schemas.microsoft.com/office/drawing/2014/main" id="{1CC6E468-BB49-43D1-A3D8-550418517788}"/>
              </a:ext>
            </a:extLst>
          </p:cNvPr>
          <p:cNvSpPr/>
          <p:nvPr/>
        </p:nvSpPr>
        <p:spPr>
          <a:xfrm rot="10800000">
            <a:off x="2015550" y="1031146"/>
            <a:ext cx="1157816" cy="1787601"/>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Box 18">
            <a:extLst>
              <a:ext uri="{FF2B5EF4-FFF2-40B4-BE49-F238E27FC236}">
                <a16:creationId xmlns:a16="http://schemas.microsoft.com/office/drawing/2014/main" id="{C35BC324-6304-43E7-AA80-582C17D42525}"/>
              </a:ext>
            </a:extLst>
          </p:cNvPr>
          <p:cNvSpPr txBox="1"/>
          <p:nvPr/>
        </p:nvSpPr>
        <p:spPr>
          <a:xfrm>
            <a:off x="790822" y="1239874"/>
            <a:ext cx="1053116" cy="1015663"/>
          </a:xfrm>
          <a:prstGeom prst="rect">
            <a:avLst/>
          </a:prstGeom>
          <a:noFill/>
          <a:ln w="15875">
            <a:noFill/>
          </a:ln>
        </p:spPr>
        <p:txBody>
          <a:bodyPr wrap="square" rtlCol="0">
            <a:spAutoFit/>
          </a:bodyPr>
          <a:lstStyle/>
          <a:p>
            <a:r>
              <a:rPr lang="en-GB" sz="1200"/>
              <a:t>Sample answers</a:t>
            </a:r>
          </a:p>
          <a:p>
            <a:r>
              <a:rPr lang="en-GB" sz="1200"/>
              <a:t>Reader awareness</a:t>
            </a:r>
          </a:p>
          <a:p>
            <a:r>
              <a:rPr lang="en-GB" sz="1200"/>
              <a:t>Vocabulary </a:t>
            </a:r>
          </a:p>
        </p:txBody>
      </p:sp>
      <p:sp>
        <p:nvSpPr>
          <p:cNvPr id="23" name="Callout: Up Arrow 22">
            <a:extLst>
              <a:ext uri="{FF2B5EF4-FFF2-40B4-BE49-F238E27FC236}">
                <a16:creationId xmlns:a16="http://schemas.microsoft.com/office/drawing/2014/main" id="{3B6C7DB1-3B5C-40F7-88CE-4C9D486A6A3D}"/>
              </a:ext>
            </a:extLst>
          </p:cNvPr>
          <p:cNvSpPr/>
          <p:nvPr/>
        </p:nvSpPr>
        <p:spPr>
          <a:xfrm rot="10800000">
            <a:off x="743270" y="1031147"/>
            <a:ext cx="1180291" cy="1768236"/>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350" dirty="0"/>
          </a:p>
        </p:txBody>
      </p:sp>
      <p:sp>
        <p:nvSpPr>
          <p:cNvPr id="24" name="Callout: Up Arrow 23">
            <a:extLst>
              <a:ext uri="{FF2B5EF4-FFF2-40B4-BE49-F238E27FC236}">
                <a16:creationId xmlns:a16="http://schemas.microsoft.com/office/drawing/2014/main" id="{64A67F3F-7072-4785-8D66-7F83518A1C7D}"/>
              </a:ext>
            </a:extLst>
          </p:cNvPr>
          <p:cNvSpPr/>
          <p:nvPr/>
        </p:nvSpPr>
        <p:spPr>
          <a:xfrm rot="10800000">
            <a:off x="3231505" y="1034484"/>
            <a:ext cx="1222529" cy="1757078"/>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Callout: Up Arrow 24">
            <a:extLst>
              <a:ext uri="{FF2B5EF4-FFF2-40B4-BE49-F238E27FC236}">
                <a16:creationId xmlns:a16="http://schemas.microsoft.com/office/drawing/2014/main" id="{9324EBB9-7CB0-4747-8F3F-8184E26BBF7E}"/>
              </a:ext>
            </a:extLst>
          </p:cNvPr>
          <p:cNvSpPr/>
          <p:nvPr/>
        </p:nvSpPr>
        <p:spPr>
          <a:xfrm rot="10800000">
            <a:off x="5822995" y="1031148"/>
            <a:ext cx="1157816" cy="1775049"/>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Callout: Up Arrow 25">
            <a:extLst>
              <a:ext uri="{FF2B5EF4-FFF2-40B4-BE49-F238E27FC236}">
                <a16:creationId xmlns:a16="http://schemas.microsoft.com/office/drawing/2014/main" id="{C6937ACC-DB57-464C-AE6A-35B30F39A230}"/>
              </a:ext>
            </a:extLst>
          </p:cNvPr>
          <p:cNvSpPr/>
          <p:nvPr/>
        </p:nvSpPr>
        <p:spPr>
          <a:xfrm rot="10800000">
            <a:off x="7021237" y="1031148"/>
            <a:ext cx="1157816" cy="1775050"/>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Callout: Up Arrow 27">
            <a:extLst>
              <a:ext uri="{FF2B5EF4-FFF2-40B4-BE49-F238E27FC236}">
                <a16:creationId xmlns:a16="http://schemas.microsoft.com/office/drawing/2014/main" id="{B36889CF-E119-4EB3-B910-0BC62060BE60}"/>
              </a:ext>
            </a:extLst>
          </p:cNvPr>
          <p:cNvSpPr/>
          <p:nvPr/>
        </p:nvSpPr>
        <p:spPr>
          <a:xfrm>
            <a:off x="146184" y="4277404"/>
            <a:ext cx="1157816" cy="1727007"/>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60000"/>
                    <a:lumOff val="40000"/>
                  </a:schemeClr>
                </a:solidFill>
              </a:rPr>
              <a:t>Effective academic writing for STEM</a:t>
            </a:r>
            <a:endParaRPr lang="en-GB" sz="1400">
              <a:solidFill>
                <a:schemeClr val="accent1">
                  <a:lumMod val="60000"/>
                  <a:lumOff val="40000"/>
                </a:schemeClr>
              </a:solidFill>
              <a:cs typeface="Calibri"/>
            </a:endParaRPr>
          </a:p>
        </p:txBody>
      </p:sp>
      <p:sp>
        <p:nvSpPr>
          <p:cNvPr id="29" name="Callout: Up Arrow 28">
            <a:extLst>
              <a:ext uri="{FF2B5EF4-FFF2-40B4-BE49-F238E27FC236}">
                <a16:creationId xmlns:a16="http://schemas.microsoft.com/office/drawing/2014/main" id="{BE643D92-ADE4-4B8F-8545-A779357DED75}"/>
              </a:ext>
            </a:extLst>
          </p:cNvPr>
          <p:cNvSpPr/>
          <p:nvPr/>
        </p:nvSpPr>
        <p:spPr>
          <a:xfrm>
            <a:off x="1381702" y="4272222"/>
            <a:ext cx="1157816" cy="1732189"/>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50000"/>
                  </a:schemeClr>
                </a:solidFill>
              </a:rPr>
              <a:t>Review cycle</a:t>
            </a:r>
            <a:r>
              <a:rPr lang="en-GB" sz="1600" dirty="0">
                <a:solidFill>
                  <a:schemeClr val="tx1">
                    <a:lumMod val="50000"/>
                  </a:schemeClr>
                </a:solidFill>
              </a:rPr>
              <a:t> </a:t>
            </a:r>
            <a:r>
              <a:rPr lang="en-GB" sz="1600" dirty="0">
                <a:solidFill>
                  <a:schemeClr val="accent4">
                    <a:lumMod val="50000"/>
                  </a:schemeClr>
                </a:solidFill>
              </a:rPr>
              <a:t>Discourse-</a:t>
            </a:r>
          </a:p>
          <a:p>
            <a:r>
              <a:rPr lang="en-GB" sz="1600" dirty="0">
                <a:solidFill>
                  <a:schemeClr val="accent4">
                    <a:lumMod val="50000"/>
                  </a:schemeClr>
                </a:solidFill>
              </a:rPr>
              <a:t>Sentence start-up</a:t>
            </a:r>
          </a:p>
        </p:txBody>
      </p:sp>
      <p:sp>
        <p:nvSpPr>
          <p:cNvPr id="32" name="TextBox 31">
            <a:extLst>
              <a:ext uri="{FF2B5EF4-FFF2-40B4-BE49-F238E27FC236}">
                <a16:creationId xmlns:a16="http://schemas.microsoft.com/office/drawing/2014/main" id="{D6A70D2D-E24F-4240-9454-72B8E8619052}"/>
              </a:ext>
            </a:extLst>
          </p:cNvPr>
          <p:cNvSpPr txBox="1"/>
          <p:nvPr/>
        </p:nvSpPr>
        <p:spPr>
          <a:xfrm>
            <a:off x="1998170" y="969133"/>
            <a:ext cx="1268031" cy="1323439"/>
          </a:xfrm>
          <a:prstGeom prst="rect">
            <a:avLst/>
          </a:prstGeom>
          <a:noFill/>
          <a:ln w="15875">
            <a:noFill/>
          </a:ln>
        </p:spPr>
        <p:txBody>
          <a:bodyPr wrap="square" rtlCol="0" anchor="t">
            <a:spAutoFit/>
          </a:bodyPr>
          <a:lstStyle/>
          <a:p>
            <a:r>
              <a:rPr lang="en-GB" sz="1600" dirty="0">
                <a:solidFill>
                  <a:srgbClr val="00B050"/>
                </a:solidFill>
              </a:rPr>
              <a:t>Reading</a:t>
            </a:r>
            <a:r>
              <a:rPr lang="en-GB" sz="1600" b="1" dirty="0">
                <a:solidFill>
                  <a:srgbClr val="00B050"/>
                </a:solidFill>
              </a:rPr>
              <a:t> </a:t>
            </a:r>
            <a:r>
              <a:rPr lang="en-GB" sz="1600" dirty="0">
                <a:solidFill>
                  <a:srgbClr val="00B050"/>
                </a:solidFill>
              </a:rPr>
              <a:t>Strategies</a:t>
            </a:r>
            <a:r>
              <a:rPr lang="en-GB" sz="1600" b="1" dirty="0">
                <a:solidFill>
                  <a:srgbClr val="00B050"/>
                </a:solidFill>
              </a:rPr>
              <a:t>,</a:t>
            </a:r>
            <a:r>
              <a:rPr lang="en-GB" sz="1600" b="1" dirty="0">
                <a:solidFill>
                  <a:schemeClr val="tx1">
                    <a:lumMod val="50000"/>
                  </a:schemeClr>
                </a:solidFill>
              </a:rPr>
              <a:t> </a:t>
            </a:r>
            <a:r>
              <a:rPr lang="en-GB" sz="1600" dirty="0">
                <a:solidFill>
                  <a:srgbClr val="00B050"/>
                </a:solidFill>
              </a:rPr>
              <a:t>text analysis</a:t>
            </a:r>
            <a:r>
              <a:rPr lang="en-GB" sz="1600" dirty="0">
                <a:solidFill>
                  <a:schemeClr val="tx1">
                    <a:lumMod val="50000"/>
                  </a:schemeClr>
                </a:solidFill>
              </a:rPr>
              <a:t>,</a:t>
            </a:r>
            <a:endParaRPr lang="en-US" dirty="0">
              <a:solidFill>
                <a:schemeClr val="tx1">
                  <a:lumMod val="50000"/>
                </a:schemeClr>
              </a:solidFill>
            </a:endParaRPr>
          </a:p>
          <a:p>
            <a:r>
              <a:rPr lang="en-GB" sz="1600" dirty="0">
                <a:solidFill>
                  <a:srgbClr val="FF0000"/>
                </a:solidFill>
              </a:rPr>
              <a:t>vocab</a:t>
            </a:r>
            <a:endParaRPr lang="en-GB" sz="1600" dirty="0">
              <a:solidFill>
                <a:srgbClr val="FF0000"/>
              </a:solidFill>
              <a:cs typeface="Calibri"/>
            </a:endParaRPr>
          </a:p>
          <a:p>
            <a:endParaRPr lang="en-GB" sz="1600" dirty="0">
              <a:solidFill>
                <a:schemeClr val="tx1">
                  <a:lumMod val="50000"/>
                </a:schemeClr>
              </a:solidFill>
              <a:cs typeface="Calibri"/>
            </a:endParaRPr>
          </a:p>
        </p:txBody>
      </p:sp>
      <p:sp>
        <p:nvSpPr>
          <p:cNvPr id="35" name="TextBox 34">
            <a:extLst>
              <a:ext uri="{FF2B5EF4-FFF2-40B4-BE49-F238E27FC236}">
                <a16:creationId xmlns:a16="http://schemas.microsoft.com/office/drawing/2014/main" id="{FB7EB3F1-849C-4B30-BFE5-51A9DD585016}"/>
              </a:ext>
            </a:extLst>
          </p:cNvPr>
          <p:cNvSpPr txBox="1"/>
          <p:nvPr/>
        </p:nvSpPr>
        <p:spPr>
          <a:xfrm>
            <a:off x="5850130" y="991995"/>
            <a:ext cx="1171423" cy="1246495"/>
          </a:xfrm>
          <a:prstGeom prst="rect">
            <a:avLst/>
          </a:prstGeom>
          <a:noFill/>
          <a:ln w="15875">
            <a:noFill/>
          </a:ln>
        </p:spPr>
        <p:txBody>
          <a:bodyPr wrap="square" rtlCol="0">
            <a:spAutoFit/>
          </a:bodyPr>
          <a:lstStyle/>
          <a:p>
            <a:r>
              <a:rPr lang="en-GB" sz="1500" dirty="0">
                <a:solidFill>
                  <a:schemeClr val="accent4">
                    <a:lumMod val="50000"/>
                  </a:schemeClr>
                </a:solidFill>
              </a:rPr>
              <a:t>Discourse-comparison</a:t>
            </a:r>
          </a:p>
          <a:p>
            <a:r>
              <a:rPr lang="en-GB" sz="1500" dirty="0">
                <a:solidFill>
                  <a:schemeClr val="accent6">
                    <a:lumMod val="50000"/>
                  </a:schemeClr>
                </a:solidFill>
              </a:rPr>
              <a:t>Review cycle</a:t>
            </a:r>
          </a:p>
          <a:p>
            <a:endParaRPr lang="en-GB" sz="1500" dirty="0">
              <a:solidFill>
                <a:schemeClr val="tx1">
                  <a:lumMod val="50000"/>
                </a:schemeClr>
              </a:solidFill>
            </a:endParaRPr>
          </a:p>
          <a:p>
            <a:endParaRPr lang="en-GB" sz="1500" dirty="0">
              <a:solidFill>
                <a:schemeClr val="tx1">
                  <a:lumMod val="50000"/>
                </a:schemeClr>
              </a:solidFill>
            </a:endParaRPr>
          </a:p>
        </p:txBody>
      </p:sp>
      <p:sp>
        <p:nvSpPr>
          <p:cNvPr id="36" name="TextBox 35">
            <a:extLst>
              <a:ext uri="{FF2B5EF4-FFF2-40B4-BE49-F238E27FC236}">
                <a16:creationId xmlns:a16="http://schemas.microsoft.com/office/drawing/2014/main" id="{D4BE2592-96FF-4DBC-AFB5-6827BF099B2A}"/>
              </a:ext>
            </a:extLst>
          </p:cNvPr>
          <p:cNvSpPr txBox="1"/>
          <p:nvPr/>
        </p:nvSpPr>
        <p:spPr>
          <a:xfrm>
            <a:off x="7082830" y="1008126"/>
            <a:ext cx="1053116" cy="1246495"/>
          </a:xfrm>
          <a:prstGeom prst="rect">
            <a:avLst/>
          </a:prstGeom>
          <a:noFill/>
          <a:ln w="15875">
            <a:noFill/>
          </a:ln>
        </p:spPr>
        <p:txBody>
          <a:bodyPr wrap="square" rtlCol="0" anchor="t">
            <a:spAutoFit/>
          </a:bodyPr>
          <a:lstStyle/>
          <a:p>
            <a:r>
              <a:rPr lang="en-GB" sz="1500" dirty="0">
                <a:solidFill>
                  <a:schemeClr val="accent6">
                    <a:lumMod val="50000"/>
                  </a:schemeClr>
                </a:solidFill>
              </a:rPr>
              <a:t>Review cycle</a:t>
            </a:r>
          </a:p>
          <a:p>
            <a:r>
              <a:rPr lang="en-GB" sz="1500" dirty="0">
                <a:solidFill>
                  <a:schemeClr val="accent1">
                    <a:lumMod val="60000"/>
                    <a:lumOff val="40000"/>
                  </a:schemeClr>
                </a:solidFill>
              </a:rPr>
              <a:t>Reader awareness</a:t>
            </a:r>
            <a:endParaRPr lang="en-GB" sz="1500" dirty="0">
              <a:solidFill>
                <a:schemeClr val="accent1">
                  <a:lumMod val="60000"/>
                  <a:lumOff val="40000"/>
                </a:schemeClr>
              </a:solidFill>
              <a:cs typeface="Calibri"/>
            </a:endParaRPr>
          </a:p>
          <a:p>
            <a:r>
              <a:rPr lang="en-GB" sz="1500" dirty="0">
                <a:solidFill>
                  <a:srgbClr val="FF0000"/>
                </a:solidFill>
              </a:rPr>
              <a:t>vocab</a:t>
            </a:r>
            <a:r>
              <a:rPr lang="en-GB" sz="1500" dirty="0">
                <a:solidFill>
                  <a:schemeClr val="tx1">
                    <a:lumMod val="50000"/>
                  </a:schemeClr>
                </a:solidFill>
              </a:rPr>
              <a:t> </a:t>
            </a:r>
            <a:endParaRPr lang="en-GB" sz="1500" dirty="0">
              <a:solidFill>
                <a:schemeClr val="tx1">
                  <a:lumMod val="50000"/>
                </a:schemeClr>
              </a:solidFill>
              <a:cs typeface="Calibri"/>
            </a:endParaRPr>
          </a:p>
        </p:txBody>
      </p:sp>
      <p:sp>
        <p:nvSpPr>
          <p:cNvPr id="38" name="Callout: Up Arrow 37">
            <a:extLst>
              <a:ext uri="{FF2B5EF4-FFF2-40B4-BE49-F238E27FC236}">
                <a16:creationId xmlns:a16="http://schemas.microsoft.com/office/drawing/2014/main" id="{B85BEBA8-1B5C-4DEA-BA5B-562279BCB043}"/>
              </a:ext>
            </a:extLst>
          </p:cNvPr>
          <p:cNvSpPr/>
          <p:nvPr/>
        </p:nvSpPr>
        <p:spPr>
          <a:xfrm>
            <a:off x="3783861" y="4270358"/>
            <a:ext cx="1215325" cy="1727007"/>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B050"/>
                </a:solidFill>
              </a:rPr>
              <a:t>Text </a:t>
            </a:r>
            <a:r>
              <a:rPr lang="en-GB" sz="1600" dirty="0" err="1">
                <a:solidFill>
                  <a:srgbClr val="00B050"/>
                </a:solidFill>
              </a:rPr>
              <a:t>analysisselecting</a:t>
            </a:r>
            <a:r>
              <a:rPr lang="en-GB" sz="1600" dirty="0">
                <a:solidFill>
                  <a:srgbClr val="00B050"/>
                </a:solidFill>
              </a:rPr>
              <a:t> info</a:t>
            </a:r>
            <a:r>
              <a:rPr lang="en-GB" sz="1600" dirty="0">
                <a:solidFill>
                  <a:schemeClr val="tx1">
                    <a:lumMod val="50000"/>
                  </a:schemeClr>
                </a:solidFill>
              </a:rPr>
              <a:t>, planning,    </a:t>
            </a:r>
            <a:r>
              <a:rPr lang="en-GB" sz="1600" dirty="0">
                <a:solidFill>
                  <a:srgbClr val="00B050"/>
                </a:solidFill>
              </a:rPr>
              <a:t>R+W</a:t>
            </a:r>
            <a:endParaRPr lang="en-US" dirty="0">
              <a:solidFill>
                <a:srgbClr val="00B050"/>
              </a:solidFill>
            </a:endParaRPr>
          </a:p>
        </p:txBody>
      </p:sp>
      <p:sp>
        <p:nvSpPr>
          <p:cNvPr id="39" name="Callout: Up Arrow 38">
            <a:extLst>
              <a:ext uri="{FF2B5EF4-FFF2-40B4-BE49-F238E27FC236}">
                <a16:creationId xmlns:a16="http://schemas.microsoft.com/office/drawing/2014/main" id="{EA3F39C8-BD96-4D7B-869B-4CD2647F3BF8}"/>
              </a:ext>
            </a:extLst>
          </p:cNvPr>
          <p:cNvSpPr/>
          <p:nvPr/>
        </p:nvSpPr>
        <p:spPr>
          <a:xfrm>
            <a:off x="2594208" y="4276064"/>
            <a:ext cx="1157815" cy="1725756"/>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1">
                    <a:lumMod val="60000"/>
                    <a:lumOff val="40000"/>
                  </a:schemeClr>
                </a:solidFill>
              </a:rPr>
              <a:t>Plagiarism</a:t>
            </a:r>
            <a:r>
              <a:rPr lang="en-GB" sz="1600" dirty="0">
                <a:solidFill>
                  <a:schemeClr val="tx1">
                    <a:lumMod val="50000"/>
                  </a:schemeClr>
                </a:solidFill>
              </a:rPr>
              <a:t>, </a:t>
            </a:r>
            <a:r>
              <a:rPr lang="en-GB" sz="1600" dirty="0" err="1">
                <a:solidFill>
                  <a:srgbClr val="FF0000"/>
                </a:solidFill>
              </a:rPr>
              <a:t>paraphrase</a:t>
            </a:r>
            <a:r>
              <a:rPr lang="en-GB" sz="1600" dirty="0" err="1">
                <a:solidFill>
                  <a:schemeClr val="tx1">
                    <a:lumMod val="50000"/>
                  </a:schemeClr>
                </a:solidFill>
              </a:rPr>
              <a:t>planning</a:t>
            </a:r>
            <a:endParaRPr lang="en-GB" sz="1600" dirty="0">
              <a:solidFill>
                <a:schemeClr val="tx1">
                  <a:lumMod val="50000"/>
                </a:schemeClr>
              </a:solidFill>
            </a:endParaRPr>
          </a:p>
          <a:p>
            <a:r>
              <a:rPr lang="en-GB" sz="1600" b="1" dirty="0">
                <a:solidFill>
                  <a:srgbClr val="00B050"/>
                </a:solidFill>
              </a:rPr>
              <a:t>R+W</a:t>
            </a:r>
            <a:r>
              <a:rPr lang="en-GB" sz="1600" dirty="0">
                <a:solidFill>
                  <a:schemeClr val="tx1">
                    <a:lumMod val="50000"/>
                  </a:schemeClr>
                </a:solidFill>
              </a:rPr>
              <a:t>, </a:t>
            </a:r>
            <a:r>
              <a:rPr lang="en-GB" sz="1600" dirty="0">
                <a:solidFill>
                  <a:schemeClr val="accent1">
                    <a:lumMod val="60000"/>
                    <a:lumOff val="40000"/>
                  </a:schemeClr>
                </a:solidFill>
              </a:rPr>
              <a:t>TII</a:t>
            </a:r>
            <a:endParaRPr lang="en-GB" sz="1600" dirty="0">
              <a:solidFill>
                <a:schemeClr val="accent1">
                  <a:lumMod val="60000"/>
                  <a:lumOff val="40000"/>
                </a:schemeClr>
              </a:solidFill>
              <a:cs typeface="Calibri"/>
            </a:endParaRPr>
          </a:p>
        </p:txBody>
      </p:sp>
      <p:sp>
        <p:nvSpPr>
          <p:cNvPr id="3" name="TextBox 2">
            <a:extLst>
              <a:ext uri="{FF2B5EF4-FFF2-40B4-BE49-F238E27FC236}">
                <a16:creationId xmlns:a16="http://schemas.microsoft.com/office/drawing/2014/main" id="{F56603AD-12EE-467E-AAB3-959FD7E42FB7}"/>
              </a:ext>
            </a:extLst>
          </p:cNvPr>
          <p:cNvSpPr txBox="1"/>
          <p:nvPr/>
        </p:nvSpPr>
        <p:spPr>
          <a:xfrm>
            <a:off x="777022" y="1071985"/>
            <a:ext cx="1136507" cy="973953"/>
          </a:xfrm>
          <a:prstGeom prst="rect">
            <a:avLst/>
          </a:prstGeom>
        </p:spPr>
        <p:txBody>
          <a:bodyPr vert="horz" wrap="square" lIns="91440" tIns="45720" rIns="91440" bIns="45720" rtlCol="0" anchor="ctr">
            <a:noAutofit/>
          </a:bodyPr>
          <a:lstStyle/>
          <a:p>
            <a:r>
              <a:rPr lang="en-GB" sz="1600" dirty="0">
                <a:solidFill>
                  <a:schemeClr val="accent1">
                    <a:lumMod val="60000"/>
                    <a:lumOff val="40000"/>
                  </a:schemeClr>
                </a:solidFill>
              </a:rPr>
              <a:t>Report writing: Data task</a:t>
            </a:r>
            <a:endParaRPr lang="en-GB" sz="1600" dirty="0">
              <a:solidFill>
                <a:schemeClr val="accent1">
                  <a:lumMod val="60000"/>
                  <a:lumOff val="40000"/>
                </a:schemeClr>
              </a:solidFill>
              <a:cs typeface="Calibri"/>
            </a:endParaRPr>
          </a:p>
          <a:p>
            <a:endParaRPr lang="en-GB" sz="1600" dirty="0">
              <a:solidFill>
                <a:schemeClr val="tx1">
                  <a:lumMod val="50000"/>
                </a:schemeClr>
              </a:solidFill>
            </a:endParaRPr>
          </a:p>
        </p:txBody>
      </p:sp>
      <p:sp>
        <p:nvSpPr>
          <p:cNvPr id="30" name="TextBox 29">
            <a:extLst>
              <a:ext uri="{FF2B5EF4-FFF2-40B4-BE49-F238E27FC236}">
                <a16:creationId xmlns:a16="http://schemas.microsoft.com/office/drawing/2014/main" id="{4784B8E8-98F7-4597-875E-A7265044E247}"/>
              </a:ext>
            </a:extLst>
          </p:cNvPr>
          <p:cNvSpPr txBox="1"/>
          <p:nvPr/>
        </p:nvSpPr>
        <p:spPr>
          <a:xfrm>
            <a:off x="3285878" y="959971"/>
            <a:ext cx="1223416" cy="1246495"/>
          </a:xfrm>
          <a:prstGeom prst="rect">
            <a:avLst/>
          </a:prstGeom>
          <a:noFill/>
          <a:ln w="15875">
            <a:noFill/>
          </a:ln>
        </p:spPr>
        <p:txBody>
          <a:bodyPr wrap="square" rtlCol="0" anchor="t">
            <a:spAutoFit/>
          </a:bodyPr>
          <a:lstStyle/>
          <a:p>
            <a:r>
              <a:rPr lang="en-GB" sz="1500" dirty="0">
                <a:solidFill>
                  <a:schemeClr val="accent6">
                    <a:lumMod val="50000"/>
                  </a:schemeClr>
                </a:solidFill>
              </a:rPr>
              <a:t>Review cycle</a:t>
            </a:r>
            <a:r>
              <a:rPr lang="en-GB" sz="1500" dirty="0">
                <a:solidFill>
                  <a:schemeClr val="tx1">
                    <a:lumMod val="50000"/>
                  </a:schemeClr>
                </a:solidFill>
              </a:rPr>
              <a:t>,</a:t>
            </a:r>
            <a:endParaRPr lang="en-US" sz="1500" dirty="0">
              <a:solidFill>
                <a:schemeClr val="tx1">
                  <a:lumMod val="50000"/>
                </a:schemeClr>
              </a:solidFill>
            </a:endParaRPr>
          </a:p>
          <a:p>
            <a:r>
              <a:rPr lang="en-GB" sz="1500" dirty="0">
                <a:solidFill>
                  <a:srgbClr val="FF0000"/>
                </a:solidFill>
              </a:rPr>
              <a:t>vocab</a:t>
            </a:r>
            <a:endParaRPr lang="en-US" sz="1500" dirty="0">
              <a:solidFill>
                <a:srgbClr val="FF0000"/>
              </a:solidFill>
            </a:endParaRPr>
          </a:p>
          <a:p>
            <a:r>
              <a:rPr lang="en-GB" sz="1500" dirty="0">
                <a:solidFill>
                  <a:schemeClr val="accent4">
                    <a:lumMod val="50000"/>
                  </a:schemeClr>
                </a:solidFill>
              </a:rPr>
              <a:t>Gr for writing</a:t>
            </a:r>
            <a:endParaRPr lang="en-GB" sz="1500" dirty="0">
              <a:solidFill>
                <a:schemeClr val="accent4">
                  <a:lumMod val="50000"/>
                </a:schemeClr>
              </a:solidFill>
              <a:cs typeface="Calibri"/>
            </a:endParaRPr>
          </a:p>
          <a:p>
            <a:r>
              <a:rPr lang="en-GB" sz="1500" dirty="0">
                <a:solidFill>
                  <a:schemeClr val="accent4">
                    <a:lumMod val="50000"/>
                  </a:schemeClr>
                </a:solidFill>
              </a:rPr>
              <a:t>Discourse –process/</a:t>
            </a:r>
            <a:r>
              <a:rPr lang="en-GB" sz="1500" dirty="0" err="1">
                <a:solidFill>
                  <a:schemeClr val="accent4">
                    <a:lumMod val="50000"/>
                  </a:schemeClr>
                </a:solidFill>
              </a:rPr>
              <a:t>defs</a:t>
            </a:r>
            <a:endParaRPr lang="en-GB" dirty="0" err="1">
              <a:solidFill>
                <a:schemeClr val="accent4">
                  <a:lumMod val="50000"/>
                </a:schemeClr>
              </a:solidFill>
            </a:endParaRPr>
          </a:p>
        </p:txBody>
      </p:sp>
      <p:sp>
        <p:nvSpPr>
          <p:cNvPr id="31" name="Callout: Up Arrow 30">
            <a:extLst>
              <a:ext uri="{FF2B5EF4-FFF2-40B4-BE49-F238E27FC236}">
                <a16:creationId xmlns:a16="http://schemas.microsoft.com/office/drawing/2014/main" id="{FF12E038-6E0D-4F90-BCA7-6E7940F7C40B}"/>
              </a:ext>
            </a:extLst>
          </p:cNvPr>
          <p:cNvSpPr/>
          <p:nvPr/>
        </p:nvSpPr>
        <p:spPr>
          <a:xfrm>
            <a:off x="5049270" y="4273017"/>
            <a:ext cx="1182613" cy="1727008"/>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B050"/>
                </a:solidFill>
              </a:rPr>
              <a:t>Text analysis, guided notes, </a:t>
            </a:r>
            <a:r>
              <a:rPr lang="en-GB" sz="1600" dirty="0">
                <a:solidFill>
                  <a:schemeClr val="tx1">
                    <a:lumMod val="50000"/>
                  </a:schemeClr>
                </a:solidFill>
              </a:rPr>
              <a:t>plan </a:t>
            </a:r>
            <a:r>
              <a:rPr lang="en-GB" sz="1600" b="1" dirty="0">
                <a:solidFill>
                  <a:srgbClr val="00B050"/>
                </a:solidFill>
              </a:rPr>
              <a:t>R+W</a:t>
            </a:r>
            <a:endParaRPr lang="en-GB" sz="1400" b="1" dirty="0">
              <a:solidFill>
                <a:srgbClr val="00B050"/>
              </a:solidFill>
            </a:endParaRPr>
          </a:p>
        </p:txBody>
      </p:sp>
      <p:sp>
        <p:nvSpPr>
          <p:cNvPr id="37" name="Callout: Up Arrow 36">
            <a:extLst>
              <a:ext uri="{FF2B5EF4-FFF2-40B4-BE49-F238E27FC236}">
                <a16:creationId xmlns:a16="http://schemas.microsoft.com/office/drawing/2014/main" id="{9C9ACC75-2089-46DA-A78D-A990D92C7C3C}"/>
              </a:ext>
            </a:extLst>
          </p:cNvPr>
          <p:cNvSpPr/>
          <p:nvPr/>
        </p:nvSpPr>
        <p:spPr>
          <a:xfrm>
            <a:off x="6449389" y="4284448"/>
            <a:ext cx="1157816" cy="1712917"/>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00B050"/>
                </a:solidFill>
              </a:rPr>
              <a:t>R+W practice</a:t>
            </a:r>
          </a:p>
          <a:p>
            <a:endParaRPr lang="en-GB" sz="1600" dirty="0">
              <a:solidFill>
                <a:schemeClr val="tx1">
                  <a:lumMod val="50000"/>
                </a:schemeClr>
              </a:solidFill>
            </a:endParaRPr>
          </a:p>
          <a:p>
            <a:endParaRPr lang="en-GB" sz="1600" dirty="0">
              <a:solidFill>
                <a:schemeClr val="tx1">
                  <a:lumMod val="50000"/>
                </a:schemeClr>
              </a:solidFill>
            </a:endParaRPr>
          </a:p>
          <a:p>
            <a:endParaRPr lang="en-GB" sz="1400" dirty="0">
              <a:solidFill>
                <a:schemeClr val="tx1">
                  <a:lumMod val="50000"/>
                </a:schemeClr>
              </a:solidFill>
            </a:endParaRPr>
          </a:p>
        </p:txBody>
      </p:sp>
      <p:sp>
        <p:nvSpPr>
          <p:cNvPr id="41" name="Callout: Up Arrow 40">
            <a:extLst>
              <a:ext uri="{FF2B5EF4-FFF2-40B4-BE49-F238E27FC236}">
                <a16:creationId xmlns:a16="http://schemas.microsoft.com/office/drawing/2014/main" id="{73D8208E-3ED3-43A5-B251-8DDD26AB6036}"/>
              </a:ext>
            </a:extLst>
          </p:cNvPr>
          <p:cNvSpPr/>
          <p:nvPr/>
        </p:nvSpPr>
        <p:spPr>
          <a:xfrm rot="10800000">
            <a:off x="4525582" y="1033466"/>
            <a:ext cx="1222529" cy="1757078"/>
          </a:xfrm>
          <a:prstGeom prst="upArrowCallout">
            <a:avLst>
              <a:gd name="adj1" fmla="val 6818"/>
              <a:gd name="adj2" fmla="val 18553"/>
              <a:gd name="adj3" fmla="val 25000"/>
              <a:gd name="adj4" fmla="val 64977"/>
            </a:avLst>
          </a:prstGeom>
          <a:solidFill>
            <a:schemeClr val="accent4"/>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2" name="TextBox 41">
            <a:extLst>
              <a:ext uri="{FF2B5EF4-FFF2-40B4-BE49-F238E27FC236}">
                <a16:creationId xmlns:a16="http://schemas.microsoft.com/office/drawing/2014/main" id="{0DEF7511-067E-47FD-BB6B-F529D9881B32}"/>
              </a:ext>
            </a:extLst>
          </p:cNvPr>
          <p:cNvSpPr txBox="1"/>
          <p:nvPr/>
        </p:nvSpPr>
        <p:spPr>
          <a:xfrm>
            <a:off x="4540983" y="1004550"/>
            <a:ext cx="1223416" cy="1015663"/>
          </a:xfrm>
          <a:prstGeom prst="rect">
            <a:avLst/>
          </a:prstGeom>
          <a:noFill/>
          <a:ln w="15875">
            <a:noFill/>
          </a:ln>
        </p:spPr>
        <p:txBody>
          <a:bodyPr wrap="square" rtlCol="0">
            <a:spAutoFit/>
          </a:bodyPr>
          <a:lstStyle/>
          <a:p>
            <a:r>
              <a:rPr lang="en-GB" sz="1500" dirty="0">
                <a:solidFill>
                  <a:schemeClr val="accent6">
                    <a:lumMod val="50000"/>
                  </a:schemeClr>
                </a:solidFill>
              </a:rPr>
              <a:t>Review cycle</a:t>
            </a:r>
            <a:r>
              <a:rPr lang="en-GB" sz="1500" dirty="0">
                <a:solidFill>
                  <a:schemeClr val="tx1">
                    <a:lumMod val="50000"/>
                  </a:schemeClr>
                </a:solidFill>
              </a:rPr>
              <a:t>, </a:t>
            </a:r>
            <a:r>
              <a:rPr lang="en-GB" sz="1500" dirty="0">
                <a:solidFill>
                  <a:srgbClr val="FF0000"/>
                </a:solidFill>
              </a:rPr>
              <a:t>vocab</a:t>
            </a:r>
            <a:r>
              <a:rPr lang="en-GB" sz="1400" dirty="0">
                <a:solidFill>
                  <a:schemeClr val="tx1">
                    <a:lumMod val="50000"/>
                  </a:schemeClr>
                </a:solidFill>
              </a:rPr>
              <a:t> </a:t>
            </a:r>
            <a:r>
              <a:rPr lang="en-GB" sz="1500" dirty="0">
                <a:solidFill>
                  <a:srgbClr val="0070C0"/>
                </a:solidFill>
              </a:rPr>
              <a:t>Rewriting</a:t>
            </a:r>
            <a:r>
              <a:rPr lang="en-GB" sz="1500" dirty="0">
                <a:solidFill>
                  <a:schemeClr val="tx1">
                    <a:lumMod val="50000"/>
                  </a:schemeClr>
                </a:solidFill>
              </a:rPr>
              <a:t>,</a:t>
            </a:r>
          </a:p>
          <a:p>
            <a:r>
              <a:rPr lang="en-GB" sz="1500" dirty="0">
                <a:solidFill>
                  <a:srgbClr val="00B050"/>
                </a:solidFill>
              </a:rPr>
              <a:t>Reading</a:t>
            </a:r>
          </a:p>
        </p:txBody>
      </p:sp>
      <p:sp>
        <p:nvSpPr>
          <p:cNvPr id="2" name="Title 2">
            <a:extLst>
              <a:ext uri="{FF2B5EF4-FFF2-40B4-BE49-F238E27FC236}">
                <a16:creationId xmlns:a16="http://schemas.microsoft.com/office/drawing/2014/main" id="{E902F7ED-3B68-4A3A-AA80-9FE5A2935EDE}"/>
              </a:ext>
            </a:extLst>
          </p:cNvPr>
          <p:cNvSpPr txBox="1">
            <a:spLocks/>
          </p:cNvSpPr>
          <p:nvPr/>
        </p:nvSpPr>
        <p:spPr>
          <a:xfrm>
            <a:off x="438150" y="0"/>
            <a:ext cx="8412243" cy="933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GB" sz="3800" b="1" dirty="0">
                <a:solidFill>
                  <a:srgbClr val="512654"/>
                </a:solidFill>
              </a:rPr>
              <a:t>2018 Teaching</a:t>
            </a:r>
            <a:endParaRPr lang="en-US" sz="3800" b="1" dirty="0">
              <a:solidFill>
                <a:srgbClr val="512654"/>
              </a:solidFill>
            </a:endParaRPr>
          </a:p>
        </p:txBody>
      </p:sp>
    </p:spTree>
    <p:extLst>
      <p:ext uri="{BB962C8B-B14F-4D97-AF65-F5344CB8AC3E}">
        <p14:creationId xmlns:p14="http://schemas.microsoft.com/office/powerpoint/2010/main" val="199269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8F88-8FDD-4C4E-8322-3FADEFAC76DF}"/>
              </a:ext>
            </a:extLst>
          </p:cNvPr>
          <p:cNvSpPr>
            <a:spLocks noGrp="1"/>
          </p:cNvSpPr>
          <p:nvPr>
            <p:ph type="title"/>
          </p:nvPr>
        </p:nvSpPr>
        <p:spPr>
          <a:xfrm>
            <a:off x="457200" y="0"/>
            <a:ext cx="7704000" cy="914400"/>
          </a:xfrm>
        </p:spPr>
        <p:txBody>
          <a:bodyPr/>
          <a:lstStyle/>
          <a:p>
            <a:r>
              <a:rPr lang="en-GB" dirty="0"/>
              <a:t>Comparison of results</a:t>
            </a:r>
          </a:p>
        </p:txBody>
      </p:sp>
      <p:graphicFrame>
        <p:nvGraphicFramePr>
          <p:cNvPr id="4" name="Content Placeholder 3">
            <a:extLst>
              <a:ext uri="{FF2B5EF4-FFF2-40B4-BE49-F238E27FC236}">
                <a16:creationId xmlns:a16="http://schemas.microsoft.com/office/drawing/2014/main" id="{FCF2C239-09DB-4B5F-92BD-7E2F32342D50}"/>
              </a:ext>
            </a:extLst>
          </p:cNvPr>
          <p:cNvGraphicFramePr>
            <a:graphicFrameLocks noGrp="1"/>
          </p:cNvGraphicFramePr>
          <p:nvPr>
            <p:ph idx="1"/>
            <p:extLst>
              <p:ext uri="{D42A27DB-BD31-4B8C-83A1-F6EECF244321}">
                <p14:modId xmlns:p14="http://schemas.microsoft.com/office/powerpoint/2010/main" val="547069760"/>
              </p:ext>
            </p:extLst>
          </p:nvPr>
        </p:nvGraphicFramePr>
        <p:xfrm>
          <a:off x="457200" y="1979613"/>
          <a:ext cx="8353426" cy="3535680"/>
        </p:xfrm>
        <a:graphic>
          <a:graphicData uri="http://schemas.openxmlformats.org/drawingml/2006/table">
            <a:tbl>
              <a:tblPr firstRow="1" bandRow="1">
                <a:tableStyleId>{5C22544A-7EE6-4342-B048-85BDC9FD1C3A}</a:tableStyleId>
              </a:tblPr>
              <a:tblGrid>
                <a:gridCol w="1232571">
                  <a:extLst>
                    <a:ext uri="{9D8B030D-6E8A-4147-A177-3AD203B41FA5}">
                      <a16:colId xmlns:a16="http://schemas.microsoft.com/office/drawing/2014/main" val="2050200694"/>
                    </a:ext>
                  </a:extLst>
                </a:gridCol>
                <a:gridCol w="1424171">
                  <a:extLst>
                    <a:ext uri="{9D8B030D-6E8A-4147-A177-3AD203B41FA5}">
                      <a16:colId xmlns:a16="http://schemas.microsoft.com/office/drawing/2014/main" val="4233755733"/>
                    </a:ext>
                  </a:extLst>
                </a:gridCol>
                <a:gridCol w="1286608">
                  <a:extLst>
                    <a:ext uri="{9D8B030D-6E8A-4147-A177-3AD203B41FA5}">
                      <a16:colId xmlns:a16="http://schemas.microsoft.com/office/drawing/2014/main" val="40258584"/>
                    </a:ext>
                  </a:extLst>
                </a:gridCol>
                <a:gridCol w="1857375">
                  <a:extLst>
                    <a:ext uri="{9D8B030D-6E8A-4147-A177-3AD203B41FA5}">
                      <a16:colId xmlns:a16="http://schemas.microsoft.com/office/drawing/2014/main" val="4058116353"/>
                    </a:ext>
                  </a:extLst>
                </a:gridCol>
                <a:gridCol w="1128530">
                  <a:extLst>
                    <a:ext uri="{9D8B030D-6E8A-4147-A177-3AD203B41FA5}">
                      <a16:colId xmlns:a16="http://schemas.microsoft.com/office/drawing/2014/main" val="1533300272"/>
                    </a:ext>
                  </a:extLst>
                </a:gridCol>
                <a:gridCol w="1424171">
                  <a:extLst>
                    <a:ext uri="{9D8B030D-6E8A-4147-A177-3AD203B41FA5}">
                      <a16:colId xmlns:a16="http://schemas.microsoft.com/office/drawing/2014/main" val="4040609250"/>
                    </a:ext>
                  </a:extLst>
                </a:gridCol>
              </a:tblGrid>
              <a:tr h="701040">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Total number of 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MERIT (PASS ↑)</a:t>
                      </a:r>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3156503764"/>
                  </a:ext>
                </a:extLst>
              </a:tr>
              <a:tr h="862647">
                <a:tc>
                  <a:txBody>
                    <a:bodyPr/>
                    <a:lstStyle/>
                    <a:p>
                      <a:r>
                        <a:rPr lang="en-GB" sz="4000" dirty="0"/>
                        <a:t>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89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69</a:t>
                      </a:r>
                    </a:p>
                  </a:txBody>
                  <a:tcPr/>
                </a:tc>
                <a:tc>
                  <a:txBody>
                    <a:bodyPr/>
                    <a:lstStyle/>
                    <a:p>
                      <a:pPr marL="0" marR="0" lvl="0" indent="0" algn="l">
                        <a:lnSpc>
                          <a:spcPct val="100000"/>
                        </a:lnSpc>
                        <a:spcBef>
                          <a:spcPts val="0"/>
                        </a:spcBef>
                        <a:spcAft>
                          <a:spcPts val="0"/>
                        </a:spcAft>
                        <a:buFontTx/>
                        <a:buNone/>
                      </a:pPr>
                      <a:r>
                        <a:rPr lang="en-GB" sz="4000" dirty="0"/>
                        <a:t>13 (8)</a:t>
                      </a:r>
                      <a:endParaRPr lang="en-US" dirty="0"/>
                    </a:p>
                    <a:p>
                      <a:pPr lvl="0" algn="l">
                        <a:lnSpc>
                          <a:spcPct val="100000"/>
                        </a:lnSpc>
                        <a:spcBef>
                          <a:spcPts val="0"/>
                        </a:spcBef>
                        <a:spcAft>
                          <a:spcPts val="0"/>
                        </a:spcAft>
                        <a:buNone/>
                      </a:pPr>
                      <a:r>
                        <a:rPr lang="en-GB" sz="4000" b="0" i="0" u="none" strike="noStrike" noProof="0" dirty="0">
                          <a:latin typeface="Calibri"/>
                        </a:rPr>
                        <a:t>15%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2</a:t>
                      </a:r>
                    </a:p>
                  </a:txBody>
                  <a:tcPr/>
                </a:tc>
                <a:extLst>
                  <a:ext uri="{0D108BD9-81ED-4DB2-BD59-A6C34878D82A}">
                    <a16:rowId xmlns:a16="http://schemas.microsoft.com/office/drawing/2014/main" val="2565276372"/>
                  </a:ext>
                </a:extLst>
              </a:tr>
              <a:tr h="866775">
                <a:tc>
                  <a:txBody>
                    <a:bodyPr/>
                    <a:lstStyle/>
                    <a:p>
                      <a:r>
                        <a:rPr lang="en-GB" sz="4000" dirty="0"/>
                        <a:t>2018</a:t>
                      </a:r>
                    </a:p>
                  </a:txBody>
                  <a:tcPr/>
                </a:tc>
                <a:tc>
                  <a:txBody>
                    <a:bodyPr/>
                    <a:lstStyle/>
                    <a:p>
                      <a:r>
                        <a:rPr lang="en-GB" sz="4000" dirty="0"/>
                        <a:t>129</a:t>
                      </a:r>
                    </a:p>
                  </a:txBody>
                  <a:tcPr/>
                </a:tc>
                <a:tc>
                  <a:txBody>
                    <a:bodyPr/>
                    <a:lstStyle/>
                    <a:p>
                      <a:r>
                        <a:rPr lang="en-GB" sz="4000" dirty="0"/>
                        <a:t>91</a:t>
                      </a:r>
                    </a:p>
                  </a:txBody>
                  <a:tcPr/>
                </a:tc>
                <a:tc>
                  <a:txBody>
                    <a:bodyPr/>
                    <a:lstStyle/>
                    <a:p>
                      <a:pPr lvl="0">
                        <a:buNone/>
                      </a:pPr>
                      <a:r>
                        <a:rPr lang="en-GB" sz="4000" dirty="0"/>
                        <a:t>33 (12)</a:t>
                      </a:r>
                    </a:p>
                    <a:p>
                      <a:pPr lvl="0">
                        <a:buNone/>
                      </a:pPr>
                      <a:r>
                        <a:rPr lang="en-GB" sz="4000" b="0" i="0" u="none" strike="noStrike" noProof="0" dirty="0">
                          <a:latin typeface="Calibri"/>
                        </a:rPr>
                        <a:t>26%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t>1</a:t>
                      </a:r>
                    </a:p>
                  </a:txBody>
                  <a:tcPr/>
                </a:tc>
                <a:extLst>
                  <a:ext uri="{0D108BD9-81ED-4DB2-BD59-A6C34878D82A}">
                    <a16:rowId xmlns:a16="http://schemas.microsoft.com/office/drawing/2014/main" val="1649789843"/>
                  </a:ext>
                </a:extLst>
              </a:tr>
            </a:tbl>
          </a:graphicData>
        </a:graphic>
      </p:graphicFrame>
    </p:spTree>
    <p:extLst>
      <p:ext uri="{BB962C8B-B14F-4D97-AF65-F5344CB8AC3E}">
        <p14:creationId xmlns:p14="http://schemas.microsoft.com/office/powerpoint/2010/main" val="232799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a:extLst>
              <a:ext uri="{FF2B5EF4-FFF2-40B4-BE49-F238E27FC236}">
                <a16:creationId xmlns:a16="http://schemas.microsoft.com/office/drawing/2014/main" id="{32C6CF10-D18D-4DD0-8820-FF888020D515}"/>
              </a:ext>
            </a:extLst>
          </p:cNvPr>
          <p:cNvSpPr/>
          <p:nvPr/>
        </p:nvSpPr>
        <p:spPr>
          <a:xfrm>
            <a:off x="268076" y="1016383"/>
            <a:ext cx="8607847" cy="5076927"/>
          </a:xfrm>
          <a:prstGeom prst="wedgeEllipse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50000"/>
                  </a:schemeClr>
                </a:solidFill>
                <a:latin typeface="Times New Roman"/>
                <a:cs typeface="Segoe UI"/>
              </a:rPr>
              <a:t>S1 </a:t>
            </a:r>
            <a:r>
              <a:rPr lang="en-US" sz="2600" dirty="0">
                <a:solidFill>
                  <a:schemeClr val="tx1">
                    <a:lumMod val="50000"/>
                  </a:schemeClr>
                </a:solidFill>
                <a:latin typeface="Times New Roman"/>
                <a:cs typeface="Segoe UI"/>
              </a:rPr>
              <a:t>I feel that my academic writing ability has improved, and it is no longer the writing of the IELTS model. By looking at the essays written in the academic course, you can clearly see the difference. Now in the writing process, I will consciously guide the readers, try to make the language expression clearer and more coherent, and the terms are more objective and more academic. </a:t>
            </a:r>
            <a:endParaRPr lang="en-US" sz="2600" dirty="0">
              <a:solidFill>
                <a:schemeClr val="tx1">
                  <a:lumMod val="50000"/>
                </a:schemeClr>
              </a:solidFill>
              <a:latin typeface="Calibri"/>
              <a:cs typeface="Calibri"/>
            </a:endParaRPr>
          </a:p>
        </p:txBody>
      </p:sp>
      <p:sp>
        <p:nvSpPr>
          <p:cNvPr id="3" name="Title 2">
            <a:extLst>
              <a:ext uri="{FF2B5EF4-FFF2-40B4-BE49-F238E27FC236}">
                <a16:creationId xmlns:a16="http://schemas.microsoft.com/office/drawing/2014/main" id="{A40789BB-D932-4083-B169-C64AA6A9B0FB}"/>
              </a:ext>
            </a:extLst>
          </p:cNvPr>
          <p:cNvSpPr txBox="1">
            <a:spLocks/>
          </p:cNvSpPr>
          <p:nvPr/>
        </p:nvSpPr>
        <p:spPr>
          <a:xfrm>
            <a:off x="601565" y="66369"/>
            <a:ext cx="8158243" cy="9305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US" sz="3800" b="1" dirty="0">
                <a:solidFill>
                  <a:srgbClr val="512654"/>
                </a:solidFill>
              </a:rPr>
              <a:t>Example student reflections (OneNote)</a:t>
            </a:r>
          </a:p>
        </p:txBody>
      </p:sp>
    </p:spTree>
    <p:extLst>
      <p:ext uri="{BB962C8B-B14F-4D97-AF65-F5344CB8AC3E}">
        <p14:creationId xmlns:p14="http://schemas.microsoft.com/office/powerpoint/2010/main" val="128241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a:extLst>
              <a:ext uri="{FF2B5EF4-FFF2-40B4-BE49-F238E27FC236}">
                <a16:creationId xmlns:a16="http://schemas.microsoft.com/office/drawing/2014/main" id="{32C6CF10-D18D-4DD0-8820-FF888020D515}"/>
              </a:ext>
            </a:extLst>
          </p:cNvPr>
          <p:cNvSpPr/>
          <p:nvPr/>
        </p:nvSpPr>
        <p:spPr>
          <a:xfrm>
            <a:off x="15875" y="466060"/>
            <a:ext cx="8987315" cy="5693679"/>
          </a:xfrm>
          <a:prstGeom prst="wedgeEllipse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lumMod val="50000"/>
                  </a:schemeClr>
                </a:solidFill>
                <a:latin typeface="Calibri"/>
                <a:ea typeface="Calibri"/>
                <a:cs typeface="Calibri"/>
              </a:rPr>
              <a:t>S2 </a:t>
            </a:r>
            <a:r>
              <a:rPr lang="en-US" sz="1650" dirty="0">
                <a:solidFill>
                  <a:schemeClr val="tx1">
                    <a:lumMod val="50000"/>
                  </a:schemeClr>
                </a:solidFill>
                <a:latin typeface="Calibri"/>
                <a:ea typeface="Calibri"/>
                <a:cs typeface="Calibri"/>
              </a:rPr>
              <a:t>During</a:t>
            </a:r>
            <a:r>
              <a:rPr lang="en-US" sz="1650" b="0" i="0" dirty="0">
                <a:solidFill>
                  <a:schemeClr val="tx1">
                    <a:lumMod val="50000"/>
                  </a:schemeClr>
                </a:solidFill>
                <a:latin typeface="Calibri"/>
                <a:ea typeface="Calibri"/>
                <a:cs typeface="Calibri"/>
              </a:rPr>
              <a:t> the pre-sessional course, I have developed a large variety of effective technical strategies. For example, I have learned how to do research about my technical and specific topic and select information in articles or in textbooks. Moreover, I learned how to finish reading into writing successfully in a limited time. Although I had learned many kinds of English skills before I came here, I still find that there are many differences between what I did in my undergraduate university and what I do now in Imperial College London. I need to study hardly about basic grammar and technical vocabularies and learn how to use them correctly.</a:t>
            </a:r>
            <a:r>
              <a:rPr lang="en-US" sz="1650" dirty="0">
                <a:solidFill>
                  <a:schemeClr val="tx1">
                    <a:lumMod val="50000"/>
                  </a:schemeClr>
                </a:solidFill>
                <a:latin typeface="Calibri"/>
                <a:ea typeface="Calibri"/>
                <a:cs typeface="Calibri"/>
              </a:rPr>
              <a:t> […]</a:t>
            </a:r>
            <a:endParaRPr lang="en-US" sz="1650" b="0" i="0" dirty="0">
              <a:solidFill>
                <a:schemeClr val="tx1">
                  <a:lumMod val="50000"/>
                </a:schemeClr>
              </a:solidFill>
              <a:latin typeface="Calibri"/>
              <a:ea typeface="Calibri"/>
              <a:cs typeface="Calibri"/>
            </a:endParaRPr>
          </a:p>
          <a:p>
            <a:endParaRPr lang="en-US" sz="1650" dirty="0">
              <a:solidFill>
                <a:schemeClr val="tx1">
                  <a:lumMod val="50000"/>
                </a:schemeClr>
              </a:solidFill>
              <a:latin typeface="Calibri"/>
              <a:ea typeface="Calibri"/>
              <a:cs typeface="Calibri"/>
            </a:endParaRPr>
          </a:p>
          <a:p>
            <a:r>
              <a:rPr lang="en-US" sz="1650" b="0" i="0" dirty="0">
                <a:solidFill>
                  <a:schemeClr val="tx1">
                    <a:lumMod val="50000"/>
                  </a:schemeClr>
                </a:solidFill>
                <a:latin typeface="Calibri"/>
                <a:ea typeface="Calibri"/>
                <a:cs typeface="Calibri"/>
              </a:rPr>
              <a:t>These taught strategies and methods could benefit me in my science fields in the future. I have learned how to review my writing and think like a reader to correct my grammar and spelling mistake. In groupwork session, I have known how to connect with different people and have a clear conversation. The academic process teacher</a:t>
            </a:r>
            <a:r>
              <a:rPr lang="en-US" sz="1650" dirty="0">
                <a:solidFill>
                  <a:schemeClr val="tx1">
                    <a:lumMod val="50000"/>
                  </a:schemeClr>
                </a:solidFill>
                <a:latin typeface="Calibri"/>
                <a:ea typeface="Calibri"/>
                <a:cs typeface="Calibri"/>
              </a:rPr>
              <a:t> </a:t>
            </a:r>
            <a:r>
              <a:rPr lang="en-US" sz="1650" b="0" i="0" dirty="0">
                <a:solidFill>
                  <a:schemeClr val="tx1">
                    <a:lumMod val="50000"/>
                  </a:schemeClr>
                </a:solidFill>
                <a:latin typeface="Calibri"/>
                <a:ea typeface="Calibri"/>
                <a:cs typeface="Calibri"/>
              </a:rPr>
              <a:t>helped me a lot</a:t>
            </a:r>
            <a:r>
              <a:rPr lang="en-US" sz="1650" dirty="0">
                <a:solidFill>
                  <a:schemeClr val="tx1">
                    <a:lumMod val="50000"/>
                  </a:schemeClr>
                </a:solidFill>
                <a:latin typeface="Calibri"/>
                <a:ea typeface="Calibri"/>
                <a:cs typeface="Calibri"/>
              </a:rPr>
              <a:t>.</a:t>
            </a:r>
            <a:endParaRPr lang="en-US" sz="1650" b="0" i="0" dirty="0">
              <a:solidFill>
                <a:schemeClr val="tx1">
                  <a:lumMod val="50000"/>
                </a:schemeClr>
              </a:solidFill>
              <a:latin typeface="Calibri"/>
              <a:ea typeface="Calibri"/>
              <a:cs typeface="Calibri"/>
            </a:endParaRPr>
          </a:p>
        </p:txBody>
      </p:sp>
    </p:spTree>
    <p:extLst>
      <p:ext uri="{BB962C8B-B14F-4D97-AF65-F5344CB8AC3E}">
        <p14:creationId xmlns:p14="http://schemas.microsoft.com/office/powerpoint/2010/main" val="2988482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a:extLst>
              <a:ext uri="{FF2B5EF4-FFF2-40B4-BE49-F238E27FC236}">
                <a16:creationId xmlns:a16="http://schemas.microsoft.com/office/drawing/2014/main" id="{32C6CF10-D18D-4DD0-8820-FF888020D515}"/>
              </a:ext>
            </a:extLst>
          </p:cNvPr>
          <p:cNvSpPr/>
          <p:nvPr/>
        </p:nvSpPr>
        <p:spPr>
          <a:xfrm>
            <a:off x="264179" y="531642"/>
            <a:ext cx="8607847" cy="5076927"/>
          </a:xfrm>
          <a:prstGeom prst="wedgeEllipse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lumMod val="50000"/>
                  </a:schemeClr>
                </a:solidFill>
                <a:latin typeface="Arial"/>
                <a:ea typeface="Segoe UI"/>
                <a:cs typeface="Arial"/>
              </a:rPr>
              <a:t>S3</a:t>
            </a:r>
            <a:r>
              <a:rPr lang="en-US" sz="2200" dirty="0">
                <a:solidFill>
                  <a:schemeClr val="tx1">
                    <a:lumMod val="50000"/>
                  </a:schemeClr>
                </a:solidFill>
                <a:latin typeface="Arial"/>
                <a:ea typeface="Segoe UI"/>
                <a:cs typeface="Arial"/>
              </a:rPr>
              <a:t> I</a:t>
            </a:r>
            <a:r>
              <a:rPr lang="en-US" sz="2200" b="0" i="0" dirty="0">
                <a:solidFill>
                  <a:schemeClr val="tx1">
                    <a:lumMod val="50000"/>
                  </a:schemeClr>
                </a:solidFill>
                <a:latin typeface="Arial"/>
                <a:ea typeface="Arial"/>
                <a:cs typeface="Arial"/>
              </a:rPr>
              <a:t> used to write an article without a clear planning, I used to write full sentences from the beginning, which was time-consuming and lack of overall organization. It was dangerous when I needed to do some reading into writing. After several practices, I started to plan the structure of an article and write the topic sentences to lead my following words. Thus, the logic flow of information within and between paragraphs was clearer and more appropriate than before</a:t>
            </a:r>
            <a:r>
              <a:rPr lang="en-US" sz="2200" dirty="0">
                <a:solidFill>
                  <a:schemeClr val="tx1">
                    <a:lumMod val="50000"/>
                  </a:schemeClr>
                </a:solidFill>
                <a:latin typeface="Arial"/>
                <a:ea typeface="Arial"/>
                <a:cs typeface="Arial"/>
              </a:rPr>
              <a:t>.</a:t>
            </a:r>
            <a:endParaRPr lang="en-US" sz="2200" b="0" i="0" dirty="0">
              <a:solidFill>
                <a:schemeClr val="tx1">
                  <a:lumMod val="50000"/>
                </a:schemeClr>
              </a:solidFill>
              <a:latin typeface="Arial"/>
              <a:ea typeface="Arial"/>
              <a:cs typeface="Arial"/>
            </a:endParaRPr>
          </a:p>
        </p:txBody>
      </p:sp>
    </p:spTree>
    <p:extLst>
      <p:ext uri="{BB962C8B-B14F-4D97-AF65-F5344CB8AC3E}">
        <p14:creationId xmlns:p14="http://schemas.microsoft.com/office/powerpoint/2010/main" val="1283044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1AB90B-E27A-45E8-BEF1-5F1BD7641999}"/>
              </a:ext>
            </a:extLst>
          </p:cNvPr>
          <p:cNvSpPr/>
          <p:nvPr/>
        </p:nvSpPr>
        <p:spPr>
          <a:xfrm>
            <a:off x="0" y="938660"/>
            <a:ext cx="9191770" cy="50239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EB2CE2E-BE74-4381-ADE4-BD50157F68D2}"/>
              </a:ext>
            </a:extLst>
          </p:cNvPr>
          <p:cNvSpPr>
            <a:spLocks noGrp="1"/>
          </p:cNvSpPr>
          <p:nvPr>
            <p:ph type="title" idx="4294967295"/>
          </p:nvPr>
        </p:nvSpPr>
        <p:spPr>
          <a:xfrm>
            <a:off x="438149" y="8114"/>
            <a:ext cx="8158243" cy="930546"/>
          </a:xfrm>
        </p:spPr>
        <p:txBody>
          <a:bodyPr>
            <a:normAutofit/>
          </a:bodyPr>
          <a:lstStyle/>
          <a:p>
            <a:pPr algn="l">
              <a:lnSpc>
                <a:spcPts val="3200"/>
              </a:lnSpc>
            </a:pPr>
            <a:r>
              <a:rPr lang="en-GB" sz="3800" b="1" dirty="0">
                <a:solidFill>
                  <a:srgbClr val="512654"/>
                </a:solidFill>
              </a:rPr>
              <a:t>Validity and washback</a:t>
            </a:r>
            <a:endParaRPr lang="en-US" sz="3800" b="1" dirty="0">
              <a:solidFill>
                <a:srgbClr val="512654"/>
              </a:solidFill>
            </a:endParaRPr>
          </a:p>
        </p:txBody>
      </p:sp>
      <p:sp>
        <p:nvSpPr>
          <p:cNvPr id="2" name="Rectangle 1">
            <a:extLst>
              <a:ext uri="{FF2B5EF4-FFF2-40B4-BE49-F238E27FC236}">
                <a16:creationId xmlns:a16="http://schemas.microsoft.com/office/drawing/2014/main" id="{ABEDD9F4-8DD7-4F24-B902-18004D217493}"/>
              </a:ext>
            </a:extLst>
          </p:cNvPr>
          <p:cNvSpPr/>
          <p:nvPr/>
        </p:nvSpPr>
        <p:spPr>
          <a:xfrm>
            <a:off x="1322546" y="2112579"/>
            <a:ext cx="3297383" cy="2246769"/>
          </a:xfrm>
          <a:prstGeom prst="rect">
            <a:avLst/>
          </a:prstGeom>
        </p:spPr>
        <p:txBody>
          <a:bodyPr wrap="square" anchor="t">
            <a:spAutoFit/>
          </a:bodyPr>
          <a:lstStyle/>
          <a:p>
            <a:r>
              <a:rPr lang="en-US" sz="2800" dirty="0">
                <a:solidFill>
                  <a:schemeClr val="tx1">
                    <a:lumMod val="50000"/>
                  </a:schemeClr>
                </a:solidFill>
                <a:ea typeface="Segoe UI"/>
                <a:cs typeface="Segoe UI"/>
              </a:rPr>
              <a:t>Alignment of learning processes, course content, learning outcomes and assessment</a:t>
            </a:r>
            <a:endParaRPr lang="en-US" sz="2800" dirty="0">
              <a:solidFill>
                <a:schemeClr val="tx1">
                  <a:lumMod val="50000"/>
                </a:schemeClr>
              </a:solidFill>
              <a:cs typeface="Calibri"/>
            </a:endParaRPr>
          </a:p>
        </p:txBody>
      </p:sp>
      <p:sp>
        <p:nvSpPr>
          <p:cNvPr id="4" name="Rectangle 3">
            <a:extLst>
              <a:ext uri="{FF2B5EF4-FFF2-40B4-BE49-F238E27FC236}">
                <a16:creationId xmlns:a16="http://schemas.microsoft.com/office/drawing/2014/main" id="{8DAB6CFD-3280-451A-A8AE-7EF2F174FA8D}"/>
              </a:ext>
            </a:extLst>
          </p:cNvPr>
          <p:cNvSpPr/>
          <p:nvPr/>
        </p:nvSpPr>
        <p:spPr>
          <a:xfrm>
            <a:off x="5217108" y="2618308"/>
            <a:ext cx="2452252" cy="1384995"/>
          </a:xfrm>
          <a:prstGeom prst="rect">
            <a:avLst/>
          </a:prstGeom>
        </p:spPr>
        <p:txBody>
          <a:bodyPr wrap="square">
            <a:spAutoFit/>
          </a:bodyPr>
          <a:lstStyle/>
          <a:p>
            <a:r>
              <a:rPr lang="en-US" sz="2800" dirty="0">
                <a:cs typeface="Calibri"/>
              </a:rPr>
              <a:t>Scaffolding forward and washing back </a:t>
            </a:r>
            <a:endParaRPr lang="en-GB" sz="2800" dirty="0"/>
          </a:p>
        </p:txBody>
      </p:sp>
      <p:sp>
        <p:nvSpPr>
          <p:cNvPr id="5" name="Arrow: Chevron 4">
            <a:extLst>
              <a:ext uri="{FF2B5EF4-FFF2-40B4-BE49-F238E27FC236}">
                <a16:creationId xmlns:a16="http://schemas.microsoft.com/office/drawing/2014/main" id="{C9AED4D1-8F51-4A41-94B8-3E8E20A167BF}"/>
              </a:ext>
            </a:extLst>
          </p:cNvPr>
          <p:cNvSpPr/>
          <p:nvPr/>
        </p:nvSpPr>
        <p:spPr>
          <a:xfrm>
            <a:off x="4371977" y="2780950"/>
            <a:ext cx="353289" cy="1077218"/>
          </a:xfrm>
          <a:prstGeom prst="chevron">
            <a:avLst/>
          </a:prstGeom>
          <a:solidFill>
            <a:schemeClr val="accent4">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Oval 6">
            <a:extLst>
              <a:ext uri="{FF2B5EF4-FFF2-40B4-BE49-F238E27FC236}">
                <a16:creationId xmlns:a16="http://schemas.microsoft.com/office/drawing/2014/main" id="{CCC85A0B-7AF4-431C-87F8-D880B6E408DB}"/>
              </a:ext>
            </a:extLst>
          </p:cNvPr>
          <p:cNvSpPr/>
          <p:nvPr/>
        </p:nvSpPr>
        <p:spPr>
          <a:xfrm>
            <a:off x="694236" y="1200353"/>
            <a:ext cx="7646670" cy="406908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8529BDFD-39CD-4CA7-903F-4DB2C7D1A2FD}"/>
              </a:ext>
            </a:extLst>
          </p:cNvPr>
          <p:cNvSpPr txBox="1"/>
          <p:nvPr/>
        </p:nvSpPr>
        <p:spPr>
          <a:xfrm>
            <a:off x="3322896" y="1493272"/>
            <a:ext cx="2452252" cy="510352"/>
          </a:xfrm>
          <a:prstGeom prst="rect">
            <a:avLst/>
          </a:prstGeom>
        </p:spPr>
        <p:txBody>
          <a:bodyPr vert="horz" wrap="square" lIns="91440" tIns="45720" rIns="91440" bIns="45720" rtlCol="0" anchor="ctr">
            <a:noAutofit/>
          </a:bodyPr>
          <a:lstStyle/>
          <a:p>
            <a:pPr algn="ctr"/>
            <a:r>
              <a:rPr lang="en-GB" sz="2800" b="1" dirty="0"/>
              <a:t>CONTEXT</a:t>
            </a:r>
          </a:p>
        </p:txBody>
      </p:sp>
    </p:spTree>
    <p:extLst>
      <p:ext uri="{BB962C8B-B14F-4D97-AF65-F5344CB8AC3E}">
        <p14:creationId xmlns:p14="http://schemas.microsoft.com/office/powerpoint/2010/main" val="599846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1AB90B-E27A-45E8-BEF1-5F1BD7641999}"/>
              </a:ext>
            </a:extLst>
          </p:cNvPr>
          <p:cNvSpPr/>
          <p:nvPr/>
        </p:nvSpPr>
        <p:spPr>
          <a:xfrm>
            <a:off x="0" y="938660"/>
            <a:ext cx="9144000" cy="54621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EB2CE2E-BE74-4381-ADE4-BD50157F68D2}"/>
              </a:ext>
            </a:extLst>
          </p:cNvPr>
          <p:cNvSpPr>
            <a:spLocks noGrp="1"/>
          </p:cNvSpPr>
          <p:nvPr>
            <p:ph type="title" idx="4294967295"/>
          </p:nvPr>
        </p:nvSpPr>
        <p:spPr>
          <a:xfrm>
            <a:off x="438149" y="8114"/>
            <a:ext cx="8158243" cy="930546"/>
          </a:xfrm>
        </p:spPr>
        <p:txBody>
          <a:bodyPr>
            <a:normAutofit/>
          </a:bodyPr>
          <a:lstStyle/>
          <a:p>
            <a:pPr algn="l">
              <a:lnSpc>
                <a:spcPts val="3200"/>
              </a:lnSpc>
            </a:pPr>
            <a:r>
              <a:rPr lang="en-US" sz="3800" b="1" dirty="0">
                <a:solidFill>
                  <a:srgbClr val="512654"/>
                </a:solidFill>
              </a:rPr>
              <a:t>References</a:t>
            </a:r>
          </a:p>
        </p:txBody>
      </p:sp>
      <p:sp>
        <p:nvSpPr>
          <p:cNvPr id="4" name="TextBox 3">
            <a:extLst>
              <a:ext uri="{FF2B5EF4-FFF2-40B4-BE49-F238E27FC236}">
                <a16:creationId xmlns:a16="http://schemas.microsoft.com/office/drawing/2014/main" id="{8E192434-38B6-4ADD-ADA2-449F470CAC3A}"/>
              </a:ext>
            </a:extLst>
          </p:cNvPr>
          <p:cNvSpPr txBox="1"/>
          <p:nvPr/>
        </p:nvSpPr>
        <p:spPr>
          <a:xfrm>
            <a:off x="438149" y="938661"/>
            <a:ext cx="7869279" cy="5329938"/>
          </a:xfrm>
          <a:prstGeom prst="rect">
            <a:avLst/>
          </a:prstGeom>
        </p:spPr>
        <p:txBody>
          <a:bodyPr vert="horz" wrap="square" lIns="91440" tIns="45720" rIns="91440" bIns="45720" rtlCol="0" anchor="t">
            <a:noAutofit/>
          </a:bodyPr>
          <a:lstStyle/>
          <a:p>
            <a:pPr lvl="0" fontAlgn="base"/>
            <a:r>
              <a:rPr lang="en-US" dirty="0">
                <a:solidFill>
                  <a:srgbClr val="28122A"/>
                </a:solidFill>
              </a:rPr>
              <a:t>Bachman and Palmer (1996) </a:t>
            </a:r>
            <a:r>
              <a:rPr lang="en-US" i="1" dirty="0">
                <a:solidFill>
                  <a:srgbClr val="28122A"/>
                </a:solidFill>
              </a:rPr>
              <a:t>Language Testing in Practice </a:t>
            </a:r>
            <a:r>
              <a:rPr lang="en-US" dirty="0">
                <a:solidFill>
                  <a:srgbClr val="28122A"/>
                </a:solidFill>
              </a:rPr>
              <a:t>Oxford: OUP</a:t>
            </a:r>
          </a:p>
          <a:p>
            <a:pPr lvl="0" fontAlgn="base"/>
            <a:r>
              <a:rPr lang="en-US" sz="1200" dirty="0">
                <a:solidFill>
                  <a:srgbClr val="28122A"/>
                </a:solidFill>
              </a:rPr>
              <a:t>   </a:t>
            </a:r>
          </a:p>
          <a:p>
            <a:pPr fontAlgn="base"/>
            <a:r>
              <a:rPr lang="en-GB" dirty="0">
                <a:solidFill>
                  <a:srgbClr val="28122A"/>
                </a:solidFill>
              </a:rPr>
              <a:t>O'Sullivan, B. (2011) ‘Language Testing’ in Simpson, J. (ed.) Routledge Handbook of Applied Linguistics Abingdon: Routledge pp.259-273</a:t>
            </a:r>
          </a:p>
          <a:p>
            <a:pPr lvl="0" fontAlgn="base"/>
            <a:r>
              <a:rPr lang="en-US" sz="1200" dirty="0">
                <a:solidFill>
                  <a:srgbClr val="28122A"/>
                </a:solidFill>
              </a:rPr>
              <a:t> </a:t>
            </a:r>
          </a:p>
          <a:p>
            <a:pPr fontAlgn="base"/>
            <a:r>
              <a:rPr lang="en-US" dirty="0" err="1">
                <a:solidFill>
                  <a:srgbClr val="28122A"/>
                </a:solidFill>
              </a:rPr>
              <a:t>Plakans</a:t>
            </a:r>
            <a:r>
              <a:rPr lang="en-US" dirty="0">
                <a:solidFill>
                  <a:srgbClr val="28122A"/>
                </a:solidFill>
              </a:rPr>
              <a:t>, L. &amp; </a:t>
            </a:r>
            <a:r>
              <a:rPr lang="en-US" dirty="0" err="1">
                <a:solidFill>
                  <a:srgbClr val="28122A"/>
                </a:solidFill>
              </a:rPr>
              <a:t>Gebril</a:t>
            </a:r>
            <a:r>
              <a:rPr lang="en-US" dirty="0">
                <a:solidFill>
                  <a:srgbClr val="28122A"/>
                </a:solidFill>
              </a:rPr>
              <a:t>, A. (2013) ‘Using multiple texts in an integrated writing assessment: Source text use as a predictor of score’ Journal of Second Language Writing </a:t>
            </a:r>
            <a:r>
              <a:rPr lang="en-GB" dirty="0">
                <a:solidFill>
                  <a:srgbClr val="28122A"/>
                </a:solidFill>
              </a:rPr>
              <a:t>22 pp. 217-230</a:t>
            </a:r>
          </a:p>
          <a:p>
            <a:pPr lvl="0" fontAlgn="base"/>
            <a:r>
              <a:rPr lang="en-US" sz="1200" dirty="0">
                <a:solidFill>
                  <a:srgbClr val="28122A"/>
                </a:solidFill>
              </a:rPr>
              <a:t> </a:t>
            </a:r>
          </a:p>
          <a:p>
            <a:pPr fontAlgn="base"/>
            <a:r>
              <a:rPr lang="en-US" dirty="0" err="1">
                <a:solidFill>
                  <a:srgbClr val="28122A"/>
                </a:solidFill>
              </a:rPr>
              <a:t>Seviour</a:t>
            </a:r>
            <a:r>
              <a:rPr lang="en-US" dirty="0">
                <a:solidFill>
                  <a:srgbClr val="28122A"/>
                </a:solidFill>
              </a:rPr>
              <a:t>, M. (2015) ‘Assessing academic writing on a pre-sessional course: designing assessment which supports learning’</a:t>
            </a:r>
            <a:r>
              <a:rPr lang="en-US" i="1" dirty="0">
                <a:solidFill>
                  <a:srgbClr val="28122A"/>
                </a:solidFill>
              </a:rPr>
              <a:t> Journal of English for Academic Purposes 18 </a:t>
            </a:r>
            <a:r>
              <a:rPr lang="en-US" dirty="0">
                <a:solidFill>
                  <a:srgbClr val="28122A"/>
                </a:solidFill>
              </a:rPr>
              <a:t>pp.84-89</a:t>
            </a:r>
          </a:p>
          <a:p>
            <a:pPr fontAlgn="base"/>
            <a:r>
              <a:rPr lang="en-GB" sz="1200" dirty="0">
                <a:solidFill>
                  <a:srgbClr val="28122A"/>
                </a:solidFill>
              </a:rPr>
              <a:t>   </a:t>
            </a:r>
            <a:r>
              <a:rPr lang="en-US" sz="1200" dirty="0">
                <a:solidFill>
                  <a:srgbClr val="28122A"/>
                </a:solidFill>
              </a:rPr>
              <a:t> </a:t>
            </a:r>
            <a:endParaRPr lang="en-GB" sz="1200" dirty="0">
              <a:solidFill>
                <a:srgbClr val="28122A"/>
              </a:solidFill>
            </a:endParaRPr>
          </a:p>
          <a:p>
            <a:pPr lvl="0" fontAlgn="base"/>
            <a:r>
              <a:rPr lang="en-US" dirty="0">
                <a:solidFill>
                  <a:srgbClr val="28122A"/>
                </a:solidFill>
              </a:rPr>
              <a:t>Schmitt, D. and Hamp-Lyons, L. (2015) ‘The need for EAP teacher knowledge in assessment’ Journal of English for Academic Purposes 18 pp.3-8</a:t>
            </a:r>
          </a:p>
          <a:p>
            <a:pPr lvl="0" fontAlgn="base"/>
            <a:r>
              <a:rPr lang="en-GB" sz="1100" dirty="0">
                <a:solidFill>
                  <a:srgbClr val="28122A"/>
                </a:solidFill>
              </a:rPr>
              <a:t> </a:t>
            </a:r>
            <a:r>
              <a:rPr lang="en-US" sz="1100" dirty="0">
                <a:solidFill>
                  <a:srgbClr val="28122A"/>
                </a:solidFill>
              </a:rPr>
              <a:t> </a:t>
            </a:r>
          </a:p>
          <a:p>
            <a:pPr fontAlgn="base"/>
            <a:r>
              <a:rPr lang="en-GB" dirty="0">
                <a:solidFill>
                  <a:srgbClr val="28122A"/>
                </a:solidFill>
              </a:rPr>
              <a:t>Weir C. (1992) </a:t>
            </a:r>
            <a:r>
              <a:rPr lang="en-GB" i="1" dirty="0">
                <a:solidFill>
                  <a:srgbClr val="28122A"/>
                </a:solidFill>
              </a:rPr>
              <a:t>Understanding and developing language Tests </a:t>
            </a:r>
            <a:r>
              <a:rPr lang="en-GB" dirty="0">
                <a:solidFill>
                  <a:srgbClr val="28122A"/>
                </a:solidFill>
              </a:rPr>
              <a:t>Harlow: Prentice Hall</a:t>
            </a:r>
          </a:p>
          <a:p>
            <a:pPr>
              <a:spcBef>
                <a:spcPct val="20000"/>
              </a:spcBef>
            </a:pPr>
            <a:r>
              <a:rPr lang="en-GB" sz="1200" dirty="0">
                <a:solidFill>
                  <a:srgbClr val="28122A"/>
                </a:solidFill>
              </a:rPr>
              <a:t> </a:t>
            </a:r>
            <a:r>
              <a:rPr lang="en-US" sz="1200" dirty="0">
                <a:solidFill>
                  <a:srgbClr val="28122A"/>
                </a:solidFill>
              </a:rPr>
              <a:t> </a:t>
            </a:r>
            <a:endParaRPr lang="en-US" sz="1200" i="1" dirty="0">
              <a:solidFill>
                <a:srgbClr val="28122A"/>
              </a:solidFill>
            </a:endParaRPr>
          </a:p>
          <a:p>
            <a:pPr lvl="0"/>
            <a:r>
              <a:rPr lang="en-GB" dirty="0">
                <a:solidFill>
                  <a:srgbClr val="28122A"/>
                </a:solidFill>
              </a:rPr>
              <a:t>Westbrook C. &amp; Holt, P. (2015) ‘Addressing the problem of outside assistance in pre-sessional writing assessments’ </a:t>
            </a:r>
            <a:r>
              <a:rPr lang="en-US" i="1" dirty="0">
                <a:solidFill>
                  <a:srgbClr val="28122A"/>
                </a:solidFill>
              </a:rPr>
              <a:t>Journal of English for Academic Purposes 18 </a:t>
            </a:r>
            <a:r>
              <a:rPr lang="en-US" dirty="0">
                <a:solidFill>
                  <a:srgbClr val="28122A"/>
                </a:solidFill>
              </a:rPr>
              <a:t>pp.78-83</a:t>
            </a:r>
            <a:endParaRPr lang="en-US" i="1" dirty="0">
              <a:solidFill>
                <a:srgbClr val="28122A"/>
              </a:solidFill>
            </a:endParaRPr>
          </a:p>
        </p:txBody>
      </p:sp>
    </p:spTree>
    <p:extLst>
      <p:ext uri="{BB962C8B-B14F-4D97-AF65-F5344CB8AC3E}">
        <p14:creationId xmlns:p14="http://schemas.microsoft.com/office/powerpoint/2010/main" val="4208892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1AB90B-E27A-45E8-BEF1-5F1BD7641999}"/>
              </a:ext>
            </a:extLst>
          </p:cNvPr>
          <p:cNvSpPr/>
          <p:nvPr/>
        </p:nvSpPr>
        <p:spPr>
          <a:xfrm>
            <a:off x="0" y="938660"/>
            <a:ext cx="9191770" cy="50239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EB2CE2E-BE74-4381-ADE4-BD50157F68D2}"/>
              </a:ext>
            </a:extLst>
          </p:cNvPr>
          <p:cNvSpPr>
            <a:spLocks noGrp="1"/>
          </p:cNvSpPr>
          <p:nvPr>
            <p:ph type="title" idx="4294967295"/>
          </p:nvPr>
        </p:nvSpPr>
        <p:spPr>
          <a:xfrm>
            <a:off x="438149" y="8114"/>
            <a:ext cx="8158243" cy="930546"/>
          </a:xfrm>
        </p:spPr>
        <p:txBody>
          <a:bodyPr>
            <a:normAutofit/>
          </a:bodyPr>
          <a:lstStyle/>
          <a:p>
            <a:pPr algn="l">
              <a:lnSpc>
                <a:spcPts val="3200"/>
              </a:lnSpc>
            </a:pPr>
            <a:r>
              <a:rPr lang="en-GB" sz="3800" b="1" dirty="0">
                <a:solidFill>
                  <a:srgbClr val="512654"/>
                </a:solidFill>
              </a:rPr>
              <a:t>Acknowledgements</a:t>
            </a:r>
            <a:endParaRPr lang="en-US" sz="3800" b="1" dirty="0" err="1">
              <a:solidFill>
                <a:srgbClr val="512654"/>
              </a:solidFill>
            </a:endParaRPr>
          </a:p>
        </p:txBody>
      </p:sp>
      <p:sp>
        <p:nvSpPr>
          <p:cNvPr id="8" name="TextBox 7">
            <a:extLst>
              <a:ext uri="{FF2B5EF4-FFF2-40B4-BE49-F238E27FC236}">
                <a16:creationId xmlns:a16="http://schemas.microsoft.com/office/drawing/2014/main" id="{0DBBC433-D644-4C2A-8282-A39BEADBE3CC}"/>
              </a:ext>
            </a:extLst>
          </p:cNvPr>
          <p:cNvSpPr txBox="1"/>
          <p:nvPr/>
        </p:nvSpPr>
        <p:spPr>
          <a:xfrm>
            <a:off x="239616" y="1547458"/>
            <a:ext cx="8692308" cy="304698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200" dirty="0">
                <a:solidFill>
                  <a:srgbClr val="28122A"/>
                </a:solidFill>
              </a:rPr>
              <a:t>With thanks to colleagues in the Centre for Academic English.</a:t>
            </a:r>
            <a:endParaRPr lang="en-US" sz="3200" dirty="0">
              <a:cs typeface="Calibri"/>
            </a:endParaRPr>
          </a:p>
          <a:p>
            <a:pPr algn="ctr"/>
            <a:endParaRPr lang="en-US" sz="3200" b="1" dirty="0">
              <a:cs typeface="Calibri"/>
            </a:endParaRPr>
          </a:p>
          <a:p>
            <a:pPr algn="ctr"/>
            <a:r>
              <a:rPr lang="en-US" sz="3200" dirty="0">
                <a:solidFill>
                  <a:srgbClr val="28122A"/>
                </a:solidFill>
              </a:rPr>
              <a:t>Special thanks to Liz Chiu and Andrew Northern and pre-sessional tutors James Arthurs and June Hammond.</a:t>
            </a:r>
            <a:endParaRPr lang="en-US" sz="3200" dirty="0">
              <a:cs typeface="Calibri"/>
            </a:endParaRPr>
          </a:p>
        </p:txBody>
      </p:sp>
    </p:spTree>
    <p:extLst>
      <p:ext uri="{BB962C8B-B14F-4D97-AF65-F5344CB8AC3E}">
        <p14:creationId xmlns:p14="http://schemas.microsoft.com/office/powerpoint/2010/main" val="411425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3068960"/>
            <a:ext cx="7668000" cy="1728192"/>
          </a:xfrm>
        </p:spPr>
        <p:txBody>
          <a:bodyPr>
            <a:normAutofit/>
          </a:bodyPr>
          <a:lstStyle/>
          <a:p>
            <a:r>
              <a:rPr lang="en-GB" sz="4000">
                <a:solidFill>
                  <a:srgbClr val="FFFFFF"/>
                </a:solidFill>
                <a:cs typeface="Calibri"/>
              </a:rPr>
              <a:t>From testing to teaching and back again</a:t>
            </a:r>
          </a:p>
        </p:txBody>
      </p:sp>
      <p:sp>
        <p:nvSpPr>
          <p:cNvPr id="3" name="Subtitle 4"/>
          <p:cNvSpPr>
            <a:spLocks noGrp="1"/>
          </p:cNvSpPr>
          <p:nvPr>
            <p:ph type="subTitle" idx="1"/>
          </p:nvPr>
        </p:nvSpPr>
        <p:spPr>
          <a:xfrm>
            <a:off x="971550" y="4797151"/>
            <a:ext cx="7200900" cy="1079773"/>
          </a:xfrm>
        </p:spPr>
        <p:txBody>
          <a:bodyPr vert="horz" lIns="91440" tIns="45720" rIns="91440" bIns="45720" rtlCol="0" anchor="t">
            <a:noAutofit/>
          </a:bodyPr>
          <a:lstStyle/>
          <a:p>
            <a:pPr>
              <a:defRPr/>
            </a:pPr>
            <a:r>
              <a:rPr lang="en-GB" altLang="en-US" dirty="0">
                <a:cs typeface="Calibri"/>
              </a:rPr>
              <a:t>Dr Julie Hartill</a:t>
            </a:r>
          </a:p>
          <a:p>
            <a:pPr>
              <a:defRPr/>
            </a:pPr>
            <a:r>
              <a:rPr lang="en-GB" altLang="en-US" sz="3200" dirty="0">
                <a:cs typeface="Calibri"/>
              </a:rPr>
              <a:t>BALEAP 2019</a:t>
            </a:r>
          </a:p>
          <a:p>
            <a:pPr>
              <a:defRPr/>
            </a:pPr>
            <a:endParaRPr lang="en-GB" altLang="en-US" dirty="0">
              <a:cs typeface="Calibri"/>
            </a:endParaRPr>
          </a:p>
        </p:txBody>
      </p:sp>
    </p:spTree>
    <p:extLst>
      <p:ext uri="{BB962C8B-B14F-4D97-AF65-F5344CB8AC3E}">
        <p14:creationId xmlns:p14="http://schemas.microsoft.com/office/powerpoint/2010/main" val="3871181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8C8F79-62D1-4EE9-8017-9BCB3B811E8B}"/>
              </a:ext>
            </a:extLst>
          </p:cNvPr>
          <p:cNvSpPr>
            <a:spLocks noGrp="1"/>
          </p:cNvSpPr>
          <p:nvPr>
            <p:ph type="title"/>
          </p:nvPr>
        </p:nvSpPr>
        <p:spPr>
          <a:xfrm>
            <a:off x="457200" y="0"/>
            <a:ext cx="8229600" cy="904875"/>
          </a:xfrm>
        </p:spPr>
        <p:txBody>
          <a:bodyPr>
            <a:normAutofit/>
          </a:bodyPr>
          <a:lstStyle/>
          <a:p>
            <a:pPr algn="l">
              <a:lnSpc>
                <a:spcPts val="3200"/>
              </a:lnSpc>
            </a:pPr>
            <a:r>
              <a:rPr lang="en-GB" sz="3800" b="1" dirty="0">
                <a:solidFill>
                  <a:srgbClr val="512654"/>
                </a:solidFill>
              </a:rPr>
              <a:t>Context</a:t>
            </a:r>
          </a:p>
        </p:txBody>
      </p:sp>
      <p:pic>
        <p:nvPicPr>
          <p:cNvPr id="2" name="Picture 2" descr="A large white building&#10;&#10;Description generated with very high confidence">
            <a:extLst>
              <a:ext uri="{FF2B5EF4-FFF2-40B4-BE49-F238E27FC236}">
                <a16:creationId xmlns:a16="http://schemas.microsoft.com/office/drawing/2014/main" id="{3A34B9F4-100A-4C5B-BE87-DE592DBE3EE4}"/>
              </a:ext>
            </a:extLst>
          </p:cNvPr>
          <p:cNvPicPr>
            <a:picLocks noChangeAspect="1"/>
          </p:cNvPicPr>
          <p:nvPr/>
        </p:nvPicPr>
        <p:blipFill rotWithShape="1">
          <a:blip r:embed="rId3"/>
          <a:srcRect l="-1016" t="6862" r="-1321" b="26741"/>
          <a:stretch/>
        </p:blipFill>
        <p:spPr>
          <a:xfrm>
            <a:off x="-103058" y="768249"/>
            <a:ext cx="9376624" cy="5625607"/>
          </a:xfrm>
          <a:prstGeom prst="rect">
            <a:avLst/>
          </a:prstGeom>
        </p:spPr>
      </p:pic>
    </p:spTree>
    <p:extLst>
      <p:ext uri="{BB962C8B-B14F-4D97-AF65-F5344CB8AC3E}">
        <p14:creationId xmlns:p14="http://schemas.microsoft.com/office/powerpoint/2010/main" val="2429088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1AB90B-E27A-45E8-BEF1-5F1BD7641999}"/>
              </a:ext>
            </a:extLst>
          </p:cNvPr>
          <p:cNvSpPr/>
          <p:nvPr/>
        </p:nvSpPr>
        <p:spPr>
          <a:xfrm>
            <a:off x="9525" y="933451"/>
            <a:ext cx="9134475" cy="52006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EB2CE2E-BE74-4381-ADE4-BD50157F68D2}"/>
              </a:ext>
            </a:extLst>
          </p:cNvPr>
          <p:cNvSpPr>
            <a:spLocks noGrp="1"/>
          </p:cNvSpPr>
          <p:nvPr>
            <p:ph type="title" idx="4294967295"/>
          </p:nvPr>
        </p:nvSpPr>
        <p:spPr>
          <a:xfrm>
            <a:off x="447674" y="-9524"/>
            <a:ext cx="8158243" cy="952499"/>
          </a:xfrm>
        </p:spPr>
        <p:txBody>
          <a:bodyPr>
            <a:normAutofit/>
          </a:bodyPr>
          <a:lstStyle/>
          <a:p>
            <a:pPr algn="l">
              <a:lnSpc>
                <a:spcPts val="3200"/>
              </a:lnSpc>
            </a:pPr>
            <a:r>
              <a:rPr lang="en-GB" sz="3800" b="1" dirty="0">
                <a:solidFill>
                  <a:srgbClr val="512654"/>
                </a:solidFill>
              </a:rPr>
              <a:t>Validity and washback</a:t>
            </a:r>
            <a:endParaRPr lang="en-US" sz="3800" b="1" dirty="0">
              <a:solidFill>
                <a:srgbClr val="512654"/>
              </a:solidFill>
            </a:endParaRPr>
          </a:p>
        </p:txBody>
      </p:sp>
      <p:sp>
        <p:nvSpPr>
          <p:cNvPr id="2" name="Rectangle 1">
            <a:extLst>
              <a:ext uri="{FF2B5EF4-FFF2-40B4-BE49-F238E27FC236}">
                <a16:creationId xmlns:a16="http://schemas.microsoft.com/office/drawing/2014/main" id="{ABEDD9F4-8DD7-4F24-B902-18004D217493}"/>
              </a:ext>
            </a:extLst>
          </p:cNvPr>
          <p:cNvSpPr/>
          <p:nvPr/>
        </p:nvSpPr>
        <p:spPr>
          <a:xfrm>
            <a:off x="1113055" y="2780950"/>
            <a:ext cx="3297383" cy="1815882"/>
          </a:xfrm>
          <a:prstGeom prst="rect">
            <a:avLst/>
          </a:prstGeom>
        </p:spPr>
        <p:txBody>
          <a:bodyPr wrap="square">
            <a:spAutoFit/>
          </a:bodyPr>
          <a:lstStyle/>
          <a:p>
            <a:r>
              <a:rPr lang="en-US" sz="2800" dirty="0">
                <a:solidFill>
                  <a:schemeClr val="tx1">
                    <a:lumMod val="50000"/>
                  </a:schemeClr>
                </a:solidFill>
                <a:ea typeface="Segoe UI"/>
                <a:cs typeface="Segoe UI"/>
              </a:rPr>
              <a:t>Alignment of learning outcomes, course content and assessment</a:t>
            </a:r>
            <a:endParaRPr lang="en-US" sz="2800" dirty="0">
              <a:solidFill>
                <a:schemeClr val="tx1">
                  <a:lumMod val="50000"/>
                </a:schemeClr>
              </a:solidFill>
              <a:cs typeface="Calibri"/>
            </a:endParaRPr>
          </a:p>
        </p:txBody>
      </p:sp>
      <p:sp>
        <p:nvSpPr>
          <p:cNvPr id="4" name="Rectangle 3">
            <a:extLst>
              <a:ext uri="{FF2B5EF4-FFF2-40B4-BE49-F238E27FC236}">
                <a16:creationId xmlns:a16="http://schemas.microsoft.com/office/drawing/2014/main" id="{8DAB6CFD-3280-451A-A8AE-7EF2F174FA8D}"/>
              </a:ext>
            </a:extLst>
          </p:cNvPr>
          <p:cNvSpPr/>
          <p:nvPr/>
        </p:nvSpPr>
        <p:spPr>
          <a:xfrm>
            <a:off x="5237025" y="3201943"/>
            <a:ext cx="2452252" cy="1077218"/>
          </a:xfrm>
          <a:prstGeom prst="rect">
            <a:avLst/>
          </a:prstGeom>
        </p:spPr>
        <p:txBody>
          <a:bodyPr wrap="square">
            <a:spAutoFit/>
          </a:bodyPr>
          <a:lstStyle/>
          <a:p>
            <a:r>
              <a:rPr lang="en-US" sz="2800">
                <a:solidFill>
                  <a:schemeClr val="tx1">
                    <a:lumMod val="50000"/>
                  </a:schemeClr>
                </a:solidFill>
                <a:cs typeface="Calibri"/>
              </a:rPr>
              <a:t>Positive </a:t>
            </a:r>
            <a:endParaRPr lang="en-US" sz="2800">
              <a:solidFill>
                <a:schemeClr val="tx1">
                  <a:lumMod val="50000"/>
                </a:schemeClr>
              </a:solidFill>
            </a:endParaRPr>
          </a:p>
          <a:p>
            <a:r>
              <a:rPr lang="en-US" sz="2800">
                <a:solidFill>
                  <a:schemeClr val="tx1">
                    <a:lumMod val="50000"/>
                  </a:schemeClr>
                </a:solidFill>
                <a:cs typeface="Calibri"/>
              </a:rPr>
              <a:t>washback</a:t>
            </a:r>
            <a:r>
              <a:rPr lang="en-US" sz="3600">
                <a:cs typeface="Calibri"/>
              </a:rPr>
              <a:t> </a:t>
            </a:r>
            <a:endParaRPr lang="en-GB"/>
          </a:p>
        </p:txBody>
      </p:sp>
      <p:sp>
        <p:nvSpPr>
          <p:cNvPr id="5" name="Arrow: Chevron 4">
            <a:extLst>
              <a:ext uri="{FF2B5EF4-FFF2-40B4-BE49-F238E27FC236}">
                <a16:creationId xmlns:a16="http://schemas.microsoft.com/office/drawing/2014/main" id="{C9AED4D1-8F51-4A41-94B8-3E8E20A167BF}"/>
              </a:ext>
            </a:extLst>
          </p:cNvPr>
          <p:cNvSpPr/>
          <p:nvPr/>
        </p:nvSpPr>
        <p:spPr>
          <a:xfrm>
            <a:off x="4572000" y="3201943"/>
            <a:ext cx="353289" cy="1077218"/>
          </a:xfrm>
          <a:prstGeom prst="chevron">
            <a:avLst/>
          </a:prstGeom>
          <a:solidFill>
            <a:schemeClr val="accent4">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1039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8C8F79-62D1-4EE9-8017-9BCB3B811E8B}"/>
              </a:ext>
            </a:extLst>
          </p:cNvPr>
          <p:cNvSpPr>
            <a:spLocks noGrp="1"/>
          </p:cNvSpPr>
          <p:nvPr>
            <p:ph type="title"/>
          </p:nvPr>
        </p:nvSpPr>
        <p:spPr>
          <a:xfrm>
            <a:off x="438150" y="0"/>
            <a:ext cx="8248650" cy="914400"/>
          </a:xfrm>
        </p:spPr>
        <p:txBody>
          <a:bodyPr>
            <a:normAutofit/>
          </a:bodyPr>
          <a:lstStyle/>
          <a:p>
            <a:pPr algn="l">
              <a:lnSpc>
                <a:spcPts val="3200"/>
              </a:lnSpc>
            </a:pPr>
            <a:r>
              <a:rPr lang="en-GB" sz="3800" b="1" dirty="0">
                <a:solidFill>
                  <a:srgbClr val="512654"/>
                </a:solidFill>
              </a:rPr>
              <a:t>Summer 2017</a:t>
            </a:r>
          </a:p>
        </p:txBody>
      </p:sp>
      <p:pic>
        <p:nvPicPr>
          <p:cNvPr id="3" name="Picture 2" descr="A group of people sitting at a table&#10;&#10;Description automatically generated">
            <a:extLst>
              <a:ext uri="{FF2B5EF4-FFF2-40B4-BE49-F238E27FC236}">
                <a16:creationId xmlns:a16="http://schemas.microsoft.com/office/drawing/2014/main" id="{AF2AB94F-9DF6-46B1-BEFA-AD5B9044D2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4" t="26204" b="1684"/>
          <a:stretch/>
        </p:blipFill>
        <p:spPr>
          <a:xfrm>
            <a:off x="0" y="904875"/>
            <a:ext cx="9144000" cy="5143499"/>
          </a:xfrm>
          <a:prstGeom prst="rect">
            <a:avLst/>
          </a:prstGeom>
        </p:spPr>
      </p:pic>
    </p:spTree>
    <p:extLst>
      <p:ext uri="{BB962C8B-B14F-4D97-AF65-F5344CB8AC3E}">
        <p14:creationId xmlns:p14="http://schemas.microsoft.com/office/powerpoint/2010/main" val="195928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A9041B-A6A8-4764-BDB9-7BA557F883E8}"/>
              </a:ext>
            </a:extLst>
          </p:cNvPr>
          <p:cNvSpPr/>
          <p:nvPr/>
        </p:nvSpPr>
        <p:spPr>
          <a:xfrm>
            <a:off x="0" y="931381"/>
            <a:ext cx="9144000" cy="5193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11EE483-5B58-4158-8F91-2EA03F880B40}"/>
              </a:ext>
            </a:extLst>
          </p:cNvPr>
          <p:cNvPicPr>
            <a:picLocks noChangeAspect="1"/>
          </p:cNvPicPr>
          <p:nvPr/>
        </p:nvPicPr>
        <p:blipFill>
          <a:blip r:embed="rId3"/>
          <a:stretch>
            <a:fillRect/>
          </a:stretch>
        </p:blipFill>
        <p:spPr>
          <a:xfrm>
            <a:off x="402009" y="3556085"/>
            <a:ext cx="2074054" cy="1701132"/>
          </a:xfrm>
          <a:prstGeom prst="rect">
            <a:avLst/>
          </a:prstGeom>
        </p:spPr>
      </p:pic>
      <p:sp>
        <p:nvSpPr>
          <p:cNvPr id="2" name="Title 1">
            <a:extLst>
              <a:ext uri="{FF2B5EF4-FFF2-40B4-BE49-F238E27FC236}">
                <a16:creationId xmlns:a16="http://schemas.microsoft.com/office/drawing/2014/main" id="{B05431AE-D362-43F7-B824-2C76C5B3E26D}"/>
              </a:ext>
            </a:extLst>
          </p:cNvPr>
          <p:cNvSpPr>
            <a:spLocks noGrp="1"/>
          </p:cNvSpPr>
          <p:nvPr>
            <p:ph type="title"/>
          </p:nvPr>
        </p:nvSpPr>
        <p:spPr>
          <a:xfrm>
            <a:off x="481012" y="1"/>
            <a:ext cx="8181975" cy="912102"/>
          </a:xfrm>
        </p:spPr>
        <p:txBody>
          <a:bodyPr>
            <a:normAutofit/>
          </a:bodyPr>
          <a:lstStyle/>
          <a:p>
            <a:pPr algn="l"/>
            <a:r>
              <a:rPr lang="en-GB" sz="3800" b="1" dirty="0"/>
              <a:t>The test</a:t>
            </a:r>
          </a:p>
        </p:txBody>
      </p:sp>
      <p:pic>
        <p:nvPicPr>
          <p:cNvPr id="6" name="Picture 5">
            <a:extLst>
              <a:ext uri="{FF2B5EF4-FFF2-40B4-BE49-F238E27FC236}">
                <a16:creationId xmlns:a16="http://schemas.microsoft.com/office/drawing/2014/main" id="{60BAAA1D-C7F1-473E-9D71-F34CA0F5AF32}"/>
              </a:ext>
            </a:extLst>
          </p:cNvPr>
          <p:cNvPicPr>
            <a:picLocks noChangeAspect="1"/>
          </p:cNvPicPr>
          <p:nvPr/>
        </p:nvPicPr>
        <p:blipFill rotWithShape="1">
          <a:blip r:embed="rId4"/>
          <a:srcRect l="6928" t="3871" r="9501" b="1639"/>
          <a:stretch/>
        </p:blipFill>
        <p:spPr>
          <a:xfrm>
            <a:off x="5580063" y="1335540"/>
            <a:ext cx="2228850" cy="3267075"/>
          </a:xfrm>
          <a:prstGeom prst="rect">
            <a:avLst/>
          </a:prstGeom>
        </p:spPr>
      </p:pic>
      <p:pic>
        <p:nvPicPr>
          <p:cNvPr id="8" name="Picture 7">
            <a:extLst>
              <a:ext uri="{FF2B5EF4-FFF2-40B4-BE49-F238E27FC236}">
                <a16:creationId xmlns:a16="http://schemas.microsoft.com/office/drawing/2014/main" id="{28C31F09-46D3-4BCF-B3F5-1F4D13A96C60}"/>
              </a:ext>
            </a:extLst>
          </p:cNvPr>
          <p:cNvPicPr>
            <a:picLocks noChangeAspect="1"/>
          </p:cNvPicPr>
          <p:nvPr/>
        </p:nvPicPr>
        <p:blipFill rotWithShape="1">
          <a:blip r:embed="rId5"/>
          <a:srcRect t="7855" r="4099" b="-4220"/>
          <a:stretch/>
        </p:blipFill>
        <p:spPr>
          <a:xfrm>
            <a:off x="6127605" y="1968617"/>
            <a:ext cx="2228850" cy="3038157"/>
          </a:xfrm>
          <a:prstGeom prst="rect">
            <a:avLst/>
          </a:prstGeom>
        </p:spPr>
      </p:pic>
      <p:pic>
        <p:nvPicPr>
          <p:cNvPr id="13" name="Picture 12">
            <a:extLst>
              <a:ext uri="{FF2B5EF4-FFF2-40B4-BE49-F238E27FC236}">
                <a16:creationId xmlns:a16="http://schemas.microsoft.com/office/drawing/2014/main" id="{26CD7C9B-44A7-49C5-9F5F-7181261871A3}"/>
              </a:ext>
            </a:extLst>
          </p:cNvPr>
          <p:cNvPicPr>
            <a:picLocks noChangeAspect="1"/>
          </p:cNvPicPr>
          <p:nvPr/>
        </p:nvPicPr>
        <p:blipFill>
          <a:blip r:embed="rId6"/>
          <a:stretch>
            <a:fillRect/>
          </a:stretch>
        </p:blipFill>
        <p:spPr>
          <a:xfrm>
            <a:off x="389958" y="1335540"/>
            <a:ext cx="2074055" cy="2113293"/>
          </a:xfrm>
          <a:prstGeom prst="rect">
            <a:avLst/>
          </a:prstGeom>
        </p:spPr>
      </p:pic>
      <p:pic>
        <p:nvPicPr>
          <p:cNvPr id="9" name="Picture 8">
            <a:extLst>
              <a:ext uri="{FF2B5EF4-FFF2-40B4-BE49-F238E27FC236}">
                <a16:creationId xmlns:a16="http://schemas.microsoft.com/office/drawing/2014/main" id="{130D8C5F-AE80-4E6A-BBAA-4D4D8A84F5ED}"/>
              </a:ext>
            </a:extLst>
          </p:cNvPr>
          <p:cNvPicPr>
            <a:picLocks noChangeAspect="1"/>
          </p:cNvPicPr>
          <p:nvPr/>
        </p:nvPicPr>
        <p:blipFill>
          <a:blip r:embed="rId7"/>
          <a:stretch>
            <a:fillRect/>
          </a:stretch>
        </p:blipFill>
        <p:spPr>
          <a:xfrm>
            <a:off x="6416212" y="2531177"/>
            <a:ext cx="2286000" cy="3105150"/>
          </a:xfrm>
          <a:prstGeom prst="rect">
            <a:avLst/>
          </a:prstGeom>
        </p:spPr>
      </p:pic>
      <p:pic>
        <p:nvPicPr>
          <p:cNvPr id="4" name="Picture 3">
            <a:extLst>
              <a:ext uri="{FF2B5EF4-FFF2-40B4-BE49-F238E27FC236}">
                <a16:creationId xmlns:a16="http://schemas.microsoft.com/office/drawing/2014/main" id="{D4C18215-2DB3-4B8D-84D4-A2EB5C1C19F5}"/>
              </a:ext>
            </a:extLst>
          </p:cNvPr>
          <p:cNvPicPr>
            <a:picLocks noChangeAspect="1"/>
          </p:cNvPicPr>
          <p:nvPr/>
        </p:nvPicPr>
        <p:blipFill rotWithShape="1">
          <a:blip r:embed="rId8"/>
          <a:srcRect l="7968" t="3423" r="3585" b="3345"/>
          <a:stretch/>
        </p:blipFill>
        <p:spPr>
          <a:xfrm>
            <a:off x="2915829" y="1335540"/>
            <a:ext cx="2114551" cy="2637474"/>
          </a:xfrm>
          <a:prstGeom prst="rect">
            <a:avLst/>
          </a:prstGeom>
        </p:spPr>
      </p:pic>
      <p:pic>
        <p:nvPicPr>
          <p:cNvPr id="5" name="Picture 4">
            <a:extLst>
              <a:ext uri="{FF2B5EF4-FFF2-40B4-BE49-F238E27FC236}">
                <a16:creationId xmlns:a16="http://schemas.microsoft.com/office/drawing/2014/main" id="{0D327619-F977-40BF-A7D7-279DEAC0363C}"/>
              </a:ext>
            </a:extLst>
          </p:cNvPr>
          <p:cNvPicPr>
            <a:picLocks noChangeAspect="1"/>
          </p:cNvPicPr>
          <p:nvPr/>
        </p:nvPicPr>
        <p:blipFill rotWithShape="1">
          <a:blip r:embed="rId9"/>
          <a:srcRect l="7435" t="2669" r="10038" b="13821"/>
          <a:stretch/>
        </p:blipFill>
        <p:spPr>
          <a:xfrm>
            <a:off x="3193233" y="2711925"/>
            <a:ext cx="2114552" cy="2553336"/>
          </a:xfrm>
          <a:prstGeom prst="rect">
            <a:avLst/>
          </a:prstGeom>
        </p:spPr>
      </p:pic>
    </p:spTree>
    <p:extLst>
      <p:ext uri="{BB962C8B-B14F-4D97-AF65-F5344CB8AC3E}">
        <p14:creationId xmlns:p14="http://schemas.microsoft.com/office/powerpoint/2010/main" val="250741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 result for imperial college students"/>
          <p:cNvPicPr>
            <a:picLocks noGrp="1"/>
          </p:cNvPicPr>
          <p:nvPr>
            <p:ph idx="4294967295"/>
          </p:nvPr>
        </p:nvPicPr>
        <p:blipFill rotWithShape="1">
          <a:blip r:embed="rId3">
            <a:extLst>
              <a:ext uri="{28A0092B-C50C-407E-A947-70E740481C1C}">
                <a14:useLocalDpi xmlns:a14="http://schemas.microsoft.com/office/drawing/2010/main" val="0"/>
              </a:ext>
            </a:extLst>
          </a:blip>
          <a:srcRect l="9874" r="-4" b="-4"/>
          <a:stretch/>
        </p:blipFill>
        <p:spPr bwMode="auto">
          <a:xfrm>
            <a:off x="0" y="852488"/>
            <a:ext cx="2441575" cy="1879600"/>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a:noFill/>
        </p:spPr>
      </p:pic>
      <p:pic>
        <p:nvPicPr>
          <p:cNvPr id="8" name="Picture 7" descr="Image result for imperial college student reading"/>
          <p:cNvPicPr/>
          <p:nvPr/>
        </p:nvPicPr>
        <p:blipFill rotWithShape="1">
          <a:blip r:embed="rId4">
            <a:extLst>
              <a:ext uri="{28A0092B-C50C-407E-A947-70E740481C1C}">
                <a14:useLocalDpi xmlns:a14="http://schemas.microsoft.com/office/drawing/2010/main" val="0"/>
              </a:ext>
            </a:extLst>
          </a:blip>
          <a:srcRect t="8560" r="2" b="22309"/>
          <a:stretch/>
        </p:blipFill>
        <p:spPr bwMode="auto">
          <a:xfrm>
            <a:off x="5536407" y="857258"/>
            <a:ext cx="3607594" cy="1876370"/>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a:noFill/>
        </p:spPr>
      </p:pic>
      <p:pic>
        <p:nvPicPr>
          <p:cNvPr id="7" name="Picture 6"/>
          <p:cNvPicPr/>
          <p:nvPr/>
        </p:nvPicPr>
        <p:blipFill rotWithShape="1">
          <a:blip r:embed="rId5"/>
          <a:srcRect t="2655" r="-1" b="37566"/>
          <a:stretch/>
        </p:blipFill>
        <p:spPr>
          <a:xfrm>
            <a:off x="3506653" y="852574"/>
            <a:ext cx="2758363" cy="1879092"/>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1" name="Picture 10"/>
          <p:cNvPicPr>
            <a:picLocks noChangeAspect="1"/>
          </p:cNvPicPr>
          <p:nvPr/>
        </p:nvPicPr>
        <p:blipFill rotWithShape="1">
          <a:blip r:embed="rId6"/>
          <a:srcRect t="23512" r="-2" b="-2"/>
          <a:stretch/>
        </p:blipFill>
        <p:spPr>
          <a:xfrm>
            <a:off x="4014787" y="2852318"/>
            <a:ext cx="5129213" cy="3148424"/>
          </a:xfrm>
          <a:custGeom>
            <a:avLst/>
            <a:gdLst>
              <a:gd name="connsiteX0" fmla="*/ 1945141 w 6838950"/>
              <a:gd name="connsiteY0" fmla="*/ 0 h 4197911"/>
              <a:gd name="connsiteX1" fmla="*/ 1951364 w 6838950"/>
              <a:gd name="connsiteY1" fmla="*/ 0 h 4197911"/>
              <a:gd name="connsiteX2" fmla="*/ 3141155 w 6838950"/>
              <a:gd name="connsiteY2" fmla="*/ 0 h 4197911"/>
              <a:gd name="connsiteX3" fmla="*/ 4791200 w 6838950"/>
              <a:gd name="connsiteY3" fmla="*/ 0 h 4197911"/>
              <a:gd name="connsiteX4" fmla="*/ 6838950 w 6838950"/>
              <a:gd name="connsiteY4" fmla="*/ 0 h 4197911"/>
              <a:gd name="connsiteX5" fmla="*/ 6838950 w 6838950"/>
              <a:gd name="connsiteY5" fmla="*/ 4197911 h 4197911"/>
              <a:gd name="connsiteX6" fmla="*/ 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12" name="TextBox 11"/>
          <p:cNvSpPr txBox="1"/>
          <p:nvPr/>
        </p:nvSpPr>
        <p:spPr>
          <a:xfrm>
            <a:off x="454640" y="3189713"/>
            <a:ext cx="3560147" cy="3070111"/>
          </a:xfrm>
          <a:prstGeom prst="rect">
            <a:avLst/>
          </a:prstGeom>
        </p:spPr>
        <p:txBody>
          <a:bodyPr vert="horz" lIns="68580" tIns="34290" rIns="68580" bIns="34290" rtlCol="0" anchor="ctr">
            <a:noAutofit/>
          </a:bodyPr>
          <a:lstStyle/>
          <a:p>
            <a:pPr>
              <a:spcBef>
                <a:spcPct val="20000"/>
              </a:spcBef>
            </a:pPr>
            <a:r>
              <a:rPr lang="en-GB" sz="3200" b="1" dirty="0">
                <a:cs typeface="Calibri"/>
              </a:rPr>
              <a:t>Starting points</a:t>
            </a:r>
          </a:p>
          <a:p>
            <a:pPr>
              <a:spcBef>
                <a:spcPct val="20000"/>
              </a:spcBef>
            </a:pPr>
            <a:r>
              <a:rPr lang="en-US" sz="2800" dirty="0">
                <a:solidFill>
                  <a:srgbClr val="2B4349"/>
                </a:solidFill>
              </a:rPr>
              <a:t>Past test performance</a:t>
            </a:r>
            <a:endParaRPr lang="en-US" dirty="0">
              <a:solidFill>
                <a:srgbClr val="512654"/>
              </a:solidFill>
              <a:cs typeface="Calibri"/>
            </a:endParaRPr>
          </a:p>
          <a:p>
            <a:pPr>
              <a:spcBef>
                <a:spcPct val="20000"/>
              </a:spcBef>
            </a:pPr>
            <a:r>
              <a:rPr lang="en-US" sz="2800" dirty="0">
                <a:solidFill>
                  <a:srgbClr val="2B4349"/>
                </a:solidFill>
              </a:rPr>
              <a:t>Revisiting validity</a:t>
            </a:r>
            <a:endParaRPr lang="en-US" sz="2800" dirty="0">
              <a:solidFill>
                <a:srgbClr val="512654"/>
              </a:solidFill>
            </a:endParaRPr>
          </a:p>
          <a:p>
            <a:pPr>
              <a:spcBef>
                <a:spcPct val="20000"/>
              </a:spcBef>
            </a:pPr>
            <a:r>
              <a:rPr lang="en-US" sz="2800" dirty="0">
                <a:solidFill>
                  <a:srgbClr val="2B4349"/>
                </a:solidFill>
              </a:rPr>
              <a:t>Feedback</a:t>
            </a:r>
          </a:p>
          <a:p>
            <a:pPr>
              <a:spcBef>
                <a:spcPct val="20000"/>
              </a:spcBef>
            </a:pPr>
            <a:r>
              <a:rPr lang="en-US" sz="2800" dirty="0">
                <a:solidFill>
                  <a:srgbClr val="2B4349"/>
                </a:solidFill>
              </a:rPr>
              <a:t>Future needs </a:t>
            </a:r>
            <a:endParaRPr lang="en-GB" sz="2800" dirty="0">
              <a:solidFill>
                <a:srgbClr val="2B4349"/>
              </a:solidFill>
              <a:cs typeface="Calibri"/>
            </a:endParaRPr>
          </a:p>
          <a:p>
            <a:pPr>
              <a:spcBef>
                <a:spcPct val="20000"/>
              </a:spcBef>
            </a:pPr>
            <a:endParaRPr lang="en-US" sz="2800" dirty="0">
              <a:solidFill>
                <a:srgbClr val="2B4349"/>
              </a:solidFill>
            </a:endParaRPr>
          </a:p>
        </p:txBody>
      </p:sp>
      <p:pic>
        <p:nvPicPr>
          <p:cNvPr id="9" name="Picture 8"/>
          <p:cNvPicPr>
            <a:picLocks noChangeAspect="1"/>
          </p:cNvPicPr>
          <p:nvPr/>
        </p:nvPicPr>
        <p:blipFill rotWithShape="1">
          <a:blip r:embed="rId7"/>
          <a:srcRect r="4" b="4344"/>
          <a:stretch/>
        </p:blipFill>
        <p:spPr>
          <a:xfrm>
            <a:off x="1701376" y="857258"/>
            <a:ext cx="2545457" cy="1877125"/>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96498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6D6BD96-36F9-40FB-AAD3-B30B9D03D86A}"/>
              </a:ext>
            </a:extLst>
          </p:cNvPr>
          <p:cNvGraphicFramePr/>
          <p:nvPr>
            <p:extLst>
              <p:ext uri="{D42A27DB-BD31-4B8C-83A1-F6EECF244321}">
                <p14:modId xmlns:p14="http://schemas.microsoft.com/office/powerpoint/2010/main" val="2868896542"/>
              </p:ext>
            </p:extLst>
          </p:nvPr>
        </p:nvGraphicFramePr>
        <p:xfrm>
          <a:off x="753605" y="1019175"/>
          <a:ext cx="7636790" cy="4933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D35624E-D519-4E66-8061-5FDCFBA48EC0}"/>
              </a:ext>
            </a:extLst>
          </p:cNvPr>
          <p:cNvSpPr txBox="1">
            <a:spLocks/>
          </p:cNvSpPr>
          <p:nvPr/>
        </p:nvSpPr>
        <p:spPr>
          <a:xfrm>
            <a:off x="438150" y="0"/>
            <a:ext cx="8412243" cy="9334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GB" sz="3800" b="1" dirty="0">
                <a:solidFill>
                  <a:srgbClr val="512654"/>
                </a:solidFill>
              </a:rPr>
              <a:t>2018 Test Specification</a:t>
            </a:r>
            <a:endParaRPr lang="en-US" sz="3800" b="1" dirty="0">
              <a:solidFill>
                <a:srgbClr val="512654"/>
              </a:solidFill>
            </a:endParaRPr>
          </a:p>
        </p:txBody>
      </p:sp>
    </p:spTree>
    <p:extLst>
      <p:ext uri="{BB962C8B-B14F-4D97-AF65-F5344CB8AC3E}">
        <p14:creationId xmlns:p14="http://schemas.microsoft.com/office/powerpoint/2010/main" val="190905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5775639-A05F-4478-A930-50BF4AE411B1}"/>
              </a:ext>
            </a:extLst>
          </p:cNvPr>
          <p:cNvGraphicFramePr>
            <a:graphicFrameLocks noGrp="1"/>
          </p:cNvGraphicFramePr>
          <p:nvPr>
            <p:extLst>
              <p:ext uri="{D42A27DB-BD31-4B8C-83A1-F6EECF244321}">
                <p14:modId xmlns:p14="http://schemas.microsoft.com/office/powerpoint/2010/main" val="1847209257"/>
              </p:ext>
            </p:extLst>
          </p:nvPr>
        </p:nvGraphicFramePr>
        <p:xfrm>
          <a:off x="456293" y="1781193"/>
          <a:ext cx="8069580" cy="2385060"/>
        </p:xfrm>
        <a:graphic>
          <a:graphicData uri="http://schemas.openxmlformats.org/drawingml/2006/table">
            <a:tbl>
              <a:tblPr firstRow="1" bandRow="1">
                <a:tableStyleId>{5C22544A-7EE6-4342-B048-85BDC9FD1C3A}</a:tableStyleId>
              </a:tblPr>
              <a:tblGrid>
                <a:gridCol w="1344930">
                  <a:extLst>
                    <a:ext uri="{9D8B030D-6E8A-4147-A177-3AD203B41FA5}">
                      <a16:colId xmlns:a16="http://schemas.microsoft.com/office/drawing/2014/main" val="829397112"/>
                    </a:ext>
                  </a:extLst>
                </a:gridCol>
                <a:gridCol w="1344930">
                  <a:extLst>
                    <a:ext uri="{9D8B030D-6E8A-4147-A177-3AD203B41FA5}">
                      <a16:colId xmlns:a16="http://schemas.microsoft.com/office/drawing/2014/main" val="3677356578"/>
                    </a:ext>
                  </a:extLst>
                </a:gridCol>
                <a:gridCol w="1344930">
                  <a:extLst>
                    <a:ext uri="{9D8B030D-6E8A-4147-A177-3AD203B41FA5}">
                      <a16:colId xmlns:a16="http://schemas.microsoft.com/office/drawing/2014/main" val="3217952131"/>
                    </a:ext>
                  </a:extLst>
                </a:gridCol>
                <a:gridCol w="1344930">
                  <a:extLst>
                    <a:ext uri="{9D8B030D-6E8A-4147-A177-3AD203B41FA5}">
                      <a16:colId xmlns:a16="http://schemas.microsoft.com/office/drawing/2014/main" val="3469095831"/>
                    </a:ext>
                  </a:extLst>
                </a:gridCol>
                <a:gridCol w="1344930">
                  <a:extLst>
                    <a:ext uri="{9D8B030D-6E8A-4147-A177-3AD203B41FA5}">
                      <a16:colId xmlns:a16="http://schemas.microsoft.com/office/drawing/2014/main" val="1457508144"/>
                    </a:ext>
                  </a:extLst>
                </a:gridCol>
                <a:gridCol w="1344930">
                  <a:extLst>
                    <a:ext uri="{9D8B030D-6E8A-4147-A177-3AD203B41FA5}">
                      <a16:colId xmlns:a16="http://schemas.microsoft.com/office/drawing/2014/main" val="29010940"/>
                    </a:ext>
                  </a:extLst>
                </a:gridCol>
              </a:tblGrid>
              <a:tr h="1015663">
                <a:tc>
                  <a:txBody>
                    <a:bodyPr/>
                    <a:lstStyle/>
                    <a:p>
                      <a:pPr algn="ctr"/>
                      <a:r>
                        <a:rPr lang="en-GB" sz="2000" dirty="0"/>
                        <a:t>Week 1</a:t>
                      </a:r>
                    </a:p>
                    <a:p>
                      <a:pPr algn="ctr"/>
                      <a:endParaRPr lang="en-GB" sz="2000" dirty="0"/>
                    </a:p>
                    <a:p>
                      <a:pPr algn="ctr"/>
                      <a:r>
                        <a:rPr lang="en-GB" sz="1800" b="1" kern="1200" dirty="0">
                          <a:solidFill>
                            <a:schemeClr val="lt1"/>
                          </a:solidFill>
                          <a:latin typeface="+mn-lt"/>
                          <a:ea typeface="+mn-ea"/>
                          <a:cs typeface="+mn-cs"/>
                        </a:rPr>
                        <a:t>Awareness raising</a:t>
                      </a:r>
                    </a:p>
                    <a:p>
                      <a:pPr algn="ctr"/>
                      <a:endParaRPr lang="en-GB" sz="1600" b="1" kern="1200" dirty="0">
                        <a:solidFill>
                          <a:schemeClr val="lt1"/>
                        </a:solidFill>
                        <a:latin typeface="+mn-lt"/>
                        <a:ea typeface="+mn-ea"/>
                        <a:cs typeface="+mn-cs"/>
                      </a:endParaRPr>
                    </a:p>
                    <a:p>
                      <a:pPr algn="ctr"/>
                      <a:endParaRPr lang="en-GB" sz="1600" b="1" kern="1200" dirty="0">
                        <a:solidFill>
                          <a:schemeClr val="lt1"/>
                        </a:solidFill>
                        <a:latin typeface="+mn-lt"/>
                        <a:ea typeface="+mn-ea"/>
                        <a:cs typeface="+mn-cs"/>
                      </a:endParaRPr>
                    </a:p>
                  </a:txBody>
                  <a:tcPr marL="68580" marR="68580" marT="34290" marB="34290">
                    <a:solidFill>
                      <a:schemeClr val="accent1"/>
                    </a:solidFill>
                  </a:tcPr>
                </a:tc>
                <a:tc>
                  <a:txBody>
                    <a:bodyPr/>
                    <a:lstStyle/>
                    <a:p>
                      <a:pPr marL="0" algn="ctr" defTabSz="914400" rtl="0" eaLnBrk="1" latinLnBrk="0" hangingPunct="1"/>
                      <a:r>
                        <a:rPr lang="en-GB" sz="2000" b="1" kern="1200" dirty="0">
                          <a:solidFill>
                            <a:schemeClr val="lt1"/>
                          </a:solidFill>
                          <a:latin typeface="+mn-lt"/>
                          <a:ea typeface="+mn-ea"/>
                          <a:cs typeface="+mn-cs"/>
                        </a:rPr>
                        <a:t>Week  2</a:t>
                      </a:r>
                    </a:p>
                    <a:p>
                      <a:pPr marL="0" algn="ctr" defTabSz="914400" rtl="0" eaLnBrk="1" latinLnBrk="0" hangingPunct="1"/>
                      <a:endParaRPr lang="en-GB" sz="2000" b="1" kern="1200" dirty="0">
                        <a:solidFill>
                          <a:schemeClr val="lt1"/>
                        </a:solidFill>
                        <a:latin typeface="+mn-lt"/>
                        <a:ea typeface="+mn-ea"/>
                        <a:cs typeface="+mn-cs"/>
                      </a:endParaRPr>
                    </a:p>
                    <a:p>
                      <a:pPr marL="0" algn="ctr" defTabSz="914400" rtl="0" eaLnBrk="1" latinLnBrk="0" hangingPunct="1"/>
                      <a:r>
                        <a:rPr lang="en-GB" sz="1600" b="1" i="0" kern="1200" dirty="0">
                          <a:solidFill>
                            <a:schemeClr val="lt1"/>
                          </a:solidFill>
                          <a:latin typeface="+mn-lt"/>
                          <a:ea typeface="+mn-ea"/>
                          <a:cs typeface="+mn-cs"/>
                        </a:rPr>
                        <a:t>Discourse &amp; cohesion </a:t>
                      </a:r>
                    </a:p>
                    <a:p>
                      <a:pPr marL="0" algn="ctr" defTabSz="914400" rtl="0" eaLnBrk="1" latinLnBrk="0" hangingPunct="1"/>
                      <a:endParaRPr lang="en-GB" sz="1600" b="1" i="0" kern="1200" dirty="0">
                        <a:solidFill>
                          <a:schemeClr val="lt1"/>
                        </a:solidFill>
                        <a:latin typeface="+mn-lt"/>
                        <a:ea typeface="+mn-ea"/>
                        <a:cs typeface="+mn-cs"/>
                      </a:endParaRPr>
                    </a:p>
                    <a:p>
                      <a:pPr marL="0" algn="ctr" defTabSz="914400" rtl="0" eaLnBrk="1" latinLnBrk="0" hangingPunct="1"/>
                      <a:endParaRPr lang="en-GB" sz="1600" b="1" i="0" kern="1200" dirty="0">
                        <a:solidFill>
                          <a:schemeClr val="lt1"/>
                        </a:solidFill>
                        <a:latin typeface="+mn-lt"/>
                        <a:ea typeface="+mn-ea"/>
                        <a:cs typeface="+mn-cs"/>
                      </a:endParaRPr>
                    </a:p>
                    <a:p>
                      <a:pPr marL="0" algn="ctr" defTabSz="914400" rtl="0" eaLnBrk="1" latinLnBrk="0" hangingPunct="1"/>
                      <a:r>
                        <a:rPr lang="en-GB" sz="1600" b="1" i="0" kern="1200" dirty="0">
                          <a:solidFill>
                            <a:schemeClr val="lt1"/>
                          </a:solidFill>
                          <a:latin typeface="+mn-lt"/>
                          <a:ea typeface="+mn-ea"/>
                          <a:cs typeface="+mn-cs"/>
                        </a:rPr>
                        <a:t>(Nuclear Technology*)</a:t>
                      </a:r>
                    </a:p>
                    <a:p>
                      <a:pPr marL="0" algn="ctr" defTabSz="914400" rtl="0" eaLnBrk="1" latinLnBrk="0" hangingPunct="1"/>
                      <a:endParaRPr lang="en-GB" sz="1600" b="1" i="0" kern="1200" dirty="0">
                        <a:solidFill>
                          <a:schemeClr val="lt1"/>
                        </a:solidFill>
                        <a:latin typeface="+mn-lt"/>
                        <a:ea typeface="+mn-ea"/>
                        <a:cs typeface="+mn-cs"/>
                      </a:endParaRPr>
                    </a:p>
                  </a:txBody>
                  <a:tcPr marL="68580" marR="68580" marT="34290" marB="34290">
                    <a:solidFill>
                      <a:schemeClr val="accent1"/>
                    </a:solidFill>
                  </a:tcPr>
                </a:tc>
                <a:tc>
                  <a:txBody>
                    <a:bodyPr/>
                    <a:lstStyle/>
                    <a:p>
                      <a:pPr marL="0" algn="ctr" defTabSz="914400" rtl="0" eaLnBrk="1" latinLnBrk="0" hangingPunct="1"/>
                      <a:r>
                        <a:rPr lang="en-GB" sz="2000" b="1" kern="1200" dirty="0">
                          <a:solidFill>
                            <a:schemeClr val="lt1"/>
                          </a:solidFill>
                          <a:latin typeface="+mn-lt"/>
                          <a:ea typeface="+mn-ea"/>
                          <a:cs typeface="+mn-cs"/>
                        </a:rPr>
                        <a:t>Week 3</a:t>
                      </a:r>
                    </a:p>
                    <a:p>
                      <a:pPr marL="0" algn="ctr" defTabSz="914400" rtl="0" eaLnBrk="1" latinLnBrk="0" hangingPunct="1"/>
                      <a:endParaRPr lang="en-GB" sz="2000" b="1" kern="1200" dirty="0">
                        <a:solidFill>
                          <a:schemeClr val="lt1"/>
                        </a:solidFill>
                        <a:latin typeface="+mn-lt"/>
                        <a:ea typeface="+mn-ea"/>
                        <a:cs typeface="+mn-cs"/>
                      </a:endParaRPr>
                    </a:p>
                    <a:p>
                      <a:pPr marL="0" algn="ctr" defTabSz="914400" rtl="0" eaLnBrk="1" latinLnBrk="0" hangingPunct="1"/>
                      <a:r>
                        <a:rPr lang="en-GB" sz="1600" b="1" kern="1200" dirty="0">
                          <a:solidFill>
                            <a:schemeClr val="lt1"/>
                          </a:solidFill>
                          <a:latin typeface="+mn-lt"/>
                          <a:ea typeface="+mn-ea"/>
                          <a:cs typeface="+mn-cs"/>
                        </a:rPr>
                        <a:t>Defining &amp; Explaining (</a:t>
                      </a:r>
                      <a:r>
                        <a:rPr lang="en-GB" sz="1600" b="1" kern="1200" dirty="0" err="1">
                          <a:solidFill>
                            <a:schemeClr val="lt1"/>
                          </a:solidFill>
                          <a:latin typeface="+mn-lt"/>
                          <a:ea typeface="+mn-ea"/>
                          <a:cs typeface="+mn-cs"/>
                        </a:rPr>
                        <a:t>e.g.process</a:t>
                      </a:r>
                      <a:r>
                        <a:rPr lang="en-GB" sz="1600" b="1" kern="1200" dirty="0">
                          <a:solidFill>
                            <a:schemeClr val="lt1"/>
                          </a:solidFill>
                          <a:latin typeface="+mn-lt"/>
                          <a:ea typeface="+mn-ea"/>
                          <a:cs typeface="+mn-cs"/>
                        </a:rPr>
                        <a:t>)</a:t>
                      </a:r>
                    </a:p>
                    <a:p>
                      <a:pPr marL="0" algn="ctr" defTabSz="914400" rtl="0" eaLnBrk="1" latinLnBrk="0" hangingPunct="1"/>
                      <a:endParaRPr lang="en-GB" sz="1600" b="1" kern="1200" dirty="0">
                        <a:solidFill>
                          <a:schemeClr val="lt1"/>
                        </a:solidFill>
                        <a:latin typeface="+mn-lt"/>
                        <a:ea typeface="+mn-ea"/>
                        <a:cs typeface="+mn-cs"/>
                      </a:endParaRPr>
                    </a:p>
                    <a:p>
                      <a:pPr marL="0" algn="ctr" defTabSz="914400" rtl="0" eaLnBrk="1" latinLnBrk="0" hangingPunct="1"/>
                      <a:r>
                        <a:rPr lang="en-GB" sz="1600" b="1" kern="1200" dirty="0">
                          <a:solidFill>
                            <a:schemeClr val="lt1"/>
                          </a:solidFill>
                          <a:latin typeface="+mn-lt"/>
                          <a:ea typeface="+mn-ea"/>
                          <a:cs typeface="+mn-cs"/>
                        </a:rPr>
                        <a:t>(Aerial robots)</a:t>
                      </a:r>
                    </a:p>
                  </a:txBody>
                  <a:tcPr marL="68580" marR="68580" marT="34290" marB="34290">
                    <a:solidFill>
                      <a:schemeClr val="accent1"/>
                    </a:solidFill>
                  </a:tcPr>
                </a:tc>
                <a:tc>
                  <a:txBody>
                    <a:bodyPr/>
                    <a:lstStyle/>
                    <a:p>
                      <a:pPr marL="0" algn="ctr" defTabSz="914400" rtl="0" eaLnBrk="1" latinLnBrk="0" hangingPunct="1"/>
                      <a:r>
                        <a:rPr lang="en-GB" sz="2000" b="1" kern="1200" dirty="0">
                          <a:solidFill>
                            <a:schemeClr val="lt1"/>
                          </a:solidFill>
                          <a:latin typeface="+mn-lt"/>
                          <a:ea typeface="+mn-ea"/>
                          <a:cs typeface="+mn-cs"/>
                        </a:rPr>
                        <a:t>Week 4</a:t>
                      </a:r>
                    </a:p>
                    <a:p>
                      <a:pPr marL="0" algn="ctr" defTabSz="914400" rtl="0" eaLnBrk="1" latinLnBrk="0" hangingPunct="1"/>
                      <a:endParaRPr lang="en-GB" sz="20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Problems/ Solutions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lt1"/>
                        </a:solidFill>
                        <a:latin typeface="+mn-lt"/>
                        <a:ea typeface="+mn-ea"/>
                        <a:cs typeface="+mn-cs"/>
                      </a:endParaRPr>
                    </a:p>
                    <a:p>
                      <a:pPr marL="0" algn="ctr" defTabSz="914400" rtl="0" eaLnBrk="1" latinLnBrk="0" hangingPunct="1"/>
                      <a:r>
                        <a:rPr lang="en-GB" sz="1600" b="1" kern="1200" dirty="0">
                          <a:solidFill>
                            <a:schemeClr val="lt1"/>
                          </a:solidFill>
                          <a:latin typeface="+mn-lt"/>
                          <a:ea typeface="+mn-ea"/>
                          <a:cs typeface="+mn-cs"/>
                        </a:rPr>
                        <a:t> (Ocean Plastic)</a:t>
                      </a:r>
                    </a:p>
                  </a:txBody>
                  <a:tcPr marL="68580" marR="68580" marT="34290" marB="34290">
                    <a:solidFill>
                      <a:schemeClr val="accent1"/>
                    </a:solidFill>
                  </a:tcPr>
                </a:tc>
                <a:tc>
                  <a:txBody>
                    <a:bodyPr/>
                    <a:lstStyle/>
                    <a:p>
                      <a:pPr marL="0" algn="ctr" defTabSz="914400" rtl="0" eaLnBrk="1" latinLnBrk="0" hangingPunct="1"/>
                      <a:r>
                        <a:rPr lang="en-GB" sz="2000" b="1" kern="1200" dirty="0">
                          <a:solidFill>
                            <a:schemeClr val="lt1"/>
                          </a:solidFill>
                          <a:latin typeface="+mn-lt"/>
                          <a:ea typeface="+mn-ea"/>
                          <a:cs typeface="+mn-cs"/>
                        </a:rPr>
                        <a:t>Week 5</a:t>
                      </a:r>
                    </a:p>
                    <a:p>
                      <a:pPr marL="0" algn="ctr" defTabSz="914400" rtl="0" eaLnBrk="1" latinLnBrk="0" hangingPunct="1"/>
                      <a:endParaRPr lang="en-GB" sz="2000" b="1" kern="1200" dirty="0">
                        <a:solidFill>
                          <a:schemeClr val="lt1"/>
                        </a:solidFill>
                        <a:latin typeface="+mn-lt"/>
                        <a:ea typeface="+mn-ea"/>
                        <a:cs typeface="+mn-cs"/>
                      </a:endParaRPr>
                    </a:p>
                    <a:p>
                      <a:pPr marL="0" algn="ctr" defTabSz="914400" rtl="0" eaLnBrk="1" latinLnBrk="0" hangingPunct="1"/>
                      <a:r>
                        <a:rPr lang="en-GB" sz="1600" b="1" kern="1200" dirty="0">
                          <a:solidFill>
                            <a:schemeClr val="lt1"/>
                          </a:solidFill>
                          <a:latin typeface="+mn-lt"/>
                          <a:ea typeface="+mn-ea"/>
                          <a:cs typeface="+mn-cs"/>
                        </a:rPr>
                        <a:t>Comparing/ contrasting</a:t>
                      </a:r>
                    </a:p>
                    <a:p>
                      <a:pPr marL="0" algn="ctr" defTabSz="914400" rtl="0" eaLnBrk="1" latinLnBrk="0" hangingPunct="1"/>
                      <a:endParaRPr lang="en-GB" sz="1600" b="1" kern="1200" dirty="0">
                        <a:solidFill>
                          <a:schemeClr val="lt1"/>
                        </a:solidFill>
                        <a:latin typeface="+mn-lt"/>
                        <a:ea typeface="+mn-ea"/>
                        <a:cs typeface="+mn-cs"/>
                      </a:endParaRPr>
                    </a:p>
                    <a:p>
                      <a:pPr marL="0" algn="ctr" defTabSz="914400" rtl="0" eaLnBrk="1" latinLnBrk="0" hangingPunct="1"/>
                      <a:endParaRPr lang="en-GB" sz="1600" b="1" kern="1200" dirty="0">
                        <a:solidFill>
                          <a:schemeClr val="lt1"/>
                        </a:solidFill>
                        <a:latin typeface="+mn-lt"/>
                        <a:ea typeface="+mn-ea"/>
                        <a:cs typeface="+mn-cs"/>
                      </a:endParaRPr>
                    </a:p>
                    <a:p>
                      <a:pPr marL="0" algn="ctr" defTabSz="914400" rtl="0" eaLnBrk="1" latinLnBrk="0" hangingPunct="1"/>
                      <a:r>
                        <a:rPr lang="en-GB" sz="1600" b="1" kern="1200" dirty="0">
                          <a:solidFill>
                            <a:schemeClr val="lt1"/>
                          </a:solidFill>
                          <a:latin typeface="+mn-lt"/>
                          <a:ea typeface="+mn-ea"/>
                          <a:cs typeface="+mn-cs"/>
                        </a:rPr>
                        <a:t>(Bioactive Glass)</a:t>
                      </a:r>
                    </a:p>
                  </a:txBody>
                  <a:tcPr marL="68580" marR="68580" marT="34290" marB="34290">
                    <a:solidFill>
                      <a:schemeClr val="accent1"/>
                    </a:solidFill>
                  </a:tcPr>
                </a:tc>
                <a:tc>
                  <a:txBody>
                    <a:bodyPr/>
                    <a:lstStyle/>
                    <a:p>
                      <a:pPr marL="0" algn="ctr" defTabSz="914400" rtl="0" eaLnBrk="1" latinLnBrk="0" hangingPunct="1"/>
                      <a:r>
                        <a:rPr lang="en-GB" sz="2000" b="1" kern="1200" dirty="0">
                          <a:solidFill>
                            <a:schemeClr val="lt1"/>
                          </a:solidFill>
                          <a:latin typeface="+mn-lt"/>
                          <a:ea typeface="+mn-ea"/>
                          <a:cs typeface="+mn-cs"/>
                        </a:rPr>
                        <a:t>Week 6</a:t>
                      </a:r>
                    </a:p>
                    <a:p>
                      <a:pPr marL="0" algn="ctr" defTabSz="914400" rtl="0" eaLnBrk="1" latinLnBrk="0" hangingPunct="1"/>
                      <a:endParaRPr lang="en-GB" sz="2000" b="1" kern="1200" dirty="0">
                        <a:solidFill>
                          <a:schemeClr val="bg1"/>
                        </a:solidFill>
                        <a:latin typeface="+mn-lt"/>
                        <a:ea typeface="+mn-ea"/>
                        <a:cs typeface="+mn-cs"/>
                      </a:endParaRPr>
                    </a:p>
                    <a:p>
                      <a:pPr marL="0" algn="ctr" defTabSz="914400" rtl="0" eaLnBrk="1" latinLnBrk="0" hangingPunct="1"/>
                      <a:r>
                        <a:rPr lang="en-GB" sz="2800" b="1" kern="1200" dirty="0">
                          <a:solidFill>
                            <a:schemeClr val="bg1"/>
                          </a:solidFill>
                          <a:latin typeface="+mn-lt"/>
                          <a:ea typeface="+mn-ea"/>
                          <a:cs typeface="+mn-cs"/>
                        </a:rPr>
                        <a:t>TWE</a:t>
                      </a:r>
                      <a:endParaRPr lang="en-GB" sz="2000" b="1" kern="1200" dirty="0">
                        <a:solidFill>
                          <a:schemeClr val="bg1"/>
                        </a:solidFill>
                        <a:latin typeface="+mn-lt"/>
                        <a:ea typeface="+mn-ea"/>
                        <a:cs typeface="+mn-cs"/>
                      </a:endParaRPr>
                    </a:p>
                    <a:p>
                      <a:pPr marL="0" algn="ctr" defTabSz="914400" rtl="0" eaLnBrk="1" latinLnBrk="0" hangingPunct="1"/>
                      <a:endParaRPr lang="en-GB" sz="1600" b="1" kern="1200" dirty="0">
                        <a:solidFill>
                          <a:schemeClr val="lt1"/>
                        </a:solidFill>
                        <a:latin typeface="+mn-lt"/>
                        <a:ea typeface="+mn-ea"/>
                        <a:cs typeface="+mn-cs"/>
                      </a:endParaRPr>
                    </a:p>
                    <a:p>
                      <a:pPr marL="0" algn="ctr" defTabSz="914400" rtl="0" eaLnBrk="1" latinLnBrk="0" hangingPunct="1"/>
                      <a:endParaRPr lang="en-GB" sz="1800" b="1" kern="1200" dirty="0">
                        <a:solidFill>
                          <a:schemeClr val="lt1"/>
                        </a:solidFill>
                        <a:latin typeface="+mn-lt"/>
                        <a:ea typeface="+mn-ea"/>
                        <a:cs typeface="+mn-cs"/>
                      </a:endParaRPr>
                    </a:p>
                  </a:txBody>
                  <a:tcPr marL="68580" marR="68580" marT="34290" marB="34290">
                    <a:solidFill>
                      <a:schemeClr val="accent1"/>
                    </a:solidFill>
                  </a:tcPr>
                </a:tc>
                <a:extLst>
                  <a:ext uri="{0D108BD9-81ED-4DB2-BD59-A6C34878D82A}">
                    <a16:rowId xmlns:a16="http://schemas.microsoft.com/office/drawing/2014/main" val="3977638317"/>
                  </a:ext>
                </a:extLst>
              </a:tr>
            </a:tbl>
          </a:graphicData>
        </a:graphic>
      </p:graphicFrame>
      <p:sp>
        <p:nvSpPr>
          <p:cNvPr id="5" name="Title 2">
            <a:extLst>
              <a:ext uri="{FF2B5EF4-FFF2-40B4-BE49-F238E27FC236}">
                <a16:creationId xmlns:a16="http://schemas.microsoft.com/office/drawing/2014/main" id="{183E3230-275B-4144-9E1C-02CC7C18CBCF}"/>
              </a:ext>
            </a:extLst>
          </p:cNvPr>
          <p:cNvSpPr txBox="1">
            <a:spLocks/>
          </p:cNvSpPr>
          <p:nvPr/>
        </p:nvSpPr>
        <p:spPr>
          <a:xfrm>
            <a:off x="456293" y="169369"/>
            <a:ext cx="8412243" cy="16118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GB" sz="3800" b="1" dirty="0">
                <a:solidFill>
                  <a:srgbClr val="512654"/>
                </a:solidFill>
              </a:rPr>
              <a:t>2018 Teaching</a:t>
            </a:r>
          </a:p>
          <a:p>
            <a:pPr algn="l">
              <a:lnSpc>
                <a:spcPts val="3200"/>
              </a:lnSpc>
            </a:pPr>
            <a:endParaRPr lang="en-GB" sz="3800" b="1" dirty="0">
              <a:solidFill>
                <a:srgbClr val="512654"/>
              </a:solidFill>
              <a:cs typeface="Calibri"/>
            </a:endParaRPr>
          </a:p>
          <a:p>
            <a:pPr algn="l">
              <a:lnSpc>
                <a:spcPts val="3200"/>
              </a:lnSpc>
            </a:pPr>
            <a:r>
              <a:rPr lang="en-US" sz="3200" b="1" dirty="0">
                <a:solidFill>
                  <a:srgbClr val="512654"/>
                </a:solidFill>
                <a:cs typeface="Calibri"/>
              </a:rPr>
              <a:t>Academic Process component week-by-week</a:t>
            </a:r>
          </a:p>
          <a:p>
            <a:pPr algn="l">
              <a:lnSpc>
                <a:spcPts val="3200"/>
              </a:lnSpc>
            </a:pPr>
            <a:endParaRPr lang="en-GB" sz="3200" b="1" dirty="0">
              <a:solidFill>
                <a:srgbClr val="512654"/>
              </a:solidFill>
              <a:cs typeface="Calibri"/>
            </a:endParaRPr>
          </a:p>
        </p:txBody>
      </p:sp>
    </p:spTree>
    <p:extLst>
      <p:ext uri="{BB962C8B-B14F-4D97-AF65-F5344CB8AC3E}">
        <p14:creationId xmlns:p14="http://schemas.microsoft.com/office/powerpoint/2010/main" val="3289264180"/>
      </p:ext>
    </p:extLst>
  </p:cSld>
  <p:clrMapOvr>
    <a:masterClrMapping/>
  </p:clrMapOvr>
</p:sld>
</file>

<file path=ppt/theme/theme1.xml><?xml version="1.0" encoding="utf-8"?>
<a:theme xmlns:a="http://schemas.openxmlformats.org/drawingml/2006/main" name="CfAE PP Template">
  <a:themeElements>
    <a:clrScheme name="CfAE">
      <a:dk1>
        <a:srgbClr val="512654"/>
      </a:dk1>
      <a:lt1>
        <a:srgbClr val="FFFFFF"/>
      </a:lt1>
      <a:dk2>
        <a:srgbClr val="4A737E"/>
      </a:dk2>
      <a:lt2>
        <a:srgbClr val="A893AD"/>
      </a:lt2>
      <a:accent1>
        <a:srgbClr val="512654"/>
      </a:accent1>
      <a:accent2>
        <a:srgbClr val="A5A5A5"/>
      </a:accent2>
      <a:accent3>
        <a:srgbClr val="A893AD"/>
      </a:accent3>
      <a:accent4>
        <a:srgbClr val="A3C1C9"/>
      </a:accent4>
      <a:accent5>
        <a:srgbClr val="4A737E"/>
      </a:accent5>
      <a:accent6>
        <a:srgbClr val="ADDBFF"/>
      </a:accent6>
      <a:hlink>
        <a:srgbClr val="5BB7FF"/>
      </a:hlink>
      <a:folHlink>
        <a:srgbClr val="00997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TotalTime>
  <Words>1120</Words>
  <Application>Microsoft Office PowerPoint</Application>
  <PresentationFormat>On-screen Show (4:3)</PresentationFormat>
  <Paragraphs>303</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Nova</vt:lpstr>
      <vt:lpstr>Calibri</vt:lpstr>
      <vt:lpstr>Segoe UI</vt:lpstr>
      <vt:lpstr>Times New Roman</vt:lpstr>
      <vt:lpstr>Wingdings</vt:lpstr>
      <vt:lpstr>CfAE PP Template</vt:lpstr>
      <vt:lpstr>PowerPoint Presentation</vt:lpstr>
      <vt:lpstr>From testing to teaching and back again</vt:lpstr>
      <vt:lpstr>Context</vt:lpstr>
      <vt:lpstr>Validity and washback</vt:lpstr>
      <vt:lpstr>Summer 2017</vt:lpstr>
      <vt:lpstr>The test</vt:lpstr>
      <vt:lpstr>PowerPoint Presentation</vt:lpstr>
      <vt:lpstr>PowerPoint Presentation</vt:lpstr>
      <vt:lpstr>PowerPoint Presentation</vt:lpstr>
      <vt:lpstr>PowerPoint Presentation</vt:lpstr>
      <vt:lpstr>Comparison of results</vt:lpstr>
      <vt:lpstr>PowerPoint Presentation</vt:lpstr>
      <vt:lpstr>PowerPoint Presentation</vt:lpstr>
      <vt:lpstr>PowerPoint Presentation</vt:lpstr>
      <vt:lpstr>Validity and washback</vt:lpstr>
      <vt:lpstr>References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as a tool not just an objective': developing interaction and autonomy on a pre-sessional course  </dc:title>
  <cp:lastModifiedBy>Hartill, Julie A</cp:lastModifiedBy>
  <cp:revision>825</cp:revision>
  <dcterms:modified xsi:type="dcterms:W3CDTF">2019-04-30T10:06:12Z</dcterms:modified>
</cp:coreProperties>
</file>