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75" r:id="rId3"/>
    <p:sldId id="329" r:id="rId4"/>
    <p:sldId id="330" r:id="rId5"/>
    <p:sldId id="332" r:id="rId6"/>
    <p:sldId id="272" r:id="rId7"/>
    <p:sldId id="271" r:id="rId8"/>
    <p:sldId id="273" r:id="rId9"/>
    <p:sldId id="331" r:id="rId10"/>
    <p:sldId id="276" r:id="rId11"/>
    <p:sldId id="279" r:id="rId12"/>
    <p:sldId id="334" r:id="rId13"/>
    <p:sldId id="333" r:id="rId14"/>
    <p:sldId id="335" r:id="rId15"/>
    <p:sldId id="338" r:id="rId16"/>
    <p:sldId id="278" r:id="rId17"/>
    <p:sldId id="339" r:id="rId18"/>
    <p:sldId id="340" r:id="rId19"/>
    <p:sldId id="341" r:id="rId20"/>
    <p:sldId id="342" r:id="rId21"/>
    <p:sldId id="336" r:id="rId22"/>
    <p:sldId id="32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0692" autoAdjust="0"/>
  </p:normalViewPr>
  <p:slideViewPr>
    <p:cSldViewPr snapToGrid="0">
      <p:cViewPr varScale="1">
        <p:scale>
          <a:sx n="76" d="100"/>
          <a:sy n="76" d="100"/>
        </p:scale>
        <p:origin x="126" y="8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2" d="100"/>
          <a:sy n="82" d="100"/>
        </p:scale>
        <p:origin x="203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BF2E77-9C26-4B92-A47D-8FC6D7736272}" type="datetimeFigureOut">
              <a:rPr lang="en-GB" smtClean="0"/>
              <a:t>29/04/2019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66D1D3-5E76-4A21-87CA-F1AAB33C49B5}" type="slidenum">
              <a:rPr lang="en-GB" smtClean="0"/>
              <a:t>‹#›</a:t>
            </a:fld>
            <a:endParaRPr lang="en-GB"/>
          </a:p>
        </p:txBody>
      </p:sp>
    </p:spTree>
    <p:extLst>
      <p:ext uri="{BB962C8B-B14F-4D97-AF65-F5344CB8AC3E}">
        <p14:creationId xmlns:p14="http://schemas.microsoft.com/office/powerpoint/2010/main" val="2421174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nderstandingsociety.blogspot.com/2018/05/social-generativity-and-complexity.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71EF35-D287-4292-8944-5B7DD52C5EA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047441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Maybe, but they are still examples of academic texts? So, what makes them academic</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6D1D3-5E76-4A21-87CA-F1AAB33C49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50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Non-linearity is a feature of complex systems</a:t>
            </a:r>
          </a:p>
        </p:txBody>
      </p:sp>
      <p:sp>
        <p:nvSpPr>
          <p:cNvPr id="4" name="Slide Number Placeholder 3"/>
          <p:cNvSpPr>
            <a:spLocks noGrp="1"/>
          </p:cNvSpPr>
          <p:nvPr>
            <p:ph type="sldNum" sz="quarter" idx="5"/>
          </p:nvPr>
        </p:nvSpPr>
        <p:spPr/>
        <p:txBody>
          <a:bodyPr/>
          <a:lstStyle/>
          <a:p>
            <a:fld id="{0B66D1D3-5E76-4A21-87CA-F1AAB33C49B5}" type="slidenum">
              <a:rPr lang="en-GB" smtClean="0"/>
              <a:t>11</a:t>
            </a:fld>
            <a:endParaRPr lang="en-GB"/>
          </a:p>
        </p:txBody>
      </p:sp>
    </p:spTree>
    <p:extLst>
      <p:ext uri="{BB962C8B-B14F-4D97-AF65-F5344CB8AC3E}">
        <p14:creationId xmlns:p14="http://schemas.microsoft.com/office/powerpoint/2010/main" val="3803636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They enact SAPs, multiplicity of causal factors include agency and textual forms</a:t>
            </a:r>
          </a:p>
          <a:p>
            <a:r>
              <a:rPr lang="en-GB" dirty="0"/>
              <a:t>Think of the difference ‘I’ makes: epistemology, ontology, ethnography</a:t>
            </a:r>
          </a:p>
          <a:p>
            <a:endParaRPr lang="en-GB" dirty="0"/>
          </a:p>
          <a:p>
            <a:r>
              <a:rPr lang="en-GB" dirty="0"/>
              <a:t>Non-linearity: the effect is disproportionate to the cause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hlinkClick r:id="rId3"/>
              </a:rPr>
              <a:t>https://understandingsociety.blogspot.com/2018/05/social-generativity-and-complexity.html</a:t>
            </a:r>
            <a:endParaRPr lang="en-GB" sz="1200" b="0" kern="1200" dirty="0">
              <a:solidFill>
                <a:schemeClr val="tx1"/>
              </a:solidFill>
              <a:latin typeface="+mn-lt"/>
              <a:ea typeface="+mn-ea"/>
              <a:cs typeface="+mn-cs"/>
              <a:hlinkClick r:id="rId3"/>
            </a:endParaRPr>
          </a:p>
          <a:p>
            <a:endParaRPr lang="en-GB" dirty="0"/>
          </a:p>
        </p:txBody>
      </p:sp>
      <p:sp>
        <p:nvSpPr>
          <p:cNvPr id="4" name="Slide Number Placeholder 3"/>
          <p:cNvSpPr>
            <a:spLocks noGrp="1"/>
          </p:cNvSpPr>
          <p:nvPr>
            <p:ph type="sldNum" sz="quarter" idx="5"/>
          </p:nvPr>
        </p:nvSpPr>
        <p:spPr/>
        <p:txBody>
          <a:bodyPr/>
          <a:lstStyle/>
          <a:p>
            <a:fld id="{0B66D1D3-5E76-4A21-87CA-F1AAB33C49B5}" type="slidenum">
              <a:rPr lang="en-GB" smtClean="0"/>
              <a:t>12</a:t>
            </a:fld>
            <a:endParaRPr lang="en-GB"/>
          </a:p>
        </p:txBody>
      </p:sp>
    </p:spTree>
    <p:extLst>
      <p:ext uri="{BB962C8B-B14F-4D97-AF65-F5344CB8AC3E}">
        <p14:creationId xmlns:p14="http://schemas.microsoft.com/office/powerpoint/2010/main" val="288804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https://www.google.com/</a:t>
            </a:r>
            <a:r>
              <a:rPr lang="en-GB" dirty="0" err="1"/>
              <a:t>search?safe</a:t>
            </a:r>
            <a:r>
              <a:rPr lang="en-GB" dirty="0"/>
              <a:t>=</a:t>
            </a:r>
            <a:r>
              <a:rPr lang="en-GB" dirty="0" err="1"/>
              <a:t>active&amp;client</a:t>
            </a:r>
            <a:r>
              <a:rPr lang="en-GB" dirty="0"/>
              <a:t>=</a:t>
            </a:r>
            <a:r>
              <a:rPr lang="en-GB" dirty="0" err="1"/>
              <a:t>firefox-b-d&amp;biw</a:t>
            </a:r>
            <a:r>
              <a:rPr lang="en-GB" dirty="0"/>
              <a:t>=1280&amp;bih=888&amp;tbm=</a:t>
            </a:r>
            <a:r>
              <a:rPr lang="en-GB" dirty="0" err="1"/>
              <a:t>isch&amp;sa</a:t>
            </a:r>
            <a:r>
              <a:rPr lang="en-GB" dirty="0"/>
              <a:t>=1&amp;ei=Sw6wXOVWja2DB6eXq6gM&amp;q=</a:t>
            </a:r>
            <a:r>
              <a:rPr lang="en-GB" dirty="0" err="1"/>
              <a:t>penny+coin+pusher+gif&amp;oq</a:t>
            </a:r>
            <a:r>
              <a:rPr lang="en-GB" dirty="0"/>
              <a:t>=</a:t>
            </a:r>
            <a:r>
              <a:rPr lang="en-GB" dirty="0" err="1"/>
              <a:t>penny+coin+pusher+gif&amp;gs_l</a:t>
            </a:r>
            <a:r>
              <a:rPr lang="en-GB" dirty="0"/>
              <a:t>=img.3...12454.14065..14590...0.0..0.59.234.4......1....1..gws-wiz-img.dPUjWuzz6Lg#imgrc=</a:t>
            </a:r>
            <a:r>
              <a:rPr lang="en-GB" dirty="0" err="1"/>
              <a:t>AxkaYKFMtxsOLM</a:t>
            </a:r>
            <a:r>
              <a:rPr lang="en-GB" dirty="0"/>
              <a:t>:</a:t>
            </a:r>
          </a:p>
        </p:txBody>
      </p:sp>
      <p:sp>
        <p:nvSpPr>
          <p:cNvPr id="4" name="Slide Number Placeholder 3"/>
          <p:cNvSpPr>
            <a:spLocks noGrp="1"/>
          </p:cNvSpPr>
          <p:nvPr>
            <p:ph type="sldNum" sz="quarter" idx="5"/>
          </p:nvPr>
        </p:nvSpPr>
        <p:spPr/>
        <p:txBody>
          <a:bodyPr/>
          <a:lstStyle/>
          <a:p>
            <a:fld id="{0B66D1D3-5E76-4A21-87CA-F1AAB33C49B5}" type="slidenum">
              <a:rPr lang="en-GB" smtClean="0"/>
              <a:t>13</a:t>
            </a:fld>
            <a:endParaRPr lang="en-GB"/>
          </a:p>
        </p:txBody>
      </p:sp>
    </p:spTree>
    <p:extLst>
      <p:ext uri="{BB962C8B-B14F-4D97-AF65-F5344CB8AC3E}">
        <p14:creationId xmlns:p14="http://schemas.microsoft.com/office/powerpoint/2010/main" val="1908917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http://www.chronicle.com/article/An-Activist-Defends-His/239335</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71EF35-D287-4292-8944-5B7DD52C5EA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4076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Complex systems are also open systems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6D1D3-5E76-4A21-87CA-F1AAB33C49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0473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B66D1D3-5E76-4A21-87CA-F1AAB33C49B5}" type="slidenum">
              <a:rPr lang="en-GB" smtClean="0"/>
              <a:t>16</a:t>
            </a:fld>
            <a:endParaRPr lang="en-GB"/>
          </a:p>
        </p:txBody>
      </p:sp>
    </p:spTree>
    <p:extLst>
      <p:ext uri="{BB962C8B-B14F-4D97-AF65-F5344CB8AC3E}">
        <p14:creationId xmlns:p14="http://schemas.microsoft.com/office/powerpoint/2010/main" val="2869283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6D1D3-5E76-4A21-87CA-F1AAB33C49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84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a:t>
            </a:r>
            <a:r>
              <a:rPr lang="en-GB" sz="1200" kern="1200" baseline="-25000" dirty="0" smtClean="0">
                <a:solidFill>
                  <a:schemeClr val="tx1"/>
                </a:solidFill>
                <a:effectLst/>
                <a:latin typeface="+mn-lt"/>
                <a:ea typeface="+mn-ea"/>
                <a:cs typeface="+mn-cs"/>
              </a:rPr>
              <a:t>2</a:t>
            </a:r>
            <a:r>
              <a:rPr lang="en-GB" sz="1200" kern="1200" dirty="0" smtClean="0">
                <a:solidFill>
                  <a:schemeClr val="tx1"/>
                </a:solidFill>
                <a:effectLst/>
                <a:latin typeface="+mn-lt"/>
                <a:ea typeface="+mn-ea"/>
                <a:cs typeface="+mn-cs"/>
              </a:rPr>
              <a:t>0</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B66D1D3-5E76-4A21-87CA-F1AAB33C49B5}" type="slidenum">
              <a:rPr lang="en-GB" smtClean="0"/>
              <a:t>18</a:t>
            </a:fld>
            <a:endParaRPr lang="en-GB"/>
          </a:p>
        </p:txBody>
      </p:sp>
    </p:spTree>
    <p:extLst>
      <p:ext uri="{BB962C8B-B14F-4D97-AF65-F5344CB8AC3E}">
        <p14:creationId xmlns:p14="http://schemas.microsoft.com/office/powerpoint/2010/main" val="4290280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6D1D3-5E76-4A21-87CA-F1AAB33C49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75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66D1D3-5E76-4A21-87CA-F1AAB33C49B5}" type="slidenum">
              <a:rPr lang="en-GB" smtClean="0"/>
              <a:t>2</a:t>
            </a:fld>
            <a:endParaRPr lang="en-GB"/>
          </a:p>
        </p:txBody>
      </p:sp>
    </p:spTree>
    <p:extLst>
      <p:ext uri="{BB962C8B-B14F-4D97-AF65-F5344CB8AC3E}">
        <p14:creationId xmlns:p14="http://schemas.microsoft.com/office/powerpoint/2010/main" val="868185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Open systems are generative</a:t>
            </a:r>
          </a:p>
          <a:p>
            <a:endParaRPr lang="en-GB" dirty="0"/>
          </a:p>
          <a:p>
            <a:endParaRPr lang="en-GB" sz="1200" kern="1200" dirty="0">
              <a:solidFill>
                <a:schemeClr val="tx1"/>
              </a:solidFill>
              <a:effectLst/>
              <a:latin typeface="+mn-lt"/>
              <a:ea typeface="+mn-ea"/>
              <a:cs typeface="+mn-cs"/>
            </a:endParaRP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6D1D3-5E76-4A21-87CA-F1AAB33C49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2915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66D1D3-5E76-4A21-87CA-F1AAB33C49B5}" type="slidenum">
              <a:rPr lang="en-GB" smtClean="0"/>
              <a:t>21</a:t>
            </a:fld>
            <a:endParaRPr lang="en-GB"/>
          </a:p>
        </p:txBody>
      </p:sp>
    </p:spTree>
    <p:extLst>
      <p:ext uri="{BB962C8B-B14F-4D97-AF65-F5344CB8AC3E}">
        <p14:creationId xmlns:p14="http://schemas.microsoft.com/office/powerpoint/2010/main" val="4189485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66D1D3-5E76-4A21-87CA-F1AAB33C49B5}" type="slidenum">
              <a:rPr lang="en-GB" smtClean="0"/>
              <a:t>22</a:t>
            </a:fld>
            <a:endParaRPr lang="en-GB"/>
          </a:p>
        </p:txBody>
      </p:sp>
    </p:spTree>
    <p:extLst>
      <p:ext uri="{BB962C8B-B14F-4D97-AF65-F5344CB8AC3E}">
        <p14:creationId xmlns:p14="http://schemas.microsoft.com/office/powerpoint/2010/main" val="415339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B66D1D3-5E76-4A21-87CA-F1AAB33C49B5}" type="slidenum">
              <a:rPr lang="en-GB" smtClean="0"/>
              <a:t>3</a:t>
            </a:fld>
            <a:endParaRPr lang="en-GB"/>
          </a:p>
        </p:txBody>
      </p:sp>
      <p:sp>
        <p:nvSpPr>
          <p:cNvPr id="5" name="Notes Placeholder 4"/>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543651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http://www.uefap.com/writing/feature/intro.htm</a:t>
            </a:r>
          </a:p>
        </p:txBody>
      </p:sp>
      <p:sp>
        <p:nvSpPr>
          <p:cNvPr id="4" name="Slide Number Placeholder 3"/>
          <p:cNvSpPr>
            <a:spLocks noGrp="1"/>
          </p:cNvSpPr>
          <p:nvPr>
            <p:ph type="sldNum" sz="quarter" idx="5"/>
          </p:nvPr>
        </p:nvSpPr>
        <p:spPr/>
        <p:txBody>
          <a:bodyPr/>
          <a:lstStyle/>
          <a:p>
            <a:fld id="{0B66D1D3-5E76-4A21-87CA-F1AAB33C49B5}" type="slidenum">
              <a:rPr lang="en-GB" smtClean="0"/>
              <a:t>4</a:t>
            </a:fld>
            <a:endParaRPr lang="en-GB"/>
          </a:p>
        </p:txBody>
      </p:sp>
    </p:spTree>
    <p:extLst>
      <p:ext uri="{BB962C8B-B14F-4D97-AF65-F5344CB8AC3E}">
        <p14:creationId xmlns:p14="http://schemas.microsoft.com/office/powerpoint/2010/main" val="1339537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linearity of western thinking is captured in this quote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6D1D3-5E76-4A21-87CA-F1AAB33C49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6380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linearity of Western thinking is illustrated throughout Sousanis (2015b, pp. 37, 44, 58, 63, in particular</a:t>
            </a:r>
            <a:r>
              <a:rPr lang="en-GB" sz="1200" kern="1200" dirty="0" smtClean="0">
                <a:solidFill>
                  <a:schemeClr val="tx1"/>
                </a:solidFill>
                <a:effectLst/>
                <a:latin typeface="+mn-lt"/>
                <a:ea typeface="+mn-ea"/>
                <a:cs typeface="+mn-cs"/>
              </a:rPr>
              <a:t>)</a:t>
            </a:r>
            <a:endParaRPr lang="en-GB" dirty="0"/>
          </a:p>
          <a:p>
            <a:r>
              <a:rPr lang="en-GB" dirty="0"/>
              <a:t>Sousanis: http://meaningoflife.tv/videos/37781</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71EF35-D287-4292-8944-5B7DD52C5EA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5984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Further disruption of linearity: It’s not simply a matter of rap, but a kind of cultural production.</a:t>
            </a:r>
          </a:p>
          <a:p>
            <a:r>
              <a:rPr lang="en-GB" sz="1200" b="0" i="0" u="none" strike="noStrike" kern="1200" dirty="0">
                <a:solidFill>
                  <a:schemeClr val="tx1"/>
                </a:solidFill>
                <a:effectLst/>
                <a:latin typeface="+mn-lt"/>
                <a:ea typeface="+mn-ea"/>
                <a:cs typeface="+mn-cs"/>
              </a:rPr>
              <a:t>people are engaging with that question: social justice and racism at Clemson </a:t>
            </a:r>
            <a:r>
              <a:rPr lang="en-GB" sz="1200" b="0" i="0" u="none" strike="noStrike" kern="1200" dirty="0" err="1">
                <a:solidFill>
                  <a:schemeClr val="tx1"/>
                </a:solidFill>
                <a:effectLst/>
                <a:latin typeface="+mn-lt"/>
                <a:ea typeface="+mn-ea"/>
                <a:cs typeface="+mn-cs"/>
              </a:rPr>
              <a:t>uni</a:t>
            </a:r>
            <a:r>
              <a:rPr lang="en-GB" sz="1200" b="0" i="0" u="none" strike="noStrike"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Socio-academic practice is political</a:t>
            </a:r>
            <a:endParaRPr lang="en-GB" dirty="0"/>
          </a:p>
          <a:p>
            <a:endParaRPr lang="en-GB" dirty="0"/>
          </a:p>
          <a:p>
            <a:r>
              <a:rPr lang="en-GB" dirty="0"/>
              <a:t>Carson: 34-tracks https://aydeethegreat.bandcamp.com/album/owning-my-masters-the-rhetorics-of-rhymes-revolutions</a:t>
            </a:r>
          </a:p>
          <a:p>
            <a:r>
              <a:rPr lang="en-GB" dirty="0"/>
              <a:t>https://aydeethegreat.bandcamp.com/album/owning-my-masters-the-rhetorics-of-rhymes-revolutions</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71EF35-D287-4292-8944-5B7DD52C5EA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5899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Disruption of formality: https://math.hawaii.edu/wordpress/people/paharron/</a:t>
            </a:r>
          </a:p>
          <a:p>
            <a:r>
              <a:rPr lang="en-GB" dirty="0" err="1"/>
              <a:t>Harron</a:t>
            </a:r>
            <a:r>
              <a:rPr lang="en-GB" dirty="0"/>
              <a:t>: http://www.theliberatedmathematician.com/wp-content/uploads/2015/11/PiperThesisPostPrint.pdf: </a:t>
            </a:r>
          </a:p>
          <a:p>
            <a:r>
              <a:rPr lang="en-GB" dirty="0"/>
              <a:t>Interests: intersectional feminism, Number Theory, anti-racism, humanizing mathematics </a:t>
            </a:r>
            <a:r>
              <a:rPr lang="en-GB" sz="1200" b="1" kern="1200" dirty="0">
                <a:solidFill>
                  <a:schemeClr val="tx1"/>
                </a:solidFill>
                <a:effectLst/>
                <a:latin typeface="+mn-lt"/>
                <a:ea typeface="+mn-ea"/>
                <a:cs typeface="+mn-cs"/>
              </a:rPr>
              <a:t>Socio-academic practice is ideological</a:t>
            </a:r>
            <a:endParaRPr lang="en-GB" dirty="0"/>
          </a:p>
          <a:p>
            <a:endParaRPr lang="en-GB" dirty="0"/>
          </a:p>
          <a:p>
            <a:r>
              <a:rPr lang="en-GB" dirty="0"/>
              <a:t>Piper </a:t>
            </a:r>
            <a:r>
              <a:rPr lang="en-GB" dirty="0" err="1"/>
              <a:t>Harron</a:t>
            </a:r>
            <a:r>
              <a:rPr lang="en-GB" dirty="0"/>
              <a:t> is a faculty member of the University of Hawai'i at </a:t>
            </a:r>
            <a:r>
              <a:rPr lang="en-GB" dirty="0" err="1"/>
              <a:t>Mānoa</a:t>
            </a:r>
            <a:r>
              <a:rPr lang="en-GB" dirty="0"/>
              <a:t> Department of Mathematics. In 2016 she received her PhD in mathematics from Princeton University under </a:t>
            </a:r>
            <a:r>
              <a:rPr lang="en-GB" dirty="0" err="1"/>
              <a:t>Manjul</a:t>
            </a:r>
            <a:r>
              <a:rPr lang="en-GB" dirty="0"/>
              <a:t> Bhargava</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71EF35-D287-4292-8944-5B7DD52C5EA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7989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disruption of formality: https://www.nature.com/articles/nm0197-30</a:t>
            </a:r>
          </a:p>
          <a:p>
            <a:r>
              <a:rPr lang="en-GB" dirty="0"/>
              <a:t>https://www.rollingstone.com/culture/culture-news/swedish-scientists-hide-bob-dylan-lyrics-in-scholarly-articles-241478/ </a:t>
            </a:r>
            <a:r>
              <a:rPr lang="en-GB" sz="1200" b="1" kern="1200" dirty="0">
                <a:solidFill>
                  <a:schemeClr val="tx1"/>
                </a:solidFill>
                <a:effectLst/>
                <a:latin typeface="+mn-lt"/>
                <a:ea typeface="+mn-ea"/>
                <a:cs typeface="+mn-cs"/>
              </a:rPr>
              <a:t>Socio-academic practice is fun</a:t>
            </a:r>
            <a:endParaRPr lang="en-GB" dirty="0"/>
          </a:p>
        </p:txBody>
      </p:sp>
      <p:sp>
        <p:nvSpPr>
          <p:cNvPr id="4" name="Slide Number Placeholder 3"/>
          <p:cNvSpPr>
            <a:spLocks noGrp="1"/>
          </p:cNvSpPr>
          <p:nvPr>
            <p:ph type="sldNum" sz="quarter" idx="5"/>
          </p:nvPr>
        </p:nvSpPr>
        <p:spPr/>
        <p:txBody>
          <a:bodyPr/>
          <a:lstStyle/>
          <a:p>
            <a:fld id="{0B66D1D3-5E76-4A21-87CA-F1AAB33C49B5}" type="slidenum">
              <a:rPr lang="en-GB" smtClean="0"/>
              <a:t>9</a:t>
            </a:fld>
            <a:endParaRPr lang="en-GB"/>
          </a:p>
        </p:txBody>
      </p:sp>
    </p:spTree>
    <p:extLst>
      <p:ext uri="{BB962C8B-B14F-4D97-AF65-F5344CB8AC3E}">
        <p14:creationId xmlns:p14="http://schemas.microsoft.com/office/powerpoint/2010/main" val="3535494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7413F06-832B-4CCF-BC1F-74CC9630FA56}" type="datetimeFigureOut">
              <a:rPr lang="en-US" smtClean="0"/>
              <a:pPr/>
              <a:t>4/29/2019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1DA2DC-3906-41EF-840E-30C9667EEBE7}" type="slidenum">
              <a:rPr lang="en-GB" smtClean="0"/>
              <a:pPr/>
              <a:t>‹#›</a:t>
            </a:fld>
            <a:endParaRPr lang="en-GB"/>
          </a:p>
        </p:txBody>
      </p:sp>
    </p:spTree>
    <p:extLst>
      <p:ext uri="{BB962C8B-B14F-4D97-AF65-F5344CB8AC3E}">
        <p14:creationId xmlns:p14="http://schemas.microsoft.com/office/powerpoint/2010/main" val="1612699848"/>
      </p:ext>
    </p:extLst>
  </p:cSld>
  <p:clrMapOvr>
    <a:masterClrMapping/>
  </p:clrMapOvr>
  <mc:AlternateContent xmlns:mc="http://schemas.openxmlformats.org/markup-compatibility/2006" xmlns:p14="http://schemas.microsoft.com/office/powerpoint/2010/main">
    <mc:Choice Requires="p14">
      <p:transition spd="slow" p14:dur="9750" advClick="0" advTm="10000"/>
    </mc:Choice>
    <mc:Fallback xmlns="">
      <p:transition spd="slow" advClick="0"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413F06-832B-4CCF-BC1F-74CC9630FA56}" type="datetimeFigureOut">
              <a:rPr lang="en-US" smtClean="0"/>
              <a:pPr/>
              <a:t>4/29/2019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1DA2DC-3906-41EF-840E-30C9667EEBE7}" type="slidenum">
              <a:rPr lang="en-GB" smtClean="0"/>
              <a:pPr/>
              <a:t>‹#›</a:t>
            </a:fld>
            <a:endParaRPr lang="en-GB"/>
          </a:p>
        </p:txBody>
      </p:sp>
    </p:spTree>
    <p:extLst>
      <p:ext uri="{BB962C8B-B14F-4D97-AF65-F5344CB8AC3E}">
        <p14:creationId xmlns:p14="http://schemas.microsoft.com/office/powerpoint/2010/main" val="184627583"/>
      </p:ext>
    </p:extLst>
  </p:cSld>
  <p:clrMapOvr>
    <a:masterClrMapping/>
  </p:clrMapOvr>
  <mc:AlternateContent xmlns:mc="http://schemas.openxmlformats.org/markup-compatibility/2006" xmlns:p14="http://schemas.microsoft.com/office/powerpoint/2010/main">
    <mc:Choice Requires="p14">
      <p:transition spd="slow" p14:dur="9750" advClick="0" advTm="10000"/>
    </mc:Choice>
    <mc:Fallback xmlns="">
      <p:transition spd="slow"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413F06-832B-4CCF-BC1F-74CC9630FA56}" type="datetimeFigureOut">
              <a:rPr lang="en-US" smtClean="0"/>
              <a:pPr/>
              <a:t>4/29/2019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1DA2DC-3906-41EF-840E-30C9667EEBE7}" type="slidenum">
              <a:rPr lang="en-GB" smtClean="0"/>
              <a:pPr/>
              <a:t>‹#›</a:t>
            </a:fld>
            <a:endParaRPr lang="en-GB"/>
          </a:p>
        </p:txBody>
      </p:sp>
    </p:spTree>
    <p:extLst>
      <p:ext uri="{BB962C8B-B14F-4D97-AF65-F5344CB8AC3E}">
        <p14:creationId xmlns:p14="http://schemas.microsoft.com/office/powerpoint/2010/main" val="930541343"/>
      </p:ext>
    </p:extLst>
  </p:cSld>
  <p:clrMapOvr>
    <a:masterClrMapping/>
  </p:clrMapOvr>
  <mc:AlternateContent xmlns:mc="http://schemas.openxmlformats.org/markup-compatibility/2006" xmlns:p14="http://schemas.microsoft.com/office/powerpoint/2010/main">
    <mc:Choice Requires="p14">
      <p:transition spd="slow" p14:dur="9750" advClick="0" advTm="10000"/>
    </mc:Choice>
    <mc:Fallback xmlns="">
      <p:transition spd="slow"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413F06-832B-4CCF-BC1F-74CC9630FA56}" type="datetimeFigureOut">
              <a:rPr lang="en-US" smtClean="0"/>
              <a:pPr/>
              <a:t>4/29/2019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1DA2DC-3906-41EF-840E-30C9667EEBE7}" type="slidenum">
              <a:rPr lang="en-GB" smtClean="0"/>
              <a:pPr/>
              <a:t>‹#›</a:t>
            </a:fld>
            <a:endParaRPr lang="en-GB"/>
          </a:p>
        </p:txBody>
      </p:sp>
    </p:spTree>
    <p:extLst>
      <p:ext uri="{BB962C8B-B14F-4D97-AF65-F5344CB8AC3E}">
        <p14:creationId xmlns:p14="http://schemas.microsoft.com/office/powerpoint/2010/main" val="3810441057"/>
      </p:ext>
    </p:extLst>
  </p:cSld>
  <p:clrMapOvr>
    <a:masterClrMapping/>
  </p:clrMapOvr>
  <mc:AlternateContent xmlns:mc="http://schemas.openxmlformats.org/markup-compatibility/2006" xmlns:p14="http://schemas.microsoft.com/office/powerpoint/2010/main">
    <mc:Choice Requires="p14">
      <p:transition spd="slow" p14:dur="9750" advClick="0" advTm="10000"/>
    </mc:Choice>
    <mc:Fallback xmlns="">
      <p:transition spd="slow"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413F06-832B-4CCF-BC1F-74CC9630FA56}" type="datetimeFigureOut">
              <a:rPr lang="en-US" smtClean="0"/>
              <a:pPr/>
              <a:t>4/29/2019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1DA2DC-3906-41EF-840E-30C9667EEBE7}" type="slidenum">
              <a:rPr lang="en-GB" smtClean="0"/>
              <a:pPr/>
              <a:t>‹#›</a:t>
            </a:fld>
            <a:endParaRPr lang="en-GB"/>
          </a:p>
        </p:txBody>
      </p:sp>
    </p:spTree>
    <p:extLst>
      <p:ext uri="{BB962C8B-B14F-4D97-AF65-F5344CB8AC3E}">
        <p14:creationId xmlns:p14="http://schemas.microsoft.com/office/powerpoint/2010/main" val="1361861652"/>
      </p:ext>
    </p:extLst>
  </p:cSld>
  <p:clrMapOvr>
    <a:masterClrMapping/>
  </p:clrMapOvr>
  <mc:AlternateContent xmlns:mc="http://schemas.openxmlformats.org/markup-compatibility/2006" xmlns:p14="http://schemas.microsoft.com/office/powerpoint/2010/main">
    <mc:Choice Requires="p14">
      <p:transition spd="slow" p14:dur="9750" advClick="0" advTm="10000"/>
    </mc:Choice>
    <mc:Fallback xmlns="">
      <p:transition spd="slow"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7413F06-832B-4CCF-BC1F-74CC9630FA56}" type="datetimeFigureOut">
              <a:rPr lang="en-US" smtClean="0"/>
              <a:pPr/>
              <a:t>4/29/2019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1DA2DC-3906-41EF-840E-30C9667EEBE7}" type="slidenum">
              <a:rPr lang="en-GB" smtClean="0"/>
              <a:pPr/>
              <a:t>‹#›</a:t>
            </a:fld>
            <a:endParaRPr lang="en-GB"/>
          </a:p>
        </p:txBody>
      </p:sp>
    </p:spTree>
    <p:extLst>
      <p:ext uri="{BB962C8B-B14F-4D97-AF65-F5344CB8AC3E}">
        <p14:creationId xmlns:p14="http://schemas.microsoft.com/office/powerpoint/2010/main" val="1702411460"/>
      </p:ext>
    </p:extLst>
  </p:cSld>
  <p:clrMapOvr>
    <a:masterClrMapping/>
  </p:clrMapOvr>
  <mc:AlternateContent xmlns:mc="http://schemas.openxmlformats.org/markup-compatibility/2006" xmlns:p14="http://schemas.microsoft.com/office/powerpoint/2010/main">
    <mc:Choice Requires="p14">
      <p:transition spd="slow" p14:dur="9750" advClick="0" advTm="10000"/>
    </mc:Choice>
    <mc:Fallback xmlns="">
      <p:transition spd="slow"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7413F06-832B-4CCF-BC1F-74CC9630FA56}" type="datetimeFigureOut">
              <a:rPr lang="en-US" smtClean="0"/>
              <a:pPr/>
              <a:t>4/29/2019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1DA2DC-3906-41EF-840E-30C9667EEBE7}" type="slidenum">
              <a:rPr lang="en-GB" smtClean="0"/>
              <a:pPr/>
              <a:t>‹#›</a:t>
            </a:fld>
            <a:endParaRPr lang="en-GB"/>
          </a:p>
        </p:txBody>
      </p:sp>
    </p:spTree>
    <p:extLst>
      <p:ext uri="{BB962C8B-B14F-4D97-AF65-F5344CB8AC3E}">
        <p14:creationId xmlns:p14="http://schemas.microsoft.com/office/powerpoint/2010/main" val="83063149"/>
      </p:ext>
    </p:extLst>
  </p:cSld>
  <p:clrMapOvr>
    <a:masterClrMapping/>
  </p:clrMapOvr>
  <mc:AlternateContent xmlns:mc="http://schemas.openxmlformats.org/markup-compatibility/2006" xmlns:p14="http://schemas.microsoft.com/office/powerpoint/2010/main">
    <mc:Choice Requires="p14">
      <p:transition spd="slow" p14:dur="9750" advClick="0" advTm="10000"/>
    </mc:Choice>
    <mc:Fallback xmlns="">
      <p:transition spd="slow"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7413F06-832B-4CCF-BC1F-74CC9630FA56}" type="datetimeFigureOut">
              <a:rPr lang="en-US" smtClean="0"/>
              <a:pPr/>
              <a:t>4/29/2019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1DA2DC-3906-41EF-840E-30C9667EEBE7}" type="slidenum">
              <a:rPr lang="en-GB" smtClean="0"/>
              <a:pPr/>
              <a:t>‹#›</a:t>
            </a:fld>
            <a:endParaRPr lang="en-GB"/>
          </a:p>
        </p:txBody>
      </p:sp>
    </p:spTree>
    <p:extLst>
      <p:ext uri="{BB962C8B-B14F-4D97-AF65-F5344CB8AC3E}">
        <p14:creationId xmlns:p14="http://schemas.microsoft.com/office/powerpoint/2010/main" val="2415717402"/>
      </p:ext>
    </p:extLst>
  </p:cSld>
  <p:clrMapOvr>
    <a:masterClrMapping/>
  </p:clrMapOvr>
  <mc:AlternateContent xmlns:mc="http://schemas.openxmlformats.org/markup-compatibility/2006" xmlns:p14="http://schemas.microsoft.com/office/powerpoint/2010/main">
    <mc:Choice Requires="p14">
      <p:transition spd="slow" p14:dur="9750" advClick="0" advTm="10000"/>
    </mc:Choice>
    <mc:Fallback xmlns="">
      <p:transition spd="slow"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413F06-832B-4CCF-BC1F-74CC9630FA56}" type="datetimeFigureOut">
              <a:rPr lang="en-US" smtClean="0"/>
              <a:pPr/>
              <a:t>4/29/2019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1DA2DC-3906-41EF-840E-30C9667EEBE7}" type="slidenum">
              <a:rPr lang="en-GB" smtClean="0"/>
              <a:pPr/>
              <a:t>‹#›</a:t>
            </a:fld>
            <a:endParaRPr lang="en-GB"/>
          </a:p>
        </p:txBody>
      </p:sp>
    </p:spTree>
    <p:extLst>
      <p:ext uri="{BB962C8B-B14F-4D97-AF65-F5344CB8AC3E}">
        <p14:creationId xmlns:p14="http://schemas.microsoft.com/office/powerpoint/2010/main" val="1477318504"/>
      </p:ext>
    </p:extLst>
  </p:cSld>
  <p:clrMapOvr>
    <a:masterClrMapping/>
  </p:clrMapOvr>
  <mc:AlternateContent xmlns:mc="http://schemas.openxmlformats.org/markup-compatibility/2006" xmlns:p14="http://schemas.microsoft.com/office/powerpoint/2010/main">
    <mc:Choice Requires="p14">
      <p:transition spd="slow" p14:dur="9750" advClick="0" advTm="10000"/>
    </mc:Choice>
    <mc:Fallback xmlns="">
      <p:transition spd="slow"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413F06-832B-4CCF-BC1F-74CC9630FA56}" type="datetimeFigureOut">
              <a:rPr lang="en-US" smtClean="0"/>
              <a:pPr/>
              <a:t>4/29/2019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1DA2DC-3906-41EF-840E-30C9667EEBE7}" type="slidenum">
              <a:rPr lang="en-GB" smtClean="0"/>
              <a:pPr/>
              <a:t>‹#›</a:t>
            </a:fld>
            <a:endParaRPr lang="en-GB"/>
          </a:p>
        </p:txBody>
      </p:sp>
    </p:spTree>
    <p:extLst>
      <p:ext uri="{BB962C8B-B14F-4D97-AF65-F5344CB8AC3E}">
        <p14:creationId xmlns:p14="http://schemas.microsoft.com/office/powerpoint/2010/main" val="2911513097"/>
      </p:ext>
    </p:extLst>
  </p:cSld>
  <p:clrMapOvr>
    <a:masterClrMapping/>
  </p:clrMapOvr>
  <mc:AlternateContent xmlns:mc="http://schemas.openxmlformats.org/markup-compatibility/2006" xmlns:p14="http://schemas.microsoft.com/office/powerpoint/2010/main">
    <mc:Choice Requires="p14">
      <p:transition spd="slow" p14:dur="9750" advClick="0" advTm="10000"/>
    </mc:Choice>
    <mc:Fallback xmlns="">
      <p:transition spd="slow"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413F06-832B-4CCF-BC1F-74CC9630FA56}" type="datetimeFigureOut">
              <a:rPr lang="en-US" smtClean="0"/>
              <a:pPr/>
              <a:t>4/29/2019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1DA2DC-3906-41EF-840E-30C9667EEBE7}" type="slidenum">
              <a:rPr lang="en-GB" smtClean="0"/>
              <a:pPr/>
              <a:t>‹#›</a:t>
            </a:fld>
            <a:endParaRPr lang="en-GB"/>
          </a:p>
        </p:txBody>
      </p:sp>
    </p:spTree>
    <p:extLst>
      <p:ext uri="{BB962C8B-B14F-4D97-AF65-F5344CB8AC3E}">
        <p14:creationId xmlns:p14="http://schemas.microsoft.com/office/powerpoint/2010/main" val="833294090"/>
      </p:ext>
    </p:extLst>
  </p:cSld>
  <p:clrMapOvr>
    <a:masterClrMapping/>
  </p:clrMapOvr>
  <mc:AlternateContent xmlns:mc="http://schemas.openxmlformats.org/markup-compatibility/2006" xmlns:p14="http://schemas.microsoft.com/office/powerpoint/2010/main">
    <mc:Choice Requires="p14">
      <p:transition spd="slow" p14:dur="9750" advClick="0" advTm="10000"/>
    </mc:Choice>
    <mc:Fallback xmlns="">
      <p:transition spd="slow"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13F06-832B-4CCF-BC1F-74CC9630FA56}" type="datetimeFigureOut">
              <a:rPr lang="en-US" smtClean="0"/>
              <a:pPr/>
              <a:t>4/29/2019</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DA2DC-3906-41EF-840E-30C9667EEBE7}" type="slidenum">
              <a:rPr lang="en-GB" smtClean="0"/>
              <a:pPr/>
              <a:t>‹#›</a:t>
            </a:fld>
            <a:endParaRPr lang="en-GB"/>
          </a:p>
        </p:txBody>
      </p:sp>
    </p:spTree>
    <p:extLst>
      <p:ext uri="{BB962C8B-B14F-4D97-AF65-F5344CB8AC3E}">
        <p14:creationId xmlns:p14="http://schemas.microsoft.com/office/powerpoint/2010/main" val="1957973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9750" advClick="0" advTm="10000"/>
    </mc:Choice>
    <mc:Fallback xmlns="">
      <p:transition spd="slow" advClick="0" advTm="10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hyperlink" Target="https://aydeethegreat.bandcamp.com/album/owning-my-masters-the-rhetorics-of-rhymes-revolution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jstor.org.ezproxy.nottingham.ac.uk/stable/20118828"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jstor.org/stable/376957" TargetMode="External"/><Relationship Id="rId4" Type="http://schemas.openxmlformats.org/officeDocument/2006/relationships/hyperlink" Target="https://understandingsociety.blogspot.com/2018/05/social-generativity-and-complexity.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hyperlink" Target="http://meaningoflife.tv/videos/3778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hyperlink" Target="https://aydeethegreat.bandcamp.com/album/owning-my-masters-the-rhetorics-of-rhymes-revolution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00174"/>
            <a:ext cx="12192000" cy="3623155"/>
          </a:xfrm>
        </p:spPr>
        <p:txBody>
          <a:bodyPr>
            <a:noAutofit/>
          </a:bodyPr>
          <a:lstStyle/>
          <a:p>
            <a:r>
              <a:rPr lang="en-GB" b="1" dirty="0"/>
              <a:t>What makes writing academic</a:t>
            </a:r>
            <a:r>
              <a:rPr lang="en-GB" sz="3600" b="1" u="sng" dirty="0"/>
              <a:t/>
            </a:r>
            <a:br>
              <a:rPr lang="en-GB" sz="3600" b="1" u="sng" dirty="0"/>
            </a:br>
            <a:r>
              <a:rPr lang="en-GB" sz="1400" b="1" dirty="0"/>
              <a:t>April 12 2019</a:t>
            </a:r>
            <a:br>
              <a:rPr lang="en-GB" sz="1400" b="1" dirty="0"/>
            </a:br>
            <a:r>
              <a:rPr lang="en-GB" sz="1400" b="1" dirty="0"/>
              <a:t>BALEAP LEEDS</a:t>
            </a:r>
            <a:endParaRPr lang="en-GB" sz="1400" dirty="0"/>
          </a:p>
        </p:txBody>
      </p:sp>
      <p:sp>
        <p:nvSpPr>
          <p:cNvPr id="3" name="Subtitle 2"/>
          <p:cNvSpPr>
            <a:spLocks noGrp="1"/>
          </p:cNvSpPr>
          <p:nvPr>
            <p:ph type="subTitle" idx="1"/>
          </p:nvPr>
        </p:nvSpPr>
        <p:spPr>
          <a:xfrm>
            <a:off x="1524000" y="4929198"/>
            <a:ext cx="9144000" cy="1752600"/>
          </a:xfrm>
        </p:spPr>
        <p:txBody>
          <a:bodyPr>
            <a:normAutofit/>
          </a:bodyPr>
          <a:lstStyle/>
          <a:p>
            <a:r>
              <a:rPr lang="en-GB" sz="2800" b="1" dirty="0">
                <a:solidFill>
                  <a:srgbClr val="FF0000"/>
                </a:solidFill>
              </a:rPr>
              <a:t>Julia Molinari </a:t>
            </a:r>
          </a:p>
          <a:p>
            <a:r>
              <a:rPr lang="en-GB" sz="1800" b="1" dirty="0">
                <a:solidFill>
                  <a:srgbClr val="FF0000"/>
                </a:solidFill>
              </a:rPr>
              <a:t>PhD Researcher and EAP Tutor</a:t>
            </a:r>
          </a:p>
          <a:p>
            <a:r>
              <a:rPr lang="en-GB" sz="1800" b="1" dirty="0">
                <a:solidFill>
                  <a:schemeClr val="tx1">
                    <a:lumMod val="85000"/>
                    <a:lumOff val="15000"/>
                  </a:schemeClr>
                </a:solidFill>
              </a:rPr>
              <a:t>University of Nottingham, UK</a:t>
            </a:r>
          </a:p>
          <a:p>
            <a:r>
              <a:rPr lang="en-GB" sz="1800" b="1" dirty="0">
                <a:solidFill>
                  <a:schemeClr val="tx1">
                    <a:lumMod val="85000"/>
                    <a:lumOff val="15000"/>
                  </a:schemeClr>
                </a:solidFill>
              </a:rPr>
              <a:t>julia.molinari@nottingham.ac.uk</a:t>
            </a:r>
          </a:p>
        </p:txBody>
      </p:sp>
      <p:pic>
        <p:nvPicPr>
          <p:cNvPr id="1026" name="Picture 2"/>
          <p:cNvPicPr>
            <a:picLocks noChangeAspect="1" noChangeArrowheads="1"/>
          </p:cNvPicPr>
          <p:nvPr/>
        </p:nvPicPr>
        <p:blipFill>
          <a:blip r:embed="rId3"/>
          <a:srcRect/>
          <a:stretch>
            <a:fillRect/>
          </a:stretch>
        </p:blipFill>
        <p:spPr bwMode="auto">
          <a:xfrm>
            <a:off x="8310579" y="214290"/>
            <a:ext cx="2162175" cy="8763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975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D65C0D-9327-4F09-B0FD-593FEAB0DB52}"/>
              </a:ext>
            </a:extLst>
          </p:cNvPr>
          <p:cNvSpPr>
            <a:spLocks noGrp="1"/>
          </p:cNvSpPr>
          <p:nvPr>
            <p:ph idx="4294967295"/>
          </p:nvPr>
        </p:nvSpPr>
        <p:spPr>
          <a:xfrm>
            <a:off x="0" y="1600200"/>
            <a:ext cx="10972800" cy="4525963"/>
          </a:xfrm>
        </p:spPr>
        <p:txBody>
          <a:bodyPr/>
          <a:lstStyle/>
          <a:p>
            <a:pPr marL="0" indent="0">
              <a:buNone/>
            </a:pPr>
            <a:endParaRPr lang="en-GB" dirty="0"/>
          </a:p>
          <a:p>
            <a:pPr marL="0" indent="0">
              <a:buNone/>
            </a:pPr>
            <a:endParaRPr lang="en-GB" dirty="0"/>
          </a:p>
          <a:p>
            <a:pPr marL="0" indent="0" algn="ctr">
              <a:buNone/>
            </a:pPr>
            <a:r>
              <a:rPr lang="en-GB" sz="8000" dirty="0">
                <a:solidFill>
                  <a:schemeClr val="bg1"/>
                </a:solidFill>
                <a:latin typeface="Constantia" panose="02030602050306030303" pitchFamily="18" charset="0"/>
              </a:rPr>
              <a:t>Hapax Legomena?</a:t>
            </a:r>
          </a:p>
        </p:txBody>
      </p:sp>
    </p:spTree>
    <p:extLst>
      <p:ext uri="{BB962C8B-B14F-4D97-AF65-F5344CB8AC3E}">
        <p14:creationId xmlns:p14="http://schemas.microsoft.com/office/powerpoint/2010/main" val="1130906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0E41A1-58A6-4A69-9C7F-BC9F4F608359}"/>
              </a:ext>
            </a:extLst>
          </p:cNvPr>
          <p:cNvSpPr>
            <a:spLocks noGrp="1"/>
          </p:cNvSpPr>
          <p:nvPr>
            <p:ph type="title"/>
          </p:nvPr>
        </p:nvSpPr>
        <p:spPr/>
        <p:txBody>
          <a:bodyPr/>
          <a:lstStyle/>
          <a:p>
            <a:r>
              <a:rPr lang="en-GB" dirty="0">
                <a:latin typeface="Constantia" panose="02030602050306030303" pitchFamily="18" charset="0"/>
              </a:rPr>
              <a:t>What makes these texts academic?</a:t>
            </a:r>
          </a:p>
        </p:txBody>
      </p:sp>
      <p:sp>
        <p:nvSpPr>
          <p:cNvPr id="4" name="Content Placeholder 3">
            <a:extLst>
              <a:ext uri="{FF2B5EF4-FFF2-40B4-BE49-F238E27FC236}">
                <a16:creationId xmlns:a16="http://schemas.microsoft.com/office/drawing/2014/main" id="{E55D2D37-B673-45CA-A0F6-70B4B0A0444E}"/>
              </a:ext>
            </a:extLst>
          </p:cNvPr>
          <p:cNvSpPr>
            <a:spLocks noGrp="1"/>
          </p:cNvSpPr>
          <p:nvPr>
            <p:ph idx="1"/>
          </p:nvPr>
        </p:nvSpPr>
        <p:spPr/>
        <p:txBody>
          <a:bodyPr/>
          <a:lstStyle/>
          <a:p>
            <a:pPr marL="0" indent="0">
              <a:buNone/>
            </a:pPr>
            <a:endParaRPr lang="en-GB" dirty="0"/>
          </a:p>
          <a:p>
            <a:pPr marL="0" indent="0">
              <a:buNone/>
            </a:pPr>
            <a:endParaRPr lang="en-GB" dirty="0"/>
          </a:p>
          <a:p>
            <a:pPr marL="0" indent="0" algn="ctr">
              <a:buNone/>
            </a:pPr>
            <a:r>
              <a:rPr lang="en-GB" sz="9600" dirty="0">
                <a:latin typeface="Constantia" panose="02030602050306030303" pitchFamily="18" charset="0"/>
              </a:rPr>
              <a:t>non-linearity</a:t>
            </a:r>
          </a:p>
        </p:txBody>
      </p:sp>
    </p:spTree>
    <p:extLst>
      <p:ext uri="{BB962C8B-B14F-4D97-AF65-F5344CB8AC3E}">
        <p14:creationId xmlns:p14="http://schemas.microsoft.com/office/powerpoint/2010/main" val="373937056"/>
      </p:ext>
    </p:extLst>
  </p:cSld>
  <p:clrMapOvr>
    <a:masterClrMapping/>
  </p:clrMapOvr>
  <mc:AlternateContent xmlns:mc="http://schemas.openxmlformats.org/markup-compatibility/2006" xmlns:p14="http://schemas.microsoft.com/office/powerpoint/2010/main">
    <mc:Choice Requires="p14">
      <p:transition spd="slow" p14:dur="9750" advClick="0" advTm="10000"/>
    </mc:Choice>
    <mc:Fallback xmlns="">
      <p:transition spd="slow" advClick="0" advTm="1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BB660A-BC55-4C6E-B014-F14F6067C9FB}"/>
              </a:ext>
            </a:extLst>
          </p:cNvPr>
          <p:cNvSpPr/>
          <p:nvPr/>
        </p:nvSpPr>
        <p:spPr>
          <a:xfrm>
            <a:off x="0" y="0"/>
            <a:ext cx="12192000" cy="6654450"/>
          </a:xfrm>
          <a:prstGeom prst="rect">
            <a:avLst/>
          </a:prstGeom>
        </p:spPr>
        <p:txBody>
          <a:bodyPr wrap="square">
            <a:spAutoFit/>
          </a:bodyPr>
          <a:lstStyle/>
          <a:p>
            <a:pPr marL="547370" marR="547370">
              <a:lnSpc>
                <a:spcPct val="150000"/>
              </a:lnSpc>
              <a:spcBef>
                <a:spcPts val="1800"/>
              </a:spcBef>
              <a:spcAft>
                <a:spcPts val="1800"/>
              </a:spcAft>
            </a:pPr>
            <a:r>
              <a:rPr lang="en-GB" sz="3600" dirty="0">
                <a:latin typeface="Constantia" panose="02030602050306030303" pitchFamily="18" charset="0"/>
                <a:ea typeface="Calibri" panose="020F0502020204030204" pitchFamily="34" charset="0"/>
                <a:cs typeface="Times New Roman" panose="02020603050405020304" pitchFamily="18" charset="0"/>
              </a:rPr>
              <a:t>A </a:t>
            </a:r>
            <a:r>
              <a:rPr lang="en-GB" sz="3600" b="1" dirty="0">
                <a:latin typeface="Constantia" panose="02030602050306030303" pitchFamily="18" charset="0"/>
                <a:ea typeface="Calibri" panose="020F0502020204030204" pitchFamily="34" charset="0"/>
                <a:cs typeface="Times New Roman" panose="02020603050405020304" pitchFamily="18" charset="0"/>
              </a:rPr>
              <a:t>complex system </a:t>
            </a:r>
            <a:r>
              <a:rPr lang="en-GB" sz="3600" dirty="0">
                <a:latin typeface="Constantia" panose="02030602050306030303" pitchFamily="18" charset="0"/>
                <a:ea typeface="Calibri" panose="020F0502020204030204" pitchFamily="34" charset="0"/>
                <a:cs typeface="Times New Roman" panose="02020603050405020304" pitchFamily="18" charset="0"/>
              </a:rPr>
              <a:t>is one in which there is a multiplicity of causal factors contributing to the dynamics of the system, in which there are causal interactions among the underlying causal factors, and in which causal interactions are often non-linear. </a:t>
            </a:r>
            <a:r>
              <a:rPr lang="en-GB" sz="3600" b="1" dirty="0">
                <a:latin typeface="Constantia" panose="02030602050306030303" pitchFamily="18" charset="0"/>
                <a:ea typeface="Calibri" panose="020F0502020204030204" pitchFamily="34" charset="0"/>
                <a:cs typeface="Times New Roman" panose="02020603050405020304" pitchFamily="18" charset="0"/>
              </a:rPr>
              <a:t>Non-linearity</a:t>
            </a:r>
            <a:r>
              <a:rPr lang="en-GB" sz="3600" dirty="0">
                <a:latin typeface="Constantia" panose="02030602050306030303" pitchFamily="18" charset="0"/>
                <a:ea typeface="Calibri" panose="020F0502020204030204" pitchFamily="34" charset="0"/>
                <a:cs typeface="Times New Roman" panose="02020603050405020304" pitchFamily="18" charset="0"/>
              </a:rPr>
              <a:t> is important here, because it implies that a small change in one or more factors may lead to very large changes in the outcome </a:t>
            </a:r>
            <a:r>
              <a:rPr lang="en-GB" sz="2000" dirty="0">
                <a:latin typeface="Constantia" panose="02030602050306030303" pitchFamily="18" charset="0"/>
                <a:ea typeface="Calibri" panose="020F0502020204030204" pitchFamily="34" charset="0"/>
                <a:cs typeface="Times New Roman" panose="02020603050405020304" pitchFamily="18" charset="0"/>
              </a:rPr>
              <a:t>(Little, 2018)</a:t>
            </a:r>
          </a:p>
        </p:txBody>
      </p:sp>
    </p:spTree>
    <p:extLst>
      <p:ext uri="{BB962C8B-B14F-4D97-AF65-F5344CB8AC3E}">
        <p14:creationId xmlns:p14="http://schemas.microsoft.com/office/powerpoint/2010/main" val="3041805760"/>
      </p:ext>
    </p:extLst>
  </p:cSld>
  <p:clrMapOvr>
    <a:masterClrMapping/>
  </p:clrMapOvr>
  <mc:AlternateContent xmlns:mc="http://schemas.openxmlformats.org/markup-compatibility/2006" xmlns:p14="http://schemas.microsoft.com/office/powerpoint/2010/main">
    <mc:Choice Requires="p14">
      <p:transition spd="slow" p14:dur="9750" advClick="0" advTm="10000"/>
    </mc:Choice>
    <mc:Fallback xmlns="">
      <p:transition spd="slow" advClick="0" advTm="1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94B91B-E844-43AE-8C41-C8A3C71F7F53}"/>
              </a:ext>
            </a:extLst>
          </p:cNvPr>
          <p:cNvPicPr>
            <a:picLocks noChangeAspect="1"/>
          </p:cNvPicPr>
          <p:nvPr/>
        </p:nvPicPr>
        <p:blipFill>
          <a:blip r:embed="rId3"/>
          <a:stretch>
            <a:fillRect/>
          </a:stretch>
        </p:blipFill>
        <p:spPr>
          <a:xfrm>
            <a:off x="2286000" y="1285875"/>
            <a:ext cx="7620000" cy="4286250"/>
          </a:xfrm>
          <a:prstGeom prst="rect">
            <a:avLst/>
          </a:prstGeom>
        </p:spPr>
      </p:pic>
    </p:spTree>
    <p:extLst>
      <p:ext uri="{BB962C8B-B14F-4D97-AF65-F5344CB8AC3E}">
        <p14:creationId xmlns:p14="http://schemas.microsoft.com/office/powerpoint/2010/main" val="192859329"/>
      </p:ext>
    </p:extLst>
  </p:cSld>
  <p:clrMapOvr>
    <a:masterClrMapping/>
  </p:clrMapOvr>
  <mc:AlternateContent xmlns:mc="http://schemas.openxmlformats.org/markup-compatibility/2006" xmlns:p14="http://schemas.microsoft.com/office/powerpoint/2010/main">
    <mc:Choice Requires="p14">
      <p:transition spd="slow" p14:dur="9750" advClick="0" advTm="10000"/>
    </mc:Choice>
    <mc:Fallback xmlns="">
      <p:transition spd="slow" advClick="0" advTm="1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431212" y="2094128"/>
            <a:ext cx="4154288" cy="4535098"/>
          </a:xfrm>
          <a:prstGeom prst="ellipse">
            <a:avLst/>
          </a:prstGeom>
          <a:ln>
            <a:noFill/>
          </a:ln>
          <a:effectLst>
            <a:softEdge rad="112500"/>
          </a:effectLst>
        </p:spPr>
      </p:pic>
      <p:pic>
        <p:nvPicPr>
          <p:cNvPr id="8" name="Content Placeholder 7">
            <a:hlinkClick r:id="rId4"/>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06500" y="228774"/>
            <a:ext cx="4495800" cy="4495800"/>
          </a:xfrm>
          <a:prstGeom prst="rect">
            <a:avLst/>
          </a:prstGeom>
          <a:ln>
            <a:noFill/>
          </a:ln>
          <a:effectLst>
            <a:softEdge rad="112500"/>
          </a:effectLst>
        </p:spPr>
      </p:pic>
      <p:sp>
        <p:nvSpPr>
          <p:cNvPr id="5" name="TextBox 4">
            <a:extLst>
              <a:ext uri="{FF2B5EF4-FFF2-40B4-BE49-F238E27FC236}">
                <a16:creationId xmlns:a16="http://schemas.microsoft.com/office/drawing/2014/main" id="{ADBE8FC6-097C-48BC-835B-A97B0DE19086}"/>
              </a:ext>
            </a:extLst>
          </p:cNvPr>
          <p:cNvSpPr txBox="1"/>
          <p:nvPr/>
        </p:nvSpPr>
        <p:spPr>
          <a:xfrm>
            <a:off x="190500" y="5982895"/>
            <a:ext cx="68961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Dr A.D. Carson, Associate Professor of Hip Hop and the Global South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340541463"/>
      </p:ext>
    </p:extLst>
  </p:cSld>
  <p:clrMapOvr>
    <a:masterClrMapping/>
  </p:clrMapOvr>
  <mc:AlternateContent xmlns:mc="http://schemas.openxmlformats.org/markup-compatibility/2006" xmlns:p14="http://schemas.microsoft.com/office/powerpoint/2010/main">
    <mc:Choice Requires="p14">
      <p:transition spd="slow" p14:dur="9750" advClick="0" advTm="10000"/>
    </mc:Choice>
    <mc:Fallback xmlns="">
      <p:transition spd="slow" advClick="0" advTm="1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0E41A1-58A6-4A69-9C7F-BC9F4F608359}"/>
              </a:ext>
            </a:extLst>
          </p:cNvPr>
          <p:cNvSpPr>
            <a:spLocks noGrp="1"/>
          </p:cNvSpPr>
          <p:nvPr>
            <p:ph type="title"/>
          </p:nvPr>
        </p:nvSpPr>
        <p:spPr/>
        <p:txBody>
          <a:bodyPr/>
          <a:lstStyle/>
          <a:p>
            <a:r>
              <a:rPr lang="en-GB" dirty="0">
                <a:latin typeface="Constantia" panose="02030602050306030303" pitchFamily="18" charset="0"/>
              </a:rPr>
              <a:t>What makes these texts academic?</a:t>
            </a:r>
          </a:p>
        </p:txBody>
      </p:sp>
      <p:sp>
        <p:nvSpPr>
          <p:cNvPr id="4" name="Content Placeholder 3">
            <a:extLst>
              <a:ext uri="{FF2B5EF4-FFF2-40B4-BE49-F238E27FC236}">
                <a16:creationId xmlns:a16="http://schemas.microsoft.com/office/drawing/2014/main" id="{E55D2D37-B673-45CA-A0F6-70B4B0A0444E}"/>
              </a:ext>
            </a:extLst>
          </p:cNvPr>
          <p:cNvSpPr>
            <a:spLocks noGrp="1"/>
          </p:cNvSpPr>
          <p:nvPr>
            <p:ph idx="1"/>
          </p:nvPr>
        </p:nvSpPr>
        <p:spPr/>
        <p:txBody>
          <a:bodyPr/>
          <a:lstStyle/>
          <a:p>
            <a:pPr marL="0" indent="0">
              <a:buNone/>
            </a:pPr>
            <a:endParaRPr lang="en-GB" dirty="0"/>
          </a:p>
          <a:p>
            <a:pPr marL="0" indent="0">
              <a:buNone/>
            </a:pPr>
            <a:endParaRPr lang="en-GB" dirty="0"/>
          </a:p>
          <a:p>
            <a:pPr marL="0" indent="0" algn="ctr">
              <a:buNone/>
            </a:pPr>
            <a:r>
              <a:rPr lang="en-GB" sz="9600" dirty="0">
                <a:latin typeface="Constantia" panose="02030602050306030303" pitchFamily="18" charset="0"/>
              </a:rPr>
              <a:t>open systems</a:t>
            </a:r>
          </a:p>
        </p:txBody>
      </p:sp>
    </p:spTree>
    <p:extLst>
      <p:ext uri="{BB962C8B-B14F-4D97-AF65-F5344CB8AC3E}">
        <p14:creationId xmlns:p14="http://schemas.microsoft.com/office/powerpoint/2010/main" val="3360814588"/>
      </p:ext>
    </p:extLst>
  </p:cSld>
  <p:clrMapOvr>
    <a:masterClrMapping/>
  </p:clrMapOvr>
  <mc:AlternateContent xmlns:mc="http://schemas.openxmlformats.org/markup-compatibility/2006" xmlns:p14="http://schemas.microsoft.com/office/powerpoint/2010/main">
    <mc:Choice Requires="p14">
      <p:transition spd="slow" p14:dur="9750" advClick="0" advTm="10000"/>
    </mc:Choice>
    <mc:Fallback xmlns="">
      <p:transition spd="slow" advClick="0" advTm="10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BB660A-BC55-4C6E-B014-F14F6067C9FB}"/>
              </a:ext>
            </a:extLst>
          </p:cNvPr>
          <p:cNvSpPr/>
          <p:nvPr/>
        </p:nvSpPr>
        <p:spPr>
          <a:xfrm>
            <a:off x="0" y="421454"/>
            <a:ext cx="12192000" cy="1003031"/>
          </a:xfrm>
          <a:prstGeom prst="rect">
            <a:avLst/>
          </a:prstGeom>
        </p:spPr>
        <p:txBody>
          <a:bodyPr wrap="square">
            <a:spAutoFit/>
          </a:bodyPr>
          <a:lstStyle/>
          <a:p>
            <a:pPr marL="174625" marR="547370" algn="ctr">
              <a:lnSpc>
                <a:spcPct val="150000"/>
              </a:lnSpc>
              <a:spcBef>
                <a:spcPts val="1800"/>
              </a:spcBef>
              <a:spcAft>
                <a:spcPts val="1800"/>
              </a:spcAft>
            </a:pPr>
            <a:r>
              <a:rPr lang="en-GB" sz="4400" dirty="0">
                <a:latin typeface="Constantia" panose="02030602050306030303" pitchFamily="18" charset="0"/>
              </a:rPr>
              <a:t>Academic Writing is an Open System</a:t>
            </a:r>
            <a:endParaRPr lang="en-GB" sz="4400" dirty="0">
              <a:latin typeface="Constantia" panose="02030602050306030303" pitchFamily="18" charset="0"/>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B884AAD8-8B62-420A-B1C8-3309836778CA}"/>
              </a:ext>
            </a:extLst>
          </p:cNvPr>
          <p:cNvSpPr>
            <a:spLocks noGrp="1"/>
          </p:cNvSpPr>
          <p:nvPr>
            <p:ph idx="1"/>
          </p:nvPr>
        </p:nvSpPr>
        <p:spPr/>
        <p:txBody>
          <a:bodyPr>
            <a:normAutofit/>
          </a:bodyPr>
          <a:lstStyle/>
          <a:p>
            <a:pPr marL="0" indent="0">
              <a:buNone/>
            </a:pPr>
            <a:endParaRPr lang="en-GB" dirty="0"/>
          </a:p>
          <a:p>
            <a:pPr marL="0" indent="0">
              <a:buNone/>
            </a:pPr>
            <a:r>
              <a:rPr lang="en-GB" sz="4800" dirty="0">
                <a:latin typeface="Constantia" panose="02030602050306030303" pitchFamily="18" charset="0"/>
                <a:ea typeface="Calibri" panose="020F0502020204030204" pitchFamily="34" charset="0"/>
                <a:cs typeface="Times New Roman" panose="02020603050405020304" pitchFamily="18" charset="0"/>
              </a:rPr>
              <a:t>energy and matter can be exchanged between the system and its environment</a:t>
            </a:r>
          </a:p>
          <a:p>
            <a:pPr marL="0" indent="0">
              <a:buNone/>
            </a:pPr>
            <a:r>
              <a:rPr lang="en-GB" sz="4800" dirty="0">
                <a:latin typeface="Constantia" panose="02030602050306030303" pitchFamily="18" charset="0"/>
              </a:rPr>
              <a:t>characterised by several variables which have varying degrees of causal relevance </a:t>
            </a:r>
          </a:p>
          <a:p>
            <a:pPr marL="0" indent="0">
              <a:buNone/>
            </a:pPr>
            <a:endParaRPr lang="en-GB" dirty="0"/>
          </a:p>
        </p:txBody>
      </p:sp>
    </p:spTree>
    <p:extLst>
      <p:ext uri="{BB962C8B-B14F-4D97-AF65-F5344CB8AC3E}">
        <p14:creationId xmlns:p14="http://schemas.microsoft.com/office/powerpoint/2010/main" val="783753307"/>
      </p:ext>
    </p:extLst>
  </p:cSld>
  <p:clrMapOvr>
    <a:masterClrMapping/>
  </p:clrMapOvr>
  <mc:AlternateContent xmlns:mc="http://schemas.openxmlformats.org/markup-compatibility/2006" xmlns:p14="http://schemas.microsoft.com/office/powerpoint/2010/main">
    <mc:Choice Requires="p14">
      <p:transition spd="slow" p14:dur="975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0E41A1-58A6-4A69-9C7F-BC9F4F608359}"/>
              </a:ext>
            </a:extLst>
          </p:cNvPr>
          <p:cNvSpPr>
            <a:spLocks noGrp="1"/>
          </p:cNvSpPr>
          <p:nvPr>
            <p:ph type="title"/>
          </p:nvPr>
        </p:nvSpPr>
        <p:spPr/>
        <p:txBody>
          <a:bodyPr/>
          <a:lstStyle/>
          <a:p>
            <a:r>
              <a:rPr lang="en-GB" dirty="0">
                <a:latin typeface="Constantia" panose="02030602050306030303" pitchFamily="18" charset="0"/>
              </a:rPr>
              <a:t>What makes these texts academic?</a:t>
            </a:r>
          </a:p>
        </p:txBody>
      </p:sp>
      <p:sp>
        <p:nvSpPr>
          <p:cNvPr id="4" name="Content Placeholder 3">
            <a:extLst>
              <a:ext uri="{FF2B5EF4-FFF2-40B4-BE49-F238E27FC236}">
                <a16:creationId xmlns:a16="http://schemas.microsoft.com/office/drawing/2014/main" id="{E55D2D37-B673-45CA-A0F6-70B4B0A0444E}"/>
              </a:ext>
            </a:extLst>
          </p:cNvPr>
          <p:cNvSpPr>
            <a:spLocks noGrp="1"/>
          </p:cNvSpPr>
          <p:nvPr>
            <p:ph idx="1"/>
          </p:nvPr>
        </p:nvSpPr>
        <p:spPr/>
        <p:txBody>
          <a:bodyPr/>
          <a:lstStyle/>
          <a:p>
            <a:pPr marL="0" indent="0">
              <a:buNone/>
            </a:pPr>
            <a:endParaRPr lang="en-GB" dirty="0"/>
          </a:p>
          <a:p>
            <a:pPr marL="0" indent="0">
              <a:buNone/>
            </a:pPr>
            <a:endParaRPr lang="en-GB" dirty="0"/>
          </a:p>
          <a:p>
            <a:pPr marL="0" indent="0" algn="ctr">
              <a:buNone/>
            </a:pPr>
            <a:r>
              <a:rPr lang="en-GB" sz="9600" dirty="0">
                <a:latin typeface="Constantia" panose="02030602050306030303" pitchFamily="18" charset="0"/>
              </a:rPr>
              <a:t>emergence</a:t>
            </a:r>
          </a:p>
        </p:txBody>
      </p:sp>
    </p:spTree>
    <p:extLst>
      <p:ext uri="{BB962C8B-B14F-4D97-AF65-F5344CB8AC3E}">
        <p14:creationId xmlns:p14="http://schemas.microsoft.com/office/powerpoint/2010/main" val="3731337840"/>
      </p:ext>
    </p:extLst>
  </p:cSld>
  <p:clrMapOvr>
    <a:masterClrMapping/>
  </p:clrMapOvr>
  <mc:AlternateContent xmlns:mc="http://schemas.openxmlformats.org/markup-compatibility/2006" xmlns:p14="http://schemas.microsoft.com/office/powerpoint/2010/main">
    <mc:Choice Requires="p14">
      <p:transition spd="slow" p14:dur="9750" advClick="0" advTm="10000"/>
    </mc:Choice>
    <mc:Fallback xmlns="">
      <p:transition spd="slow" advClick="0" advTm="10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BB660A-BC55-4C6E-B014-F14F6067C9FB}"/>
              </a:ext>
            </a:extLst>
          </p:cNvPr>
          <p:cNvSpPr/>
          <p:nvPr/>
        </p:nvSpPr>
        <p:spPr>
          <a:xfrm>
            <a:off x="0" y="421454"/>
            <a:ext cx="12192000" cy="1003031"/>
          </a:xfrm>
          <a:prstGeom prst="rect">
            <a:avLst/>
          </a:prstGeom>
        </p:spPr>
        <p:txBody>
          <a:bodyPr wrap="square">
            <a:spAutoFit/>
          </a:bodyPr>
          <a:lstStyle/>
          <a:p>
            <a:pPr marL="174625" marR="547370" algn="ctr">
              <a:lnSpc>
                <a:spcPct val="150000"/>
              </a:lnSpc>
              <a:spcBef>
                <a:spcPts val="1800"/>
              </a:spcBef>
              <a:spcAft>
                <a:spcPts val="1800"/>
              </a:spcAft>
            </a:pPr>
            <a:r>
              <a:rPr lang="en-GB" sz="4400" dirty="0">
                <a:latin typeface="Constantia" panose="02030602050306030303" pitchFamily="18" charset="0"/>
              </a:rPr>
              <a:t>Academic Writing is Emergent</a:t>
            </a:r>
            <a:endParaRPr lang="en-GB" sz="4400" dirty="0">
              <a:latin typeface="Constantia" panose="02030602050306030303" pitchFamily="18" charset="0"/>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B884AAD8-8B62-420A-B1C8-3309836778CA}"/>
              </a:ext>
            </a:extLst>
          </p:cNvPr>
          <p:cNvSpPr>
            <a:spLocks noGrp="1"/>
          </p:cNvSpPr>
          <p:nvPr>
            <p:ph idx="1"/>
          </p:nvPr>
        </p:nvSpPr>
        <p:spPr>
          <a:xfrm>
            <a:off x="0" y="1600201"/>
            <a:ext cx="12192000" cy="5257799"/>
          </a:xfrm>
        </p:spPr>
        <p:txBody>
          <a:bodyPr>
            <a:normAutofit/>
          </a:bodyPr>
          <a:lstStyle/>
          <a:p>
            <a:pPr marL="0" indent="0">
              <a:buNone/>
            </a:pPr>
            <a:endParaRPr lang="en-GB" dirty="0"/>
          </a:p>
          <a:p>
            <a:pPr marL="0" indent="0">
              <a:buNone/>
            </a:pPr>
            <a:r>
              <a:rPr lang="en-US" sz="4400" dirty="0">
                <a:latin typeface="Constantia" panose="02030602050306030303" pitchFamily="18" charset="0"/>
              </a:rPr>
              <a:t>a purely physical system, composed exclusively of bits of matter, when it reaches a certain degree of complexity in its structural </a:t>
            </a:r>
            <a:r>
              <a:rPr lang="en-US" sz="4400" dirty="0" err="1">
                <a:latin typeface="Constantia" panose="02030602050306030303" pitchFamily="18" charset="0"/>
              </a:rPr>
              <a:t>organisation</a:t>
            </a:r>
            <a:r>
              <a:rPr lang="en-US" sz="4400" dirty="0">
                <a:latin typeface="Constantia" panose="02030602050306030303" pitchFamily="18" charset="0"/>
              </a:rPr>
              <a:t>, can begin to exhibit genuinely novel properties not possessed by its simpler constituents </a:t>
            </a:r>
            <a:r>
              <a:rPr lang="en-US" sz="2000" dirty="0">
                <a:latin typeface="Constantia" panose="02030602050306030303" pitchFamily="18" charset="0"/>
              </a:rPr>
              <a:t>Kim, 206, p. 548</a:t>
            </a:r>
            <a:endParaRPr lang="en-GB" sz="2000" dirty="0">
              <a:latin typeface="Constantia" panose="02030602050306030303" pitchFamily="18" charset="0"/>
            </a:endParaRPr>
          </a:p>
          <a:p>
            <a:pPr marL="0" indent="0">
              <a:buNone/>
            </a:pPr>
            <a:endParaRPr lang="en-GB" dirty="0"/>
          </a:p>
        </p:txBody>
      </p:sp>
    </p:spTree>
    <p:extLst>
      <p:ext uri="{BB962C8B-B14F-4D97-AF65-F5344CB8AC3E}">
        <p14:creationId xmlns:p14="http://schemas.microsoft.com/office/powerpoint/2010/main" val="1005885105"/>
      </p:ext>
    </p:extLst>
  </p:cSld>
  <p:clrMapOvr>
    <a:masterClrMapping/>
  </p:clrMapOvr>
  <mc:AlternateContent xmlns:mc="http://schemas.openxmlformats.org/markup-compatibility/2006" xmlns:p14="http://schemas.microsoft.com/office/powerpoint/2010/main">
    <mc:Choice Requires="p14">
      <p:transition spd="slow" p14:dur="9750" advClick="0" advTm="10000"/>
    </mc:Choice>
    <mc:Fallback xmlns="">
      <p:transition spd="slow" advClick="0"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0E41A1-58A6-4A69-9C7F-BC9F4F608359}"/>
              </a:ext>
            </a:extLst>
          </p:cNvPr>
          <p:cNvSpPr>
            <a:spLocks noGrp="1"/>
          </p:cNvSpPr>
          <p:nvPr>
            <p:ph type="title"/>
          </p:nvPr>
        </p:nvSpPr>
        <p:spPr/>
        <p:txBody>
          <a:bodyPr/>
          <a:lstStyle/>
          <a:p>
            <a:r>
              <a:rPr lang="en-GB" dirty="0">
                <a:latin typeface="Constantia" panose="02030602050306030303" pitchFamily="18" charset="0"/>
              </a:rPr>
              <a:t>What makes these texts academic?</a:t>
            </a:r>
          </a:p>
        </p:txBody>
      </p:sp>
      <p:sp>
        <p:nvSpPr>
          <p:cNvPr id="4" name="Content Placeholder 3">
            <a:extLst>
              <a:ext uri="{FF2B5EF4-FFF2-40B4-BE49-F238E27FC236}">
                <a16:creationId xmlns:a16="http://schemas.microsoft.com/office/drawing/2014/main" id="{E55D2D37-B673-45CA-A0F6-70B4B0A0444E}"/>
              </a:ext>
            </a:extLst>
          </p:cNvPr>
          <p:cNvSpPr>
            <a:spLocks noGrp="1"/>
          </p:cNvSpPr>
          <p:nvPr>
            <p:ph idx="1"/>
          </p:nvPr>
        </p:nvSpPr>
        <p:spPr/>
        <p:txBody>
          <a:bodyPr/>
          <a:lstStyle/>
          <a:p>
            <a:pPr marL="0" indent="0">
              <a:buNone/>
            </a:pPr>
            <a:endParaRPr lang="en-GB" dirty="0"/>
          </a:p>
          <a:p>
            <a:pPr marL="0" indent="0">
              <a:buNone/>
            </a:pPr>
            <a:endParaRPr lang="en-GB" dirty="0"/>
          </a:p>
          <a:p>
            <a:pPr marL="0" indent="0" algn="ctr">
              <a:buNone/>
            </a:pPr>
            <a:r>
              <a:rPr lang="en-GB" sz="9600" dirty="0">
                <a:latin typeface="Constantia" panose="02030602050306030303" pitchFamily="18" charset="0"/>
              </a:rPr>
              <a:t>agency</a:t>
            </a:r>
          </a:p>
        </p:txBody>
      </p:sp>
    </p:spTree>
    <p:extLst>
      <p:ext uri="{BB962C8B-B14F-4D97-AF65-F5344CB8AC3E}">
        <p14:creationId xmlns:p14="http://schemas.microsoft.com/office/powerpoint/2010/main" val="93342085"/>
      </p:ext>
    </p:extLst>
  </p:cSld>
  <p:clrMapOvr>
    <a:masterClrMapping/>
  </p:clrMapOvr>
  <mc:AlternateContent xmlns:mc="http://schemas.openxmlformats.org/markup-compatibility/2006" xmlns:p14="http://schemas.microsoft.com/office/powerpoint/2010/main">
    <mc:Choice Requires="p14">
      <p:transition spd="slow" p14:dur="9750" advClick="0" advTm="10000"/>
    </mc:Choice>
    <mc:Fallback xmlns="">
      <p:transition spd="slow"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D65C0D-9327-4F09-B0FD-593FEAB0DB52}"/>
              </a:ext>
            </a:extLst>
          </p:cNvPr>
          <p:cNvSpPr>
            <a:spLocks noGrp="1"/>
          </p:cNvSpPr>
          <p:nvPr>
            <p:ph idx="4294967295"/>
          </p:nvPr>
        </p:nvSpPr>
        <p:spPr>
          <a:xfrm>
            <a:off x="0" y="171980"/>
            <a:ext cx="9910482" cy="4362450"/>
          </a:xfrm>
        </p:spPr>
        <p:txBody>
          <a:bodyPr>
            <a:normAutofit/>
          </a:bodyPr>
          <a:lstStyle/>
          <a:p>
            <a:pPr marL="0" indent="0">
              <a:buNone/>
            </a:pPr>
            <a:endParaRPr lang="en-GB" dirty="0">
              <a:solidFill>
                <a:schemeClr val="bg1"/>
              </a:solidFill>
            </a:endParaRPr>
          </a:p>
          <a:p>
            <a:pPr marL="0" indent="0">
              <a:spcAft>
                <a:spcPts val="800"/>
              </a:spcAft>
              <a:buNone/>
            </a:pPr>
            <a:r>
              <a:rPr lang="en-GB" sz="4800" dirty="0">
                <a:solidFill>
                  <a:schemeClr val="bg1"/>
                </a:solidFill>
                <a:latin typeface="Constantia" panose="02030602050306030303" pitchFamily="18" charset="0"/>
                <a:ea typeface="Times New Roman" panose="02020603050405020304" pitchFamily="18" charset="0"/>
                <a:cs typeface="Times New Roman" panose="02020603050405020304" pitchFamily="18" charset="0"/>
              </a:rPr>
              <a:t>what is seen as ‘academic’ writing is contestable</a:t>
            </a:r>
            <a:r>
              <a:rPr lang="en-GB" sz="4800" b="1" dirty="0">
                <a:solidFill>
                  <a:schemeClr val="bg1"/>
                </a:solidFill>
                <a:latin typeface="Constantia" panose="02030602050306030303" pitchFamily="18" charset="0"/>
                <a:ea typeface="Times New Roman" panose="02020603050405020304" pitchFamily="18" charset="0"/>
                <a:cs typeface="Times New Roman" panose="02020603050405020304" pitchFamily="18" charset="0"/>
              </a:rPr>
              <a:t> </a:t>
            </a:r>
            <a:r>
              <a:rPr lang="en-GB" sz="4800" dirty="0">
                <a:solidFill>
                  <a:schemeClr val="bg1"/>
                </a:solidFill>
                <a:latin typeface="Constantia" panose="02030602050306030303" pitchFamily="18" charset="0"/>
                <a:ea typeface="Times New Roman" panose="02020603050405020304" pitchFamily="18" charset="0"/>
                <a:cs typeface="Times New Roman" panose="02020603050405020304" pitchFamily="18" charset="0"/>
              </a:rPr>
              <a:t>and always emergent</a:t>
            </a:r>
            <a:r>
              <a:rPr lang="en-GB" sz="4800" b="1" dirty="0">
                <a:solidFill>
                  <a:schemeClr val="bg1"/>
                </a:solidFill>
                <a:latin typeface="Constantia" panose="02030602050306030303" pitchFamily="18" charset="0"/>
                <a:ea typeface="Times New Roman" panose="02020603050405020304" pitchFamily="18" charset="0"/>
                <a:cs typeface="Times New Roman" panose="02020603050405020304" pitchFamily="18" charset="0"/>
              </a:rPr>
              <a:t> </a:t>
            </a:r>
          </a:p>
          <a:p>
            <a:pPr marL="0" indent="0" algn="just">
              <a:lnSpc>
                <a:spcPct val="150000"/>
              </a:lnSpc>
              <a:spcAft>
                <a:spcPts val="800"/>
              </a:spcAft>
              <a:buNone/>
            </a:pPr>
            <a:r>
              <a:rPr lang="en-GB" sz="2000" dirty="0">
                <a:solidFill>
                  <a:schemeClr val="bg1"/>
                </a:solidFill>
                <a:latin typeface="Constantia" panose="02030602050306030303" pitchFamily="18" charset="0"/>
                <a:ea typeface="Times New Roman" panose="02020603050405020304" pitchFamily="18" charset="0"/>
                <a:cs typeface="Times New Roman" panose="02020603050405020304" pitchFamily="18" charset="0"/>
              </a:rPr>
              <a:t>A. Archer &amp; Breuer, 2016a, p. 2</a:t>
            </a:r>
          </a:p>
          <a:p>
            <a:pPr marL="0" indent="0">
              <a:buNone/>
            </a:pPr>
            <a:endParaRPr lang="en-GB" dirty="0"/>
          </a:p>
        </p:txBody>
      </p:sp>
      <p:pic>
        <p:nvPicPr>
          <p:cNvPr id="4" name="Picture 3">
            <a:extLst>
              <a:ext uri="{FF2B5EF4-FFF2-40B4-BE49-F238E27FC236}">
                <a16:creationId xmlns:a16="http://schemas.microsoft.com/office/drawing/2014/main" id="{FF56AA84-8446-4B86-9EB9-F17AF1115A6C}"/>
              </a:ext>
            </a:extLst>
          </p:cNvPr>
          <p:cNvPicPr>
            <a:picLocks noChangeAspect="1"/>
          </p:cNvPicPr>
          <p:nvPr/>
        </p:nvPicPr>
        <p:blipFill>
          <a:blip r:embed="rId3"/>
          <a:stretch>
            <a:fillRect/>
          </a:stretch>
        </p:blipFill>
        <p:spPr>
          <a:xfrm>
            <a:off x="9334500" y="2495550"/>
            <a:ext cx="2857500" cy="4362450"/>
          </a:xfrm>
          <a:prstGeom prst="rect">
            <a:avLst/>
          </a:prstGeom>
          <a:effectLst>
            <a:softEdge rad="63500"/>
          </a:effectLst>
        </p:spPr>
      </p:pic>
    </p:spTree>
    <p:extLst>
      <p:ext uri="{BB962C8B-B14F-4D97-AF65-F5344CB8AC3E}">
        <p14:creationId xmlns:p14="http://schemas.microsoft.com/office/powerpoint/2010/main" val="2454428722"/>
      </p:ext>
    </p:extLst>
  </p:cSld>
  <p:clrMapOvr>
    <a:masterClrMapping/>
  </p:clrMapOvr>
  <mc:AlternateContent xmlns:mc="http://schemas.openxmlformats.org/markup-compatibility/2006" xmlns:p14="http://schemas.microsoft.com/office/powerpoint/2010/main">
    <mc:Choice Requires="p14">
      <p:transition spd="slow" p14:dur="9750" advClick="0" advTm="10000"/>
    </mc:Choice>
    <mc:Fallback xmlns="">
      <p:transition spd="slow" advClick="0" advTm="1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E93A3B-5C08-4622-AF6D-C322568BC058}"/>
              </a:ext>
            </a:extLst>
          </p:cNvPr>
          <p:cNvSpPr>
            <a:spLocks/>
          </p:cNvSpPr>
          <p:nvPr/>
        </p:nvSpPr>
        <p:spPr>
          <a:xfrm>
            <a:off x="121024" y="-3035911"/>
            <a:ext cx="12070976" cy="7528343"/>
          </a:xfrm>
          <a:prstGeom prst="rect">
            <a:avLst/>
          </a:prstGeom>
        </p:spPr>
        <p:txBody>
          <a:bodyPr>
            <a:normAutofit/>
          </a:bodyPr>
          <a:lstStyle/>
          <a:p>
            <a:pPr marL="547370" marR="547370" lvl="0" indent="0" algn="l" defTabSz="914400" rtl="0" eaLnBrk="1" fontAlgn="auto" latinLnBrk="0" hangingPunct="1">
              <a:lnSpc>
                <a:spcPct val="150000"/>
              </a:lnSpc>
              <a:spcBef>
                <a:spcPts val="1800"/>
              </a:spcBef>
              <a:spcAft>
                <a:spcPts val="18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nstantia" panose="02030602050306030303" pitchFamily="18"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3D6C2502-50C0-472C-8B04-928E99E9232A}"/>
              </a:ext>
            </a:extLst>
          </p:cNvPr>
          <p:cNvSpPr/>
          <p:nvPr/>
        </p:nvSpPr>
        <p:spPr>
          <a:xfrm>
            <a:off x="0" y="0"/>
            <a:ext cx="11556626" cy="6498382"/>
          </a:xfrm>
          <a:prstGeom prst="rect">
            <a:avLst/>
          </a:prstGeom>
        </p:spPr>
        <p:txBody>
          <a:bodyPr wrap="square">
            <a:spAutoFit/>
          </a:bodyPr>
          <a:lstStyle/>
          <a:p>
            <a:pPr marL="547370" marR="547370" lvl="0" indent="0" algn="l" defTabSz="914400" rtl="0" eaLnBrk="1" fontAlgn="auto" latinLnBrk="0" hangingPunct="1">
              <a:lnSpc>
                <a:spcPct val="150000"/>
              </a:lnSpc>
              <a:spcBef>
                <a:spcPts val="1800"/>
              </a:spcBef>
              <a:spcAft>
                <a:spcPts val="18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nstantia" panose="02030602050306030303" pitchFamily="18" charset="0"/>
                <a:ea typeface="Calibri" panose="020F0502020204030204" pitchFamily="34" charset="0"/>
                <a:cs typeface="Times New Roman" panose="02020603050405020304" pitchFamily="18" charset="0"/>
              </a:rPr>
              <a:t>… human action </a:t>
            </a:r>
            <a:r>
              <a:rPr kumimoji="0" lang="en-GB" sz="2400" b="0" i="0" u="none" strike="noStrike" kern="1200" cap="none" spc="0" normalizeH="0" baseline="0" noProof="0" dirty="0">
                <a:ln>
                  <a:noFill/>
                </a:ln>
                <a:solidFill>
                  <a:prstClr val="black"/>
                </a:solidFill>
                <a:effectLst/>
                <a:uLnTx/>
                <a:uFillTx/>
                <a:latin typeface="Calibri"/>
                <a:ea typeface="+mn-ea"/>
                <a:cs typeface="+mn-cs"/>
              </a:rPr>
              <a:t>[is]</a:t>
            </a:r>
            <a:r>
              <a:rPr kumimoji="0" lang="en-GB" sz="2400" b="0" i="0" u="none" strike="noStrike" kern="1200" cap="none" spc="0" normalizeH="0" baseline="0" noProof="0" dirty="0">
                <a:ln>
                  <a:noFill/>
                </a:ln>
                <a:solidFill>
                  <a:prstClr val="black"/>
                </a:solidFill>
                <a:effectLst/>
                <a:uLnTx/>
                <a:uFillTx/>
                <a:latin typeface="Constantia" panose="02030602050306030303" pitchFamily="18" charset="0"/>
                <a:ea typeface="Calibri" panose="020F0502020204030204" pitchFamily="34" charset="0"/>
                <a:cs typeface="Times New Roman" panose="02020603050405020304" pitchFamily="18" charset="0"/>
              </a:rPr>
              <a:t> not governed by behaviouristic laws, nor as a conditioned response to pre-determined social structures, but as individual agency</a:t>
            </a:r>
          </a:p>
          <a:p>
            <a:pPr marL="547370" marR="547370" lvl="0" indent="0" algn="l" defTabSz="914400" rtl="0" eaLnBrk="1" fontAlgn="auto" latinLnBrk="0" hangingPunct="1">
              <a:lnSpc>
                <a:spcPct val="150000"/>
              </a:lnSpc>
              <a:spcBef>
                <a:spcPts val="1800"/>
              </a:spcBef>
              <a:spcAft>
                <a:spcPts val="18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nstantia" panose="02030602050306030303" pitchFamily="18" charset="0"/>
                <a:ea typeface="Calibri" panose="020F0502020204030204" pitchFamily="34" charset="0"/>
                <a:cs typeface="Times New Roman" panose="02020603050405020304" pitchFamily="18" charset="0"/>
              </a:rPr>
              <a:t>Human agency is both enabled and limited by the opportunities and constraints afforded by social structures, at the same time maintaining the fabric of these social structures, which are fairly stable, but capable of gradual change </a:t>
            </a:r>
            <a:r>
              <a:rPr kumimoji="0" lang="en-GB" sz="2400" b="0" i="0" u="none" strike="noStrike" kern="1200" cap="none" spc="0" normalizeH="0" baseline="0" noProof="0" dirty="0">
                <a:ln>
                  <a:noFill/>
                </a:ln>
                <a:solidFill>
                  <a:prstClr val="black"/>
                </a:solidFill>
                <a:effectLst/>
                <a:uLnTx/>
                <a:uFillTx/>
                <a:latin typeface="Calibri"/>
                <a:ea typeface="+mn-ea"/>
                <a:cs typeface="+mn-cs"/>
              </a:rPr>
              <a:t>[…]</a:t>
            </a:r>
            <a:r>
              <a:rPr kumimoji="0" lang="en-GB" sz="2400" b="0" i="0" u="none" strike="noStrike" kern="1200" cap="none" spc="0" normalizeH="0" baseline="0" noProof="0" dirty="0">
                <a:ln>
                  <a:noFill/>
                </a:ln>
                <a:solidFill>
                  <a:prstClr val="black"/>
                </a:solidFill>
                <a:effectLst/>
                <a:uLnTx/>
                <a:uFillTx/>
                <a:latin typeface="Constantia" panose="02030602050306030303" pitchFamily="18" charset="0"/>
                <a:ea typeface="Calibri" panose="020F0502020204030204" pitchFamily="34" charset="0"/>
                <a:cs typeface="Times New Roman" panose="02020603050405020304" pitchFamily="18" charset="0"/>
              </a:rPr>
              <a:t>. </a:t>
            </a:r>
          </a:p>
          <a:p>
            <a:pPr marL="547370" marR="547370" lvl="0" indent="0" algn="l" defTabSz="914400" rtl="0" eaLnBrk="1" fontAlgn="auto" latinLnBrk="0" hangingPunct="1">
              <a:lnSpc>
                <a:spcPct val="150000"/>
              </a:lnSpc>
              <a:spcBef>
                <a:spcPts val="1800"/>
              </a:spcBef>
              <a:spcAft>
                <a:spcPts val="18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nstantia" panose="02030602050306030303" pitchFamily="18" charset="0"/>
                <a:ea typeface="Calibri" panose="020F0502020204030204" pitchFamily="34" charset="0"/>
                <a:cs typeface="Times New Roman" panose="02020603050405020304" pitchFamily="18" charset="0"/>
              </a:rPr>
              <a:t>This means that, while learner writers often find themselves operating in a “given” (but not fixed or static) context, where academic writing is an undisputed fact of academic life, they are able to make efforts to empower themselves (Pratt, 2011, pp. 27-28)</a:t>
            </a:r>
          </a:p>
        </p:txBody>
      </p:sp>
    </p:spTree>
    <p:extLst>
      <p:ext uri="{BB962C8B-B14F-4D97-AF65-F5344CB8AC3E}">
        <p14:creationId xmlns:p14="http://schemas.microsoft.com/office/powerpoint/2010/main" val="701980946"/>
      </p:ext>
    </p:extLst>
  </p:cSld>
  <p:clrMapOvr>
    <a:masterClrMapping/>
  </p:clrMapOvr>
  <mc:AlternateContent xmlns:mc="http://schemas.openxmlformats.org/markup-compatibility/2006" xmlns:p14="http://schemas.microsoft.com/office/powerpoint/2010/main">
    <mc:Choice Requires="p14">
      <p:transition spd="slow" p14:dur="9750" advClick="0" advTm="10000"/>
    </mc:Choice>
    <mc:Fallback xmlns="">
      <p:transition spd="slow" advClick="0"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7B27-E894-49F2-901F-7FB50C1E0567}"/>
              </a:ext>
            </a:extLst>
          </p:cNvPr>
          <p:cNvSpPr>
            <a:spLocks noGrp="1"/>
          </p:cNvSpPr>
          <p:nvPr>
            <p:ph type="title"/>
          </p:nvPr>
        </p:nvSpPr>
        <p:spPr/>
        <p:txBody>
          <a:bodyPr>
            <a:normAutofit fontScale="90000"/>
          </a:bodyPr>
          <a:lstStyle/>
          <a:p>
            <a:r>
              <a:rPr lang="en-GB" i="1" dirty="0"/>
              <a:t>Crunch</a:t>
            </a:r>
            <a:r>
              <a:rPr lang="en-GB" dirty="0"/>
              <a:t/>
            </a:r>
            <a:br>
              <a:rPr lang="en-GB" dirty="0"/>
            </a:br>
            <a:r>
              <a:rPr lang="en-GB" dirty="0"/>
              <a:t>What makes writing academic …</a:t>
            </a:r>
          </a:p>
        </p:txBody>
      </p:sp>
      <p:sp>
        <p:nvSpPr>
          <p:cNvPr id="3" name="Content Placeholder 2">
            <a:extLst>
              <a:ext uri="{FF2B5EF4-FFF2-40B4-BE49-F238E27FC236}">
                <a16:creationId xmlns:a16="http://schemas.microsoft.com/office/drawing/2014/main" id="{764911C8-7D02-43AD-A915-3C68797784AD}"/>
              </a:ext>
            </a:extLst>
          </p:cNvPr>
          <p:cNvSpPr>
            <a:spLocks noGrp="1"/>
          </p:cNvSpPr>
          <p:nvPr>
            <p:ph idx="1"/>
          </p:nvPr>
        </p:nvSpPr>
        <p:spPr>
          <a:xfrm>
            <a:off x="0" y="1600201"/>
            <a:ext cx="12192000" cy="5257799"/>
          </a:xfrm>
        </p:spPr>
        <p:txBody>
          <a:bodyPr/>
          <a:lstStyle/>
          <a:p>
            <a:pPr marL="0" indent="0">
              <a:buNone/>
            </a:pPr>
            <a:r>
              <a:rPr lang="en-GB" dirty="0"/>
              <a:t>is contestable and emergent</a:t>
            </a:r>
          </a:p>
          <a:p>
            <a:pPr marL="0" indent="0">
              <a:buNone/>
            </a:pPr>
            <a:r>
              <a:rPr lang="en-GB" dirty="0"/>
              <a:t>is its non-linearity</a:t>
            </a:r>
          </a:p>
          <a:p>
            <a:pPr marL="0" indent="0">
              <a:buNone/>
            </a:pPr>
            <a:r>
              <a:rPr lang="en-GB" dirty="0"/>
              <a:t>is its complexity within an open system</a:t>
            </a:r>
          </a:p>
          <a:p>
            <a:pPr marL="0" indent="0">
              <a:buNone/>
            </a:pPr>
            <a:r>
              <a:rPr lang="en-GB" dirty="0"/>
              <a:t>is its non-reductive and emergent quality</a:t>
            </a:r>
          </a:p>
          <a:p>
            <a:pPr marL="0" indent="0">
              <a:buNone/>
            </a:pPr>
            <a:endParaRPr lang="en-GB" dirty="0"/>
          </a:p>
          <a:p>
            <a:pPr marL="0" indent="0">
              <a:buNone/>
            </a:pPr>
            <a:r>
              <a:rPr lang="en-GB" dirty="0"/>
              <a:t>What makes writing academic emerges from an interaction between the Writer and their Textual Environment</a:t>
            </a:r>
          </a:p>
          <a:p>
            <a:pPr marL="0" indent="0">
              <a:buNone/>
            </a:pPr>
            <a:endParaRPr lang="en-GB" dirty="0"/>
          </a:p>
          <a:p>
            <a:pPr marL="0" indent="0">
              <a:buNone/>
            </a:pPr>
            <a:r>
              <a:rPr lang="en-GB" dirty="0"/>
              <a:t>This can allow us to explain diversity and novelty</a:t>
            </a:r>
          </a:p>
        </p:txBody>
      </p:sp>
    </p:spTree>
    <p:extLst>
      <p:ext uri="{BB962C8B-B14F-4D97-AF65-F5344CB8AC3E}">
        <p14:creationId xmlns:p14="http://schemas.microsoft.com/office/powerpoint/2010/main" val="1496042357"/>
      </p:ext>
    </p:extLst>
  </p:cSld>
  <p:clrMapOvr>
    <a:masterClrMapping/>
  </p:clrMapOvr>
  <mc:AlternateContent xmlns:mc="http://schemas.openxmlformats.org/markup-compatibility/2006" xmlns:p14="http://schemas.microsoft.com/office/powerpoint/2010/main">
    <mc:Choice Requires="p14">
      <p:transition spd="slow" p14:dur="975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B80317-1817-49F0-8243-D3180345CFC9}"/>
              </a:ext>
            </a:extLst>
          </p:cNvPr>
          <p:cNvSpPr>
            <a:spLocks noGrp="1"/>
          </p:cNvSpPr>
          <p:nvPr>
            <p:ph type="title"/>
          </p:nvPr>
        </p:nvSpPr>
        <p:spPr/>
        <p:txBody>
          <a:bodyPr/>
          <a:lstStyle/>
          <a:p>
            <a:r>
              <a:rPr lang="en-GB"/>
              <a:t>Bibliography</a:t>
            </a:r>
            <a:endParaRPr lang="en-GB" dirty="0"/>
          </a:p>
        </p:txBody>
      </p:sp>
      <p:sp>
        <p:nvSpPr>
          <p:cNvPr id="5" name="Content Placeholder 4">
            <a:extLst>
              <a:ext uri="{FF2B5EF4-FFF2-40B4-BE49-F238E27FC236}">
                <a16:creationId xmlns:a16="http://schemas.microsoft.com/office/drawing/2014/main" id="{7682749A-D82B-4604-B24B-DD5589061529}"/>
              </a:ext>
            </a:extLst>
          </p:cNvPr>
          <p:cNvSpPr>
            <a:spLocks noGrp="1"/>
          </p:cNvSpPr>
          <p:nvPr>
            <p:ph idx="1"/>
          </p:nvPr>
        </p:nvSpPr>
        <p:spPr/>
        <p:txBody>
          <a:bodyPr>
            <a:normAutofit fontScale="70000" lnSpcReduction="20000"/>
          </a:bodyPr>
          <a:lstStyle/>
          <a:p>
            <a:r>
              <a:rPr lang="en-US" dirty="0">
                <a:latin typeface="Calibri" panose="020F0502020204030204" pitchFamily="34" charset="0"/>
                <a:ea typeface="Times New Roman" panose="02020603050405020304" pitchFamily="18" charset="0"/>
              </a:rPr>
              <a:t>Archer, A., &amp; Breuer, E. (2016a). A Multimodal Response to Changing Communication Landscapes in Higher Education. In A. Archer &amp; E. Breuer (Eds.), </a:t>
            </a:r>
            <a:r>
              <a:rPr lang="en-US" i="1" dirty="0">
                <a:latin typeface="Calibri" panose="020F0502020204030204" pitchFamily="34" charset="0"/>
                <a:ea typeface="Times New Roman" panose="02020603050405020304" pitchFamily="18" charset="0"/>
              </a:rPr>
              <a:t>Multimodality in Higher Education</a:t>
            </a:r>
            <a:r>
              <a:rPr lang="en-US" dirty="0">
                <a:latin typeface="Calibri" panose="020F0502020204030204" pitchFamily="34" charset="0"/>
                <a:ea typeface="Times New Roman" panose="02020603050405020304" pitchFamily="18" charset="0"/>
              </a:rPr>
              <a:t> (Vol. 33, pp. 1-17). Leiden/Boston: Brill.</a:t>
            </a:r>
            <a:endParaRPr lang="en-GB" dirty="0">
              <a:latin typeface="Calibri" panose="020F0502020204030204" pitchFamily="34" charset="0"/>
              <a:ea typeface="Times New Roman" panose="02020603050405020304" pitchFamily="18" charset="0"/>
            </a:endParaRPr>
          </a:p>
          <a:p>
            <a:r>
              <a:rPr lang="en-GB" dirty="0"/>
              <a:t>Collier, A. (1994). </a:t>
            </a:r>
            <a:r>
              <a:rPr lang="en-GB" i="1" dirty="0"/>
              <a:t>Critical realism: an introduction to Roy Bhaskar's philosophy</a:t>
            </a:r>
            <a:r>
              <a:rPr lang="en-GB" dirty="0"/>
              <a:t>. London: Verso.</a:t>
            </a:r>
          </a:p>
          <a:p>
            <a:r>
              <a:rPr lang="en-GB" dirty="0"/>
              <a:t>Judd, D. (2003). </a:t>
            </a:r>
            <a:r>
              <a:rPr lang="en-GB" i="1" dirty="0"/>
              <a:t>Critical realism and composition theory</a:t>
            </a:r>
            <a:r>
              <a:rPr lang="en-GB" dirty="0"/>
              <a:t>. London: Routledge.</a:t>
            </a:r>
          </a:p>
          <a:p>
            <a:r>
              <a:rPr lang="en-US" dirty="0">
                <a:latin typeface="Calibri" panose="020F0502020204030204" pitchFamily="34" charset="0"/>
                <a:ea typeface="Times New Roman" panose="02020603050405020304" pitchFamily="18" charset="0"/>
              </a:rPr>
              <a:t>Kim, J. (2006). Emergence: Core Ideas and Issues. </a:t>
            </a:r>
            <a:r>
              <a:rPr lang="en-US" i="1" dirty="0" err="1">
                <a:latin typeface="Calibri" panose="020F0502020204030204" pitchFamily="34" charset="0"/>
                <a:ea typeface="Times New Roman" panose="02020603050405020304" pitchFamily="18" charset="0"/>
              </a:rPr>
              <a:t>Synthese</a:t>
            </a:r>
            <a:r>
              <a:rPr lang="en-US" i="1" dirty="0">
                <a:latin typeface="Calibri" panose="020F0502020204030204" pitchFamily="34" charset="0"/>
                <a:ea typeface="Times New Roman" panose="02020603050405020304" pitchFamily="18" charset="0"/>
              </a:rPr>
              <a:t>, 151</a:t>
            </a:r>
            <a:r>
              <a:rPr lang="en-US" dirty="0">
                <a:latin typeface="Calibri" panose="020F0502020204030204" pitchFamily="34" charset="0"/>
                <a:ea typeface="Times New Roman" panose="02020603050405020304" pitchFamily="18" charset="0"/>
              </a:rPr>
              <a:t>(3), 547-559. Retrieved from </a:t>
            </a:r>
            <a:r>
              <a:rPr lang="en-US" u="sng" dirty="0">
                <a:solidFill>
                  <a:srgbClr val="0000FF"/>
                </a:solidFill>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http://www.jstor.org.ezproxy.nottingham.ac.uk/stable/20118828</a:t>
            </a:r>
            <a:r>
              <a:rPr lang="en-US" dirty="0">
                <a:latin typeface="Calibri" panose="020F0502020204030204" pitchFamily="34" charset="0"/>
                <a:ea typeface="Times New Roman" panose="02020603050405020304" pitchFamily="18" charset="0"/>
              </a:rPr>
              <a:t>. </a:t>
            </a:r>
            <a:endParaRPr lang="en-GB" dirty="0"/>
          </a:p>
          <a:p>
            <a:r>
              <a:rPr lang="en-GB" dirty="0"/>
              <a:t>Little, D. (2018). Social generativity and complexity.  Retrieved from </a:t>
            </a:r>
            <a:r>
              <a:rPr lang="en-GB" dirty="0">
                <a:hlinkClick r:id="rId4"/>
              </a:rPr>
              <a:t>https://understandingsociety.blogspot.com/2018/05/social-generativity-and-complexity.html</a:t>
            </a:r>
            <a:endParaRPr lang="en-GB" dirty="0"/>
          </a:p>
          <a:p>
            <a:r>
              <a:rPr lang="en-GB" dirty="0"/>
              <a:t>Pratt, D. (2011). </a:t>
            </a:r>
            <a:r>
              <a:rPr lang="en-GB" i="1" dirty="0"/>
              <a:t>Modelling written communication: a new systems approach to modelling in the social sciences</a:t>
            </a:r>
            <a:r>
              <a:rPr lang="en-GB" dirty="0"/>
              <a:t>. Dordrecht: Springer.</a:t>
            </a:r>
          </a:p>
          <a:p>
            <a:r>
              <a:rPr lang="en-US" dirty="0"/>
              <a:t>Rose, M. (1985). The Language of Exclusion: Writing Instruction at the university. </a:t>
            </a:r>
            <a:r>
              <a:rPr lang="en-US" i="1" dirty="0"/>
              <a:t>College English, 47</a:t>
            </a:r>
            <a:r>
              <a:rPr lang="en-US" dirty="0"/>
              <a:t>(4), 341-359. Retrieved from </a:t>
            </a:r>
            <a:r>
              <a:rPr lang="en-US" u="sng" dirty="0">
                <a:hlinkClick r:id="rId5"/>
              </a:rPr>
              <a:t>https://www.jstor.org/stable/376957</a:t>
            </a:r>
            <a:r>
              <a:rPr lang="en-US" dirty="0"/>
              <a:t>. </a:t>
            </a:r>
            <a:endParaRPr lang="en-GB" dirty="0"/>
          </a:p>
          <a:p>
            <a:endParaRPr lang="en-GB" dirty="0"/>
          </a:p>
          <a:p>
            <a:pPr marL="0" indent="0">
              <a:buNone/>
            </a:pPr>
            <a:endParaRPr lang="en-GB" dirty="0"/>
          </a:p>
        </p:txBody>
      </p:sp>
    </p:spTree>
    <p:extLst>
      <p:ext uri="{BB962C8B-B14F-4D97-AF65-F5344CB8AC3E}">
        <p14:creationId xmlns:p14="http://schemas.microsoft.com/office/powerpoint/2010/main" val="727212917"/>
      </p:ext>
    </p:extLst>
  </p:cSld>
  <p:clrMapOvr>
    <a:masterClrMapping/>
  </p:clrMapOvr>
  <mc:AlternateContent xmlns:mc="http://schemas.openxmlformats.org/markup-compatibility/2006" xmlns:p14="http://schemas.microsoft.com/office/powerpoint/2010/main">
    <mc:Choice Requires="p14">
      <p:transition spd="slow" p14:dur="9750" advClick="0" advTm="10000"/>
    </mc:Choice>
    <mc:Fallback xmlns="">
      <p:transition spd="slow"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3E65F4-C832-455B-9EAF-47960A11FB3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81392140"/>
      </p:ext>
    </p:extLst>
  </p:cSld>
  <p:clrMapOvr>
    <a:masterClrMapping/>
  </p:clrMapOvr>
  <mc:AlternateContent xmlns:mc="http://schemas.openxmlformats.org/markup-compatibility/2006" xmlns:p14="http://schemas.microsoft.com/office/powerpoint/2010/main">
    <mc:Choice Requires="p14">
      <p:transition spd="slow" p14:dur="9750" advClick="0" advTm="10000"/>
    </mc:Choice>
    <mc:Fallback xmlns="">
      <p:transition spd="slow" advClick="0" advTm="1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82D4D-CCE0-420A-BFC8-5FF10953534E}"/>
              </a:ext>
            </a:extLst>
          </p:cNvPr>
          <p:cNvPicPr>
            <a:picLocks noChangeAspect="1"/>
          </p:cNvPicPr>
          <p:nvPr/>
        </p:nvPicPr>
        <p:blipFill>
          <a:blip r:embed="rId3"/>
          <a:stretch>
            <a:fillRect/>
          </a:stretch>
        </p:blipFill>
        <p:spPr>
          <a:xfrm>
            <a:off x="0" y="0"/>
            <a:ext cx="12192000" cy="6857999"/>
          </a:xfrm>
          <a:prstGeom prst="rect">
            <a:avLst/>
          </a:prstGeom>
        </p:spPr>
      </p:pic>
    </p:spTree>
    <p:extLst>
      <p:ext uri="{BB962C8B-B14F-4D97-AF65-F5344CB8AC3E}">
        <p14:creationId xmlns:p14="http://schemas.microsoft.com/office/powerpoint/2010/main" val="3701524414"/>
      </p:ext>
    </p:extLst>
  </p:cSld>
  <p:clrMapOvr>
    <a:masterClrMapping/>
  </p:clrMapOvr>
  <mc:AlternateContent xmlns:mc="http://schemas.openxmlformats.org/markup-compatibility/2006" xmlns:p14="http://schemas.microsoft.com/office/powerpoint/2010/main">
    <mc:Choice Requires="p14">
      <p:transition spd="slow" p14:dur="9750" advClick="0" advTm="10000"/>
    </mc:Choice>
    <mc:Fallback xmlns="">
      <p:transition spd="slow" advClick="0" advTm="1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ECED5E-E841-4FFA-93C1-1AF7BA82C124}"/>
              </a:ext>
            </a:extLst>
          </p:cNvPr>
          <p:cNvSpPr/>
          <p:nvPr/>
        </p:nvSpPr>
        <p:spPr>
          <a:xfrm>
            <a:off x="-2" y="355116"/>
            <a:ext cx="12192001" cy="5637312"/>
          </a:xfrm>
          <a:prstGeom prst="rect">
            <a:avLst/>
          </a:prstGeom>
        </p:spPr>
        <p:txBody>
          <a:bodyPr wrap="square">
            <a:spAutoFit/>
          </a:bodyPr>
          <a:lstStyle/>
          <a:p>
            <a:pPr marL="0" marR="0" lvl="0" indent="0" algn="ctr" defTabSz="914400" rtl="0" eaLnBrk="1" fontAlgn="auto" latinLnBrk="0" hangingPunct="1">
              <a:lnSpc>
                <a:spcPct val="175000"/>
              </a:lnSpc>
              <a:spcBef>
                <a:spcPts val="0"/>
              </a:spcBef>
              <a:spcAft>
                <a:spcPts val="80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nstantia" panose="02030602050306030303" pitchFamily="18" charset="0"/>
                <a:ea typeface="Calibri" panose="020F0502020204030204" pitchFamily="34" charset="0"/>
                <a:cs typeface="Times New Roman" panose="02020603050405020304" pitchFamily="18" charset="0"/>
              </a:rPr>
              <a:t>English is described as ‘linear’ rather than ‘digressive’</a:t>
            </a:r>
          </a:p>
          <a:p>
            <a:pPr marL="547370" marR="547370" lvl="0" indent="0" algn="l" defTabSz="914400" rtl="0" eaLnBrk="1" fontAlgn="auto" latinLnBrk="0" hangingPunct="1">
              <a:lnSpc>
                <a:spcPct val="150000"/>
              </a:lnSpc>
              <a:spcBef>
                <a:spcPts val="1800"/>
              </a:spcBef>
              <a:spcAft>
                <a:spcPts val="180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nstantia" panose="02030602050306030303" pitchFamily="18" charset="0"/>
                <a:ea typeface="Calibri" panose="020F0502020204030204" pitchFamily="34" charset="0"/>
                <a:cs typeface="Times New Roman" panose="02020603050405020304" pitchFamily="18" charset="0"/>
              </a:rPr>
              <a:t>The paragraph begins with a general statement of its content, and then carefully develops that statement by a long series of […] illustrations. While it is discursive, the paragraph is never digressive. There is nothing in this paragraph that does not belong here; nothing that does not contribute significantly to the central idea. </a:t>
            </a:r>
            <a:r>
              <a:rPr kumimoji="0" lang="en-GB" sz="2800" b="1" i="0" u="none" strike="noStrike" kern="1200" cap="none" spc="0" normalizeH="0" baseline="0" noProof="0" dirty="0">
                <a:ln>
                  <a:noFill/>
                </a:ln>
                <a:solidFill>
                  <a:prstClr val="black"/>
                </a:solidFill>
                <a:effectLst/>
                <a:uLnTx/>
                <a:uFillTx/>
                <a:latin typeface="Constantia" panose="02030602050306030303" pitchFamily="18" charset="0"/>
                <a:ea typeface="Calibri" panose="020F0502020204030204" pitchFamily="34" charset="0"/>
                <a:cs typeface="Times New Roman" panose="02020603050405020304" pitchFamily="18" charset="0"/>
              </a:rPr>
              <a:t>The flow of ideas occurs in a straight line from the opening sentence to the last sentence </a:t>
            </a:r>
            <a:r>
              <a:rPr kumimoji="0" lang="en-GB" sz="2000" b="0" i="0" u="none" strike="noStrike" kern="1200" cap="none" spc="0" normalizeH="0" baseline="0" noProof="0" dirty="0">
                <a:ln>
                  <a:noFill/>
                </a:ln>
                <a:solidFill>
                  <a:prstClr val="black"/>
                </a:solidFill>
                <a:effectLst/>
                <a:uLnTx/>
                <a:uFillTx/>
                <a:latin typeface="Constantia" panose="02030602050306030303" pitchFamily="18" charset="0"/>
                <a:ea typeface="Calibri" panose="020F0502020204030204" pitchFamily="34" charset="0"/>
                <a:cs typeface="Times New Roman" panose="02020603050405020304" pitchFamily="18" charset="0"/>
              </a:rPr>
              <a:t>(Kaplan, 1980 [1966], p. 14)</a:t>
            </a:r>
          </a:p>
        </p:txBody>
      </p:sp>
      <p:pic>
        <p:nvPicPr>
          <p:cNvPr id="2" name="Picture 1">
            <a:extLst>
              <a:ext uri="{FF2B5EF4-FFF2-40B4-BE49-F238E27FC236}">
                <a16:creationId xmlns:a16="http://schemas.microsoft.com/office/drawing/2014/main" id="{7AEC4B09-0D91-42B3-BB71-0DB6340EAB57}"/>
              </a:ext>
            </a:extLst>
          </p:cNvPr>
          <p:cNvPicPr>
            <a:picLocks noChangeAspect="1"/>
          </p:cNvPicPr>
          <p:nvPr/>
        </p:nvPicPr>
        <p:blipFill>
          <a:blip r:embed="rId3"/>
          <a:stretch>
            <a:fillRect/>
          </a:stretch>
        </p:blipFill>
        <p:spPr>
          <a:xfrm>
            <a:off x="0" y="3429000"/>
            <a:ext cx="9832261" cy="3469341"/>
          </a:xfrm>
          <a:prstGeom prst="rect">
            <a:avLst/>
          </a:prstGeom>
        </p:spPr>
      </p:pic>
    </p:spTree>
    <p:extLst>
      <p:ext uri="{BB962C8B-B14F-4D97-AF65-F5344CB8AC3E}">
        <p14:creationId xmlns:p14="http://schemas.microsoft.com/office/powerpoint/2010/main" val="1037113254"/>
      </p:ext>
    </p:extLst>
  </p:cSld>
  <p:clrMapOvr>
    <a:masterClrMapping/>
  </p:clrMapOvr>
  <mc:AlternateContent xmlns:mc="http://schemas.openxmlformats.org/markup-compatibility/2006" xmlns:p14="http://schemas.microsoft.com/office/powerpoint/2010/main">
    <mc:Choice Requires="p14">
      <p:transition spd="slow" p14:dur="975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733228" y="1283643"/>
            <a:ext cx="3024336" cy="4536504"/>
          </a:xfrm>
          <a:prstGeom prst="ellipse">
            <a:avLst/>
          </a:prstGeom>
          <a:ln>
            <a:noFill/>
          </a:ln>
          <a:effectLst>
            <a:softEdge rad="112500"/>
          </a:effectLst>
        </p:spPr>
      </p:pic>
      <p:pic>
        <p:nvPicPr>
          <p:cNvPr id="6" name="Content Placeholder 5">
            <a:hlinkClick r:id="rId4"/>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8002740" y="365918"/>
            <a:ext cx="3986061" cy="6126164"/>
          </a:xfrm>
        </p:spPr>
      </p:pic>
      <p:sp>
        <p:nvSpPr>
          <p:cNvPr id="2" name="TextBox 1"/>
          <p:cNvSpPr txBox="1"/>
          <p:nvPr/>
        </p:nvSpPr>
        <p:spPr>
          <a:xfrm>
            <a:off x="88900" y="460524"/>
            <a:ext cx="7913840" cy="369332"/>
          </a:xfrm>
          <a:prstGeom prst="rect">
            <a:avLst/>
          </a:prstGeom>
          <a:noFill/>
        </p:spPr>
        <p:txBody>
          <a:bodyPr wrap="square" rtlCol="0">
            <a:spAutoFit/>
          </a:bodyPr>
          <a:lstStyle/>
          <a:p>
            <a:r>
              <a:rPr lang="en-GB" b="1" dirty="0">
                <a:solidFill>
                  <a:prstClr val="black"/>
                </a:solidFill>
                <a:latin typeface="Calibri"/>
              </a:rPr>
              <a:t>Dr Nick Sousanis, Associate Professor </a:t>
            </a:r>
            <a:r>
              <a:rPr lang="en-GB" b="1" dirty="0"/>
              <a:t>Comics Studies, Liberal Studies, Humanities</a:t>
            </a:r>
            <a:endParaRPr lang="en-GB" b="1" dirty="0">
              <a:solidFill>
                <a:prstClr val="black"/>
              </a:solidFill>
              <a:latin typeface="Calibri"/>
            </a:endParaRPr>
          </a:p>
        </p:txBody>
      </p:sp>
    </p:spTree>
    <p:extLst>
      <p:ext uri="{BB962C8B-B14F-4D97-AF65-F5344CB8AC3E}">
        <p14:creationId xmlns:p14="http://schemas.microsoft.com/office/powerpoint/2010/main" val="287038805"/>
      </p:ext>
    </p:extLst>
  </p:cSld>
  <p:clrMapOvr>
    <a:masterClrMapping/>
  </p:clrMapOvr>
  <mc:AlternateContent xmlns:mc="http://schemas.openxmlformats.org/markup-compatibility/2006" xmlns:p14="http://schemas.microsoft.com/office/powerpoint/2010/main">
    <mc:Choice Requires="p14">
      <p:transition spd="slow" p14:dur="975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431212" y="2094128"/>
            <a:ext cx="4154288" cy="4535098"/>
          </a:xfrm>
          <a:prstGeom prst="ellipse">
            <a:avLst/>
          </a:prstGeom>
          <a:ln>
            <a:noFill/>
          </a:ln>
          <a:effectLst>
            <a:softEdge rad="112500"/>
          </a:effectLst>
        </p:spPr>
      </p:pic>
      <p:pic>
        <p:nvPicPr>
          <p:cNvPr id="8" name="Content Placeholder 7">
            <a:hlinkClick r:id="rId4"/>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06500" y="228774"/>
            <a:ext cx="4495800" cy="4495800"/>
          </a:xfrm>
          <a:prstGeom prst="rect">
            <a:avLst/>
          </a:prstGeom>
          <a:ln>
            <a:noFill/>
          </a:ln>
          <a:effectLst>
            <a:softEdge rad="112500"/>
          </a:effectLst>
        </p:spPr>
      </p:pic>
      <p:sp>
        <p:nvSpPr>
          <p:cNvPr id="5" name="TextBox 4">
            <a:extLst>
              <a:ext uri="{FF2B5EF4-FFF2-40B4-BE49-F238E27FC236}">
                <a16:creationId xmlns:a16="http://schemas.microsoft.com/office/drawing/2014/main" id="{ADBE8FC6-097C-48BC-835B-A97B0DE19086}"/>
              </a:ext>
            </a:extLst>
          </p:cNvPr>
          <p:cNvSpPr txBox="1"/>
          <p:nvPr/>
        </p:nvSpPr>
        <p:spPr>
          <a:xfrm>
            <a:off x="190500" y="5982895"/>
            <a:ext cx="6896100" cy="646331"/>
          </a:xfrm>
          <a:prstGeom prst="rect">
            <a:avLst/>
          </a:prstGeom>
          <a:noFill/>
        </p:spPr>
        <p:txBody>
          <a:bodyPr wrap="square" rtlCol="0">
            <a:spAutoFit/>
          </a:bodyPr>
          <a:lstStyle/>
          <a:p>
            <a:r>
              <a:rPr lang="en-GB" b="1" dirty="0">
                <a:solidFill>
                  <a:prstClr val="black"/>
                </a:solidFill>
                <a:latin typeface="Calibri"/>
              </a:rPr>
              <a:t>Dr A.D. Carson, Associate Professor of </a:t>
            </a:r>
            <a:r>
              <a:rPr lang="en-GB" b="1" dirty="0"/>
              <a:t>Hip Hop and the Global South</a:t>
            </a:r>
          </a:p>
          <a:p>
            <a:r>
              <a:rPr lang="en-GB" b="1" dirty="0">
                <a:solidFill>
                  <a:prstClr val="black"/>
                </a:solidFill>
                <a:latin typeface="Calibri"/>
              </a:rPr>
              <a:t> </a:t>
            </a:r>
          </a:p>
        </p:txBody>
      </p:sp>
    </p:spTree>
    <p:extLst>
      <p:ext uri="{BB962C8B-B14F-4D97-AF65-F5344CB8AC3E}">
        <p14:creationId xmlns:p14="http://schemas.microsoft.com/office/powerpoint/2010/main" val="4189622568"/>
      </p:ext>
    </p:extLst>
  </p:cSld>
  <p:clrMapOvr>
    <a:masterClrMapping/>
  </p:clrMapOvr>
  <mc:AlternateContent xmlns:mc="http://schemas.openxmlformats.org/markup-compatibility/2006" xmlns:p14="http://schemas.microsoft.com/office/powerpoint/2010/main">
    <mc:Choice Requires="p14">
      <p:transition spd="slow" p14:dur="975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24000" y="2"/>
            <a:ext cx="9144000" cy="3717031"/>
          </a:xfrm>
          <a:prstGeom prst="rect">
            <a:avLst/>
          </a:prstGeom>
          <a:ln>
            <a:noFill/>
          </a:ln>
          <a:effectLst>
            <a:softEdge rad="112500"/>
          </a:effectLst>
        </p:spPr>
      </p:pic>
      <p:sp>
        <p:nvSpPr>
          <p:cNvPr id="3" name="TextBox 2"/>
          <p:cNvSpPr txBox="1"/>
          <p:nvPr/>
        </p:nvSpPr>
        <p:spPr>
          <a:xfrm>
            <a:off x="3111500" y="475734"/>
            <a:ext cx="7200900" cy="369332"/>
          </a:xfrm>
          <a:prstGeom prst="rect">
            <a:avLst/>
          </a:prstGeom>
          <a:noFill/>
        </p:spPr>
        <p:txBody>
          <a:bodyPr wrap="square" rtlCol="0">
            <a:spAutoFit/>
          </a:bodyPr>
          <a:lstStyle/>
          <a:p>
            <a:r>
              <a:rPr lang="en-GB" b="1" dirty="0">
                <a:solidFill>
                  <a:prstClr val="white"/>
                </a:solidFill>
                <a:latin typeface="Calibri"/>
              </a:rPr>
              <a:t>Dr Piper Alexis </a:t>
            </a:r>
            <a:r>
              <a:rPr lang="en-GB" b="1" dirty="0" err="1">
                <a:solidFill>
                  <a:prstClr val="white"/>
                </a:solidFill>
                <a:latin typeface="Calibri"/>
              </a:rPr>
              <a:t>Harron</a:t>
            </a:r>
            <a:r>
              <a:rPr lang="en-GB" b="1" dirty="0">
                <a:solidFill>
                  <a:prstClr val="white"/>
                </a:solidFill>
                <a:latin typeface="Calibri"/>
              </a:rPr>
              <a:t>, Temporary Associate Professor of Mathematics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660400"/>
            <a:ext cx="9144000" cy="5537200"/>
          </a:xfrm>
          <a:prstGeom prst="rect">
            <a:avLst/>
          </a:prstGeom>
        </p:spPr>
      </p:pic>
    </p:spTree>
    <p:extLst>
      <p:ext uri="{BB962C8B-B14F-4D97-AF65-F5344CB8AC3E}">
        <p14:creationId xmlns:p14="http://schemas.microsoft.com/office/powerpoint/2010/main" val="2271000435"/>
      </p:ext>
    </p:extLst>
  </p:cSld>
  <p:clrMapOvr>
    <a:masterClrMapping/>
  </p:clrMapOvr>
  <mc:AlternateContent xmlns:mc="http://schemas.openxmlformats.org/markup-compatibility/2006" xmlns:p14="http://schemas.microsoft.com/office/powerpoint/2010/main">
    <mc:Choice Requires="p14">
      <p:transition spd="slow" p14:dur="975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19ACCD-98A5-4C50-A0A3-B31DC572DC63}"/>
              </a:ext>
            </a:extLst>
          </p:cNvPr>
          <p:cNvPicPr>
            <a:picLocks noChangeAspect="1"/>
          </p:cNvPicPr>
          <p:nvPr/>
        </p:nvPicPr>
        <p:blipFill>
          <a:blip r:embed="rId3"/>
          <a:stretch>
            <a:fillRect/>
          </a:stretch>
        </p:blipFill>
        <p:spPr>
          <a:xfrm>
            <a:off x="-16933" y="-1"/>
            <a:ext cx="12208933" cy="6858001"/>
          </a:xfrm>
          <a:prstGeom prst="rect">
            <a:avLst/>
          </a:prstGeom>
        </p:spPr>
      </p:pic>
    </p:spTree>
    <p:extLst>
      <p:ext uri="{BB962C8B-B14F-4D97-AF65-F5344CB8AC3E}">
        <p14:creationId xmlns:p14="http://schemas.microsoft.com/office/powerpoint/2010/main" val="825162141"/>
      </p:ext>
    </p:extLst>
  </p:cSld>
  <p:clrMapOvr>
    <a:masterClrMapping/>
  </p:clrMapOvr>
  <mc:AlternateContent xmlns:mc="http://schemas.openxmlformats.org/markup-compatibility/2006" xmlns:p14="http://schemas.microsoft.com/office/powerpoint/2010/main">
    <mc:Choice Requires="p14">
      <p:transition spd="slow" p14:dur="9750" advClick="0" advTm="10000"/>
    </mc:Choice>
    <mc:Fallback xmlns="">
      <p:transition spd="slow" advClick="0" advTm="10000"/>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1271</TotalTime>
  <Words>1016</Words>
  <Application>Microsoft Office PowerPoint</Application>
  <PresentationFormat>Widescreen</PresentationFormat>
  <Paragraphs>118</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Constantia</vt:lpstr>
      <vt:lpstr>Times New Roman</vt:lpstr>
      <vt:lpstr>1_Office Theme</vt:lpstr>
      <vt:lpstr>What makes writing academic April 12 2019 BALEAP LEEDS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makes these texts academic?</vt:lpstr>
      <vt:lpstr>PowerPoint Presentation</vt:lpstr>
      <vt:lpstr>PowerPoint Presentation</vt:lpstr>
      <vt:lpstr>PowerPoint Presentation</vt:lpstr>
      <vt:lpstr>What makes these texts academic?</vt:lpstr>
      <vt:lpstr>PowerPoint Presentation</vt:lpstr>
      <vt:lpstr>What makes these texts academic?</vt:lpstr>
      <vt:lpstr>PowerPoint Presentation</vt:lpstr>
      <vt:lpstr>What makes these texts academic?</vt:lpstr>
      <vt:lpstr>PowerPoint Presentation</vt:lpstr>
      <vt:lpstr>Crunch What makes writing academic …</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not just conform?</dc:title>
  <dc:creator>Julia Molinari</dc:creator>
  <cp:lastModifiedBy>Julia Molinari</cp:lastModifiedBy>
  <cp:revision>58</cp:revision>
  <dcterms:created xsi:type="dcterms:W3CDTF">2018-11-11T17:08:44Z</dcterms:created>
  <dcterms:modified xsi:type="dcterms:W3CDTF">2019-04-29T09:54:10Z</dcterms:modified>
</cp:coreProperties>
</file>