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85" r:id="rId6"/>
    <p:sldId id="262" r:id="rId7"/>
    <p:sldId id="278" r:id="rId8"/>
    <p:sldId id="279" r:id="rId9"/>
    <p:sldId id="264" r:id="rId10"/>
    <p:sldId id="283" r:id="rId11"/>
    <p:sldId id="265" r:id="rId12"/>
    <p:sldId id="267" r:id="rId13"/>
    <p:sldId id="276" r:id="rId14"/>
    <p:sldId id="268" r:id="rId15"/>
    <p:sldId id="269" r:id="rId16"/>
    <p:sldId id="270" r:id="rId17"/>
    <p:sldId id="282" r:id="rId18"/>
    <p:sldId id="273" r:id="rId19"/>
    <p:sldId id="274" r:id="rId20"/>
    <p:sldId id="275" r:id="rId21"/>
    <p:sldId id="280" r:id="rId22"/>
    <p:sldId id="260" r:id="rId23"/>
    <p:sldId id="261" r:id="rId24"/>
    <p:sldId id="263" r:id="rId25"/>
    <p:sldId id="277" r:id="rId26"/>
    <p:sldId id="289" r:id="rId27"/>
    <p:sldId id="284" r:id="rId28"/>
    <p:sldId id="288" r:id="rId29"/>
    <p:sldId id="286" r:id="rId30"/>
    <p:sldId id="287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D9A20-2922-4074-8A40-32BB55A7E0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DA106B-164B-438E-8FA0-29CD29C5F7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D8808B-0D98-4C9F-AC64-E13EB0C79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2875E-75DC-4EA2-89CF-73031F6851D0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6BF6E9-DB65-41F2-81B1-065B4C2C7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EB7E35-E941-4AB1-94D6-009E364A7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6574-12EF-4DC5-B8CF-48F85605E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500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67895-3A3C-4434-925F-CE6F2C669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B4E30F-27A9-4C0C-BF66-9A2939C86C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E1785B-FC54-441F-A8D5-C5E7B08D9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2875E-75DC-4EA2-89CF-73031F6851D0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9D7318-A009-491C-B014-A688BE949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86FB66-62FC-472D-8E97-8FE7D98E6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6574-12EF-4DC5-B8CF-48F85605E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0532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B62D79-EA1D-4D1D-9233-96BB75D9AD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618252-52AA-43E0-8E64-878163AE7D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94C397-6412-4562-987C-41EF116D9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2875E-75DC-4EA2-89CF-73031F6851D0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1D7D9E-9DBC-4964-AD7E-20D5888BE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3CF579-4352-4401-ADB4-FE749BD30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6574-12EF-4DC5-B8CF-48F85605E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236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892AE-E3EC-4B71-845E-0CF28A556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FABAB-8251-4882-9F8B-FD7AD994B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F7264C-F4A2-46BB-AE00-7AD60C4C1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2875E-75DC-4EA2-89CF-73031F6851D0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ECC835-6ABC-4686-AE4D-3F1B8A701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B6DA6-628F-450F-BE48-760F9C715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6574-12EF-4DC5-B8CF-48F85605E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731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7ED81-70B8-48C4-A841-85E223A61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4F5F2E-2217-435B-A953-1E1603F601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ED5B7-9879-4A03-96F8-7F173B4B6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2875E-75DC-4EA2-89CF-73031F6851D0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5A1750-92E4-4667-82D9-450ED53B7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0658D0-5010-4DD9-ABD7-F8742E921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6574-12EF-4DC5-B8CF-48F85605E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035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C7AD0-AF9C-48CF-9AB1-FEA874228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0BBC1-4179-4C51-8242-4BF8CB3DA8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84E87C-AC3C-4AA6-9C68-5FC9E72509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C45395-DAA5-472E-A003-66FE9FDF3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2875E-75DC-4EA2-89CF-73031F6851D0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FD898E-2D99-4567-93B4-983AB7441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A89239-536D-48EA-AAED-4634AE253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6574-12EF-4DC5-B8CF-48F85605E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21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A9B22-467E-44F5-AB35-81C3B05E3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E3DB7F-BEEB-4B1A-8A0C-8BBC852492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74ABA2-CFAE-45D7-B7E7-589BDCC156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1A1A7C-38C1-4D22-BD33-795B1DC0AD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7F36C3-9AFD-425C-8F2B-EDFE1830E5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CBA696-044A-4DC5-BBBF-C9387190A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2875E-75DC-4EA2-89CF-73031F6851D0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DC7923-72BD-44ED-93E9-165057AA2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01640C-7E41-4C51-9920-30CE26F38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6574-12EF-4DC5-B8CF-48F85605E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540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1E716-0ADA-4516-8D92-F7050EAFB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261BEC-F398-44F7-A6DC-E2E101FC0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2875E-75DC-4EA2-89CF-73031F6851D0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EDE714-8565-4D50-96FA-9B8A69092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F600A0-C4F5-45D0-A894-36525BD17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6574-12EF-4DC5-B8CF-48F85605E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9983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6A4C15-2AF3-4058-B4BA-21747C2EF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2875E-75DC-4EA2-89CF-73031F6851D0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D4F5C0-CFC8-45BF-BE10-C0BA9540D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61DCDD-3BD4-419E-8F0B-B62AFC405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6574-12EF-4DC5-B8CF-48F85605E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124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D915F-E359-45A9-B06B-E63B5D10E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60762-0505-4725-90B0-5C7311B56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AEFCDC-FEFF-4ECE-BAB9-2ECAF6E577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375FAF-DAD8-4ACA-8429-99F6AC9EA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2875E-75DC-4EA2-89CF-73031F6851D0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5B9DDB-66CA-4A50-A268-EF2581633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E8E452-7223-4518-BB62-CA29BF383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6574-12EF-4DC5-B8CF-48F85605E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6121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D50B1-ACDC-43CC-AB47-803D1D9C9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0F7D75-97E8-465B-A2A7-F16AC4B4FF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B0AE60-0205-43FD-8F41-E20DA7978F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759737-A80F-4803-B68B-107B2873D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2875E-75DC-4EA2-89CF-73031F6851D0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1EBFF8-DEAE-46D9-A69E-53F5C3133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0C06FC-5933-40D6-9075-1B8D413CB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6574-12EF-4DC5-B8CF-48F85605E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571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E6B213-BE40-4BC7-8E3A-A9ADF001E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402FA5-A405-4FE7-8903-CF765A49BA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F0502-8073-48E6-A11C-F40DE82FC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2875E-75DC-4EA2-89CF-73031F6851D0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CD9EE-3961-4A94-A346-FDCBA01DC9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BCDDF4-CCB8-44EF-86E6-DC1C730E2D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86574-12EF-4DC5-B8CF-48F85605E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0829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files.eric.ed.gov/fulltext/ED355766.pdf" TargetMode="External"/><Relationship Id="rId2" Type="http://schemas.openxmlformats.org/officeDocument/2006/relationships/hyperlink" Target="https://www.researchgate.net/publication/314468936_Programme_Identity_in_Academia_The_Case_of_One_EAP_Unit_in_the_Arabian_Gul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onference.ub.uni-bielefeld.de/2004/proceedings/bundy_rev.pdf" TargetMode="External"/><Relationship Id="rId4" Type="http://schemas.openxmlformats.org/officeDocument/2006/relationships/hyperlink" Target="http://www.sciencedirect.com/science/article/pii/S0889490602000169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digitalknowledge.cput.ac.za/bitstream/11189/4925/3/Gustafsson_M_Eriksson_A_R%C3%A4is%C3%A4nen_C_Stenberg_AC_Jacobs_C_Wright_J_Wyrley-Birch_B_Winberg_C_Health%20&amp;%20Well_2011.pdf.pdf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gate.net/profile/Ken_Hyland/publication/289315441_Re-imagining_Literacy_English_in_Hong_Kong's_New_University_Curriculum/links/5697a80b08aec79ee32b3d47.pdf" TargetMode="External"/><Relationship Id="rId2" Type="http://schemas.openxmlformats.org/officeDocument/2006/relationships/hyperlink" Target="https://scholar.google.co.uk/scholar?q=hyland+the+future+is+with+lights&amp;btnG=&amp;hl=en&amp;as_sdt=0,5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rezi.com/if9wccvvunup/escaping-the-echo-chamber/" TargetMode="External"/><Relationship Id="rId4" Type="http://schemas.openxmlformats.org/officeDocument/2006/relationships/hyperlink" Target="https://s3.amazonaws.com/academia.edu.documents/57819970/McCulloch_2018_HER.pdf?AWSAccessKeyId=AKIAIWOWYYGZ2Y53UL3A&amp;Expires=1554894367&amp;Signature=XIBi2ssBFXMnBz8nMMgdR7Qp/2A%3D&amp;response-content-disposition=inline;%20filename%3DThe_disciplinary_status_of_doctoral_educ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journal.aall.org.au/index.php/jall/article/viewArticle/38" TargetMode="External"/><Relationship Id="rId7" Type="http://schemas.openxmlformats.org/officeDocument/2006/relationships/hyperlink" Target="https://www.theguardian.com/lifeandstyle/2016/dec/11/get-out-of-my-echo-chamber-its-cosy-in-here" TargetMode="External"/><Relationship Id="rId2" Type="http://schemas.openxmlformats.org/officeDocument/2006/relationships/hyperlink" Target="http://wrap.warwick.ac.uk/3252/1/WRAP_Sharpling_V6Sharpling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ciencedirect.com/science/article/pii/S1475158511000828" TargetMode="External"/><Relationship Id="rId5" Type="http://schemas.openxmlformats.org/officeDocument/2006/relationships/hyperlink" Target="http://www.sciencedirect.com/science/article/pii/S1475158503000547" TargetMode="External"/><Relationship Id="rId4" Type="http://schemas.openxmlformats.org/officeDocument/2006/relationships/hyperlink" Target="https://openrepository.aut.ac.nz/handle/10292/10239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0E318-4009-4FF4-95BF-440F4513A6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EAP Practitioner and the Echo Chamber –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E25A70-0BD9-4E9F-893F-8B9BC83158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33599"/>
          </a:xfrm>
        </p:spPr>
        <p:txBody>
          <a:bodyPr>
            <a:normAutofit/>
          </a:bodyPr>
          <a:lstStyle/>
          <a:p>
            <a:r>
              <a:rPr lang="en-GB" sz="4400" dirty="0"/>
              <a:t>do we need to step outside and shout a little louder?</a:t>
            </a:r>
          </a:p>
          <a:p>
            <a:r>
              <a:rPr lang="en-GB" sz="4400" dirty="0"/>
              <a:t>Jonathan Smart</a:t>
            </a:r>
          </a:p>
        </p:txBody>
      </p:sp>
    </p:spTree>
    <p:extLst>
      <p:ext uri="{BB962C8B-B14F-4D97-AF65-F5344CB8AC3E}">
        <p14:creationId xmlns:p14="http://schemas.microsoft.com/office/powerpoint/2010/main" val="180517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46E0F2A-6E3B-4C9D-89F5-FEA796074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5931"/>
            <a:ext cx="10515600" cy="920332"/>
          </a:xfrm>
        </p:spPr>
        <p:txBody>
          <a:bodyPr/>
          <a:lstStyle/>
          <a:p>
            <a:r>
              <a:rPr lang="en-GB" dirty="0">
                <a:latin typeface="+mn-lt"/>
              </a:rPr>
              <a:t>Survey interviewees (2017)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F59ED99-7C0A-435E-BAFD-4840D09AC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3986"/>
            <a:ext cx="11353800" cy="58540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/>
              <a:t>“At worst one was treated as a rather superior version of a cleaner” </a:t>
            </a:r>
          </a:p>
          <a:p>
            <a:pPr marL="0" indent="0">
              <a:buNone/>
            </a:pPr>
            <a:r>
              <a:rPr lang="en-GB" sz="3200" dirty="0"/>
              <a:t>“I think they think of us as ‘remedial’” </a:t>
            </a:r>
          </a:p>
          <a:p>
            <a:pPr marL="0" indent="0">
              <a:buNone/>
            </a:pPr>
            <a:r>
              <a:rPr lang="en-GB" sz="3200" dirty="0"/>
              <a:t>“…large numbers of our colleagues are on employment terms rather like nineteenth century mill-hands” </a:t>
            </a:r>
          </a:p>
          <a:p>
            <a:pPr marL="0" indent="0">
              <a:buNone/>
            </a:pPr>
            <a:r>
              <a:rPr lang="en-GB" sz="3200" dirty="0"/>
              <a:t>[Career progression] “…compares unfavourably with other academics…”</a:t>
            </a:r>
          </a:p>
          <a:p>
            <a:pPr marL="0" indent="0">
              <a:buNone/>
            </a:pPr>
            <a:r>
              <a:rPr lang="en-GB" sz="3200" dirty="0">
                <a:solidFill>
                  <a:schemeClr val="accent1"/>
                </a:solidFill>
              </a:rPr>
              <a:t>“…on the whole I think our status is very ambivalent”</a:t>
            </a:r>
          </a:p>
          <a:p>
            <a:pPr marL="0" indent="0">
              <a:buNone/>
            </a:pPr>
            <a:r>
              <a:rPr lang="en-GB" sz="3200" dirty="0">
                <a:solidFill>
                  <a:schemeClr val="accent1"/>
                </a:solidFill>
              </a:rPr>
              <a:t>“I don’t think they [subject tutors] really knew what EAP was for” </a:t>
            </a:r>
          </a:p>
          <a:p>
            <a:pPr marL="0" indent="0">
              <a:buNone/>
            </a:pPr>
            <a:r>
              <a:rPr lang="en-GB" sz="3200" dirty="0">
                <a:solidFill>
                  <a:schemeClr val="accent1"/>
                </a:solidFill>
              </a:rPr>
              <a:t>“I think they think of us as remedial” </a:t>
            </a:r>
            <a:r>
              <a:rPr lang="en-GB" sz="3200" dirty="0"/>
              <a:t>[communications issue?]</a:t>
            </a:r>
          </a:p>
        </p:txBody>
      </p:sp>
    </p:spTree>
    <p:extLst>
      <p:ext uri="{BB962C8B-B14F-4D97-AF65-F5344CB8AC3E}">
        <p14:creationId xmlns:p14="http://schemas.microsoft.com/office/powerpoint/2010/main" val="2836775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85A6D-607A-4BDE-B5E2-DE221A00F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98695"/>
            <a:ext cx="10515600" cy="973345"/>
          </a:xfrm>
        </p:spPr>
        <p:txBody>
          <a:bodyPr/>
          <a:lstStyle/>
          <a:p>
            <a:r>
              <a:rPr lang="en-GB" dirty="0">
                <a:latin typeface="+mn-lt"/>
              </a:rPr>
              <a:t>Mind your language?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F070AB-649C-4C61-9317-6D8CCAA02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7"/>
            <a:ext cx="11353800" cy="5684484"/>
          </a:xfrm>
        </p:spPr>
        <p:txBody>
          <a:bodyPr>
            <a:normAutofit fontScale="85000" lnSpcReduction="20000"/>
          </a:bodyPr>
          <a:lstStyle/>
          <a:p>
            <a:r>
              <a:rPr lang="en-GB" sz="4000" dirty="0"/>
              <a:t>Support (‘support’ eschewed by Masterson &amp; LD)</a:t>
            </a:r>
          </a:p>
          <a:p>
            <a:r>
              <a:rPr lang="en-GB" sz="4000" dirty="0"/>
              <a:t>Training (objectivist - Skinner) – circus? </a:t>
            </a:r>
          </a:p>
          <a:p>
            <a:r>
              <a:rPr lang="en-GB" sz="4000" dirty="0"/>
              <a:t>Servicing (boiler?)</a:t>
            </a:r>
          </a:p>
          <a:p>
            <a:endParaRPr lang="en-GB" sz="4000" dirty="0"/>
          </a:p>
          <a:p>
            <a:pPr marL="0" indent="0">
              <a:buNone/>
            </a:pPr>
            <a:r>
              <a:rPr lang="en-GB" sz="4000" dirty="0"/>
              <a:t>Denies notion of EAP being ‘academic,’ educational, transformative (irony?), constructivist (Vygotsky) – unlike disciplinary teaching</a:t>
            </a:r>
          </a:p>
          <a:p>
            <a:pPr marL="0" indent="0">
              <a:buNone/>
            </a:pPr>
            <a:r>
              <a:rPr lang="en-GB" sz="4000" dirty="0"/>
              <a:t>C.f. ‘Bibliographic instruction’ </a:t>
            </a:r>
          </a:p>
          <a:p>
            <a:pPr marL="0" indent="0">
              <a:buNone/>
            </a:pPr>
            <a:endParaRPr lang="en-GB" sz="4000" dirty="0"/>
          </a:p>
          <a:p>
            <a:pPr marL="0" indent="0">
              <a:buNone/>
            </a:pPr>
            <a:r>
              <a:rPr lang="en-GB" sz="4000" dirty="0"/>
              <a:t>‘Their lack of status is reflected in the language used to describe their positioning in the academic world’ (Strauss 2013: 2)   </a:t>
            </a:r>
          </a:p>
          <a:p>
            <a:endParaRPr lang="en-GB" sz="4000" dirty="0"/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6767850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A5D2D-F13F-4BB5-A470-F4A1B7468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+mn-lt"/>
              </a:rPr>
              <a:t>Institutional perspectives</a:t>
            </a:r>
            <a:r>
              <a:rPr lang="en-GB" dirty="0"/>
              <a:t> </a:t>
            </a:r>
            <a:r>
              <a:rPr lang="en-GB" dirty="0">
                <a:latin typeface="+mn-lt"/>
              </a:rPr>
              <a:t>reinforce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7F40B2-F436-4D56-B934-734FEA7A9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28164"/>
          </a:xfrm>
        </p:spPr>
        <p:txBody>
          <a:bodyPr/>
          <a:lstStyle/>
          <a:p>
            <a:r>
              <a:rPr lang="en-GB" sz="4000" dirty="0"/>
              <a:t>EAP’s lack of recognition as discipline</a:t>
            </a:r>
          </a:p>
          <a:p>
            <a:r>
              <a:rPr lang="en-GB" sz="4000" dirty="0"/>
              <a:t>Remedial / deficit model</a:t>
            </a:r>
          </a:p>
          <a:p>
            <a:r>
              <a:rPr lang="en-GB" sz="4000" dirty="0"/>
              <a:t>Marketisation (macro-effect on H.E.)</a:t>
            </a:r>
          </a:p>
          <a:p>
            <a:r>
              <a:rPr lang="en-GB" sz="4000" dirty="0"/>
              <a:t>Collocation with non-academic functions</a:t>
            </a:r>
          </a:p>
          <a:p>
            <a:r>
              <a:rPr lang="en-GB" sz="4000" dirty="0"/>
              <a:t>Lack of agency</a:t>
            </a:r>
          </a:p>
          <a:p>
            <a:pPr marL="0" indent="0">
              <a:buNone/>
            </a:pPr>
            <a:r>
              <a:rPr lang="en-GB" sz="4000" dirty="0"/>
              <a:t> 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26027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2E22B-DADB-44A4-8FA7-57FAC2925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7320"/>
            <a:ext cx="12191998" cy="1325563"/>
          </a:xfrm>
        </p:spPr>
        <p:txBody>
          <a:bodyPr/>
          <a:lstStyle/>
          <a:p>
            <a:r>
              <a:rPr lang="en-GB" dirty="0">
                <a:latin typeface="+mn-lt"/>
              </a:rPr>
              <a:t>Managerial clichés aid acceptance…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F87BD75-3169-4EDC-80AF-EC8E4E694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182" y="1144180"/>
            <a:ext cx="11459817" cy="57065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4000" dirty="0"/>
              <a:t>‘</a:t>
            </a:r>
            <a:r>
              <a:rPr lang="en-GB" sz="4400" dirty="0"/>
              <a:t>When the wind blows, some people build</a:t>
            </a:r>
          </a:p>
          <a:p>
            <a:pPr marL="0" indent="0">
              <a:buNone/>
            </a:pPr>
            <a:r>
              <a:rPr lang="en-GB" sz="4400" dirty="0"/>
              <a:t>               walls, others build windmills’</a:t>
            </a:r>
            <a:endParaRPr lang="en-GB" sz="4000" dirty="0"/>
          </a:p>
          <a:p>
            <a:pPr marL="0" indent="0">
              <a:buNone/>
            </a:pPr>
            <a:endParaRPr lang="en-GB" sz="4000" dirty="0"/>
          </a:p>
          <a:p>
            <a:pPr marL="0" indent="0">
              <a:buNone/>
            </a:pPr>
            <a:r>
              <a:rPr lang="en-GB" sz="4000" dirty="0"/>
              <a:t>‘Challenges’ – not ‘problems’</a:t>
            </a:r>
          </a:p>
          <a:p>
            <a:pPr marL="0" indent="0">
              <a:buNone/>
            </a:pPr>
            <a:r>
              <a:rPr lang="en-GB" sz="4000" dirty="0"/>
              <a:t> ‘Have to do more with less’</a:t>
            </a:r>
          </a:p>
          <a:p>
            <a:pPr marL="0" indent="0">
              <a:buNone/>
            </a:pPr>
            <a:r>
              <a:rPr lang="en-GB" sz="4000" dirty="0"/>
              <a:t>  Lemons</a:t>
            </a:r>
          </a:p>
          <a:p>
            <a:pPr marL="0" indent="0">
              <a:buNone/>
            </a:pPr>
            <a:endParaRPr lang="en-GB" sz="4000" dirty="0"/>
          </a:p>
          <a:p>
            <a:pPr marL="0" indent="0">
              <a:buNone/>
            </a:pPr>
            <a:r>
              <a:rPr lang="en-GB" sz="4000" dirty="0"/>
              <a:t>       	</a:t>
            </a:r>
            <a:r>
              <a:rPr lang="en-GB" sz="4000" i="1" dirty="0"/>
              <a:t>Why are we so accepting – even complicit? </a:t>
            </a:r>
          </a:p>
          <a:p>
            <a:pPr marL="0" indent="0">
              <a:buNone/>
            </a:pPr>
            <a:r>
              <a:rPr lang="en-GB" sz="4000" i="1" dirty="0"/>
              <a:t>                                 </a:t>
            </a:r>
          </a:p>
          <a:p>
            <a:pPr marL="0" indent="0">
              <a:buNone/>
            </a:pPr>
            <a:r>
              <a:rPr lang="en-GB" sz="4000" dirty="0"/>
              <a:t>  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25200442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979BA-98BB-4FF2-8D7D-D40AF878F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+mn-lt"/>
              </a:rPr>
              <a:t>Causal outcomes?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A8326D-B564-4D3E-B634-4BE701B97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351338"/>
          </a:xfrm>
        </p:spPr>
        <p:txBody>
          <a:bodyPr>
            <a:normAutofit/>
          </a:bodyPr>
          <a:lstStyle/>
          <a:p>
            <a:endParaRPr lang="en-GB" sz="4000" dirty="0"/>
          </a:p>
          <a:p>
            <a:pPr marL="0" indent="0">
              <a:buNone/>
            </a:pPr>
            <a:r>
              <a:rPr lang="en-GB" sz="4000" dirty="0"/>
              <a:t>         What are the likely consequences of</a:t>
            </a:r>
          </a:p>
          <a:p>
            <a:pPr marL="0" indent="0">
              <a:buNone/>
            </a:pPr>
            <a:r>
              <a:rPr lang="en-GB" sz="4000" dirty="0"/>
              <a:t>         lack of recognition and marginalisation?</a:t>
            </a:r>
          </a:p>
          <a:p>
            <a:pPr marL="0" indent="0">
              <a:buNone/>
            </a:pPr>
            <a:r>
              <a:rPr lang="en-GB" sz="4000" dirty="0"/>
              <a:t>          </a:t>
            </a:r>
          </a:p>
          <a:p>
            <a:pPr marL="0" indent="0">
              <a:buNone/>
            </a:pPr>
            <a:r>
              <a:rPr lang="en-GB" sz="4000" dirty="0"/>
              <a:t>         Perceived as ‘attack’ on ID &amp; professionalism   </a:t>
            </a:r>
          </a:p>
        </p:txBody>
      </p:sp>
    </p:spTree>
    <p:extLst>
      <p:ext uri="{BB962C8B-B14F-4D97-AF65-F5344CB8AC3E}">
        <p14:creationId xmlns:p14="http://schemas.microsoft.com/office/powerpoint/2010/main" val="36076727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fccchristopher.com/uploads/1/3/1/6/13162851/editor/wagons.jpg?1547576839">
            <a:extLst>
              <a:ext uri="{FF2B5EF4-FFF2-40B4-BE49-F238E27FC236}">
                <a16:creationId xmlns:a16="http://schemas.microsoft.com/office/drawing/2014/main" id="{58C052E2-2250-4B6F-8E61-51AA50BA5A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4516" y="446151"/>
            <a:ext cx="7711848" cy="483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E2D20E1-84E3-45CD-A672-DFDBBD7795F2}"/>
              </a:ext>
            </a:extLst>
          </p:cNvPr>
          <p:cNvSpPr txBox="1"/>
          <p:nvPr/>
        </p:nvSpPr>
        <p:spPr>
          <a:xfrm>
            <a:off x="4017362" y="5696266"/>
            <a:ext cx="52165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Silo</a:t>
            </a:r>
            <a:r>
              <a:rPr lang="en-GB" sz="2800" dirty="0"/>
              <a:t>           </a:t>
            </a:r>
            <a:r>
              <a:rPr lang="en-GB" sz="3600" dirty="0"/>
              <a:t>Echo Chamber</a:t>
            </a: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3AB776D7-AA57-4C0C-86BC-FA280CC6A4E2}"/>
              </a:ext>
            </a:extLst>
          </p:cNvPr>
          <p:cNvSpPr/>
          <p:nvPr/>
        </p:nvSpPr>
        <p:spPr>
          <a:xfrm>
            <a:off x="4931757" y="5951098"/>
            <a:ext cx="539646" cy="1894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6004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FFF05-9EB9-4C58-B8C1-251DFD482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45687"/>
            <a:ext cx="10515600" cy="1325563"/>
          </a:xfrm>
        </p:spPr>
        <p:txBody>
          <a:bodyPr/>
          <a:lstStyle/>
          <a:p>
            <a:r>
              <a:rPr lang="en-GB" dirty="0">
                <a:latin typeface="+mn-lt"/>
              </a:rPr>
              <a:t>Welcome to the echo chamber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91BF5-F412-4004-AD3E-14219135F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9771"/>
            <a:ext cx="11353800" cy="5708229"/>
          </a:xfrm>
        </p:spPr>
        <p:txBody>
          <a:bodyPr>
            <a:normAutofit fontScale="92500" lnSpcReduction="10000"/>
          </a:bodyPr>
          <a:lstStyle/>
          <a:p>
            <a:r>
              <a:rPr lang="en-GB" sz="4000" dirty="0"/>
              <a:t>Shared issues: EAP practitioners, Information Professionals &amp; LD              </a:t>
            </a:r>
            <a:r>
              <a:rPr lang="en-GB" sz="4000" dirty="0">
                <a:hlinkClick r:id="rId2" action="ppaction://hlinksldjump"/>
              </a:rPr>
              <a:t>back</a:t>
            </a:r>
            <a:endParaRPr lang="en-GB" sz="4000" dirty="0"/>
          </a:p>
          <a:p>
            <a:r>
              <a:rPr lang="en-GB" sz="4000" dirty="0"/>
              <a:t>Bundy (2004); silos - talking to the converted;  ‘Where are the subject specialists?’ </a:t>
            </a:r>
          </a:p>
          <a:p>
            <a:r>
              <a:rPr lang="en-GB" sz="4000" dirty="0"/>
              <a:t>‘Echo chamber’ pejorative, but comforting: </a:t>
            </a:r>
          </a:p>
          <a:p>
            <a:pPr marL="0" indent="0">
              <a:buNone/>
            </a:pPr>
            <a:r>
              <a:rPr lang="en-GB" sz="4000" dirty="0"/>
              <a:t>   ‘It’s cosy in here’ (Wiseman 2016)</a:t>
            </a:r>
          </a:p>
          <a:p>
            <a:r>
              <a:rPr lang="en-GB" sz="4000" dirty="0"/>
              <a:t>….and what about CoPs? </a:t>
            </a:r>
          </a:p>
          <a:p>
            <a:endParaRPr lang="en-GB" sz="4000" dirty="0"/>
          </a:p>
          <a:p>
            <a:pPr marL="0" indent="0">
              <a:buNone/>
            </a:pPr>
            <a:r>
              <a:rPr lang="en-GB" sz="4000" dirty="0"/>
              <a:t>                                         </a:t>
            </a:r>
            <a:r>
              <a:rPr lang="en-GB" sz="4300" dirty="0"/>
              <a:t>But….. </a:t>
            </a:r>
          </a:p>
          <a:p>
            <a:pPr marL="0" indent="0">
              <a:buNone/>
            </a:pPr>
            <a:r>
              <a:rPr lang="en-GB" sz="4400" dirty="0"/>
              <a:t>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8912477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Isosceles Triangle 1">
            <a:extLst>
              <a:ext uri="{FF2B5EF4-FFF2-40B4-BE49-F238E27FC236}">
                <a16:creationId xmlns:a16="http://schemas.microsoft.com/office/drawing/2014/main" id="{B6CBC894-BBA4-46FA-BBE4-CA963AD53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1192" y="1172496"/>
            <a:ext cx="5143500" cy="3429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FA8E2A-E317-434E-AFAD-258531693D26}"/>
              </a:ext>
            </a:extLst>
          </p:cNvPr>
          <p:cNvSpPr txBox="1"/>
          <p:nvPr/>
        </p:nvSpPr>
        <p:spPr>
          <a:xfrm>
            <a:off x="2368442" y="381160"/>
            <a:ext cx="6700603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3200" dirty="0">
                <a:cs typeface="Arial" charset="0"/>
              </a:rPr>
              <a:t>Synthesis (new level of understanding)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5009C6-D97D-428C-9239-E8918EBAA569}"/>
              </a:ext>
            </a:extLst>
          </p:cNvPr>
          <p:cNvSpPr txBox="1"/>
          <p:nvPr/>
        </p:nvSpPr>
        <p:spPr>
          <a:xfrm>
            <a:off x="2667001" y="5196113"/>
            <a:ext cx="2492375" cy="107721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3200" dirty="0">
                <a:cs typeface="Arial" charset="0"/>
              </a:rPr>
              <a:t>Thesis (argument)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AE82B4-318A-40CF-AC97-6AC9D3397E4C}"/>
              </a:ext>
            </a:extLst>
          </p:cNvPr>
          <p:cNvSpPr txBox="1"/>
          <p:nvPr/>
        </p:nvSpPr>
        <p:spPr>
          <a:xfrm>
            <a:off x="6770899" y="5341893"/>
            <a:ext cx="5421101" cy="5847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3200" dirty="0">
                <a:cs typeface="Arial" charset="0"/>
              </a:rPr>
              <a:t>Antithesis (counter-argument)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640F9F-B2A3-402A-AE69-57C785B9ED78}"/>
              </a:ext>
            </a:extLst>
          </p:cNvPr>
          <p:cNvSpPr txBox="1"/>
          <p:nvPr/>
        </p:nvSpPr>
        <p:spPr>
          <a:xfrm>
            <a:off x="4024314" y="5643563"/>
            <a:ext cx="32861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chemeClr val="bg1"/>
                </a:solidFill>
                <a:latin typeface="+mj-lt"/>
                <a:cs typeface="Arial" charset="0"/>
              </a:rPr>
              <a:t>Dialectic (Hegel)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1A9DB9CC-2F85-452B-9FEC-B0E66104C2A9}"/>
              </a:ext>
            </a:extLst>
          </p:cNvPr>
          <p:cNvSpPr/>
          <p:nvPr/>
        </p:nvSpPr>
        <p:spPr>
          <a:xfrm>
            <a:off x="3034749" y="3856381"/>
            <a:ext cx="1325216" cy="11794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Arrow: Circular 6">
            <a:extLst>
              <a:ext uri="{FF2B5EF4-FFF2-40B4-BE49-F238E27FC236}">
                <a16:creationId xmlns:a16="http://schemas.microsoft.com/office/drawing/2014/main" id="{01FF2DA0-4C0B-49F3-916A-379A2D4E2829}"/>
              </a:ext>
            </a:extLst>
          </p:cNvPr>
          <p:cNvSpPr/>
          <p:nvPr/>
        </p:nvSpPr>
        <p:spPr>
          <a:xfrm>
            <a:off x="3034749" y="3772495"/>
            <a:ext cx="1235718" cy="978408"/>
          </a:xfrm>
          <a:prstGeom prst="circular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Arrow: Circular 7">
            <a:extLst>
              <a:ext uri="{FF2B5EF4-FFF2-40B4-BE49-F238E27FC236}">
                <a16:creationId xmlns:a16="http://schemas.microsoft.com/office/drawing/2014/main" id="{A734F620-505D-47FA-A601-B10E0F20D8F3}"/>
              </a:ext>
            </a:extLst>
          </p:cNvPr>
          <p:cNvSpPr/>
          <p:nvPr/>
        </p:nvSpPr>
        <p:spPr>
          <a:xfrm rot="9944146">
            <a:off x="3050273" y="4179782"/>
            <a:ext cx="1290005" cy="978408"/>
          </a:xfrm>
          <a:prstGeom prst="circular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E6C6359-CDCA-458C-AACA-B6C158C757DE}"/>
              </a:ext>
            </a:extLst>
          </p:cNvPr>
          <p:cNvSpPr/>
          <p:nvPr/>
        </p:nvSpPr>
        <p:spPr>
          <a:xfrm flipV="1">
            <a:off x="2667001" y="3428998"/>
            <a:ext cx="6052929" cy="19911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Arrow: Curved Up 9">
            <a:extLst>
              <a:ext uri="{FF2B5EF4-FFF2-40B4-BE49-F238E27FC236}">
                <a16:creationId xmlns:a16="http://schemas.microsoft.com/office/drawing/2014/main" id="{E5EFDD3F-DB7C-4C1A-8E6C-AA83D0EAA97B}"/>
              </a:ext>
            </a:extLst>
          </p:cNvPr>
          <p:cNvSpPr/>
          <p:nvPr/>
        </p:nvSpPr>
        <p:spPr>
          <a:xfrm flipV="1">
            <a:off x="5075585" y="3379305"/>
            <a:ext cx="2112484" cy="1054210"/>
          </a:xfrm>
          <a:prstGeom prst="curved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Arrow: Curved Left 10">
            <a:extLst>
              <a:ext uri="{FF2B5EF4-FFF2-40B4-BE49-F238E27FC236}">
                <a16:creationId xmlns:a16="http://schemas.microsoft.com/office/drawing/2014/main" id="{8B56387D-0B57-48EA-8D1E-A7E55D55AAF2}"/>
              </a:ext>
            </a:extLst>
          </p:cNvPr>
          <p:cNvSpPr/>
          <p:nvPr/>
        </p:nvSpPr>
        <p:spPr>
          <a:xfrm rot="5148674">
            <a:off x="5539341" y="4019236"/>
            <a:ext cx="1010747" cy="2027075"/>
          </a:xfrm>
          <a:prstGeom prst="curvedLef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C4692-BD73-41DF-A4D0-A86EB50B0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73"/>
            <a:ext cx="10515600" cy="893827"/>
          </a:xfrm>
        </p:spPr>
        <p:txBody>
          <a:bodyPr/>
          <a:lstStyle/>
          <a:p>
            <a:r>
              <a:rPr lang="en-GB" dirty="0">
                <a:latin typeface="+mn-lt"/>
              </a:rPr>
              <a:t>Echo chamber / CoP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C1B53B-02B8-42EA-9F03-3343B3A65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365" y="1106757"/>
            <a:ext cx="11489635" cy="5730670"/>
          </a:xfrm>
        </p:spPr>
        <p:txBody>
          <a:bodyPr>
            <a:normAutofit/>
          </a:bodyPr>
          <a:lstStyle/>
          <a:p>
            <a:r>
              <a:rPr lang="en-GB" sz="4000" dirty="0"/>
              <a:t>Circular non-progressive arguments – tribal </a:t>
            </a:r>
            <a:r>
              <a:rPr lang="en-GB" sz="4000" dirty="0" err="1"/>
              <a:t>reverb’ns</a:t>
            </a:r>
            <a:endParaRPr lang="en-GB" sz="4000" dirty="0"/>
          </a:p>
          <a:p>
            <a:r>
              <a:rPr lang="en-GB" sz="4000" dirty="0"/>
              <a:t>Dissent likely to be ‘absorbed’ </a:t>
            </a:r>
          </a:p>
          <a:p>
            <a:r>
              <a:rPr lang="en-GB" sz="4000" i="1" dirty="0"/>
              <a:t>Inclusive</a:t>
            </a:r>
            <a:r>
              <a:rPr lang="en-GB" sz="4000" dirty="0"/>
              <a:t> to their own – de facto </a:t>
            </a:r>
            <a:r>
              <a:rPr lang="en-GB" sz="4000" i="1" dirty="0"/>
              <a:t>excludes</a:t>
            </a:r>
            <a:r>
              <a:rPr lang="en-GB" sz="4000" dirty="0"/>
              <a:t> ‘outsiders’</a:t>
            </a:r>
          </a:p>
          <a:p>
            <a:r>
              <a:rPr lang="en-GB" sz="4000" dirty="0"/>
              <a:t>Group is insulated           </a:t>
            </a:r>
            <a:r>
              <a:rPr lang="en-GB" sz="4000" i="1" dirty="0"/>
              <a:t>insularity</a:t>
            </a:r>
            <a:r>
              <a:rPr lang="en-GB" sz="4000" dirty="0"/>
              <a:t>  ‘They stayed separate, kept their rituals, preserved their culture, and protected themselves.’  Identity in foreign land   </a:t>
            </a:r>
          </a:p>
          <a:p>
            <a:r>
              <a:rPr lang="en-GB" sz="4000" dirty="0"/>
              <a:t>EAP - lack of agency          ‘colluded in its own marginalisation’ (Turner 2004: 96)            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509BBF4E-9788-4949-AE7A-BFD209C68073}"/>
              </a:ext>
            </a:extLst>
          </p:cNvPr>
          <p:cNvSpPr/>
          <p:nvPr/>
        </p:nvSpPr>
        <p:spPr>
          <a:xfrm>
            <a:off x="4892306" y="320702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7EE7270F-B080-4CD7-945B-0D42DE4C2419}"/>
              </a:ext>
            </a:extLst>
          </p:cNvPr>
          <p:cNvSpPr/>
          <p:nvPr/>
        </p:nvSpPr>
        <p:spPr>
          <a:xfrm>
            <a:off x="5190477" y="497618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2468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112DF-53D7-4F3E-89EB-27A80BC64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38451"/>
            <a:ext cx="10515600" cy="1325563"/>
          </a:xfrm>
        </p:spPr>
        <p:txBody>
          <a:bodyPr/>
          <a:lstStyle/>
          <a:p>
            <a:r>
              <a:rPr lang="en-GB" dirty="0">
                <a:latin typeface="+mn-lt"/>
              </a:rPr>
              <a:t>Breaking out of the Echo Chamber(?)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537B2-7D5B-4043-9F5F-4976EEF85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0419"/>
            <a:ext cx="11353800" cy="5684488"/>
          </a:xfrm>
        </p:spPr>
        <p:txBody>
          <a:bodyPr>
            <a:normAutofit fontScale="92500"/>
          </a:bodyPr>
          <a:lstStyle/>
          <a:p>
            <a:r>
              <a:rPr lang="en-GB" sz="4000" dirty="0"/>
              <a:t>Collaboration – Holy Grail (Dudley-Evans &amp; St John 2012; Flowerdew &amp; Peacock 2001; Hyland 2006,2014 etc.)</a:t>
            </a:r>
          </a:p>
          <a:p>
            <a:r>
              <a:rPr lang="en-GB" sz="4000" dirty="0"/>
              <a:t>Change of mindset – political savviness, ‘play the game’</a:t>
            </a:r>
          </a:p>
          <a:p>
            <a:r>
              <a:rPr lang="en-GB" sz="4000" dirty="0"/>
              <a:t>Learn the discourse – deploy it as part of the ‘tribe’</a:t>
            </a:r>
          </a:p>
          <a:p>
            <a:r>
              <a:rPr lang="en-GB" sz="4000" dirty="0"/>
              <a:t>Effective self-marketing – talk up successes </a:t>
            </a:r>
          </a:p>
          <a:p>
            <a:r>
              <a:rPr lang="en-GB" sz="4000" dirty="0"/>
              <a:t>Realpolitik – alliances, ‘champions’</a:t>
            </a:r>
          </a:p>
          <a:p>
            <a:r>
              <a:rPr lang="en-GB" sz="4000" dirty="0"/>
              <a:t>Collaborative conference papers, HEA / Advance H.E. </a:t>
            </a:r>
          </a:p>
          <a:p>
            <a:r>
              <a:rPr lang="en-GB" sz="4000" dirty="0"/>
              <a:t>‘The Neil Effect’ – importance of shared agenda (language / content)</a:t>
            </a:r>
          </a:p>
          <a:p>
            <a:endParaRPr lang="en-GB" sz="4000" dirty="0"/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993066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20679-C49E-41B9-8CFB-9FAE37F23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73"/>
            <a:ext cx="10515600" cy="1325563"/>
          </a:xfrm>
        </p:spPr>
        <p:txBody>
          <a:bodyPr/>
          <a:lstStyle/>
          <a:p>
            <a:r>
              <a:rPr lang="en-GB" dirty="0"/>
              <a:t>Outline: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7D9E85-262C-4CF6-A10C-39DFFAF26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2038"/>
            <a:ext cx="10515600" cy="5032375"/>
          </a:xfrm>
        </p:spPr>
        <p:txBody>
          <a:bodyPr>
            <a:normAutofit fontScale="92500" lnSpcReduction="10000"/>
          </a:bodyPr>
          <a:lstStyle/>
          <a:p>
            <a:r>
              <a:rPr lang="en-GB" sz="4000" dirty="0"/>
              <a:t>What we mean by ‘echo chamber’ in this context</a:t>
            </a:r>
          </a:p>
          <a:p>
            <a:r>
              <a:rPr lang="en-GB" sz="4000" dirty="0"/>
              <a:t> EAP practitioner baggage – relevance to the echo chamber</a:t>
            </a:r>
          </a:p>
          <a:p>
            <a:r>
              <a:rPr lang="en-GB" sz="4000" dirty="0"/>
              <a:t>EAP practitioner as </a:t>
            </a:r>
            <a:r>
              <a:rPr lang="en-GB" sz="4000" i="1" dirty="0" err="1"/>
              <a:t>auslander</a:t>
            </a:r>
            <a:endParaRPr lang="en-GB" sz="4000" i="1" dirty="0"/>
          </a:p>
          <a:p>
            <a:r>
              <a:rPr lang="en-GB" sz="4000" dirty="0"/>
              <a:t>How language and terminology reinforces image and identity</a:t>
            </a:r>
          </a:p>
          <a:p>
            <a:r>
              <a:rPr lang="en-GB" sz="4000" dirty="0"/>
              <a:t>Parallels with other professional groups within H.E.</a:t>
            </a:r>
          </a:p>
          <a:p>
            <a:r>
              <a:rPr lang="en-GB" sz="4000" dirty="0"/>
              <a:t>Consequences – the retreat to the echo chamber</a:t>
            </a:r>
          </a:p>
          <a:p>
            <a:r>
              <a:rPr lang="en-GB" sz="4000" dirty="0"/>
              <a:t>Reference to feedback from 2017 survey</a:t>
            </a:r>
            <a:endParaRPr lang="en-GB" dirty="0"/>
          </a:p>
          <a:p>
            <a:endParaRPr lang="en-GB" dirty="0"/>
          </a:p>
          <a:p>
            <a:endParaRPr lang="en-GB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46279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DE52C-D621-4ED3-A1CB-E45F585D0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99347"/>
            <a:ext cx="10515600" cy="1325563"/>
          </a:xfrm>
        </p:spPr>
        <p:txBody>
          <a:bodyPr/>
          <a:lstStyle/>
          <a:p>
            <a:r>
              <a:rPr lang="en-GB" dirty="0">
                <a:latin typeface="+mn-lt"/>
              </a:rPr>
              <a:t>Breaking out of the Echo Chamber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832C9B-105B-4829-9DDB-E494DF02B5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3518"/>
            <a:ext cx="11353800" cy="5449119"/>
          </a:xfrm>
        </p:spPr>
        <p:txBody>
          <a:bodyPr>
            <a:normAutofit/>
          </a:bodyPr>
          <a:lstStyle/>
          <a:p>
            <a:r>
              <a:rPr lang="en-GB" sz="4000" dirty="0"/>
              <a:t>Involvement with faculty meetings represents opportunities – esp., e.g., T &amp; L committees </a:t>
            </a:r>
          </a:p>
          <a:p>
            <a:pPr marL="0" indent="0">
              <a:buNone/>
            </a:pPr>
            <a:r>
              <a:rPr lang="en-GB" sz="4000" dirty="0"/>
              <a:t>  1. ‘One of theirs’ – confidante (periphery advantage)</a:t>
            </a:r>
          </a:p>
          <a:p>
            <a:pPr marL="0" indent="0">
              <a:buNone/>
            </a:pPr>
            <a:r>
              <a:rPr lang="en-GB" sz="4000" dirty="0"/>
              <a:t>  2.  Can learn and be part of the political dialogue</a:t>
            </a:r>
          </a:p>
          <a:p>
            <a:pPr marL="0" indent="0">
              <a:buNone/>
            </a:pPr>
            <a:r>
              <a:rPr lang="en-GB" sz="4000" dirty="0"/>
              <a:t>  3.  Forge (influential) alliances  </a:t>
            </a:r>
          </a:p>
          <a:p>
            <a:pPr marL="0" indent="0">
              <a:buNone/>
            </a:pPr>
            <a:r>
              <a:rPr lang="en-GB" sz="4000" dirty="0"/>
              <a:t>  4.  Meeting-savvy - advance prep + raise awareness</a:t>
            </a:r>
          </a:p>
          <a:p>
            <a:pPr marL="0" indent="0">
              <a:buNone/>
            </a:pPr>
            <a:r>
              <a:rPr lang="en-GB" sz="40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6457868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24444-4129-4A8F-9A94-76AB8902E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335"/>
            <a:ext cx="10515600" cy="1013967"/>
          </a:xfrm>
        </p:spPr>
        <p:txBody>
          <a:bodyPr/>
          <a:lstStyle/>
          <a:p>
            <a:r>
              <a:rPr lang="en-GB" dirty="0">
                <a:latin typeface="+mn-lt"/>
              </a:rPr>
              <a:t>Shouting a little louder?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BF483-91F5-44DB-BEE0-9DB2F09D0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3484"/>
            <a:ext cx="11353800" cy="5601996"/>
          </a:xfrm>
        </p:spPr>
        <p:txBody>
          <a:bodyPr>
            <a:normAutofit lnSpcReduction="10000"/>
          </a:bodyPr>
          <a:lstStyle/>
          <a:p>
            <a:r>
              <a:rPr lang="en-GB" sz="4000" dirty="0"/>
              <a:t>‘academic success is rarely attributed to good language use’ (Turner 2004: 99) – establish link? </a:t>
            </a:r>
          </a:p>
          <a:p>
            <a:r>
              <a:rPr lang="en-GB" sz="4000" dirty="0"/>
              <a:t>Challenge ‘</a:t>
            </a:r>
            <a:r>
              <a:rPr lang="en-GB" sz="4000" dirty="0" err="1"/>
              <a:t>technicist</a:t>
            </a:r>
            <a:r>
              <a:rPr lang="en-GB" sz="4000" dirty="0"/>
              <a:t>’ discourse around language-learning (Turner 2004; Hadley 2011)</a:t>
            </a:r>
          </a:p>
          <a:p>
            <a:r>
              <a:rPr lang="en-GB" sz="4000" dirty="0"/>
              <a:t>Inseparability between subject content and language</a:t>
            </a:r>
          </a:p>
          <a:p>
            <a:pPr marL="0" indent="0">
              <a:buNone/>
            </a:pPr>
            <a:r>
              <a:rPr lang="en-GB" sz="4000" dirty="0"/>
              <a:t>  (</a:t>
            </a:r>
            <a:r>
              <a:rPr lang="en-GB" sz="4000" dirty="0" err="1"/>
              <a:t>Gustaffson</a:t>
            </a:r>
            <a:r>
              <a:rPr lang="en-GB" sz="4000" dirty="0"/>
              <a:t> et al. 2015; Al-</a:t>
            </a:r>
            <a:r>
              <a:rPr lang="en-GB" sz="4000" dirty="0" err="1"/>
              <a:t>Maamari</a:t>
            </a:r>
            <a:r>
              <a:rPr lang="en-GB" sz="4000" dirty="0"/>
              <a:t> 2016; Lee 2009)</a:t>
            </a:r>
          </a:p>
          <a:p>
            <a:pPr marL="0" indent="0">
              <a:buNone/>
            </a:pPr>
            <a:r>
              <a:rPr lang="en-GB" sz="4000" dirty="0"/>
              <a:t>   …leads to…</a:t>
            </a:r>
          </a:p>
          <a:p>
            <a:r>
              <a:rPr lang="en-GB" sz="4000" dirty="0"/>
              <a:t>Establishing </a:t>
            </a:r>
            <a:r>
              <a:rPr lang="en-GB" sz="4000" i="1" dirty="0"/>
              <a:t>and marketing </a:t>
            </a:r>
            <a:r>
              <a:rPr lang="en-GB" sz="4000" dirty="0"/>
              <a:t>connection between EAP and academic success – HEA/Advance H.E.? </a:t>
            </a:r>
          </a:p>
        </p:txBody>
      </p:sp>
    </p:spTree>
    <p:extLst>
      <p:ext uri="{BB962C8B-B14F-4D97-AF65-F5344CB8AC3E}">
        <p14:creationId xmlns:p14="http://schemas.microsoft.com/office/powerpoint/2010/main" val="31029121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latoCave-sm">
            <a:extLst>
              <a:ext uri="{FF2B5EF4-FFF2-40B4-BE49-F238E27FC236}">
                <a16:creationId xmlns:a16="http://schemas.microsoft.com/office/drawing/2014/main" id="{472271BC-1D95-4AB8-823C-3A73D673C4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5008" y="305189"/>
            <a:ext cx="8928697" cy="6175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04204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platoscavecat">
            <a:extLst>
              <a:ext uri="{FF2B5EF4-FFF2-40B4-BE49-F238E27FC236}">
                <a16:creationId xmlns:a16="http://schemas.microsoft.com/office/drawing/2014/main" id="{57690003-D69D-45E4-9621-FD6AD528A9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3046" y="247650"/>
            <a:ext cx="4762500" cy="636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77482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i.ytimg.com/vi/Vzv3bj3jsr4/maxresdefault.jpg">
            <a:extLst>
              <a:ext uri="{FF2B5EF4-FFF2-40B4-BE49-F238E27FC236}">
                <a16:creationId xmlns:a16="http://schemas.microsoft.com/office/drawing/2014/main" id="{9589CE38-FA45-4A8F-A082-5908EC70EB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4973" y="633619"/>
            <a:ext cx="9568069" cy="5661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52475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6A1EC-0437-4390-AA79-6C9901AE2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5930"/>
            <a:ext cx="10515600" cy="880574"/>
          </a:xfrm>
        </p:spPr>
        <p:txBody>
          <a:bodyPr/>
          <a:lstStyle/>
          <a:p>
            <a:r>
              <a:rPr lang="en-GB" dirty="0">
                <a:latin typeface="+mn-lt"/>
              </a:rPr>
              <a:t>Concluding remarks and prognosis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C12A0-DDEB-4642-AA32-59953F04C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4644"/>
            <a:ext cx="11353800" cy="6122504"/>
          </a:xfrm>
        </p:spPr>
        <p:txBody>
          <a:bodyPr>
            <a:normAutofit/>
          </a:bodyPr>
          <a:lstStyle/>
          <a:p>
            <a:r>
              <a:rPr lang="en-GB" sz="3200" dirty="0"/>
              <a:t>Comfort zones - do we </a:t>
            </a:r>
            <a:r>
              <a:rPr lang="en-GB" sz="3200" i="1" dirty="0"/>
              <a:t>really</a:t>
            </a:r>
            <a:r>
              <a:rPr lang="en-GB" sz="3200" dirty="0"/>
              <a:t> want to move out? (Strauss 2013)   </a:t>
            </a:r>
          </a:p>
          <a:p>
            <a:r>
              <a:rPr lang="en-GB" sz="3200" dirty="0"/>
              <a:t>Cinderella status –  fame after obscurity; dramatic success – EAP’s aspiration?     </a:t>
            </a:r>
            <a:r>
              <a:rPr lang="en-GB" sz="3200" dirty="0">
                <a:hlinkClick r:id="rId2" action="ppaction://hlinksldjump"/>
              </a:rPr>
              <a:t>Back</a:t>
            </a:r>
            <a:endParaRPr lang="en-GB" sz="3200" dirty="0"/>
          </a:p>
          <a:p>
            <a:pPr marL="0" indent="0">
              <a:buNone/>
            </a:pPr>
            <a:r>
              <a:rPr lang="en-GB" sz="3200" dirty="0"/>
              <a:t>  “I think that it [EAP] is seen as remedial, </a:t>
            </a:r>
            <a:r>
              <a:rPr lang="en-GB" sz="3200" i="1" dirty="0"/>
              <a:t>but this is starting to</a:t>
            </a:r>
          </a:p>
          <a:p>
            <a:pPr marL="0" indent="0">
              <a:buNone/>
            </a:pPr>
            <a:r>
              <a:rPr lang="en-GB" sz="3200" i="1" dirty="0"/>
              <a:t>    change</a:t>
            </a:r>
            <a:r>
              <a:rPr lang="en-GB" sz="3200" dirty="0"/>
              <a:t>” (survey interviewee)</a:t>
            </a:r>
          </a:p>
          <a:p>
            <a:r>
              <a:rPr lang="en-GB" sz="3200" dirty="0"/>
              <a:t>EAP must be convinced of its own status (otherwise self-fulfilling prophesy) – comfortable in its own skin, not only to step out of its own echo chamber but to have confidence to step into others and sell itself effectively.</a:t>
            </a:r>
          </a:p>
        </p:txBody>
      </p:sp>
    </p:spTree>
    <p:extLst>
      <p:ext uri="{BB962C8B-B14F-4D97-AF65-F5344CB8AC3E}">
        <p14:creationId xmlns:p14="http://schemas.microsoft.com/office/powerpoint/2010/main" val="8034072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inderella ball">
            <a:extLst>
              <a:ext uri="{FF2B5EF4-FFF2-40B4-BE49-F238E27FC236}">
                <a16:creationId xmlns:a16="http://schemas.microsoft.com/office/drawing/2014/main" id="{FAE50ED5-38D0-456F-BCA8-D2EF69918E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666"/>
            <a:ext cx="12192000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B01A20F-F3B6-463A-AB4D-056272CF70D1}"/>
              </a:ext>
            </a:extLst>
          </p:cNvPr>
          <p:cNvSpPr txBox="1"/>
          <p:nvPr/>
        </p:nvSpPr>
        <p:spPr>
          <a:xfrm>
            <a:off x="5870713" y="5804455"/>
            <a:ext cx="1987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hlinkClick r:id="rId3" action="ppaction://hlinksldjump"/>
              </a:rPr>
              <a:t>Back to questions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45845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E6A58-DE56-48E3-8E0E-6FB9D7D06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73"/>
            <a:ext cx="10515600" cy="1325563"/>
          </a:xfrm>
        </p:spPr>
        <p:txBody>
          <a:bodyPr/>
          <a:lstStyle/>
          <a:p>
            <a:r>
              <a:rPr lang="en-GB" dirty="0">
                <a:latin typeface="+mn-lt"/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98B54-E50A-42B5-81EE-5D88E2406F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8958"/>
            <a:ext cx="11353800" cy="54267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/>
              <a:t>Al-</a:t>
            </a:r>
            <a:r>
              <a:rPr lang="en-GB" sz="2000" dirty="0" err="1"/>
              <a:t>Maamari</a:t>
            </a:r>
            <a:r>
              <a:rPr lang="en-GB" sz="2000" dirty="0"/>
              <a:t>, F. (2016) Programme Identity in Academia: The Case of One EAP Unit in the Arabian Gulf. </a:t>
            </a:r>
            <a:r>
              <a:rPr lang="en-GB" sz="2000" i="1" dirty="0"/>
              <a:t>AWEJ</a:t>
            </a:r>
            <a:r>
              <a:rPr lang="en-GB" sz="2000" dirty="0"/>
              <a:t> [online] 7(3): pp. 425-444. Available at: </a:t>
            </a:r>
            <a:r>
              <a:rPr lang="en-GB" sz="2000" dirty="0">
                <a:hlinkClick r:id="rId2"/>
              </a:rPr>
              <a:t>https://www.researchgate.net/publication/314468936_Programme_Identity_in_Academia_The_Case_of_One_EAP_Unit_in_the_Arabian_Gulf</a:t>
            </a:r>
            <a:r>
              <a:rPr lang="en-GB" sz="2000" dirty="0"/>
              <a:t> [Accessed 8th April 2019]. </a:t>
            </a:r>
          </a:p>
          <a:p>
            <a:pPr marL="0" indent="0">
              <a:buNone/>
            </a:pPr>
            <a:r>
              <a:rPr lang="en-GB" sz="2000" dirty="0"/>
              <a:t>Barron, C. (1992) Cultural </a:t>
            </a:r>
            <a:r>
              <a:rPr lang="en-GB" sz="2000" dirty="0" err="1"/>
              <a:t>syntonicity</a:t>
            </a:r>
            <a:r>
              <a:rPr lang="en-GB" sz="2000" dirty="0"/>
              <a:t>: co-operative relationships between the ESP unit and other departments. </a:t>
            </a:r>
            <a:r>
              <a:rPr lang="en-GB" sz="2000" i="1" dirty="0"/>
              <a:t>Hongkong Papers in Linguistics and Language Teaching</a:t>
            </a:r>
            <a:r>
              <a:rPr lang="en-GB" sz="2000" dirty="0"/>
              <a:t>, [online] 15: pp. 1-14. Available at: </a:t>
            </a:r>
            <a:r>
              <a:rPr lang="en-GB" sz="2000" u="sng" dirty="0">
                <a:hlinkClick r:id="rId3"/>
              </a:rPr>
              <a:t>http://files.eric.ed.gov/fulltext/ED355766.pdf</a:t>
            </a:r>
            <a:r>
              <a:rPr lang="en-GB" sz="2000" dirty="0"/>
              <a:t> [Accessed 9th April 2019].</a:t>
            </a:r>
          </a:p>
          <a:p>
            <a:pPr marL="0" indent="0">
              <a:buNone/>
            </a:pPr>
            <a:r>
              <a:rPr lang="en-GB" sz="2000" dirty="0"/>
              <a:t>Barron, C. (2002) Problem-solving and EAP: themes and issues in a collaborative teaching venture. </a:t>
            </a:r>
            <a:r>
              <a:rPr lang="en-GB" sz="2000" i="1" dirty="0"/>
              <a:t>English for Specific Purposes</a:t>
            </a:r>
            <a:r>
              <a:rPr lang="en-GB" sz="2000" dirty="0"/>
              <a:t> [online]</a:t>
            </a:r>
            <a:r>
              <a:rPr lang="en-GB" sz="2000" i="1" dirty="0"/>
              <a:t> </a:t>
            </a:r>
            <a:r>
              <a:rPr lang="en-GB" sz="2000" dirty="0"/>
              <a:t>22:3:</a:t>
            </a:r>
            <a:r>
              <a:rPr lang="en-GB" sz="2000" i="1" dirty="0"/>
              <a:t> </a:t>
            </a:r>
            <a:r>
              <a:rPr lang="en-GB" sz="2000" dirty="0"/>
              <a:t>pp. 297-314. Available at: </a:t>
            </a:r>
            <a:r>
              <a:rPr lang="en-GB" sz="2000" u="sng" dirty="0">
                <a:hlinkClick r:id="rId4"/>
              </a:rPr>
              <a:t>http://www.sciencedirect.com/science/article/pii/S0889490602000169</a:t>
            </a:r>
            <a:r>
              <a:rPr lang="en-GB" sz="2000" dirty="0"/>
              <a:t> [Accessed 8th April 2019].</a:t>
            </a:r>
          </a:p>
          <a:p>
            <a:pPr marL="0" indent="0">
              <a:buNone/>
            </a:pPr>
            <a:r>
              <a:rPr lang="en-GB" sz="2000" dirty="0"/>
              <a:t>Bundy, A. (2004) Beyond information: the academic library as educational change agent. </a:t>
            </a:r>
            <a:r>
              <a:rPr lang="en-GB" sz="2000" i="1" dirty="0"/>
              <a:t>7th International Bielefeld Conference </a:t>
            </a:r>
            <a:r>
              <a:rPr lang="en-GB" sz="2000" dirty="0"/>
              <a:t>[online] pp. 1-13. Available at: </a:t>
            </a:r>
            <a:r>
              <a:rPr lang="en-GB" sz="2000" u="sng" dirty="0">
                <a:hlinkClick r:id="rId5"/>
              </a:rPr>
              <a:t>http://conference.ub.uni-bielefeld.de/2004/proceedings/bundy_rev.pdf</a:t>
            </a:r>
            <a:r>
              <a:rPr lang="en-GB" sz="2000" dirty="0"/>
              <a:t> [Accessed 9th April 2019].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31309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CC04D-AC33-40E6-BB57-DDE1C93F3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21"/>
            <a:ext cx="10515600" cy="1325563"/>
          </a:xfrm>
        </p:spPr>
        <p:txBody>
          <a:bodyPr/>
          <a:lstStyle/>
          <a:p>
            <a:r>
              <a:rPr lang="en-GB" dirty="0">
                <a:latin typeface="+mn-lt"/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E8E85A-C027-4223-B177-70FFF65BD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5056"/>
            <a:ext cx="10515600" cy="5032375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GB" sz="5000" dirty="0"/>
              <a:t>Charles, M. &amp; </a:t>
            </a:r>
            <a:r>
              <a:rPr lang="en-GB" sz="5000" dirty="0" err="1"/>
              <a:t>Pecorari</a:t>
            </a:r>
            <a:r>
              <a:rPr lang="en-GB" sz="5000" dirty="0"/>
              <a:t>, D. (2016) </a:t>
            </a:r>
            <a:r>
              <a:rPr lang="en-GB" sz="5000" i="1" dirty="0"/>
              <a:t>Introducing English for academic purposes</a:t>
            </a:r>
            <a:r>
              <a:rPr lang="en-GB" sz="5000" dirty="0"/>
              <a:t>. Oxford: Routledge.</a:t>
            </a:r>
          </a:p>
          <a:p>
            <a:pPr marL="0" indent="0">
              <a:buNone/>
            </a:pPr>
            <a:r>
              <a:rPr lang="en-GB" sz="5000" dirty="0"/>
              <a:t>Ding, A. &amp; Bruce, I. (2017) </a:t>
            </a:r>
            <a:r>
              <a:rPr lang="en-GB" sz="5000" i="1" dirty="0"/>
              <a:t>The English for academic purposes practitioner: operating on the edge of academia</a:t>
            </a:r>
            <a:r>
              <a:rPr lang="en-GB" sz="5000" dirty="0"/>
              <a:t>. Palgrave Macmillan.</a:t>
            </a:r>
          </a:p>
          <a:p>
            <a:pPr marL="0" indent="0">
              <a:buNone/>
            </a:pPr>
            <a:r>
              <a:rPr lang="en-GB" sz="5000" dirty="0"/>
              <a:t>Dudley-Evans, T. &amp; St John, M. (2012) Assessment: Continuous assessment and testing. In </a:t>
            </a:r>
            <a:r>
              <a:rPr lang="en-GB" sz="5000" i="1" dirty="0"/>
              <a:t>Developments in English for specific purposes</a:t>
            </a:r>
            <a:r>
              <a:rPr lang="en-GB" sz="5000" dirty="0"/>
              <a:t>. Cambridge: Cambridge University Press ELT.</a:t>
            </a:r>
          </a:p>
          <a:p>
            <a:pPr marL="0" indent="0">
              <a:buNone/>
            </a:pPr>
            <a:r>
              <a:rPr lang="en-GB" sz="5000" dirty="0"/>
              <a:t>Flowerdew, M. &amp; Peacock, M. (ed.) (2001) </a:t>
            </a:r>
            <a:r>
              <a:rPr lang="en-GB" sz="5000" i="1" dirty="0"/>
              <a:t>Research perspectives on English for academic purposes</a:t>
            </a:r>
            <a:r>
              <a:rPr lang="en-GB" sz="5000" dirty="0"/>
              <a:t>. Cambridge, UK: CUP. </a:t>
            </a:r>
          </a:p>
          <a:p>
            <a:pPr marL="0" indent="0">
              <a:buNone/>
            </a:pPr>
            <a:r>
              <a:rPr lang="en-GB" sz="5000" dirty="0" err="1"/>
              <a:t>Gustaffson</a:t>
            </a:r>
            <a:r>
              <a:rPr lang="en-GB" sz="5000" dirty="0"/>
              <a:t>, M. et al. (2011) </a:t>
            </a:r>
            <a:r>
              <a:rPr lang="en-GB" sz="5000" i="1" dirty="0"/>
              <a:t>Collaborating for content and language integrated learning: The situated character of faculty collaboration and student learning </a:t>
            </a:r>
            <a:r>
              <a:rPr lang="en-GB" sz="5000" dirty="0"/>
              <a:t>[online]. Available at: </a:t>
            </a:r>
            <a:r>
              <a:rPr lang="en-GB" sz="5000" dirty="0">
                <a:hlinkClick r:id="rId2"/>
              </a:rPr>
              <a:t>http://digitalknowledge.cput.ac.za/bitstream/11189/4925/3/Gustafsson_M_Eriksson_A_R%C3%A4is%C3%A4nen_C_Stenberg_AC_Jacobs_C_Wright_J_Wyrley-Birch_B_Winberg_C_Health%20%26%20Well_2011.pdf.pdf</a:t>
            </a:r>
            <a:endParaRPr lang="en-GB" sz="5000" dirty="0"/>
          </a:p>
          <a:p>
            <a:pPr marL="0" indent="0">
              <a:buNone/>
            </a:pPr>
            <a:r>
              <a:rPr lang="en-GB" sz="5000" dirty="0"/>
              <a:t>[Accessed 9</a:t>
            </a:r>
            <a:r>
              <a:rPr lang="en-GB" sz="5000" baseline="30000" dirty="0"/>
              <a:t>th</a:t>
            </a:r>
            <a:r>
              <a:rPr lang="en-GB" sz="5000" dirty="0"/>
              <a:t> April 2019]</a:t>
            </a:r>
          </a:p>
          <a:p>
            <a:pPr marL="0" indent="0">
              <a:buNone/>
            </a:pPr>
            <a:r>
              <a:rPr lang="en-GB" sz="5000" dirty="0"/>
              <a:t>Hyland, K. (2006) </a:t>
            </a:r>
            <a:r>
              <a:rPr lang="en-GB" sz="5000" i="1" dirty="0"/>
              <a:t>English for academic purposes: an advanced resource book</a:t>
            </a:r>
            <a:r>
              <a:rPr lang="en-GB" sz="5000" dirty="0"/>
              <a:t>. Oxford, UK: Routledge.</a:t>
            </a:r>
          </a:p>
          <a:p>
            <a:pPr marL="0" indent="0">
              <a:buNone/>
            </a:pPr>
            <a:endParaRPr lang="en-GB" sz="5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9255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BA233-DD2C-49B9-A345-FDD97C326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73"/>
            <a:ext cx="10515600" cy="1325563"/>
          </a:xfrm>
        </p:spPr>
        <p:txBody>
          <a:bodyPr/>
          <a:lstStyle/>
          <a:p>
            <a:r>
              <a:rPr lang="en-GB" dirty="0">
                <a:latin typeface="+mn-lt"/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5E55BB-C384-45F0-9DA1-B96DE3852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3183"/>
            <a:ext cx="10515600" cy="572424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sz="3200" dirty="0"/>
              <a:t>Hyland, K. (2012) The past is the future with the lights on: Reflections on AELFE’s 20th birthday. </a:t>
            </a:r>
            <a:r>
              <a:rPr lang="en-GB" sz="3200" i="1" dirty="0" err="1"/>
              <a:t>Ibérica</a:t>
            </a:r>
            <a:r>
              <a:rPr lang="en-GB" sz="3200" dirty="0"/>
              <a:t> [online] 24(24): pp. 29-42.</a:t>
            </a:r>
            <a:r>
              <a:rPr lang="en-GB" sz="3200" b="1" dirty="0"/>
              <a:t> </a:t>
            </a:r>
            <a:r>
              <a:rPr lang="en-GB" sz="3200" dirty="0"/>
              <a:t>Available at: </a:t>
            </a:r>
            <a:r>
              <a:rPr lang="en-GB" sz="3200" u="sng" dirty="0">
                <a:hlinkClick r:id="rId2"/>
              </a:rPr>
              <a:t>https://scholar.google.co.uk/scholar?q=hyland+the+future+is+with+lights&amp;btnG=&amp;hl=en&amp;as_sdt=0%2C5</a:t>
            </a:r>
            <a:r>
              <a:rPr lang="en-GB" sz="3200" dirty="0"/>
              <a:t> [Accessed 9</a:t>
            </a:r>
            <a:r>
              <a:rPr lang="en-GB" sz="3200" baseline="30000" dirty="0"/>
              <a:t>th</a:t>
            </a:r>
            <a:r>
              <a:rPr lang="en-GB" sz="3200" dirty="0"/>
              <a:t> April 2019].</a:t>
            </a:r>
          </a:p>
          <a:p>
            <a:pPr marL="0" indent="0">
              <a:buNone/>
            </a:pPr>
            <a:r>
              <a:rPr lang="en-GB" sz="3200" dirty="0"/>
              <a:t>Hyland, K. (2014) Re-imagining literacy: English in Hong Kong’s new university curriculum. </a:t>
            </a:r>
            <a:r>
              <a:rPr lang="en-GB" sz="3200" i="1" dirty="0"/>
              <a:t>English Language Education and Assessment</a:t>
            </a:r>
            <a:r>
              <a:rPr lang="en-GB" sz="3200" dirty="0"/>
              <a:t>. Springer Singapore: pp. 139-151. Available at: </a:t>
            </a:r>
            <a:r>
              <a:rPr lang="en-GB" sz="3200" u="sng" dirty="0">
                <a:hlinkClick r:id="rId3"/>
              </a:rPr>
              <a:t>https://www.researchgate.net/profile/Ken_Hyland/publication/289315441_Re-imagining_Literacy_English_in_Hong_Kong's_New_University_Curriculum/links/5697a80b08aec79ee32b3d47.pdf</a:t>
            </a:r>
            <a:r>
              <a:rPr lang="en-GB" sz="3200" dirty="0"/>
              <a:t> [Accessed 9th April 2019].</a:t>
            </a:r>
          </a:p>
          <a:p>
            <a:pPr marL="0" indent="0">
              <a:buNone/>
            </a:pPr>
            <a:r>
              <a:rPr lang="en-GB" sz="3200" dirty="0"/>
              <a:t>Masterson, D. &amp;  </a:t>
            </a:r>
            <a:r>
              <a:rPr lang="en-GB" sz="3200" dirty="0" err="1"/>
              <a:t>Kosinska</a:t>
            </a:r>
            <a:r>
              <a:rPr lang="en-GB" sz="3200" dirty="0"/>
              <a:t>, A. (2014) </a:t>
            </a:r>
            <a:r>
              <a:rPr lang="en-GB" sz="3200" i="1" dirty="0"/>
              <a:t>Connecting language with subject content (Encouraging students to form a triangular relationship with a language tutor and a subject specialist</a:t>
            </a:r>
            <a:r>
              <a:rPr lang="en-GB" sz="3200" dirty="0"/>
              <a:t>). Presented at Plymouth University, UK, 27 June 2014. </a:t>
            </a:r>
          </a:p>
          <a:p>
            <a:pPr marL="0" indent="0">
              <a:buNone/>
            </a:pPr>
            <a:r>
              <a:rPr lang="en-GB" sz="3200" dirty="0"/>
              <a:t>Lee, C. (2009) Promoting interdisciplinary collaboration: three case studies. </a:t>
            </a:r>
            <a:r>
              <a:rPr lang="en-GB" sz="3200" i="1" dirty="0"/>
              <a:t>HKBU Papers in Applied Language Studies</a:t>
            </a:r>
            <a:r>
              <a:rPr lang="en-GB" sz="3200" dirty="0"/>
              <a:t> [no longer available electronically]</a:t>
            </a:r>
          </a:p>
          <a:p>
            <a:pPr marL="0" indent="0">
              <a:buNone/>
            </a:pPr>
            <a:r>
              <a:rPr lang="en-GB" sz="3200" dirty="0"/>
              <a:t>McCulloch, A. (2018) The disciplinary status of doctoral education. Available at: </a:t>
            </a:r>
            <a:r>
              <a:rPr lang="en-GB" sz="3200" dirty="0">
                <a:hlinkClick r:id="rId4"/>
              </a:rPr>
              <a:t>https://s3.amazonaws.com/academia.edu.documents/57819970/McCulloch_2018_HER.pdf?AWSAccessKeyId=AKIAIWOWYYGZ2Y53UL3A&amp;Expires=1554894367&amp;Signature=XIBi2ssBFXMnBz8nMMgdR7Qp%2F2A%3D&amp;response-content-disposition=inline%3B%20filename%3DThe_disciplinary_status_of_doctoral_educ.pdf</a:t>
            </a:r>
            <a:r>
              <a:rPr lang="en-GB" sz="3200" dirty="0"/>
              <a:t> [Accessed 9</a:t>
            </a:r>
            <a:r>
              <a:rPr lang="en-GB" sz="3200" baseline="30000" dirty="0"/>
              <a:t>th</a:t>
            </a:r>
            <a:r>
              <a:rPr lang="en-GB" sz="3200" dirty="0"/>
              <a:t> April 2019]   </a:t>
            </a:r>
          </a:p>
          <a:p>
            <a:pPr marL="0" indent="0">
              <a:buNone/>
            </a:pPr>
            <a:r>
              <a:rPr lang="en-GB" sz="3200" dirty="0"/>
              <a:t>Potter (2010) Escaping the echo chamber.  Presentation at City Business Library, London. Available at:   </a:t>
            </a:r>
            <a:r>
              <a:rPr lang="en-GB" sz="3200" dirty="0">
                <a:hlinkClick r:id="rId5"/>
              </a:rPr>
              <a:t>https://prezi.com/if9wccvvunup/escaping-the-echo-chamber/</a:t>
            </a:r>
            <a:r>
              <a:rPr lang="en-GB" sz="3200" dirty="0"/>
              <a:t>  [Accessed 9.4.2019]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2999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mages.squarespace-cdn.com/content/5475f6eae4b0821160f6ac3e/1550269927040-ACU7T3J5184ZL0IKBBM7/">
            <a:extLst>
              <a:ext uri="{FF2B5EF4-FFF2-40B4-BE49-F238E27FC236}">
                <a16:creationId xmlns:a16="http://schemas.microsoft.com/office/drawing/2014/main" id="{F863A7E4-1713-4DB7-8A40-559187C0FA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0" y="1391478"/>
            <a:ext cx="8672720" cy="5252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FE212D5-F0AA-4D5E-8C2D-8BB04B3ED5C3}"/>
              </a:ext>
            </a:extLst>
          </p:cNvPr>
          <p:cNvSpPr txBox="1"/>
          <p:nvPr/>
        </p:nvSpPr>
        <p:spPr>
          <a:xfrm>
            <a:off x="2743201" y="569849"/>
            <a:ext cx="69971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‘To exist in an echo chamber and only talk to people with whom we agree is fruitless’     Tomi </a:t>
            </a:r>
            <a:r>
              <a:rPr lang="en-GB" sz="3200" dirty="0" err="1"/>
              <a:t>Lahren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1045925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DB4DE-883C-4D19-B1C7-830C1659E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21"/>
            <a:ext cx="10515600" cy="1325563"/>
          </a:xfrm>
        </p:spPr>
        <p:txBody>
          <a:bodyPr/>
          <a:lstStyle/>
          <a:p>
            <a:r>
              <a:rPr lang="en-GB" dirty="0">
                <a:latin typeface="+mn-lt"/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AD261-A42A-4304-AD40-F02F17E83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1561"/>
            <a:ext cx="10515600" cy="544911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GB" sz="5000" dirty="0" err="1"/>
              <a:t>Sharpling</a:t>
            </a:r>
            <a:r>
              <a:rPr lang="en-GB" sz="5000" dirty="0"/>
              <a:t>, G.P. (2002) Learning to teach English for academic purposes: some current training and devel9pment issues. </a:t>
            </a:r>
            <a:r>
              <a:rPr lang="en-GB" sz="5000" i="1" dirty="0"/>
              <a:t>ELTED</a:t>
            </a:r>
            <a:r>
              <a:rPr lang="en-GB" sz="5000" dirty="0"/>
              <a:t> [online] 6 (Summer): pp. 82-94. Available at: </a:t>
            </a:r>
            <a:r>
              <a:rPr lang="en-GB" sz="5000" u="sng" dirty="0">
                <a:hlinkClick r:id="rId2"/>
              </a:rPr>
              <a:t>http://wrap.warwick.ac.uk/3252/1/WRAP_Sharpling_V6Sharpling.pdf</a:t>
            </a:r>
            <a:r>
              <a:rPr lang="en-GB" sz="5000" u="sng" dirty="0"/>
              <a:t> </a:t>
            </a:r>
            <a:r>
              <a:rPr lang="en-GB" sz="5000" dirty="0"/>
              <a:t>[Accessed 6</a:t>
            </a:r>
            <a:r>
              <a:rPr lang="en-GB" sz="5000" baseline="30000" dirty="0"/>
              <a:t>th</a:t>
            </a:r>
            <a:r>
              <a:rPr lang="en-GB" sz="5000" dirty="0"/>
              <a:t> April 2019].</a:t>
            </a:r>
          </a:p>
          <a:p>
            <a:pPr marL="0" indent="0">
              <a:buNone/>
            </a:pPr>
            <a:r>
              <a:rPr lang="en-GB" sz="5000" dirty="0"/>
              <a:t>Stevenson, M. &amp;</a:t>
            </a:r>
            <a:r>
              <a:rPr lang="en-GB" sz="5000" b="1" dirty="0"/>
              <a:t> </a:t>
            </a:r>
            <a:r>
              <a:rPr lang="en-GB" sz="5000" b="1" dirty="0" err="1"/>
              <a:t>Kokkinn</a:t>
            </a:r>
            <a:r>
              <a:rPr lang="en-GB" sz="5000" dirty="0"/>
              <a:t>, B. (2007) Pinned to the margins? The contextual shaping of academic language and learning practice. </a:t>
            </a:r>
            <a:r>
              <a:rPr lang="en-GB" sz="5000" i="1" dirty="0"/>
              <a:t>Journal of academic language and learning,</a:t>
            </a:r>
            <a:r>
              <a:rPr lang="en-GB" sz="5000" dirty="0"/>
              <a:t> 1(1), pp.A44-A54</a:t>
            </a:r>
            <a:r>
              <a:rPr lang="en-GB" dirty="0"/>
              <a:t>. </a:t>
            </a:r>
            <a:r>
              <a:rPr lang="en-GB" sz="5000" dirty="0"/>
              <a:t>Available at:  </a:t>
            </a:r>
            <a:r>
              <a:rPr lang="en-GB" sz="5000" dirty="0">
                <a:hlinkClick r:id="rId3"/>
              </a:rPr>
              <a:t>http://journal.aall.org.au/index.php/jall/article/viewArticle/38</a:t>
            </a:r>
            <a:r>
              <a:rPr lang="en-GB" sz="5000" dirty="0"/>
              <a:t>  [Accessed 9.4.2019]</a:t>
            </a:r>
          </a:p>
          <a:p>
            <a:pPr marL="0" indent="0">
              <a:buNone/>
            </a:pPr>
            <a:r>
              <a:rPr lang="en-GB" sz="5000" dirty="0"/>
              <a:t>Strauss, P. (2013) ‘I don’t think we’re seen as a nuisance’: the positioning of postgraduate learning advisors in New Zealand universities. </a:t>
            </a:r>
            <a:r>
              <a:rPr lang="en-GB" sz="5000" i="1" dirty="0"/>
              <a:t>TEXT Journal of Writing and Writing Courses </a:t>
            </a:r>
            <a:r>
              <a:rPr lang="en-GB" sz="5000" dirty="0"/>
              <a:t>[online] Available at:  </a:t>
            </a:r>
            <a:r>
              <a:rPr lang="en-GB" sz="5000" dirty="0">
                <a:hlinkClick r:id="rId4"/>
              </a:rPr>
              <a:t>https://openrepository.aut.ac.nz/handle/10292/10239</a:t>
            </a:r>
            <a:r>
              <a:rPr lang="en-GB" sz="5000" dirty="0"/>
              <a:t> [Accessed 9.4.2019]</a:t>
            </a:r>
          </a:p>
          <a:p>
            <a:pPr marL="0" indent="0">
              <a:buNone/>
            </a:pPr>
            <a:r>
              <a:rPr lang="en-GB" sz="5000" dirty="0"/>
              <a:t>Turner, J. (2004) Language as academic purpose. </a:t>
            </a:r>
            <a:r>
              <a:rPr lang="en-GB" sz="5000" i="1" dirty="0"/>
              <a:t>Journal of English for Academic Purposes </a:t>
            </a:r>
            <a:r>
              <a:rPr lang="en-GB" sz="5000" dirty="0"/>
              <a:t>[online] 3: pp. 95-109. Available at: </a:t>
            </a:r>
            <a:r>
              <a:rPr lang="en-GB" sz="5000" u="sng" dirty="0">
                <a:hlinkClick r:id="rId5"/>
              </a:rPr>
              <a:t>http://www.sciencedirect.com/science/article/pii/S1475158503000547#</a:t>
            </a:r>
            <a:r>
              <a:rPr lang="en-GB" sz="5000" u="sng" dirty="0"/>
              <a:t> </a:t>
            </a:r>
            <a:r>
              <a:rPr lang="en-GB" sz="5000" dirty="0"/>
              <a:t>[Accessed 9</a:t>
            </a:r>
            <a:r>
              <a:rPr lang="en-GB" sz="5000" baseline="30000" dirty="0"/>
              <a:t>th</a:t>
            </a:r>
            <a:r>
              <a:rPr lang="en-GB" sz="5000" dirty="0"/>
              <a:t> April 2019].     </a:t>
            </a:r>
          </a:p>
          <a:p>
            <a:pPr marL="0" indent="0">
              <a:buNone/>
            </a:pPr>
            <a:r>
              <a:rPr lang="en-GB" sz="5000" dirty="0"/>
              <a:t>Turner, J. (2012) Academic literacies: Providing a space for the socio-political dynamics of EAP.  </a:t>
            </a:r>
            <a:r>
              <a:rPr lang="en-GB" sz="5000" i="1" dirty="0"/>
              <a:t>JEAP</a:t>
            </a:r>
            <a:r>
              <a:rPr lang="en-GB" sz="5000" dirty="0"/>
              <a:t> 11, 17-25.  Available at: </a:t>
            </a:r>
            <a:r>
              <a:rPr lang="en-GB" sz="5000" dirty="0">
                <a:hlinkClick r:id="rId6"/>
              </a:rPr>
              <a:t>https://www.sciencedirect.com/science/article/pii/S1475158511000828</a:t>
            </a:r>
            <a:r>
              <a:rPr lang="en-GB" sz="5000" dirty="0"/>
              <a:t> [Accessed 9.4.2019]</a:t>
            </a:r>
          </a:p>
          <a:p>
            <a:pPr marL="0" indent="0">
              <a:buNone/>
            </a:pPr>
            <a:r>
              <a:rPr lang="en-GB" sz="5000" dirty="0"/>
              <a:t>Wiseman, E. (2016) Get out of my echo chamber. It's cosy in here. </a:t>
            </a:r>
            <a:r>
              <a:rPr lang="en-GB" sz="5000" i="1"/>
              <a:t>Guardian</a:t>
            </a:r>
            <a:r>
              <a:rPr lang="en-GB" sz="5000"/>
              <a:t> [online] 11.12</a:t>
            </a:r>
            <a:r>
              <a:rPr lang="en-GB" sz="5000" dirty="0"/>
              <a:t>. Available at: </a:t>
            </a:r>
          </a:p>
          <a:p>
            <a:pPr marL="0" indent="0">
              <a:buNone/>
            </a:pPr>
            <a:r>
              <a:rPr lang="en-GB" sz="5000" dirty="0"/>
              <a:t> </a:t>
            </a:r>
            <a:r>
              <a:rPr lang="en-GB" sz="5000" dirty="0">
                <a:hlinkClick r:id="rId7"/>
              </a:rPr>
              <a:t>https://www.theguardian.com/lifeandstyle/2016/dec/11/get-out-of-my-echo-chamber-its-cosy-in-here</a:t>
            </a:r>
            <a:r>
              <a:rPr lang="en-GB" sz="5000" dirty="0"/>
              <a:t> [Accessed 9.4.2019]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4475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BF935-5C14-41C5-BF4E-807EB76BA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One definition…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FB7F7-FEDD-4CE6-8AD6-ECBD90AEE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3200" dirty="0"/>
              <a:t>“…any situation in which information, ideas or beliefs are amplified or reinforced by transmission inside an ‘enclosed’ space”</a:t>
            </a:r>
          </a:p>
          <a:p>
            <a:pPr marL="0" indent="0">
              <a:buNone/>
            </a:pPr>
            <a:r>
              <a:rPr lang="en-GB" dirty="0"/>
              <a:t>Potter (2010)</a:t>
            </a:r>
          </a:p>
        </p:txBody>
      </p:sp>
    </p:spTree>
    <p:extLst>
      <p:ext uri="{BB962C8B-B14F-4D97-AF65-F5344CB8AC3E}">
        <p14:creationId xmlns:p14="http://schemas.microsoft.com/office/powerpoint/2010/main" val="3819158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2298E-784B-4272-8EE9-D8D72F0F1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+mn-lt"/>
              </a:rPr>
              <a:t>By the end of this presentation…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8524A-FEE0-4AF3-9513-507F44000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GB" sz="3600" dirty="0"/>
              <a:t>Do you recognise the ‘echo chamber’ concept as applied to EAP?</a:t>
            </a:r>
          </a:p>
          <a:p>
            <a:pPr marL="0" indent="0">
              <a:buNone/>
            </a:pPr>
            <a:endParaRPr lang="en-GB" sz="3600" dirty="0"/>
          </a:p>
          <a:p>
            <a:pPr marL="514350" indent="-514350">
              <a:buAutoNum type="arabicPeriod" startAt="2"/>
            </a:pPr>
            <a:r>
              <a:rPr lang="en-GB" sz="3600" dirty="0"/>
              <a:t>If so, what is / would be your own personal formula for breaking out of that echo chamber?  </a:t>
            </a:r>
          </a:p>
        </p:txBody>
      </p:sp>
    </p:spTree>
    <p:extLst>
      <p:ext uri="{BB962C8B-B14F-4D97-AF65-F5344CB8AC3E}">
        <p14:creationId xmlns:p14="http://schemas.microsoft.com/office/powerpoint/2010/main" val="4168247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cinderella">
            <a:extLst>
              <a:ext uri="{FF2B5EF4-FFF2-40B4-BE49-F238E27FC236}">
                <a16:creationId xmlns:a16="http://schemas.microsoft.com/office/drawing/2014/main" id="{7073A39B-32D2-4721-9871-1754D8FD11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610" y="1838733"/>
            <a:ext cx="4837042" cy="4837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D5510D3-36BE-4D31-A7DA-89F702ECAAAF}"/>
              </a:ext>
            </a:extLst>
          </p:cNvPr>
          <p:cNvSpPr txBox="1"/>
          <p:nvPr/>
        </p:nvSpPr>
        <p:spPr>
          <a:xfrm>
            <a:off x="198782" y="303936"/>
            <a:ext cx="1184744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  EAP:  ‘a sort of Cinderella status’  (</a:t>
            </a:r>
            <a:r>
              <a:rPr lang="en-GB" sz="4000" dirty="0" err="1"/>
              <a:t>Sharpling</a:t>
            </a:r>
            <a:r>
              <a:rPr lang="en-GB" sz="4000" dirty="0"/>
              <a:t> 2002; </a:t>
            </a:r>
          </a:p>
          <a:p>
            <a:r>
              <a:rPr lang="en-GB" sz="4000" dirty="0"/>
              <a:t>  Turner 2004, 2012; Charles &amp; </a:t>
            </a:r>
            <a:r>
              <a:rPr lang="en-GB" sz="4000" dirty="0" err="1"/>
              <a:t>Pecorari</a:t>
            </a:r>
            <a:r>
              <a:rPr lang="en-GB" sz="4000" dirty="0"/>
              <a:t> 2016; Ding &amp;</a:t>
            </a:r>
          </a:p>
          <a:p>
            <a:r>
              <a:rPr lang="en-GB" sz="4000" dirty="0"/>
              <a:t>  Bruce 2017)</a:t>
            </a:r>
            <a:r>
              <a:rPr lang="en-GB" dirty="0"/>
              <a:t>                               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722897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FCA9A-6C08-4A7C-9A12-1B2F749C3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077"/>
            <a:ext cx="10515600" cy="1325563"/>
          </a:xfrm>
        </p:spPr>
        <p:txBody>
          <a:bodyPr/>
          <a:lstStyle/>
          <a:p>
            <a:r>
              <a:rPr lang="en-GB" dirty="0">
                <a:latin typeface="+mn-lt"/>
              </a:rPr>
              <a:t>Definition of ‘Cinderella’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27F2F-6EB3-40CC-893B-F607DDC153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1314"/>
            <a:ext cx="11353800" cy="5032375"/>
          </a:xfrm>
        </p:spPr>
        <p:txBody>
          <a:bodyPr/>
          <a:lstStyle/>
          <a:p>
            <a:pPr marL="0" indent="0">
              <a:buNone/>
            </a:pPr>
            <a:r>
              <a:rPr lang="en-GB" sz="3600" b="1" dirty="0"/>
              <a:t>1. </a:t>
            </a:r>
            <a:r>
              <a:rPr lang="en-GB" sz="3600" dirty="0"/>
              <a:t>a woman who </a:t>
            </a:r>
            <a:r>
              <a:rPr lang="en-GB" sz="3600" dirty="0">
                <a:solidFill>
                  <a:schemeClr val="accent5">
                    <a:lumMod val="75000"/>
                  </a:schemeClr>
                </a:solidFill>
              </a:rPr>
              <a:t>achieves fame after being obscure</a:t>
            </a:r>
          </a:p>
          <a:p>
            <a:pPr marL="0" indent="0">
              <a:buNone/>
            </a:pPr>
            <a:r>
              <a:rPr lang="en-GB" sz="3600" b="1" dirty="0"/>
              <a:t>2. a. </a:t>
            </a:r>
            <a:r>
              <a:rPr lang="en-GB" sz="3600" dirty="0">
                <a:solidFill>
                  <a:schemeClr val="accent5">
                    <a:lumMod val="75000"/>
                  </a:schemeClr>
                </a:solidFill>
              </a:rPr>
              <a:t>a poor, neglected, or unsuccessful person or thing</a:t>
            </a:r>
          </a:p>
          <a:p>
            <a:pPr marL="0" indent="0">
              <a:buNone/>
            </a:pPr>
            <a:r>
              <a:rPr lang="en-GB" sz="3600" dirty="0">
                <a:solidFill>
                  <a:schemeClr val="accent5">
                    <a:lumMod val="75000"/>
                  </a:schemeClr>
                </a:solidFill>
              </a:rPr>
              <a:t>         [a ‘poor relation’]</a:t>
            </a:r>
          </a:p>
          <a:p>
            <a:pPr marL="0" indent="0">
              <a:buNone/>
            </a:pPr>
            <a:r>
              <a:rPr lang="en-GB" sz="3600" b="1" dirty="0"/>
              <a:t>    b. </a:t>
            </a:r>
            <a:r>
              <a:rPr lang="en-GB" sz="3600" dirty="0"/>
              <a:t>(</a:t>
            </a:r>
            <a:r>
              <a:rPr lang="en-GB" sz="3600" i="1" dirty="0"/>
              <a:t>as modifier</a:t>
            </a:r>
            <a:r>
              <a:rPr lang="en-GB" sz="3600" dirty="0"/>
              <a:t>)</a:t>
            </a:r>
          </a:p>
          <a:p>
            <a:pPr marL="0" indent="0">
              <a:buNone/>
            </a:pPr>
            <a:r>
              <a:rPr lang="en-GB" sz="3600" i="1" dirty="0"/>
              <a:t>    a Cinderella service that's been denied funding</a:t>
            </a:r>
            <a:endParaRPr lang="en-GB" sz="3600" dirty="0"/>
          </a:p>
          <a:p>
            <a:pPr marL="0" indent="0">
              <a:buNone/>
            </a:pPr>
            <a:r>
              <a:rPr lang="en-GB" sz="3600" b="1" dirty="0"/>
              <a:t>3. </a:t>
            </a:r>
            <a:r>
              <a:rPr lang="en-GB" sz="3600" i="1" dirty="0"/>
              <a:t>(modifier) </a:t>
            </a:r>
            <a:r>
              <a:rPr lang="en-GB" sz="3600" dirty="0">
                <a:solidFill>
                  <a:schemeClr val="accent1"/>
                </a:solidFill>
              </a:rPr>
              <a:t>relating to dramatic success</a:t>
            </a:r>
          </a:p>
          <a:p>
            <a:pPr marL="0" indent="0">
              <a:buNone/>
            </a:pPr>
            <a:r>
              <a:rPr lang="en-GB" sz="3600" i="1" dirty="0"/>
              <a:t>    a Cinderella story</a:t>
            </a:r>
            <a:endParaRPr lang="en-GB" sz="3600" dirty="0"/>
          </a:p>
          <a:p>
            <a:pPr marL="0" indent="0">
              <a:buNone/>
            </a:pPr>
            <a:r>
              <a:rPr lang="en-GB" dirty="0"/>
              <a:t>                                                                </a:t>
            </a:r>
            <a:r>
              <a:rPr lang="en-GB" dirty="0">
                <a:hlinkClick r:id="rId2" action="ppaction://hlinksldjump"/>
              </a:rPr>
              <a:t>Return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8578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F0C4E-BFCE-41F9-867D-A85050B0D7E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60173" y="487155"/>
            <a:ext cx="10515600" cy="62714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/>
              <a:t>…in many institutions EAP has a sort of </a:t>
            </a:r>
            <a:r>
              <a:rPr lang="en-GB" sz="3200" i="1" dirty="0"/>
              <a:t>Cinderella status      </a:t>
            </a:r>
            <a:r>
              <a:rPr lang="en-GB" sz="3200" dirty="0"/>
              <a:t>and staff do less well in terms of salary, opportunities to research and other benefits than staff in other subjects (Charles and </a:t>
            </a:r>
            <a:r>
              <a:rPr lang="en-GB" sz="3200" dirty="0" err="1"/>
              <a:t>Pecorari</a:t>
            </a:r>
            <a:r>
              <a:rPr lang="en-GB" sz="3200" dirty="0"/>
              <a:t> 2016)</a:t>
            </a:r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r>
              <a:rPr lang="en-GB" sz="3200" dirty="0"/>
              <a:t>…regenerating it [EAP] from a </a:t>
            </a:r>
            <a:r>
              <a:rPr lang="en-GB" sz="3200" i="1" dirty="0"/>
              <a:t>‘Cinderella’ subject </a:t>
            </a:r>
            <a:r>
              <a:rPr lang="en-GB" sz="3200" dirty="0"/>
              <a:t>to one which is fully worthy of consideration as an academic discipline (</a:t>
            </a:r>
            <a:r>
              <a:rPr lang="en-GB" sz="3200" dirty="0" err="1"/>
              <a:t>Sharpling</a:t>
            </a:r>
            <a:r>
              <a:rPr lang="en-GB" sz="3200" dirty="0"/>
              <a:t> 2002)</a:t>
            </a:r>
          </a:p>
          <a:p>
            <a:pPr marL="0" indent="0">
              <a:buNone/>
            </a:pPr>
            <a:r>
              <a:rPr lang="en-GB" sz="3200" dirty="0"/>
              <a:t>…associated with:</a:t>
            </a:r>
          </a:p>
          <a:p>
            <a:pPr marL="0" indent="0">
              <a:buNone/>
            </a:pPr>
            <a:r>
              <a:rPr lang="en-GB" sz="3200" dirty="0"/>
              <a:t>the lack of prestige or status often accorded to academics based in central or faculty university units rather than ‘teaching’ departments (McCulloch 2018)</a:t>
            </a:r>
          </a:p>
          <a:p>
            <a:pPr marL="0" indent="0">
              <a:buNone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254838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F9D91-7F33-4485-A857-BA836D738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825"/>
            <a:ext cx="10515600" cy="1325563"/>
          </a:xfrm>
        </p:spPr>
        <p:txBody>
          <a:bodyPr/>
          <a:lstStyle/>
          <a:p>
            <a:r>
              <a:rPr lang="en-GB" dirty="0">
                <a:latin typeface="+mn-lt"/>
              </a:rPr>
              <a:t>EAP practitioner - Identity and image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5D665C-4FEB-48E0-B963-03A5C6528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59388"/>
            <a:ext cx="12192000" cy="5279951"/>
          </a:xfrm>
        </p:spPr>
        <p:txBody>
          <a:bodyPr/>
          <a:lstStyle/>
          <a:p>
            <a:pPr marL="0" indent="0">
              <a:buNone/>
            </a:pPr>
            <a:r>
              <a:rPr lang="en-GB" sz="4000" dirty="0"/>
              <a:t>Marginalised</a:t>
            </a:r>
            <a:r>
              <a:rPr lang="en-GB" dirty="0"/>
              <a:t> </a:t>
            </a:r>
            <a:r>
              <a:rPr lang="en-GB" sz="4000" dirty="0"/>
              <a:t>(e.g. Turner 2004; Stevenson 2007)</a:t>
            </a:r>
          </a:p>
          <a:p>
            <a:pPr marL="0" indent="0">
              <a:buNone/>
            </a:pPr>
            <a:r>
              <a:rPr lang="en-GB" sz="4000" dirty="0"/>
              <a:t>Peripheral to academia (Ding and Bruce 2017)</a:t>
            </a:r>
          </a:p>
          <a:p>
            <a:pPr marL="0" indent="0">
              <a:buNone/>
            </a:pPr>
            <a:r>
              <a:rPr lang="en-GB" sz="4000" dirty="0"/>
              <a:t>Outsider status (Hyland 2012) - </a:t>
            </a:r>
            <a:r>
              <a:rPr lang="en-GB" sz="4000" i="1" dirty="0" err="1"/>
              <a:t>auslanders</a:t>
            </a:r>
            <a:endParaRPr lang="en-GB" sz="4000" i="1" dirty="0"/>
          </a:p>
          <a:p>
            <a:pPr marL="0" indent="0">
              <a:buNone/>
            </a:pPr>
            <a:r>
              <a:rPr lang="en-GB" sz="4000" dirty="0"/>
              <a:t>Handmaidens (Hyland 2014)</a:t>
            </a:r>
          </a:p>
          <a:p>
            <a:pPr marL="0" indent="0">
              <a:buNone/>
            </a:pPr>
            <a:r>
              <a:rPr lang="en-GB" sz="4000" dirty="0"/>
              <a:t>Butlers (</a:t>
            </a:r>
            <a:r>
              <a:rPr lang="en-GB" sz="4000" dirty="0" err="1"/>
              <a:t>Raimes</a:t>
            </a:r>
            <a:r>
              <a:rPr lang="en-GB" sz="4000" dirty="0"/>
              <a:t> 1991)</a:t>
            </a:r>
          </a:p>
          <a:p>
            <a:pPr marL="0" indent="0">
              <a:buNone/>
            </a:pPr>
            <a:r>
              <a:rPr lang="en-GB" sz="4000" dirty="0"/>
              <a:t>Servicing disciplines, faculties and departments </a:t>
            </a:r>
          </a:p>
          <a:p>
            <a:pPr marL="0" indent="0">
              <a:buNone/>
            </a:pPr>
            <a:r>
              <a:rPr lang="en-GB" sz="4000" dirty="0"/>
              <a:t>(Barron 1992, 2002)       </a:t>
            </a:r>
            <a:r>
              <a:rPr lang="en-GB" sz="4000" dirty="0">
                <a:hlinkClick r:id="rId2" action="ppaction://hlinksldjump"/>
              </a:rPr>
              <a:t>Return</a:t>
            </a:r>
            <a:endParaRPr lang="en-GB" sz="4000" dirty="0"/>
          </a:p>
          <a:p>
            <a:pPr marL="0" indent="0">
              <a:buNone/>
            </a:pPr>
            <a:endParaRPr lang="en-GB" sz="4000" dirty="0"/>
          </a:p>
          <a:p>
            <a:pPr marL="0" indent="0">
              <a:buNone/>
            </a:pP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383105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17733</TotalTime>
  <Words>1519</Words>
  <Application>Microsoft Office PowerPoint</Application>
  <PresentationFormat>Widescreen</PresentationFormat>
  <Paragraphs>168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Office Theme</vt:lpstr>
      <vt:lpstr>The EAP Practitioner and the Echo Chamber – </vt:lpstr>
      <vt:lpstr>Outline:</vt:lpstr>
      <vt:lpstr>PowerPoint Presentation</vt:lpstr>
      <vt:lpstr>One definition…</vt:lpstr>
      <vt:lpstr>By the end of this presentation…</vt:lpstr>
      <vt:lpstr>PowerPoint Presentation</vt:lpstr>
      <vt:lpstr>Definition of ‘Cinderella’</vt:lpstr>
      <vt:lpstr>PowerPoint Presentation</vt:lpstr>
      <vt:lpstr>EAP practitioner - Identity and image</vt:lpstr>
      <vt:lpstr>Survey interviewees (2017)</vt:lpstr>
      <vt:lpstr>Mind your language?</vt:lpstr>
      <vt:lpstr>Institutional perspectives reinforce</vt:lpstr>
      <vt:lpstr>Managerial clichés aid acceptance…</vt:lpstr>
      <vt:lpstr>Causal outcomes?</vt:lpstr>
      <vt:lpstr>PowerPoint Presentation</vt:lpstr>
      <vt:lpstr>Welcome to the echo chamber</vt:lpstr>
      <vt:lpstr>PowerPoint Presentation</vt:lpstr>
      <vt:lpstr>Echo chamber / CoP</vt:lpstr>
      <vt:lpstr>Breaking out of the Echo Chamber(?)</vt:lpstr>
      <vt:lpstr>Breaking out of the Echo Chamber (cont.)</vt:lpstr>
      <vt:lpstr>Shouting a little louder?</vt:lpstr>
      <vt:lpstr>PowerPoint Presentation</vt:lpstr>
      <vt:lpstr>PowerPoint Presentation</vt:lpstr>
      <vt:lpstr>PowerPoint Presentation</vt:lpstr>
      <vt:lpstr>Concluding remarks and prognosis</vt:lpstr>
      <vt:lpstr>PowerPoint Presentation</vt:lpstr>
      <vt:lpstr>References</vt:lpstr>
      <vt:lpstr>References</vt:lpstr>
      <vt:lpstr>References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EAP Practitioner and the Echo Chamber –</dc:title>
  <dc:creator>Jonathan</dc:creator>
  <cp:lastModifiedBy>Jonathan</cp:lastModifiedBy>
  <cp:revision>189</cp:revision>
  <dcterms:created xsi:type="dcterms:W3CDTF">2019-03-26T12:35:48Z</dcterms:created>
  <dcterms:modified xsi:type="dcterms:W3CDTF">2019-04-10T20:38:54Z</dcterms:modified>
</cp:coreProperties>
</file>