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1" r:id="rId4"/>
    <p:sldId id="260" r:id="rId5"/>
    <p:sldId id="284" r:id="rId6"/>
    <p:sldId id="282" r:id="rId7"/>
    <p:sldId id="264" r:id="rId8"/>
    <p:sldId id="283" r:id="rId9"/>
    <p:sldId id="265" r:id="rId10"/>
    <p:sldId id="270" r:id="rId11"/>
    <p:sldId id="285" r:id="rId12"/>
    <p:sldId id="266" r:id="rId13"/>
    <p:sldId id="271" r:id="rId14"/>
    <p:sldId id="25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8371B-B868-4CF2-9D57-0776BC8C4B40}">
  <a:tblStyle styleId="{3208371B-B868-4CF2-9D57-0776BC8C4B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74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28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30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48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414050" y="2903550"/>
            <a:ext cx="315900" cy="98400"/>
            <a:chOff x="4414050" y="1436450"/>
            <a:chExt cx="315900" cy="98400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9" name="Google Shape;19;p3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73D37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682794" y="682601"/>
            <a:ext cx="3778500" cy="37785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⬗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4414050" y="4046550"/>
            <a:ext cx="315900" cy="98400"/>
            <a:chOff x="4414050" y="1436450"/>
            <a:chExt cx="315900" cy="984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9E7C59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Google Shape;34;p5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5" name="Google Shape;35;p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bg>
      <p:bgPr>
        <a:solidFill>
          <a:srgbClr val="9E7C5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Google Shape;43;p6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56" name="Google Shape;56;p8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7" name="Google Shape;57;p8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76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name="adj1" fmla="val 7899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ryn.bennett@ucd.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st.squarespace.com/blog/2019/2/5/class-of-2018-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</a:t>
            </a:r>
            <a:r>
              <a:rPr lang="en-IE" dirty="0" smtClean="0"/>
              <a:t>a</a:t>
            </a:r>
            <a:r>
              <a:rPr lang="en" dirty="0" smtClean="0"/>
              <a:t>n Lexical Bundles Increase (the Perception of) Fluency?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subTitle" idx="4294967295"/>
          </p:nvPr>
        </p:nvSpPr>
        <p:spPr>
          <a:xfrm>
            <a:off x="3233529" y="666697"/>
            <a:ext cx="4401627" cy="3680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sz="1800" i="1" u="sng" dirty="0" smtClean="0">
                <a:solidFill>
                  <a:schemeClr val="bg1"/>
                </a:solidFill>
              </a:rPr>
              <a:t>Activities targeting automaticity</a:t>
            </a:r>
            <a:endParaRPr lang="en-IE" sz="18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IE" sz="1600" dirty="0" smtClean="0">
                <a:solidFill>
                  <a:schemeClr val="bg1"/>
                </a:solidFill>
              </a:rPr>
              <a:t>1. Learners given slips with L.B., asked to order as seen in the original article</a:t>
            </a:r>
            <a:r>
              <a:rPr lang="en-IE" sz="1600" dirty="0">
                <a:solidFill>
                  <a:schemeClr val="bg1"/>
                </a:solidFill>
              </a:rPr>
              <a:t> </a:t>
            </a:r>
            <a:endParaRPr lang="en-IE" sz="16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IE" sz="1600" dirty="0" smtClean="0">
                <a:solidFill>
                  <a:schemeClr val="bg1"/>
                </a:solidFill>
              </a:rPr>
              <a:t>2. Learners </a:t>
            </a:r>
            <a:r>
              <a:rPr lang="en-IE" sz="1600" dirty="0" smtClean="0">
                <a:solidFill>
                  <a:schemeClr val="bg1"/>
                </a:solidFill>
              </a:rPr>
              <a:t>choose 6, write a sentence three times in their notebook</a:t>
            </a:r>
            <a:r>
              <a:rPr lang="en-IE" sz="1600" dirty="0" smtClean="0">
                <a:solidFill>
                  <a:schemeClr val="bg1"/>
                </a:solidFill>
              </a:rPr>
              <a:t>.</a:t>
            </a:r>
            <a:endParaRPr lang="en-IE" sz="1600" dirty="0" smtClean="0">
              <a:solidFill>
                <a:schemeClr val="bg1"/>
              </a:solidFill>
            </a:endParaRPr>
          </a:p>
          <a:p>
            <a:pPr marL="285750" indent="-285750" algn="ctr"/>
            <a:r>
              <a:rPr lang="en-IE" sz="1600" dirty="0" smtClean="0">
                <a:solidFill>
                  <a:schemeClr val="bg1"/>
                </a:solidFill>
              </a:rPr>
              <a:t>-</a:t>
            </a:r>
            <a:r>
              <a:rPr lang="en-IE" sz="1600" dirty="0" smtClean="0">
                <a:solidFill>
                  <a:schemeClr val="bg1"/>
                </a:solidFill>
              </a:rPr>
              <a:t>OR-</a:t>
            </a:r>
            <a:endParaRPr lang="en-IE" sz="16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IE" sz="1600" dirty="0" smtClean="0">
                <a:solidFill>
                  <a:schemeClr val="bg1"/>
                </a:solidFill>
              </a:rPr>
              <a:t>1. Learners </a:t>
            </a:r>
            <a:r>
              <a:rPr lang="en-IE" sz="1600" dirty="0" smtClean="0">
                <a:solidFill>
                  <a:schemeClr val="bg1"/>
                </a:solidFill>
              </a:rPr>
              <a:t>choose one, then mingled/milled to gather others from their classmates to write in their </a:t>
            </a:r>
            <a:r>
              <a:rPr lang="en-IE" sz="1600" dirty="0" smtClean="0">
                <a:solidFill>
                  <a:schemeClr val="bg1"/>
                </a:solidFill>
              </a:rPr>
              <a:t>notebooks</a:t>
            </a:r>
            <a:r>
              <a:rPr lang="en-IE" sz="1600" dirty="0" smtClean="0">
                <a:solidFill>
                  <a:schemeClr val="bg1"/>
                </a:solidFill>
              </a:rPr>
              <a:t>. </a:t>
            </a:r>
            <a:endParaRPr lang="en-IE" sz="16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IE" sz="1600" dirty="0" smtClean="0">
                <a:solidFill>
                  <a:schemeClr val="bg1"/>
                </a:solidFill>
              </a:rPr>
              <a:t>2. Learners given sentences from article </a:t>
            </a:r>
            <a:r>
              <a:rPr lang="en-IE" sz="1600" i="1" dirty="0" smtClean="0">
                <a:solidFill>
                  <a:schemeClr val="bg1"/>
                </a:solidFill>
              </a:rPr>
              <a:t>without</a:t>
            </a:r>
            <a:r>
              <a:rPr lang="en-IE" sz="1600" dirty="0" smtClean="0">
                <a:solidFill>
                  <a:schemeClr val="bg1"/>
                </a:solidFill>
              </a:rPr>
              <a:t> L.B. and asked to add </a:t>
            </a:r>
            <a:r>
              <a:rPr lang="en-IE" sz="1600" i="1" dirty="0" smtClean="0">
                <a:solidFill>
                  <a:schemeClr val="bg1"/>
                </a:solidFill>
              </a:rPr>
              <a:t>appropriate </a:t>
            </a:r>
            <a:r>
              <a:rPr lang="en-IE" sz="1600" dirty="0" smtClean="0">
                <a:solidFill>
                  <a:schemeClr val="bg1"/>
                </a:solidFill>
              </a:rPr>
              <a:t>L.B. to the sentences.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2298" t="16546" r="54133" b="6933"/>
          <a:stretch/>
        </p:blipFill>
        <p:spPr bwMode="auto">
          <a:xfrm>
            <a:off x="675861" y="666697"/>
            <a:ext cx="1749287" cy="2398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54807" t="24216" r="11058" b="24501"/>
          <a:stretch/>
        </p:blipFill>
        <p:spPr bwMode="auto">
          <a:xfrm>
            <a:off x="795130" y="1967948"/>
            <a:ext cx="2776332" cy="2594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responses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/>
              <a:t>What did learners think about the (L.B.) activities?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2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 idx="4294967295"/>
          </p:nvPr>
        </p:nvSpPr>
        <p:spPr>
          <a:xfrm>
            <a:off x="742122" y="788504"/>
            <a:ext cx="2935356" cy="276307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0" dirty="0" smtClean="0">
                <a:solidFill>
                  <a:srgbClr val="FFFFFF"/>
                </a:solidFill>
              </a:rPr>
              <a:t>Rewriting sentences? (Mixed)</a:t>
            </a:r>
            <a:br>
              <a:rPr lang="en-IE" b="0" dirty="0" smtClean="0">
                <a:solidFill>
                  <a:srgbClr val="FFFFFF"/>
                </a:solidFill>
              </a:rPr>
            </a:br>
            <a:r>
              <a:rPr lang="en-IE" dirty="0">
                <a:solidFill>
                  <a:srgbClr val="FFFFFF"/>
                </a:solidFill>
              </a:rPr>
              <a:t/>
            </a:r>
            <a:br>
              <a:rPr lang="en-IE" dirty="0">
                <a:solidFill>
                  <a:srgbClr val="FFFFFF"/>
                </a:solidFill>
              </a:rPr>
            </a:br>
            <a:r>
              <a:rPr lang="en-IE" dirty="0" smtClean="0">
                <a:solidFill>
                  <a:srgbClr val="FFFFFF"/>
                </a:solidFill>
              </a:rPr>
              <a:t>Mingle (Mixed)</a:t>
            </a:r>
            <a:br>
              <a:rPr lang="en-IE" dirty="0" smtClean="0">
                <a:solidFill>
                  <a:srgbClr val="FFFFFF"/>
                </a:solidFill>
              </a:rPr>
            </a:br>
            <a:r>
              <a:rPr lang="en-IE" dirty="0">
                <a:solidFill>
                  <a:srgbClr val="FFFFFF"/>
                </a:solidFill>
              </a:rPr>
              <a:t/>
            </a:r>
            <a:br>
              <a:rPr lang="en-IE" dirty="0">
                <a:solidFill>
                  <a:srgbClr val="FFFFFF"/>
                </a:solidFill>
              </a:rPr>
            </a:br>
            <a:r>
              <a:rPr lang="en-IE" dirty="0" smtClean="0">
                <a:solidFill>
                  <a:srgbClr val="FFFFFF"/>
                </a:solidFill>
              </a:rPr>
              <a:t/>
            </a:r>
            <a:br>
              <a:rPr lang="en-IE" dirty="0" smtClean="0">
                <a:solidFill>
                  <a:srgbClr val="FFFFFF"/>
                </a:solidFill>
              </a:rPr>
            </a:b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09862" y="1808922"/>
            <a:ext cx="23721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>
              <a:solidFill>
                <a:srgbClr val="FFFFFF"/>
              </a:solidFill>
            </a:endParaRPr>
          </a:p>
          <a:p>
            <a:endParaRPr lang="en-IE" dirty="0" smtClean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pPr algn="ctr"/>
            <a:r>
              <a:rPr lang="en-IE" sz="1800" dirty="0" smtClean="0">
                <a:solidFill>
                  <a:srgbClr val="FFFFFF"/>
                </a:solidFill>
                <a:latin typeface="Vidaloka"/>
              </a:rPr>
              <a:t>Structured </a:t>
            </a:r>
            <a:r>
              <a:rPr lang="en-IE" sz="1800" dirty="0">
                <a:solidFill>
                  <a:srgbClr val="FFFFFF"/>
                </a:solidFill>
                <a:latin typeface="Vidaloka"/>
              </a:rPr>
              <a:t>LP </a:t>
            </a:r>
            <a:br>
              <a:rPr lang="en-IE" sz="1800" dirty="0">
                <a:solidFill>
                  <a:srgbClr val="FFFFFF"/>
                </a:solidFill>
                <a:latin typeface="Vidaloka"/>
              </a:rPr>
            </a:br>
            <a:r>
              <a:rPr lang="en-IE" sz="1800" dirty="0">
                <a:solidFill>
                  <a:srgbClr val="FFFFFF"/>
                </a:solidFill>
                <a:latin typeface="Vidaloka"/>
              </a:rPr>
              <a:t/>
            </a:r>
            <a:br>
              <a:rPr lang="en-IE" sz="1800" dirty="0">
                <a:solidFill>
                  <a:srgbClr val="FFFFFF"/>
                </a:solidFill>
                <a:latin typeface="Vidaloka"/>
              </a:rPr>
            </a:br>
            <a:r>
              <a:rPr lang="en-IE" sz="1800" dirty="0">
                <a:solidFill>
                  <a:srgbClr val="FFFFFF"/>
                </a:solidFill>
                <a:latin typeface="Vidaloka"/>
              </a:rPr>
              <a:t>Would use in future writing</a:t>
            </a:r>
            <a:r>
              <a:rPr lang="en-IE" dirty="0">
                <a:solidFill>
                  <a:srgbClr val="FFFFFF"/>
                </a:solidFill>
                <a:latin typeface="Vidaloka"/>
              </a:rPr>
              <a:t/>
            </a:r>
            <a:br>
              <a:rPr lang="en-IE" dirty="0">
                <a:solidFill>
                  <a:srgbClr val="FFFFFF"/>
                </a:solidFill>
                <a:latin typeface="Vidaloka"/>
              </a:rPr>
            </a:br>
            <a:endParaRPr lang="en-IE" dirty="0">
              <a:latin typeface="Vidalo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ctrTitle" idx="4294967295"/>
          </p:nvPr>
        </p:nvSpPr>
        <p:spPr>
          <a:xfrm>
            <a:off x="1526400" y="563218"/>
            <a:ext cx="6091200" cy="695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9E7C59"/>
                </a:solidFill>
              </a:rPr>
              <a:t>References</a:t>
            </a:r>
            <a:endParaRPr sz="4800" dirty="0">
              <a:solidFill>
                <a:srgbClr val="9E7C59"/>
              </a:solidFill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4294967295"/>
          </p:nvPr>
        </p:nvSpPr>
        <p:spPr>
          <a:xfrm>
            <a:off x="1526400" y="1073426"/>
            <a:ext cx="6091200" cy="3525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IE" sz="1200" dirty="0"/>
              <a:t>Abdel Latif, M.M.M. (2012). What do we mean by writing fluency and how can it be validly measured?. Applied linguistics. 34(1), pp.99-105. </a:t>
            </a:r>
          </a:p>
          <a:p>
            <a:pPr marL="285750" indent="-285750"/>
            <a:r>
              <a:rPr lang="en-IE" sz="1200" dirty="0" smtClean="0"/>
              <a:t>Byrd</a:t>
            </a:r>
            <a:r>
              <a:rPr lang="en-IE" sz="1200" dirty="0"/>
              <a:t>, P., and Coxhead, A. (2010). On the other hand: Lexical bundles in academic writing and in the teaching of EAP. University of Sydney Papers in TESOL. 5. 31-64. </a:t>
            </a:r>
          </a:p>
          <a:p>
            <a:pPr marL="285750" indent="-285750"/>
            <a:r>
              <a:rPr lang="en-IE" sz="1200" dirty="0" smtClean="0"/>
              <a:t>Liu</a:t>
            </a:r>
            <a:r>
              <a:rPr lang="en-IE" sz="1200" dirty="0"/>
              <a:t>, D. (2012). The most frequently-used multi-word constructions in academic written English: A multi-corpus study. English for Specific Purposes. 31. 25-35.  </a:t>
            </a:r>
          </a:p>
          <a:p>
            <a:pPr marL="285750" indent="-285750"/>
            <a:r>
              <a:rPr lang="en-IE" sz="1200" dirty="0" smtClean="0"/>
              <a:t>Snellings</a:t>
            </a:r>
            <a:r>
              <a:rPr lang="en-IE" sz="1200" dirty="0"/>
              <a:t>, P., van </a:t>
            </a:r>
            <a:r>
              <a:rPr lang="en-IE" sz="1200" dirty="0" err="1"/>
              <a:t>Gelderen</a:t>
            </a:r>
            <a:r>
              <a:rPr lang="en-IE" sz="1200" dirty="0"/>
              <a:t>, A., and de </a:t>
            </a:r>
            <a:r>
              <a:rPr lang="en-IE" sz="1200" dirty="0" err="1"/>
              <a:t>Glopper</a:t>
            </a:r>
            <a:r>
              <a:rPr lang="en-IE" sz="1200" dirty="0"/>
              <a:t>, K. (2002). Lexical Retrieval: An Aspect of Fluent Second Language Production That Can Be Enhanced. Language Learning. 52(4). 723-754. </a:t>
            </a:r>
          </a:p>
          <a:p>
            <a:pPr marL="285750" indent="-285750"/>
            <a:r>
              <a:rPr lang="en-IE" sz="1200" dirty="0" smtClean="0"/>
              <a:t>Wood</a:t>
            </a:r>
            <a:r>
              <a:rPr lang="en-IE" sz="1200" dirty="0"/>
              <a:t>, D. (2004). An Empirical Investigation into the Facilitating Role of Automatized Lexical Phrases in Second Language Fluency Development. Journal of Language and Learning. 2(1). 1-15. </a:t>
            </a:r>
            <a:endParaRPr lang="en-IE" sz="1200" dirty="0" smtClean="0"/>
          </a:p>
          <a:p>
            <a:pPr marL="285750" indent="-285750"/>
            <a:r>
              <a:rPr lang="en-IE" sz="1200" dirty="0"/>
              <a:t>Tian, C. (2012). An Empirical Research on the corpus-driven lexical chunks instruction. International Journal of English Language Teaching. 2(2).1-36.</a:t>
            </a:r>
            <a:endParaRPr sz="1200"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2648225"/>
            <a:ext cx="65937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9E7C59"/>
                </a:solidFill>
              </a:rPr>
              <a:t>Any questions?</a:t>
            </a:r>
            <a:endParaRPr sz="4800" dirty="0">
              <a:solidFill>
                <a:srgbClr val="9E7C59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4294967295"/>
          </p:nvPr>
        </p:nvSpPr>
        <p:spPr>
          <a:xfrm>
            <a:off x="1275150" y="3268101"/>
            <a:ext cx="65937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Contact me here: 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400" i="1" dirty="0" smtClean="0">
                <a:hlinkClick r:id="rId3"/>
              </a:rPr>
              <a:t>Cathryn.bennett@ucd.ie</a:t>
            </a:r>
            <a:r>
              <a:rPr lang="en-IE" sz="1400" i="1" dirty="0" smtClean="0"/>
              <a:t> </a:t>
            </a:r>
            <a:endParaRPr sz="1400" b="1" i="1" dirty="0"/>
          </a:p>
        </p:txBody>
      </p:sp>
      <p:pic>
        <p:nvPicPr>
          <p:cNvPr id="110" name="Google Shape;110;p16" descr="photo-1434030216411-0b793f4b417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325" y="376975"/>
            <a:ext cx="2025600" cy="2025600"/>
          </a:xfrm>
          <a:prstGeom prst="diamond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42875" dist="47625" dir="5400000" algn="bl" rotWithShape="0">
              <a:srgbClr val="000000">
                <a:alpha val="14000"/>
              </a:srgbClr>
            </a:outerShdw>
          </a:effectLst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study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/>
              <a:t>What was done?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Study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⬗"/>
            </a:pPr>
            <a:r>
              <a:rPr lang="en" dirty="0"/>
              <a:t>4</a:t>
            </a:r>
            <a:r>
              <a:rPr lang="en" dirty="0" smtClean="0"/>
              <a:t> weeks of lexical bundles training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⬗"/>
            </a:pPr>
            <a:r>
              <a:rPr lang="en" dirty="0" smtClean="0"/>
              <a:t>46 participants: 23 language specialists, 23 non langugage specialists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⬗"/>
            </a:pPr>
            <a:r>
              <a:rPr lang="en" dirty="0" smtClean="0"/>
              <a:t>Finding: Lexical bundles usage was not perceived as ‘fluent’ (when fluency was presumed as ‘spoken’)</a:t>
            </a:r>
            <a:endParaRPr dirty="0"/>
          </a:p>
          <a:p>
            <a:pPr marL="0" lvl="0" indent="0">
              <a:buNone/>
            </a:pPr>
            <a:r>
              <a:rPr lang="en" dirty="0" smtClean="0"/>
              <a:t>Find the full study here: </a:t>
            </a:r>
            <a:r>
              <a:rPr lang="en-IE" dirty="0" smtClean="0"/>
              <a:t>irst.squarespace.com/blog/2019/2/5/class-of-2018-19  </a:t>
            </a:r>
            <a:endParaRPr lang="en-IE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95530" y="37172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irst.squarespace.com/blog/2019/2/5/class-of-2018-19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The Lexical Bundles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9" t="16249" r="14083" b="6343"/>
          <a:stretch/>
        </p:blipFill>
        <p:spPr bwMode="auto">
          <a:xfrm>
            <a:off x="2902226" y="357809"/>
            <a:ext cx="3343361" cy="4167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The Lexical Bundles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636" t="13295" r="11423" b="5456"/>
          <a:stretch/>
        </p:blipFill>
        <p:spPr bwMode="auto">
          <a:xfrm>
            <a:off x="424069" y="607425"/>
            <a:ext cx="7626626" cy="4147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128;p19"/>
          <p:cNvSpPr txBox="1">
            <a:spLocks/>
          </p:cNvSpPr>
          <p:nvPr/>
        </p:nvSpPr>
        <p:spPr>
          <a:xfrm>
            <a:off x="712395" y="225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E" sz="2400" dirty="0" smtClean="0">
                <a:solidFill>
                  <a:schemeClr val="bg1"/>
                </a:solidFill>
              </a:rPr>
              <a:t>B1 learners trained with </a:t>
            </a:r>
            <a:r>
              <a:rPr lang="en-IE" sz="2400" dirty="0" err="1" smtClean="0">
                <a:solidFill>
                  <a:schemeClr val="bg1"/>
                </a:solidFill>
              </a:rPr>
              <a:t>SKeLL</a:t>
            </a:r>
            <a:r>
              <a:rPr lang="en-IE" sz="2400" dirty="0" smtClean="0">
                <a:solidFill>
                  <a:schemeClr val="bg1"/>
                </a:solidFill>
              </a:rPr>
              <a:t> (sketch engine)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method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/>
              <a:t>How were Lexical Bundles taught?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6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Stages for increasing automaticity of Lexical Bundles (Wood, 2004)</a:t>
            </a:r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Input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Choose a text for learners to react to (with lexical bundles).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Have learners identify the bundles in a section of the text.</a:t>
            </a: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2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Automaticity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Activities requiring high repetition of bundles to increase memory and minimize lexical retrieval.  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3"/>
          </p:nvPr>
        </p:nvSpPr>
        <p:spPr>
          <a:xfrm>
            <a:off x="5876050" y="1592400"/>
            <a:ext cx="2365200" cy="286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Practice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dirty="0" smtClean="0"/>
              <a:t>Learners write a paragraph reaction to the original article using lexical bundles.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b="1" dirty="0" smtClean="0"/>
              <a:t>Production</a:t>
            </a:r>
            <a:endParaRPr lang="en-IE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dirty="0" smtClean="0"/>
              <a:t>Learners brainstorm related topics, then write another paragraph with bundles. 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  <p:bldP spid="164" grpId="0" build="p"/>
      <p:bldP spid="1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Materials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/>
              <a:t>What was created?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9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51626" y="415767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Text for original ‘Input’</a:t>
            </a:r>
            <a:endParaRPr sz="1600" dirty="0"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6727" t="12704" r="36185" b="11366"/>
          <a:stretch/>
        </p:blipFill>
        <p:spPr bwMode="auto">
          <a:xfrm>
            <a:off x="1457739" y="940904"/>
            <a:ext cx="2272748" cy="3591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509</Words>
  <Application>Microsoft Office PowerPoint</Application>
  <PresentationFormat>On-screen Show (16:9)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Tinos</vt:lpstr>
      <vt:lpstr>Vidaloka</vt:lpstr>
      <vt:lpstr>Arial</vt:lpstr>
      <vt:lpstr>Helicanus template</vt:lpstr>
      <vt:lpstr>Can Lexical Bundles Increase (the Perception of) Fluency?</vt:lpstr>
      <vt:lpstr>1. The study</vt:lpstr>
      <vt:lpstr>The Study</vt:lpstr>
      <vt:lpstr>PowerPoint Presentation</vt:lpstr>
      <vt:lpstr>PowerPoint Presentation</vt:lpstr>
      <vt:lpstr>2. The method</vt:lpstr>
      <vt:lpstr>Stages for increasing automaticity of Lexical Bundles (Wood, 2004)</vt:lpstr>
      <vt:lpstr>3. The Materials</vt:lpstr>
      <vt:lpstr>Text for original ‘Input’</vt:lpstr>
      <vt:lpstr>PowerPoint Presentation</vt:lpstr>
      <vt:lpstr>4. The responses</vt:lpstr>
      <vt:lpstr>Rewriting sentences? (Mixed)  Mingle (Mixed)   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Lexical Bundles Increase (the Perception of) Fluency?</dc:title>
  <cp:lastModifiedBy>Teacher</cp:lastModifiedBy>
  <cp:revision>20</cp:revision>
  <dcterms:modified xsi:type="dcterms:W3CDTF">2019-04-11T10:20:39Z</dcterms:modified>
</cp:coreProperties>
</file>