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0" r:id="rId4"/>
    <p:sldId id="266" r:id="rId5"/>
    <p:sldId id="282" r:id="rId6"/>
    <p:sldId id="270" r:id="rId7"/>
    <p:sldId id="284" r:id="rId8"/>
    <p:sldId id="279" r:id="rId9"/>
    <p:sldId id="286" r:id="rId10"/>
    <p:sldId id="283" r:id="rId11"/>
    <p:sldId id="268" r:id="rId12"/>
    <p:sldId id="262" r:id="rId13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1" autoAdjust="0"/>
    <p:restoredTop sz="92989" autoAdjust="0"/>
  </p:normalViewPr>
  <p:slideViewPr>
    <p:cSldViewPr snapToGrid="0" snapToObjects="1">
      <p:cViewPr varScale="1">
        <p:scale>
          <a:sx n="97" d="100"/>
          <a:sy n="97" d="100"/>
        </p:scale>
        <p:origin x="4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442C3-8EC9-6E42-85B7-9FF1423846BB}" type="doc">
      <dgm:prSet loTypeId="urn:microsoft.com/office/officeart/2005/8/layout/radial3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AC0E01F-FAE5-BC4F-A004-4080E1FF38B7}">
      <dgm:prSet/>
      <dgm:spPr/>
      <dgm:t>
        <a:bodyPr/>
        <a:lstStyle/>
        <a:p>
          <a:pPr rtl="0"/>
          <a:r>
            <a:rPr lang="en-GB" b="0" dirty="0"/>
            <a:t>Online Tutor Induction</a:t>
          </a:r>
        </a:p>
      </dgm:t>
    </dgm:pt>
    <dgm:pt modelId="{DE2EB90E-EFB3-3349-94CE-E8F3CC3AE729}" type="sibTrans" cxnId="{033EDF6D-FC1D-DC44-BF04-C801E0B6C5F8}">
      <dgm:prSet/>
      <dgm:spPr/>
      <dgm:t>
        <a:bodyPr/>
        <a:lstStyle/>
        <a:p>
          <a:endParaRPr lang="en-US"/>
        </a:p>
      </dgm:t>
    </dgm:pt>
    <dgm:pt modelId="{9EC5C56C-2C2C-E044-88DB-27F3283769EC}" type="parTrans" cxnId="{033EDF6D-FC1D-DC44-BF04-C801E0B6C5F8}">
      <dgm:prSet/>
      <dgm:spPr/>
      <dgm:t>
        <a:bodyPr/>
        <a:lstStyle/>
        <a:p>
          <a:endParaRPr lang="en-US"/>
        </a:p>
      </dgm:t>
    </dgm:pt>
    <dgm:pt modelId="{8FC5068E-B342-894C-A083-22C50553BCD1}">
      <dgm:prSet/>
      <dgm:spPr/>
      <dgm:t>
        <a:bodyPr/>
        <a:lstStyle/>
        <a:p>
          <a:pPr rtl="0"/>
          <a:r>
            <a:rPr lang="en-GB" dirty="0"/>
            <a:t>Tutor observations</a:t>
          </a:r>
        </a:p>
      </dgm:t>
    </dgm:pt>
    <dgm:pt modelId="{A402685E-772D-E44D-BF54-34A4188BA393}" type="parTrans" cxnId="{1A9FDA87-1959-AF4B-9A3E-30C80420E9AE}">
      <dgm:prSet/>
      <dgm:spPr/>
      <dgm:t>
        <a:bodyPr/>
        <a:lstStyle/>
        <a:p>
          <a:endParaRPr lang="en-US"/>
        </a:p>
      </dgm:t>
    </dgm:pt>
    <dgm:pt modelId="{698BCA84-069A-2A44-A895-B3DC9CEA2C27}" type="sibTrans" cxnId="{1A9FDA87-1959-AF4B-9A3E-30C80420E9AE}">
      <dgm:prSet/>
      <dgm:spPr/>
      <dgm:t>
        <a:bodyPr/>
        <a:lstStyle/>
        <a:p>
          <a:endParaRPr lang="en-US"/>
        </a:p>
      </dgm:t>
    </dgm:pt>
    <dgm:pt modelId="{AC093F28-C709-B14F-9656-C6314BACB4EC}">
      <dgm:prSet/>
      <dgm:spPr/>
      <dgm:t>
        <a:bodyPr/>
        <a:lstStyle/>
        <a:p>
          <a:pPr rtl="0"/>
          <a:r>
            <a:rPr lang="en-GB" dirty="0"/>
            <a:t>Face to Face induction</a:t>
          </a:r>
        </a:p>
      </dgm:t>
    </dgm:pt>
    <dgm:pt modelId="{D78F3BE3-01BA-FC4B-8597-9CFC4479B661}" type="parTrans" cxnId="{F2BE0D0A-883D-0240-8ED5-391892DD56A6}">
      <dgm:prSet/>
      <dgm:spPr/>
      <dgm:t>
        <a:bodyPr/>
        <a:lstStyle/>
        <a:p>
          <a:endParaRPr lang="en-US"/>
        </a:p>
      </dgm:t>
    </dgm:pt>
    <dgm:pt modelId="{0FB33D19-F9EE-0742-8C91-0046B50388DB}" type="sibTrans" cxnId="{F2BE0D0A-883D-0240-8ED5-391892DD56A6}">
      <dgm:prSet/>
      <dgm:spPr/>
      <dgm:t>
        <a:bodyPr/>
        <a:lstStyle/>
        <a:p>
          <a:endParaRPr lang="en-US"/>
        </a:p>
      </dgm:t>
    </dgm:pt>
    <dgm:pt modelId="{27B40299-9122-BB4E-B160-AB5A32F2F366}">
      <dgm:prSet/>
      <dgm:spPr/>
      <dgm:t>
        <a:bodyPr/>
        <a:lstStyle/>
        <a:p>
          <a:pPr rtl="0"/>
          <a:r>
            <a:rPr lang="en-GB" dirty="0"/>
            <a:t>Professional development sessions</a:t>
          </a:r>
        </a:p>
      </dgm:t>
    </dgm:pt>
    <dgm:pt modelId="{70CCBBCC-588F-1045-ACF9-DD2AC9763622}" type="parTrans" cxnId="{297C0542-B715-954E-BBB5-4F29770003C7}">
      <dgm:prSet/>
      <dgm:spPr/>
      <dgm:t>
        <a:bodyPr/>
        <a:lstStyle/>
        <a:p>
          <a:endParaRPr lang="en-US"/>
        </a:p>
      </dgm:t>
    </dgm:pt>
    <dgm:pt modelId="{D9EB3AC7-1BAC-A947-B382-8539F16A2C30}" type="sibTrans" cxnId="{297C0542-B715-954E-BBB5-4F29770003C7}">
      <dgm:prSet/>
      <dgm:spPr/>
      <dgm:t>
        <a:bodyPr/>
        <a:lstStyle/>
        <a:p>
          <a:endParaRPr lang="en-US"/>
        </a:p>
      </dgm:t>
    </dgm:pt>
    <dgm:pt modelId="{9C3128D0-8156-294D-A347-A2C7C660077A}">
      <dgm:prSet/>
      <dgm:spPr/>
      <dgm:t>
        <a:bodyPr/>
        <a:lstStyle/>
        <a:p>
          <a:pPr rtl="0"/>
          <a:r>
            <a:rPr lang="en-GB" dirty="0"/>
            <a:t>Tutor appraisal</a:t>
          </a:r>
        </a:p>
      </dgm:t>
    </dgm:pt>
    <dgm:pt modelId="{01E9D200-30D6-E241-8EF1-8B78030794D3}" type="parTrans" cxnId="{7E2A5CF9-1FA1-FD4D-B3C7-728B60104376}">
      <dgm:prSet/>
      <dgm:spPr/>
      <dgm:t>
        <a:bodyPr/>
        <a:lstStyle/>
        <a:p>
          <a:endParaRPr lang="en-US"/>
        </a:p>
      </dgm:t>
    </dgm:pt>
    <dgm:pt modelId="{62ACF751-9151-844B-BA15-C59DC258BE19}" type="sibTrans" cxnId="{7E2A5CF9-1FA1-FD4D-B3C7-728B60104376}">
      <dgm:prSet/>
      <dgm:spPr/>
      <dgm:t>
        <a:bodyPr/>
        <a:lstStyle/>
        <a:p>
          <a:endParaRPr lang="en-US"/>
        </a:p>
      </dgm:t>
    </dgm:pt>
    <dgm:pt modelId="{75414B9C-A279-DC44-8229-8C1F3A4EA6B5}">
      <dgm:prSet/>
      <dgm:spPr/>
      <dgm:t>
        <a:bodyPr/>
        <a:lstStyle/>
        <a:p>
          <a:pPr rtl="0"/>
          <a:r>
            <a:rPr lang="en-GB" dirty="0"/>
            <a:t>Peer observations</a:t>
          </a:r>
        </a:p>
      </dgm:t>
    </dgm:pt>
    <dgm:pt modelId="{FEFE37E9-C9C5-924B-8237-944CACF7CBDE}" type="parTrans" cxnId="{5795B327-AF44-7244-A08B-D0189C335A85}">
      <dgm:prSet/>
      <dgm:spPr/>
      <dgm:t>
        <a:bodyPr/>
        <a:lstStyle/>
        <a:p>
          <a:endParaRPr lang="en-US"/>
        </a:p>
      </dgm:t>
    </dgm:pt>
    <dgm:pt modelId="{FDB54D9D-F27F-9F4C-81FC-A9A233B191DF}" type="sibTrans" cxnId="{5795B327-AF44-7244-A08B-D0189C335A85}">
      <dgm:prSet/>
      <dgm:spPr/>
      <dgm:t>
        <a:bodyPr/>
        <a:lstStyle/>
        <a:p>
          <a:endParaRPr lang="en-US"/>
        </a:p>
      </dgm:t>
    </dgm:pt>
    <dgm:pt modelId="{A61736E6-307F-404C-B864-733070FC98EC}">
      <dgm:prSet/>
      <dgm:spPr/>
      <dgm:t>
        <a:bodyPr/>
        <a:lstStyle/>
        <a:p>
          <a:pPr rtl="0"/>
          <a:r>
            <a:rPr lang="en-GB" dirty="0"/>
            <a:t>Mentoring</a:t>
          </a:r>
        </a:p>
      </dgm:t>
    </dgm:pt>
    <dgm:pt modelId="{F1B2E924-49BA-0B44-AD53-9EE02AFED021}" type="parTrans" cxnId="{738548C6-4A82-1541-8C66-B5E0851E6E01}">
      <dgm:prSet/>
      <dgm:spPr/>
      <dgm:t>
        <a:bodyPr/>
        <a:lstStyle/>
        <a:p>
          <a:endParaRPr lang="en-US"/>
        </a:p>
      </dgm:t>
    </dgm:pt>
    <dgm:pt modelId="{46272866-66F6-D347-BA25-14A14B7041BB}" type="sibTrans" cxnId="{738548C6-4A82-1541-8C66-B5E0851E6E01}">
      <dgm:prSet/>
      <dgm:spPr/>
      <dgm:t>
        <a:bodyPr/>
        <a:lstStyle/>
        <a:p>
          <a:endParaRPr lang="en-US"/>
        </a:p>
      </dgm:t>
    </dgm:pt>
    <dgm:pt modelId="{0AEFAF3A-3450-9944-A4BE-CABA315F3525}">
      <dgm:prSet/>
      <dgm:spPr/>
      <dgm:t>
        <a:bodyPr/>
        <a:lstStyle/>
        <a:p>
          <a:pPr rtl="0"/>
          <a:r>
            <a:rPr lang="en-GB" dirty="0"/>
            <a:t>Collaboration</a:t>
          </a:r>
        </a:p>
      </dgm:t>
    </dgm:pt>
    <dgm:pt modelId="{782D57E4-BB18-A440-AA9A-74DFE5CE3670}" type="parTrans" cxnId="{0CC86231-9366-3641-9CEF-F5E5FC444E28}">
      <dgm:prSet/>
      <dgm:spPr/>
      <dgm:t>
        <a:bodyPr/>
        <a:lstStyle/>
        <a:p>
          <a:endParaRPr lang="en-US"/>
        </a:p>
      </dgm:t>
    </dgm:pt>
    <dgm:pt modelId="{FB5C91BD-9B7D-CA47-9CE9-B41D1E4DDEDA}" type="sibTrans" cxnId="{0CC86231-9366-3641-9CEF-F5E5FC444E28}">
      <dgm:prSet/>
      <dgm:spPr/>
      <dgm:t>
        <a:bodyPr/>
        <a:lstStyle/>
        <a:p>
          <a:endParaRPr lang="en-US"/>
        </a:p>
      </dgm:t>
    </dgm:pt>
    <dgm:pt modelId="{D7D9F8BD-81EC-FB45-A455-8FBD7EB6E16B}" type="pres">
      <dgm:prSet presAssocID="{A82442C3-8EC9-6E42-85B7-9FF1423846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78C2B24-1A4E-654E-8B8C-92F3F0C51DEF}" type="pres">
      <dgm:prSet presAssocID="{A82442C3-8EC9-6E42-85B7-9FF1423846BB}" presName="radial" presStyleCnt="0">
        <dgm:presLayoutVars>
          <dgm:animLvl val="ctr"/>
        </dgm:presLayoutVars>
      </dgm:prSet>
      <dgm:spPr/>
    </dgm:pt>
    <dgm:pt modelId="{1AA51A8F-A3E5-FE40-9C81-C16B3AEB7277}" type="pres">
      <dgm:prSet presAssocID="{5AC0E01F-FAE5-BC4F-A004-4080E1FF38B7}" presName="centerShape" presStyleLbl="vennNode1" presStyleIdx="0" presStyleCnt="8" custScaleX="79351" custScaleY="76653"/>
      <dgm:spPr/>
      <dgm:t>
        <a:bodyPr/>
        <a:lstStyle/>
        <a:p>
          <a:endParaRPr lang="en-GB"/>
        </a:p>
      </dgm:t>
    </dgm:pt>
    <dgm:pt modelId="{A71730E1-2A08-B64F-ACB8-9F372B41B8FD}" type="pres">
      <dgm:prSet presAssocID="{AC093F28-C709-B14F-9656-C6314BACB4EC}" presName="node" presStyleLbl="vennNode1" presStyleIdx="1" presStyleCnt="8" custScaleX="120661" custScaleY="1206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74C6AD-439B-5E40-8F17-9BB31CCC9252}" type="pres">
      <dgm:prSet presAssocID="{27B40299-9122-BB4E-B160-AB5A32F2F366}" presName="node" presStyleLbl="vennNode1" presStyleIdx="2" presStyleCnt="8" custScaleX="120661" custScaleY="1206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D9B81B-D9AF-8243-8024-89F0BED0545B}" type="pres">
      <dgm:prSet presAssocID="{8FC5068E-B342-894C-A083-22C50553BCD1}" presName="node" presStyleLbl="vennNode1" presStyleIdx="3" presStyleCnt="8" custScaleX="120661" custScaleY="1206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42B848-A3B9-BD46-BFCA-FDCA26B7DB41}" type="pres">
      <dgm:prSet presAssocID="{9C3128D0-8156-294D-A347-A2C7C660077A}" presName="node" presStyleLbl="vennNode1" presStyleIdx="4" presStyleCnt="8" custScaleX="120661" custScaleY="120661" custRadScaleRad="100741" custRadScaleInc="-167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FDD3B1-DAA7-464D-BF1B-1E1E2E6288D6}" type="pres">
      <dgm:prSet presAssocID="{75414B9C-A279-DC44-8229-8C1F3A4EA6B5}" presName="node" presStyleLbl="vennNode1" presStyleIdx="5" presStyleCnt="8" custScaleX="120661" custScaleY="1206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115BC8-2905-3645-8E58-376221815A26}" type="pres">
      <dgm:prSet presAssocID="{A61736E6-307F-404C-B864-733070FC98EC}" presName="node" presStyleLbl="vennNode1" presStyleIdx="6" presStyleCnt="8" custScaleX="120661" custScaleY="1206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AEC9F7-7DE9-A541-9A22-6C56A1C5DB3C}" type="pres">
      <dgm:prSet presAssocID="{0AEFAF3A-3450-9944-A4BE-CABA315F3525}" presName="node" presStyleLbl="vennNode1" presStyleIdx="7" presStyleCnt="8" custScaleX="123963" custScaleY="1170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D3E1CD1-F38E-4E42-A7DF-2EB966D15650}" type="presOf" srcId="{75414B9C-A279-DC44-8229-8C1F3A4EA6B5}" destId="{65FDD3B1-DAA7-464D-BF1B-1E1E2E6288D6}" srcOrd="0" destOrd="0" presId="urn:microsoft.com/office/officeart/2005/8/layout/radial3"/>
    <dgm:cxn modelId="{9E52C835-A1E3-5445-BEE1-90E8F14D855B}" type="presOf" srcId="{0AEFAF3A-3450-9944-A4BE-CABA315F3525}" destId="{B1AEC9F7-7DE9-A541-9A22-6C56A1C5DB3C}" srcOrd="0" destOrd="0" presId="urn:microsoft.com/office/officeart/2005/8/layout/radial3"/>
    <dgm:cxn modelId="{B505940C-76DB-5B41-8CC5-861C5B6817E0}" type="presOf" srcId="{A82442C3-8EC9-6E42-85B7-9FF1423846BB}" destId="{D7D9F8BD-81EC-FB45-A455-8FBD7EB6E16B}" srcOrd="0" destOrd="0" presId="urn:microsoft.com/office/officeart/2005/8/layout/radial3"/>
    <dgm:cxn modelId="{297C0542-B715-954E-BBB5-4F29770003C7}" srcId="{5AC0E01F-FAE5-BC4F-A004-4080E1FF38B7}" destId="{27B40299-9122-BB4E-B160-AB5A32F2F366}" srcOrd="1" destOrd="0" parTransId="{70CCBBCC-588F-1045-ACF9-DD2AC9763622}" sibTransId="{D9EB3AC7-1BAC-A947-B382-8539F16A2C30}"/>
    <dgm:cxn modelId="{738548C6-4A82-1541-8C66-B5E0851E6E01}" srcId="{5AC0E01F-FAE5-BC4F-A004-4080E1FF38B7}" destId="{A61736E6-307F-404C-B864-733070FC98EC}" srcOrd="5" destOrd="0" parTransId="{F1B2E924-49BA-0B44-AD53-9EE02AFED021}" sibTransId="{46272866-66F6-D347-BA25-14A14B7041BB}"/>
    <dgm:cxn modelId="{5795B327-AF44-7244-A08B-D0189C335A85}" srcId="{5AC0E01F-FAE5-BC4F-A004-4080E1FF38B7}" destId="{75414B9C-A279-DC44-8229-8C1F3A4EA6B5}" srcOrd="4" destOrd="0" parTransId="{FEFE37E9-C9C5-924B-8237-944CACF7CBDE}" sibTransId="{FDB54D9D-F27F-9F4C-81FC-A9A233B191DF}"/>
    <dgm:cxn modelId="{4AF4D8E8-39F8-3E45-BC4E-7D4B6C0600B5}" type="presOf" srcId="{9C3128D0-8156-294D-A347-A2C7C660077A}" destId="{5142B848-A3B9-BD46-BFCA-FDCA26B7DB41}" srcOrd="0" destOrd="0" presId="urn:microsoft.com/office/officeart/2005/8/layout/radial3"/>
    <dgm:cxn modelId="{F2BE0D0A-883D-0240-8ED5-391892DD56A6}" srcId="{5AC0E01F-FAE5-BC4F-A004-4080E1FF38B7}" destId="{AC093F28-C709-B14F-9656-C6314BACB4EC}" srcOrd="0" destOrd="0" parTransId="{D78F3BE3-01BA-FC4B-8597-9CFC4479B661}" sibTransId="{0FB33D19-F9EE-0742-8C91-0046B50388DB}"/>
    <dgm:cxn modelId="{AF73E92E-4CED-3F40-A952-60658034773C}" type="presOf" srcId="{8FC5068E-B342-894C-A083-22C50553BCD1}" destId="{F3D9B81B-D9AF-8243-8024-89F0BED0545B}" srcOrd="0" destOrd="0" presId="urn:microsoft.com/office/officeart/2005/8/layout/radial3"/>
    <dgm:cxn modelId="{033EDF6D-FC1D-DC44-BF04-C801E0B6C5F8}" srcId="{A82442C3-8EC9-6E42-85B7-9FF1423846BB}" destId="{5AC0E01F-FAE5-BC4F-A004-4080E1FF38B7}" srcOrd="0" destOrd="0" parTransId="{9EC5C56C-2C2C-E044-88DB-27F3283769EC}" sibTransId="{DE2EB90E-EFB3-3349-94CE-E8F3CC3AE729}"/>
    <dgm:cxn modelId="{71A6BFAD-DB8F-2742-A8EF-5A533E37E566}" type="presOf" srcId="{5AC0E01F-FAE5-BC4F-A004-4080E1FF38B7}" destId="{1AA51A8F-A3E5-FE40-9C81-C16B3AEB7277}" srcOrd="0" destOrd="0" presId="urn:microsoft.com/office/officeart/2005/8/layout/radial3"/>
    <dgm:cxn modelId="{2997B16D-2F7E-DE45-A135-806C1988FB2B}" type="presOf" srcId="{27B40299-9122-BB4E-B160-AB5A32F2F366}" destId="{3E74C6AD-439B-5E40-8F17-9BB31CCC9252}" srcOrd="0" destOrd="0" presId="urn:microsoft.com/office/officeart/2005/8/layout/radial3"/>
    <dgm:cxn modelId="{6A45E2EE-C784-0641-AF73-FB3BC3F7787D}" type="presOf" srcId="{A61736E6-307F-404C-B864-733070FC98EC}" destId="{33115BC8-2905-3645-8E58-376221815A26}" srcOrd="0" destOrd="0" presId="urn:microsoft.com/office/officeart/2005/8/layout/radial3"/>
    <dgm:cxn modelId="{5508B12F-A825-4740-A989-E22C9F163E77}" type="presOf" srcId="{AC093F28-C709-B14F-9656-C6314BACB4EC}" destId="{A71730E1-2A08-B64F-ACB8-9F372B41B8FD}" srcOrd="0" destOrd="0" presId="urn:microsoft.com/office/officeart/2005/8/layout/radial3"/>
    <dgm:cxn modelId="{1A9FDA87-1959-AF4B-9A3E-30C80420E9AE}" srcId="{5AC0E01F-FAE5-BC4F-A004-4080E1FF38B7}" destId="{8FC5068E-B342-894C-A083-22C50553BCD1}" srcOrd="2" destOrd="0" parTransId="{A402685E-772D-E44D-BF54-34A4188BA393}" sibTransId="{698BCA84-069A-2A44-A895-B3DC9CEA2C27}"/>
    <dgm:cxn modelId="{0CC86231-9366-3641-9CEF-F5E5FC444E28}" srcId="{5AC0E01F-FAE5-BC4F-A004-4080E1FF38B7}" destId="{0AEFAF3A-3450-9944-A4BE-CABA315F3525}" srcOrd="6" destOrd="0" parTransId="{782D57E4-BB18-A440-AA9A-74DFE5CE3670}" sibTransId="{FB5C91BD-9B7D-CA47-9CE9-B41D1E4DDEDA}"/>
    <dgm:cxn modelId="{7E2A5CF9-1FA1-FD4D-B3C7-728B60104376}" srcId="{5AC0E01F-FAE5-BC4F-A004-4080E1FF38B7}" destId="{9C3128D0-8156-294D-A347-A2C7C660077A}" srcOrd="3" destOrd="0" parTransId="{01E9D200-30D6-E241-8EF1-8B78030794D3}" sibTransId="{62ACF751-9151-844B-BA15-C59DC258BE19}"/>
    <dgm:cxn modelId="{E1FF5E49-0478-B240-A68C-2C98FF5EA860}" type="presParOf" srcId="{D7D9F8BD-81EC-FB45-A455-8FBD7EB6E16B}" destId="{878C2B24-1A4E-654E-8B8C-92F3F0C51DEF}" srcOrd="0" destOrd="0" presId="urn:microsoft.com/office/officeart/2005/8/layout/radial3"/>
    <dgm:cxn modelId="{425DEE7A-1F2D-A743-A45C-8C441E7BD03F}" type="presParOf" srcId="{878C2B24-1A4E-654E-8B8C-92F3F0C51DEF}" destId="{1AA51A8F-A3E5-FE40-9C81-C16B3AEB7277}" srcOrd="0" destOrd="0" presId="urn:microsoft.com/office/officeart/2005/8/layout/radial3"/>
    <dgm:cxn modelId="{E941BA30-838C-6D48-8006-38A9F16A36A7}" type="presParOf" srcId="{878C2B24-1A4E-654E-8B8C-92F3F0C51DEF}" destId="{A71730E1-2A08-B64F-ACB8-9F372B41B8FD}" srcOrd="1" destOrd="0" presId="urn:microsoft.com/office/officeart/2005/8/layout/radial3"/>
    <dgm:cxn modelId="{09CB05FC-2E50-C04A-81D6-469BB00804F3}" type="presParOf" srcId="{878C2B24-1A4E-654E-8B8C-92F3F0C51DEF}" destId="{3E74C6AD-439B-5E40-8F17-9BB31CCC9252}" srcOrd="2" destOrd="0" presId="urn:microsoft.com/office/officeart/2005/8/layout/radial3"/>
    <dgm:cxn modelId="{5B0CC0DA-5F1F-F848-9EE5-8B225D27CE25}" type="presParOf" srcId="{878C2B24-1A4E-654E-8B8C-92F3F0C51DEF}" destId="{F3D9B81B-D9AF-8243-8024-89F0BED0545B}" srcOrd="3" destOrd="0" presId="urn:microsoft.com/office/officeart/2005/8/layout/radial3"/>
    <dgm:cxn modelId="{83AD84F8-B123-4746-BC45-E0970D757D38}" type="presParOf" srcId="{878C2B24-1A4E-654E-8B8C-92F3F0C51DEF}" destId="{5142B848-A3B9-BD46-BFCA-FDCA26B7DB41}" srcOrd="4" destOrd="0" presId="urn:microsoft.com/office/officeart/2005/8/layout/radial3"/>
    <dgm:cxn modelId="{7EA0920E-DE60-284D-9ED1-9B48C713EFE5}" type="presParOf" srcId="{878C2B24-1A4E-654E-8B8C-92F3F0C51DEF}" destId="{65FDD3B1-DAA7-464D-BF1B-1E1E2E6288D6}" srcOrd="5" destOrd="0" presId="urn:microsoft.com/office/officeart/2005/8/layout/radial3"/>
    <dgm:cxn modelId="{E85045A5-4C41-8344-B82D-D4EB24A8EA55}" type="presParOf" srcId="{878C2B24-1A4E-654E-8B8C-92F3F0C51DEF}" destId="{33115BC8-2905-3645-8E58-376221815A26}" srcOrd="6" destOrd="0" presId="urn:microsoft.com/office/officeart/2005/8/layout/radial3"/>
    <dgm:cxn modelId="{5B1F0184-3604-7142-99B7-298F69D8FCBE}" type="presParOf" srcId="{878C2B24-1A4E-654E-8B8C-92F3F0C51DEF}" destId="{B1AEC9F7-7DE9-A541-9A22-6C56A1C5DB3C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51A8F-A3E5-FE40-9C81-C16B3AEB7277}">
      <dsp:nvSpPr>
        <dsp:cNvPr id="0" name=""/>
        <dsp:cNvSpPr/>
      </dsp:nvSpPr>
      <dsp:spPr>
        <a:xfrm>
          <a:off x="2816553" y="1623739"/>
          <a:ext cx="2409169" cy="232725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0" kern="1200" dirty="0"/>
            <a:t>Online Tutor Induction</a:t>
          </a:r>
        </a:p>
      </dsp:txBody>
      <dsp:txXfrm>
        <a:off x="3169368" y="1964558"/>
        <a:ext cx="1703539" cy="1645617"/>
      </dsp:txXfrm>
    </dsp:sp>
    <dsp:sp modelId="{A71730E1-2A08-B64F-ACB8-9F372B41B8FD}">
      <dsp:nvSpPr>
        <dsp:cNvPr id="0" name=""/>
        <dsp:cNvSpPr/>
      </dsp:nvSpPr>
      <dsp:spPr>
        <a:xfrm>
          <a:off x="3105293" y="-106787"/>
          <a:ext cx="1831689" cy="183168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Face to Face induction</a:t>
          </a:r>
        </a:p>
      </dsp:txBody>
      <dsp:txXfrm>
        <a:off x="3373538" y="161458"/>
        <a:ext cx="1295199" cy="1295199"/>
      </dsp:txXfrm>
    </dsp:sp>
    <dsp:sp modelId="{3E74C6AD-439B-5E40-8F17-9BB31CCC9252}">
      <dsp:nvSpPr>
        <dsp:cNvPr id="0" name=""/>
        <dsp:cNvSpPr/>
      </dsp:nvSpPr>
      <dsp:spPr>
        <a:xfrm>
          <a:off x="4651998" y="638066"/>
          <a:ext cx="1831689" cy="183168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Professional development sessions</a:t>
          </a:r>
        </a:p>
      </dsp:txBody>
      <dsp:txXfrm>
        <a:off x="4920243" y="906311"/>
        <a:ext cx="1295199" cy="1295199"/>
      </dsp:txXfrm>
    </dsp:sp>
    <dsp:sp modelId="{F3D9B81B-D9AF-8243-8024-89F0BED0545B}">
      <dsp:nvSpPr>
        <dsp:cNvPr id="0" name=""/>
        <dsp:cNvSpPr/>
      </dsp:nvSpPr>
      <dsp:spPr>
        <a:xfrm>
          <a:off x="5034002" y="2311738"/>
          <a:ext cx="1831689" cy="183168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Tutor observations</a:t>
          </a:r>
        </a:p>
      </dsp:txBody>
      <dsp:txXfrm>
        <a:off x="5302247" y="2579983"/>
        <a:ext cx="1295199" cy="1295199"/>
      </dsp:txXfrm>
    </dsp:sp>
    <dsp:sp modelId="{5142B848-A3B9-BD46-BFCA-FDCA26B7DB41}">
      <dsp:nvSpPr>
        <dsp:cNvPr id="0" name=""/>
        <dsp:cNvSpPr/>
      </dsp:nvSpPr>
      <dsp:spPr>
        <a:xfrm>
          <a:off x="3996923" y="3653914"/>
          <a:ext cx="1831689" cy="183168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Tutor appraisal</a:t>
          </a:r>
        </a:p>
      </dsp:txBody>
      <dsp:txXfrm>
        <a:off x="4265168" y="3922159"/>
        <a:ext cx="1295199" cy="1295199"/>
      </dsp:txXfrm>
    </dsp:sp>
    <dsp:sp modelId="{65FDD3B1-DAA7-464D-BF1B-1E1E2E6288D6}">
      <dsp:nvSpPr>
        <dsp:cNvPr id="0" name=""/>
        <dsp:cNvSpPr/>
      </dsp:nvSpPr>
      <dsp:spPr>
        <a:xfrm>
          <a:off x="2246936" y="3653918"/>
          <a:ext cx="1831689" cy="183168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Peer observations</a:t>
          </a:r>
        </a:p>
      </dsp:txBody>
      <dsp:txXfrm>
        <a:off x="2515181" y="3922163"/>
        <a:ext cx="1295199" cy="1295199"/>
      </dsp:txXfrm>
    </dsp:sp>
    <dsp:sp modelId="{33115BC8-2905-3645-8E58-376221815A26}">
      <dsp:nvSpPr>
        <dsp:cNvPr id="0" name=""/>
        <dsp:cNvSpPr/>
      </dsp:nvSpPr>
      <dsp:spPr>
        <a:xfrm>
          <a:off x="1176583" y="2311738"/>
          <a:ext cx="1831689" cy="183168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Mentoring</a:t>
          </a:r>
        </a:p>
      </dsp:txBody>
      <dsp:txXfrm>
        <a:off x="1444828" y="2579983"/>
        <a:ext cx="1295199" cy="1295199"/>
      </dsp:txXfrm>
    </dsp:sp>
    <dsp:sp modelId="{B1AEC9F7-7DE9-A541-9A22-6C56A1C5DB3C}">
      <dsp:nvSpPr>
        <dsp:cNvPr id="0" name=""/>
        <dsp:cNvSpPr/>
      </dsp:nvSpPr>
      <dsp:spPr>
        <a:xfrm>
          <a:off x="1533525" y="665376"/>
          <a:ext cx="1881815" cy="177707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Collaboration</a:t>
          </a:r>
        </a:p>
      </dsp:txBody>
      <dsp:txXfrm>
        <a:off x="1809110" y="925622"/>
        <a:ext cx="1330645" cy="1256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1162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7" y="1"/>
            <a:ext cx="2951162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80904-1D52-8540-B3CE-D2140A539D4C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2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7" y="9443662"/>
            <a:ext cx="2951162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CD6DC-5921-F84B-88BC-2844CBD5B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90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1162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1"/>
            <a:ext cx="2951162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0658-FF84-694A-AA7B-927396DA54BD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2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2"/>
            <a:ext cx="2951162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94CBE-BB30-A84D-A519-0AC787DD9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99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GB" sz="1200" b="0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25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/>
              <a:buNone/>
            </a:pPr>
            <a:endParaRPr lang="en-GB" sz="1200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GB" sz="1200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endParaRPr lang="en-GB" sz="1200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94CBE-BB30-A84D-A519-0AC787DD95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6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leap.org/wp-content/uploads/2016/04/TEAP-Scheme-Handbook-2014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e-induction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0" y="1571284"/>
            <a:ext cx="6498159" cy="2579524"/>
          </a:xfrm>
        </p:spPr>
        <p:txBody>
          <a:bodyPr/>
          <a:lstStyle/>
          <a:p>
            <a:pPr algn="l"/>
            <a:r>
              <a:rPr lang="en-US" sz="4200" dirty="0"/>
              <a:t>Information overload to knowledge development: transforming tutor induction on a summer </a:t>
            </a:r>
            <a:r>
              <a:rPr lang="en-US" sz="4200" dirty="0" err="1"/>
              <a:t>presessional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1906" y="4764918"/>
            <a:ext cx="6498159" cy="916641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/>
              <a:t>Catherine Beswick </a:t>
            </a:r>
          </a:p>
          <a:p>
            <a:pPr algn="r"/>
            <a:r>
              <a:rPr lang="en-US" dirty="0"/>
              <a:t>University of Nottingham</a:t>
            </a:r>
          </a:p>
          <a:p>
            <a:pPr algn="r"/>
            <a:r>
              <a:rPr lang="en-US" dirty="0"/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3630946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95237"/>
            <a:ext cx="8042276" cy="776940"/>
          </a:xfrm>
        </p:spPr>
        <p:txBody>
          <a:bodyPr/>
          <a:lstStyle/>
          <a:p>
            <a:pPr algn="l"/>
            <a:r>
              <a:rPr lang="en-US" sz="4200" dirty="0"/>
              <a:t>Ongoing development of tutors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099719"/>
              </p:ext>
            </p:extLst>
          </p:nvPr>
        </p:nvGraphicFramePr>
        <p:xfrm>
          <a:off x="549275" y="1095689"/>
          <a:ext cx="8042276" cy="5378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52509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2017"/>
            <a:ext cx="8042276" cy="759624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Where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84086"/>
            <a:ext cx="8042276" cy="519003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Context </a:t>
            </a:r>
            <a:r>
              <a:rPr lang="mr-IN" dirty="0"/>
              <a:t>–</a:t>
            </a:r>
            <a:r>
              <a:rPr lang="en-US" dirty="0"/>
              <a:t> growth of summer </a:t>
            </a:r>
            <a:r>
              <a:rPr lang="en-US" dirty="0" err="1"/>
              <a:t>presessional</a:t>
            </a:r>
            <a:r>
              <a:rPr lang="en-US" dirty="0"/>
              <a:t> courses </a:t>
            </a:r>
          </a:p>
          <a:p>
            <a:r>
              <a:rPr lang="en-US" dirty="0"/>
              <a:t>Investing in and developing our tutors </a:t>
            </a:r>
            <a:r>
              <a:rPr lang="mr-IN" dirty="0"/>
              <a:t>–</a:t>
            </a:r>
            <a:r>
              <a:rPr lang="en-US" dirty="0"/>
              <a:t> particularly those entering the field of EAP</a:t>
            </a:r>
          </a:p>
          <a:p>
            <a:r>
              <a:rPr lang="en-US" dirty="0"/>
              <a:t>Development as beyond ‘information-giving’ in a short induction</a:t>
            </a:r>
          </a:p>
          <a:p>
            <a:pPr marL="0" indent="0">
              <a:buNone/>
            </a:pPr>
            <a:r>
              <a:rPr lang="en-US" b="1" dirty="0"/>
              <a:t>Questions for you</a:t>
            </a:r>
          </a:p>
          <a:p>
            <a:r>
              <a:rPr lang="en-US" dirty="0"/>
              <a:t>What do other institutions provide by way of induction?</a:t>
            </a:r>
          </a:p>
          <a:p>
            <a:r>
              <a:rPr lang="en-US" dirty="0"/>
              <a:t>Is an online tutor induction a positive way forward?</a:t>
            </a:r>
          </a:p>
          <a:p>
            <a:pPr lvl="1"/>
            <a:r>
              <a:rPr lang="en-US" dirty="0"/>
              <a:t>What are we missing?</a:t>
            </a:r>
          </a:p>
          <a:p>
            <a:pPr lvl="1"/>
            <a:r>
              <a:rPr lang="en-US" dirty="0"/>
              <a:t>Could it work in your institutions?</a:t>
            </a:r>
          </a:p>
          <a:p>
            <a:pPr lvl="1"/>
            <a:r>
              <a:rPr lang="en-US" dirty="0"/>
              <a:t>Alternatives?</a:t>
            </a:r>
          </a:p>
          <a:p>
            <a:r>
              <a:rPr lang="en-US" dirty="0"/>
              <a:t>Thoughts, suggestions, critical comments</a:t>
            </a:r>
          </a:p>
        </p:txBody>
      </p:sp>
    </p:spTree>
    <p:extLst>
      <p:ext uri="{BB962C8B-B14F-4D97-AF65-F5344CB8AC3E}">
        <p14:creationId xmlns:p14="http://schemas.microsoft.com/office/powerpoint/2010/main" val="63718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0993"/>
            <a:ext cx="8042276" cy="759624"/>
          </a:xfrm>
        </p:spPr>
        <p:txBody>
          <a:bodyPr/>
          <a:lstStyle/>
          <a:p>
            <a:pPr algn="l"/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59912"/>
            <a:ext cx="8042276" cy="5219972"/>
          </a:xfrm>
        </p:spPr>
        <p:txBody>
          <a:bodyPr>
            <a:noAutofit/>
          </a:bodyPr>
          <a:lstStyle/>
          <a:p>
            <a:pPr marL="0" indent="0">
              <a:spcBef>
                <a:spcPts val="1400"/>
              </a:spcBef>
              <a:buNone/>
            </a:pPr>
            <a:r>
              <a:rPr lang="en-GB" sz="1400" dirty="0"/>
              <a:t>Alexander, O. (2010). The Leap into EAP: the role of the BALEAP competency framework in the professional development of new EAP teachers. Retrieved from: http://</a:t>
            </a:r>
            <a:r>
              <a:rPr lang="en-GB" sz="1400" dirty="0" err="1"/>
              <a:t>www.uefap.com</a:t>
            </a:r>
            <a:r>
              <a:rPr lang="en-GB" sz="1400" dirty="0"/>
              <a:t>/</a:t>
            </a:r>
            <a:r>
              <a:rPr lang="en-GB" sz="1400" dirty="0" err="1"/>
              <a:t>baleap</a:t>
            </a:r>
            <a:r>
              <a:rPr lang="en-GB" sz="1400" dirty="0"/>
              <a:t>/</a:t>
            </a:r>
            <a:r>
              <a:rPr lang="en-GB" sz="1400" dirty="0" err="1"/>
              <a:t>teap</a:t>
            </a:r>
            <a:r>
              <a:rPr lang="en-GB" sz="1400" dirty="0"/>
              <a:t>/</a:t>
            </a:r>
            <a:r>
              <a:rPr lang="en-GB" sz="1400" dirty="0" err="1"/>
              <a:t>oa_bilkent.pdf</a:t>
            </a:r>
            <a:r>
              <a:rPr lang="en-GB" sz="1400" dirty="0"/>
              <a:t> 28/9/18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GB" sz="1400" dirty="0"/>
              <a:t>BALEAP (2008). Competency Framework for Teachers of English for Academic Purposes.  Retrieved from http://</a:t>
            </a:r>
            <a:r>
              <a:rPr lang="en-GB" sz="1400" dirty="0" err="1"/>
              <a:t>www.baleap.org.uk</a:t>
            </a:r>
            <a:r>
              <a:rPr lang="en-GB" sz="1400" dirty="0"/>
              <a:t>/</a:t>
            </a:r>
            <a:r>
              <a:rPr lang="en-GB" sz="1400" dirty="0" err="1"/>
              <a:t>teap</a:t>
            </a:r>
            <a:r>
              <a:rPr lang="en-GB" sz="1400" dirty="0"/>
              <a:t>/</a:t>
            </a:r>
            <a:r>
              <a:rPr lang="en-GB" sz="1400" dirty="0" err="1"/>
              <a:t>teap­competency­framework.pdf</a:t>
            </a:r>
            <a:r>
              <a:rPr lang="en-GB" sz="1400" dirty="0"/>
              <a:t> 28/9/18</a:t>
            </a:r>
            <a:endParaRPr lang="en-US" sz="1400" dirty="0"/>
          </a:p>
          <a:p>
            <a:pPr marL="0" indent="0">
              <a:spcBef>
                <a:spcPts val="1400"/>
              </a:spcBef>
              <a:buNone/>
            </a:pPr>
            <a:r>
              <a:rPr lang="en-US" sz="1400" dirty="0"/>
              <a:t>BALEAP (2014). The BALEAP TEAP Scheme 2014. </a:t>
            </a:r>
            <a:r>
              <a:rPr lang="en-US" sz="1400" dirty="0">
                <a:solidFill>
                  <a:schemeClr val="tx1"/>
                </a:solidFill>
              </a:rPr>
              <a:t>Retrieved from: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https://www.baleap.org/wp-content/uploads/2016/04/TEAP-Scheme-Handbook-2014.pdf</a:t>
            </a:r>
            <a:r>
              <a:rPr lang="en-US" sz="1400" dirty="0">
                <a:solidFill>
                  <a:schemeClr val="tx1"/>
                </a:solidFill>
              </a:rPr>
              <a:t> 2/4/19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spcBef>
                <a:spcPts val="1400"/>
              </a:spcBef>
              <a:buNone/>
            </a:pPr>
            <a:r>
              <a:rPr lang="en-GB" sz="1400" dirty="0"/>
              <a:t>Campion, G. (2016). ‘The learning never ends’: Exploring teachers’ views on the transition from General English to EAP. </a:t>
            </a:r>
            <a:r>
              <a:rPr lang="en-GB" sz="1400" i="1" dirty="0"/>
              <a:t>Journal of English for Academic Purposes,</a:t>
            </a:r>
            <a:r>
              <a:rPr lang="en-GB" sz="1400" dirty="0"/>
              <a:t> Volume 23, September 2016, P59-70 https://doi.org/10.1016/j.jeap.2016.06.003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GB" sz="1400" dirty="0"/>
              <a:t>Ding, A., and Bruce, I. (2017). </a:t>
            </a:r>
            <a:r>
              <a:rPr lang="en-GB" sz="1400" i="1" dirty="0"/>
              <a:t>The English for Academic Purposes Practitioner: Operating on the Edge of Academia.</a:t>
            </a:r>
            <a:r>
              <a:rPr lang="en-GB" sz="1400" dirty="0"/>
              <a:t> London: Palgrave Macmillan 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GB" sz="1400" dirty="0"/>
              <a:t>Ding, A., and Campion, G. (2016). EAP Teacher Development in Hyland, K., Shaw, P. (Eds.). </a:t>
            </a:r>
            <a:r>
              <a:rPr lang="en-GB" sz="1400" i="1" dirty="0"/>
              <a:t>The </a:t>
            </a:r>
            <a:r>
              <a:rPr lang="en-GB" sz="1400" i="1" dirty="0" err="1"/>
              <a:t>Routledge</a:t>
            </a:r>
            <a:r>
              <a:rPr lang="en-GB" sz="1400" i="1" dirty="0"/>
              <a:t> Handbook of English for Academic Purposes</a:t>
            </a:r>
            <a:r>
              <a:rPr lang="en-GB" sz="1400" dirty="0"/>
              <a:t>. London: </a:t>
            </a:r>
            <a:r>
              <a:rPr lang="en-GB" sz="1400" dirty="0" err="1"/>
              <a:t>Routledge</a:t>
            </a:r>
            <a:r>
              <a:rPr lang="en-GB" sz="1400" dirty="0"/>
              <a:t>.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GB" sz="1400" dirty="0"/>
              <a:t>Post, D. (2010). </a:t>
            </a:r>
            <a:r>
              <a:rPr lang="en-GB" sz="1400" i="1" dirty="0"/>
              <a:t>The transition from teaching General English to English for academic purposes: An investigation into the challenges encountered by teachers</a:t>
            </a:r>
            <a:r>
              <a:rPr lang="en-GB" sz="1400" dirty="0"/>
              <a:t>. Bath, The University of Bath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0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42379"/>
            <a:ext cx="8042276" cy="759624"/>
          </a:xfrm>
        </p:spPr>
        <p:txBody>
          <a:bodyPr/>
          <a:lstStyle/>
          <a:p>
            <a:pPr algn="l"/>
            <a:r>
              <a:rPr lang="en-US" dirty="0"/>
              <a:t>Outline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75482"/>
            <a:ext cx="8042276" cy="4383451"/>
          </a:xfrm>
        </p:spPr>
        <p:txBody>
          <a:bodyPr>
            <a:normAutofit/>
          </a:bodyPr>
          <a:lstStyle/>
          <a:p>
            <a:pPr>
              <a:spcBef>
                <a:spcPts val="1400"/>
              </a:spcBef>
            </a:pPr>
            <a:r>
              <a:rPr lang="en-US" sz="3600" dirty="0"/>
              <a:t>CELE Online Tutor Induction (OTI)</a:t>
            </a:r>
            <a:endParaRPr lang="en-US" sz="3600" dirty="0">
              <a:solidFill>
                <a:srgbClr val="FF0000"/>
              </a:solidFill>
            </a:endParaRPr>
          </a:p>
          <a:p>
            <a:pPr>
              <a:spcBef>
                <a:spcPts val="1400"/>
              </a:spcBef>
            </a:pPr>
            <a:r>
              <a:rPr lang="en-US" sz="3600" dirty="0"/>
              <a:t>Feedback from tutors &amp; coordinators</a:t>
            </a:r>
          </a:p>
          <a:p>
            <a:pPr>
              <a:spcBef>
                <a:spcPts val="1400"/>
              </a:spcBef>
            </a:pPr>
            <a:r>
              <a:rPr lang="en-US" sz="3600" dirty="0">
                <a:solidFill>
                  <a:srgbClr val="595959"/>
                </a:solidFill>
              </a:rPr>
              <a:t>Challenges for tutors new to EAP</a:t>
            </a:r>
            <a:endParaRPr lang="en-US" sz="3600" dirty="0">
              <a:solidFill>
                <a:srgbClr val="FF0000"/>
              </a:solidFill>
            </a:endParaRPr>
          </a:p>
          <a:p>
            <a:pPr>
              <a:spcBef>
                <a:spcPts val="1400"/>
              </a:spcBef>
            </a:pPr>
            <a:r>
              <a:rPr lang="en-US" sz="3600" dirty="0"/>
              <a:t>Potential of the Online Tutor Induction</a:t>
            </a:r>
          </a:p>
          <a:p>
            <a:pPr>
              <a:spcBef>
                <a:spcPts val="1400"/>
              </a:spcBef>
            </a:pPr>
            <a:r>
              <a:rPr lang="en-US" sz="3600" dirty="0"/>
              <a:t>Where next?</a:t>
            </a:r>
          </a:p>
        </p:txBody>
      </p:sp>
    </p:spTree>
    <p:extLst>
      <p:ext uri="{BB962C8B-B14F-4D97-AF65-F5344CB8AC3E}">
        <p14:creationId xmlns:p14="http://schemas.microsoft.com/office/powerpoint/2010/main" val="30047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09181"/>
            <a:ext cx="8042276" cy="881528"/>
          </a:xfrm>
        </p:spPr>
        <p:txBody>
          <a:bodyPr/>
          <a:lstStyle/>
          <a:p>
            <a:pPr algn="l"/>
            <a:r>
              <a:rPr lang="en-US" sz="3600" dirty="0"/>
              <a:t>Our process: CELE Online Tutor Induction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Screen Shot 2019-04-06 at 16.12.03.png">
            <a:hlinkClick r:id="rId3"/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712" r="-15712"/>
          <a:stretch/>
        </p:blipFill>
        <p:spPr>
          <a:xfrm>
            <a:off x="1301785" y="2859977"/>
            <a:ext cx="6154717" cy="347471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9275" y="1142504"/>
            <a:ext cx="77649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595959"/>
                </a:solidFill>
              </a:rPr>
              <a:t>Initial aims:</a:t>
            </a:r>
            <a:endParaRPr lang="en-GB" sz="2000" b="1" dirty="0">
              <a:solidFill>
                <a:srgbClr val="595959"/>
              </a:solidFill>
            </a:endParaRPr>
          </a:p>
          <a:p>
            <a:pPr marL="285750" lvl="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provide timely support and information for tutors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provide support for course coordinators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 in one place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improve student learning and the student experience (through better preparation and support for staff)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51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5294"/>
            <a:ext cx="8042276" cy="546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Key successes</a:t>
            </a:r>
            <a:endParaRPr lang="en-GB" dirty="0"/>
          </a:p>
          <a:p>
            <a:pPr marL="363538" lvl="1" indent="-342900"/>
            <a:r>
              <a:rPr lang="en-US" dirty="0"/>
              <a:t>Overall feedback was overwhelmingly positive</a:t>
            </a:r>
          </a:p>
          <a:p>
            <a:pPr marL="357188" lvl="1"/>
            <a:r>
              <a:rPr lang="en-GB" dirty="0"/>
              <a:t>Tasks very useful </a:t>
            </a:r>
          </a:p>
          <a:p>
            <a:pPr marL="357188" lvl="1"/>
            <a:r>
              <a:rPr lang="en-US" dirty="0"/>
              <a:t>Sections very useful </a:t>
            </a:r>
          </a:p>
          <a:p>
            <a:pPr marL="357188" lvl="1"/>
            <a:r>
              <a:rPr lang="en-GB" dirty="0"/>
              <a:t>Impact on the face to face (f2f) induction - discussion, debate, engagement, community building</a:t>
            </a:r>
          </a:p>
          <a:p>
            <a:pPr marL="357188" lvl="1"/>
            <a:r>
              <a:rPr lang="en-GB" dirty="0"/>
              <a:t>Provided practical suggestions for improvements for 2019</a:t>
            </a:r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800" dirty="0"/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chemeClr val="accent2"/>
                </a:solidFill>
              </a:rPr>
              <a:t>“puts EAP into context” </a:t>
            </a:r>
            <a:r>
              <a:rPr lang="en-US" sz="1600" dirty="0">
                <a:solidFill>
                  <a:srgbClr val="31B6FD"/>
                </a:solidFill>
              </a:rPr>
              <a:t>“an early entrance into rethinking as part of a team”</a:t>
            </a:r>
            <a:r>
              <a:rPr lang="en-GB" sz="1600" dirty="0">
                <a:solidFill>
                  <a:srgbClr val="31B6FD"/>
                </a:solidFill>
              </a:rPr>
              <a:t> </a:t>
            </a:r>
            <a:endParaRPr lang="en-US" sz="1600" dirty="0">
              <a:solidFill>
                <a:srgbClr val="31B6FD"/>
              </a:solidFill>
            </a:endParaRPr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GB" sz="1600" dirty="0">
                <a:solidFill>
                  <a:schemeClr val="tx2"/>
                </a:solidFill>
              </a:rPr>
              <a:t>“</a:t>
            </a:r>
            <a:r>
              <a:rPr lang="en-US" sz="1600" dirty="0">
                <a:solidFill>
                  <a:schemeClr val="tx2"/>
                </a:solidFill>
              </a:rPr>
              <a:t>a good </a:t>
            </a:r>
            <a:r>
              <a:rPr lang="en-US" sz="1600" dirty="0" err="1">
                <a:solidFill>
                  <a:schemeClr val="tx2"/>
                </a:solidFill>
              </a:rPr>
              <a:t>flavour</a:t>
            </a:r>
            <a:r>
              <a:rPr lang="en-US" sz="1600" dirty="0">
                <a:solidFill>
                  <a:schemeClr val="tx2"/>
                </a:solidFill>
              </a:rPr>
              <a:t> of the course which could then be supplemented at the face-to-face induction”</a:t>
            </a:r>
            <a:endParaRPr lang="en-GB" sz="1600" dirty="0">
              <a:solidFill>
                <a:schemeClr val="tx2"/>
              </a:solidFill>
            </a:endParaRPr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chemeClr val="accent1"/>
                </a:solidFill>
              </a:rPr>
              <a:t>“used to ‘ease’ into the </a:t>
            </a:r>
            <a:r>
              <a:rPr lang="en-US" sz="1600" dirty="0" err="1">
                <a:solidFill>
                  <a:schemeClr val="accent1"/>
                </a:solidFill>
              </a:rPr>
              <a:t>programme</a:t>
            </a:r>
            <a:r>
              <a:rPr lang="en-US" sz="1600" dirty="0">
                <a:solidFill>
                  <a:schemeClr val="accent1"/>
                </a:solidFill>
              </a:rPr>
              <a:t>”</a:t>
            </a:r>
            <a:r>
              <a:rPr lang="en-GB" sz="1600" dirty="0">
                <a:solidFill>
                  <a:schemeClr val="accent1"/>
                </a:solidFill>
              </a:rPr>
              <a:t>  </a:t>
            </a:r>
            <a:r>
              <a:rPr lang="en-GB" sz="1600" dirty="0">
                <a:solidFill>
                  <a:schemeClr val="tx2"/>
                </a:solidFill>
              </a:rPr>
              <a:t>“</a:t>
            </a:r>
            <a:r>
              <a:rPr lang="en-US" sz="1600" dirty="0">
                <a:solidFill>
                  <a:schemeClr val="tx2"/>
                </a:solidFill>
              </a:rPr>
              <a:t>very useful! Great discussion in face to face induction“</a:t>
            </a:r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chemeClr val="accent2"/>
                </a:solidFill>
              </a:rPr>
              <a:t>“really helpful insights”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1"/>
                </a:solidFill>
              </a:rPr>
              <a:t>“led to some productive discussion in the face-to-face induction”</a:t>
            </a:r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chemeClr val="accent2"/>
                </a:solidFill>
              </a:rPr>
              <a:t>“not being overloaded with too much info all at once” </a:t>
            </a:r>
            <a:r>
              <a:rPr lang="en-US" sz="1600" dirty="0">
                <a:solidFill>
                  <a:schemeClr val="tx2"/>
                </a:solidFill>
              </a:rPr>
              <a:t>“Good- thought provoking” </a:t>
            </a:r>
            <a:endParaRPr lang="en-GB" sz="1600" dirty="0">
              <a:solidFill>
                <a:schemeClr val="accent1"/>
              </a:solidFill>
            </a:endParaRPr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chemeClr val="tx2"/>
                </a:solidFill>
              </a:rPr>
              <a:t>“tutors were prepared to discuss key areas and many questions were already answered</a:t>
            </a:r>
            <a:r>
              <a:rPr lang="en-US" sz="1600" dirty="0"/>
              <a:t>” </a:t>
            </a:r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endParaRPr lang="en-GB" sz="1600" dirty="0"/>
          </a:p>
          <a:p>
            <a:pPr marL="12700" indent="0">
              <a:lnSpc>
                <a:spcPct val="90000"/>
              </a:lnSpc>
              <a:spcBef>
                <a:spcPts val="1000"/>
              </a:spcBef>
              <a:buNone/>
            </a:pPr>
            <a:endParaRPr lang="en-GB" sz="1600" i="1" dirty="0"/>
          </a:p>
          <a:p>
            <a:pPr marL="12700" indent="0">
              <a:buNone/>
            </a:pPr>
            <a:endParaRPr lang="en-GB" sz="1600" i="1" dirty="0"/>
          </a:p>
          <a:p>
            <a:pPr marL="349250" lvl="1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9274" y="292253"/>
            <a:ext cx="8266019" cy="8283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Feedback from tutors &amp; coordinators</a:t>
            </a:r>
          </a:p>
        </p:txBody>
      </p:sp>
    </p:spTree>
    <p:extLst>
      <p:ext uri="{BB962C8B-B14F-4D97-AF65-F5344CB8AC3E}">
        <p14:creationId xmlns:p14="http://schemas.microsoft.com/office/powerpoint/2010/main" val="347447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307194"/>
            <a:ext cx="8266019" cy="828336"/>
          </a:xfrm>
        </p:spPr>
        <p:txBody>
          <a:bodyPr/>
          <a:lstStyle/>
          <a:p>
            <a:pPr algn="l"/>
            <a:r>
              <a:rPr lang="en-US" sz="4000" dirty="0"/>
              <a:t>Feedback from tutors &amp; coordinators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229165"/>
            <a:ext cx="8042276" cy="680233"/>
          </a:xfrm>
        </p:spPr>
        <p:txBody>
          <a:bodyPr>
            <a:norm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-GB" b="1" dirty="0"/>
              <a:t>Suggested areas for review/development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6339" y="1875532"/>
            <a:ext cx="3599393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lvl="1" indent="-271463">
              <a:spcBef>
                <a:spcPts val="1000"/>
              </a:spcBef>
            </a:pPr>
            <a:r>
              <a:rPr lang="en-US" sz="2000" b="1" dirty="0">
                <a:solidFill>
                  <a:srgbClr val="0000FF"/>
                </a:solidFill>
              </a:rPr>
              <a:t>Navigation</a:t>
            </a:r>
          </a:p>
          <a:p>
            <a:pPr marL="271463" lvl="1" indent="-271463">
              <a:spcBef>
                <a:spcPts val="1000"/>
              </a:spcBef>
              <a:buFont typeface="Arial"/>
              <a:buChar char="•"/>
            </a:pPr>
            <a:r>
              <a:rPr lang="en-US" sz="2000" dirty="0">
                <a:solidFill>
                  <a:srgbClr val="0000FF"/>
                </a:solidFill>
              </a:rPr>
              <a:t>Navigation and links</a:t>
            </a:r>
            <a:endParaRPr lang="en-US" sz="2000" dirty="0">
              <a:solidFill>
                <a:srgbClr val="FF6600"/>
              </a:solidFill>
            </a:endParaRPr>
          </a:p>
          <a:p>
            <a:pPr marL="271463" indent="-271463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0000FF"/>
                </a:solidFill>
              </a:rPr>
              <a:t>Content organisation and signposting of tasks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67017" y="1865795"/>
            <a:ext cx="424827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Content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008000"/>
                </a:solidFill>
              </a:rPr>
              <a:t>Clarity of tasks 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008000"/>
                </a:solidFill>
              </a:rPr>
              <a:t>More examples!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008000"/>
                </a:solidFill>
              </a:rPr>
              <a:t>Content on reflection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008000"/>
                </a:solidFill>
              </a:rPr>
              <a:t>Develop EAP theory section 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008000"/>
                </a:solidFill>
              </a:rPr>
              <a:t>More explicit links between sections</a:t>
            </a:r>
          </a:p>
          <a:p>
            <a:pPr marL="185738" indent="-285750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008000"/>
                </a:solidFill>
              </a:rPr>
              <a:t>Number of compulsory tasks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67018" y="5045567"/>
            <a:ext cx="3577915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spcBef>
                <a:spcPts val="1000"/>
              </a:spcBef>
            </a:pPr>
            <a:r>
              <a:rPr lang="en-GB" sz="2000" b="1" dirty="0">
                <a:solidFill>
                  <a:srgbClr val="FF0000"/>
                </a:solidFill>
              </a:rPr>
              <a:t>Face to face induction</a:t>
            </a:r>
          </a:p>
          <a:p>
            <a:pPr marL="271463" indent="-271463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Integration of OTI &amp; f2f inductions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6339" y="3525197"/>
            <a:ext cx="3599392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>
              <a:spcBef>
                <a:spcPts val="1000"/>
              </a:spcBef>
            </a:pPr>
            <a:r>
              <a:rPr lang="en-GB" sz="2000" b="1" dirty="0">
                <a:solidFill>
                  <a:srgbClr val="FF6600"/>
                </a:solidFill>
              </a:rPr>
              <a:t>Timing of tasks</a:t>
            </a:r>
          </a:p>
          <a:p>
            <a:pPr marL="271463" indent="-271463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FF6600"/>
                </a:solidFill>
              </a:rPr>
              <a:t>Tutors not completing tasks prior to f2f induction</a:t>
            </a:r>
          </a:p>
          <a:p>
            <a:pPr marL="271463" indent="-271463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FF6600"/>
                </a:solidFill>
              </a:rPr>
              <a:t>Task priority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6339" y="5189782"/>
            <a:ext cx="3599392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spcBef>
                <a:spcPts val="1000"/>
              </a:spcBef>
            </a:pPr>
            <a:r>
              <a:rPr lang="en-GB" sz="2000" b="1" dirty="0">
                <a:solidFill>
                  <a:srgbClr val="660066"/>
                </a:solidFill>
              </a:rPr>
              <a:t>Returning tutors</a:t>
            </a:r>
          </a:p>
          <a:p>
            <a:pPr marL="265113" indent="-265113">
              <a:spcBef>
                <a:spcPts val="1000"/>
              </a:spcBef>
              <a:buFont typeface="Arial"/>
              <a:buChar char="•"/>
            </a:pPr>
            <a:r>
              <a:rPr lang="en-GB" sz="2000" dirty="0">
                <a:solidFill>
                  <a:srgbClr val="660066"/>
                </a:solidFill>
              </a:rPr>
              <a:t>Different focus for returning tutors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7500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56604"/>
            <a:ext cx="8042276" cy="759624"/>
          </a:xfrm>
        </p:spPr>
        <p:txBody>
          <a:bodyPr/>
          <a:lstStyle/>
          <a:p>
            <a:pPr algn="l"/>
            <a:r>
              <a:rPr lang="en-US" dirty="0"/>
              <a:t>Tutors new to EAP</a:t>
            </a:r>
            <a:endParaRPr lang="en-US" sz="3600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84085"/>
            <a:ext cx="8042276" cy="5202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EAP Practitioners “often enter the field initially by being employed on temporary contracts, such as on the large summer pre-sessional courses in the United Kingdom”</a:t>
            </a:r>
          </a:p>
          <a:p>
            <a:pPr marL="0" indent="0" algn="r">
              <a:buNone/>
            </a:pPr>
            <a:r>
              <a:rPr lang="en-GB" sz="1800" dirty="0"/>
              <a:t>(Ding &amp; Bruce 2017:105) </a:t>
            </a:r>
            <a:endParaRPr lang="en-US" sz="1800" dirty="0">
              <a:sym typeface="Wingdings"/>
            </a:endParaRPr>
          </a:p>
          <a:p>
            <a:r>
              <a:rPr lang="en-GB" dirty="0"/>
              <a:t>13 out of 38 tutors had 0-2 years EAP experience </a:t>
            </a:r>
            <a:br>
              <a:rPr lang="en-GB" dirty="0"/>
            </a:br>
            <a:r>
              <a:rPr lang="en-GB" dirty="0"/>
              <a:t>(8 had no previous EAP experience prior to joining)</a:t>
            </a:r>
          </a:p>
          <a:p>
            <a:pPr marL="0" indent="0">
              <a:buNone/>
            </a:pPr>
            <a:r>
              <a:rPr lang="en-GB" dirty="0"/>
              <a:t>Most time spent on: </a:t>
            </a:r>
          </a:p>
          <a:p>
            <a:pPr lvl="1"/>
            <a:r>
              <a:rPr lang="en-GB" dirty="0"/>
              <a:t>aims, outcomes and methodology</a:t>
            </a:r>
          </a:p>
          <a:p>
            <a:pPr lvl="1"/>
            <a:r>
              <a:rPr lang="en-GB" dirty="0"/>
              <a:t>sample lesson and materials</a:t>
            </a:r>
          </a:p>
          <a:p>
            <a:pPr lvl="1"/>
            <a:r>
              <a:rPr lang="en-GB" dirty="0"/>
              <a:t>teaching EAP</a:t>
            </a:r>
          </a:p>
          <a:p>
            <a:pPr lvl="1"/>
            <a:r>
              <a:rPr lang="en-GB" dirty="0"/>
              <a:t>assessment</a:t>
            </a:r>
          </a:p>
          <a:p>
            <a:pPr lvl="1"/>
            <a:endParaRPr lang="en-GB" sz="1100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3529" y="2286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2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409" y="328712"/>
            <a:ext cx="8042276" cy="956232"/>
          </a:xfrm>
        </p:spPr>
        <p:txBody>
          <a:bodyPr/>
          <a:lstStyle/>
          <a:p>
            <a:pPr algn="l"/>
            <a:r>
              <a:rPr lang="en-US" sz="4100" dirty="0"/>
              <a:t>Key </a:t>
            </a:r>
            <a:r>
              <a:rPr lang="en-US" sz="4100" dirty="0">
                <a:solidFill>
                  <a:srgbClr val="31B6FD"/>
                </a:solidFill>
              </a:rPr>
              <a:t>challenges</a:t>
            </a:r>
            <a:r>
              <a:rPr lang="en-US" sz="4100" dirty="0">
                <a:solidFill>
                  <a:srgbClr val="008000"/>
                </a:solidFill>
              </a:rPr>
              <a:t> </a:t>
            </a:r>
            <a:r>
              <a:rPr lang="en-US" sz="4100" dirty="0"/>
              <a:t>for tutors new to EAP</a:t>
            </a:r>
            <a:endParaRPr lang="en-US" sz="41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79170"/>
            <a:ext cx="8042276" cy="483575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/>
              <a:t>Alexander (2010), Post (2010), and Campion (2016) reported key challenges for new EAP teachers as:</a:t>
            </a:r>
          </a:p>
          <a:p>
            <a:pPr>
              <a:spcBef>
                <a:spcPts val="1200"/>
              </a:spcBef>
            </a:pPr>
            <a:r>
              <a:rPr lang="en-US" dirty="0"/>
              <a:t>Understanding what EAP involves</a:t>
            </a:r>
          </a:p>
          <a:p>
            <a:pPr>
              <a:spcBef>
                <a:spcPts val="1200"/>
              </a:spcBef>
            </a:pPr>
            <a:r>
              <a:rPr lang="en-US" dirty="0"/>
              <a:t>Understanding how EAP and ELT differ</a:t>
            </a:r>
          </a:p>
          <a:p>
            <a:pPr>
              <a:spcBef>
                <a:spcPts val="1200"/>
              </a:spcBef>
            </a:pPr>
            <a:r>
              <a:rPr lang="en-US" dirty="0"/>
              <a:t>Understanding EAP materials</a:t>
            </a:r>
            <a:endParaRPr lang="en-GB" dirty="0"/>
          </a:p>
          <a:p>
            <a:pPr>
              <a:spcBef>
                <a:spcPts val="1200"/>
              </a:spcBef>
            </a:pPr>
            <a:r>
              <a:rPr lang="en-US" dirty="0"/>
              <a:t>Understanding student needs in the disciplines</a:t>
            </a:r>
            <a:endParaRPr lang="en-GB" dirty="0"/>
          </a:p>
          <a:p>
            <a:pPr>
              <a:spcBef>
                <a:spcPts val="1200"/>
              </a:spcBef>
            </a:pPr>
            <a:r>
              <a:rPr lang="en-US" dirty="0"/>
              <a:t>Delivery – making it relevant, authentic and interesting</a:t>
            </a:r>
          </a:p>
          <a:p>
            <a:pPr>
              <a:spcBef>
                <a:spcPts val="1200"/>
              </a:spcBef>
            </a:pPr>
            <a:r>
              <a:rPr lang="en-US" dirty="0"/>
              <a:t>Teaching critical thinking</a:t>
            </a:r>
            <a:endParaRPr lang="en-GB" dirty="0"/>
          </a:p>
          <a:p>
            <a:pPr>
              <a:spcBef>
                <a:spcPts val="1200"/>
              </a:spcBef>
            </a:pPr>
            <a:r>
              <a:rPr lang="en-US" dirty="0"/>
              <a:t>Personal insecurities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1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33292"/>
            <a:ext cx="8042276" cy="776943"/>
          </a:xfrm>
        </p:spPr>
        <p:txBody>
          <a:bodyPr/>
          <a:lstStyle/>
          <a:p>
            <a:pPr algn="l"/>
            <a:r>
              <a:rPr lang="en-US" dirty="0"/>
              <a:t>Addressing these challenges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9289"/>
            <a:ext cx="8042276" cy="4835754"/>
          </a:xfrm>
        </p:spPr>
        <p:txBody>
          <a:bodyPr>
            <a:normAutofit/>
          </a:bodyPr>
          <a:lstStyle/>
          <a:p>
            <a:r>
              <a:rPr lang="en-GB" b="1" dirty="0"/>
              <a:t>Information: </a:t>
            </a:r>
            <a:r>
              <a:rPr lang="en-GB" dirty="0"/>
              <a:t>clearer, more detailed information about what the role might involve</a:t>
            </a:r>
          </a:p>
          <a:p>
            <a:r>
              <a:rPr lang="en-GB" b="1" dirty="0"/>
              <a:t>Collaboration: </a:t>
            </a:r>
            <a:r>
              <a:rPr lang="en-GB" dirty="0"/>
              <a:t>talking to other teachers, asking questions, peer observation, sharing practice </a:t>
            </a:r>
            <a:r>
              <a:rPr lang="en-GB" i="1" dirty="0"/>
              <a:t>(</a:t>
            </a:r>
            <a:r>
              <a:rPr lang="en-GB" i="1" u="sng" dirty="0"/>
              <a:t>but</a:t>
            </a:r>
            <a:r>
              <a:rPr lang="en-GB" i="1" dirty="0"/>
              <a:t> issues of heavy workload)</a:t>
            </a:r>
          </a:p>
          <a:p>
            <a:r>
              <a:rPr lang="en-GB" b="1" dirty="0"/>
              <a:t>Ongoing development process: </a:t>
            </a:r>
            <a:r>
              <a:rPr lang="en-GB" dirty="0">
                <a:solidFill>
                  <a:srgbClr val="31B6FD"/>
                </a:solidFill>
              </a:rPr>
              <a:t>“opportunities for longer-term, on-going development initiatives are what teachers find to be most valuable” (Ding &amp; Campion 2016: 552) </a:t>
            </a:r>
          </a:p>
          <a:p>
            <a:pPr marL="0" indent="0" algn="r">
              <a:buNone/>
            </a:pPr>
            <a:r>
              <a:rPr lang="en-GB" sz="1700" dirty="0"/>
              <a:t>Campion 2016, Ding and Bruce 2017, Ding and Campion 2016, Alexander 2010, Post 2010</a:t>
            </a:r>
          </a:p>
          <a:p>
            <a:endParaRPr lang="en-US" sz="17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40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867" y="420734"/>
            <a:ext cx="8517466" cy="682532"/>
          </a:xfrm>
        </p:spPr>
        <p:txBody>
          <a:bodyPr/>
          <a:lstStyle/>
          <a:p>
            <a:pPr algn="l"/>
            <a:r>
              <a:rPr lang="en-US" sz="4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Potential of the Online Tutor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103266"/>
            <a:ext cx="3840480" cy="5169359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GB" sz="2400" b="1" dirty="0">
                <a:solidFill>
                  <a:srgbClr val="00B050"/>
                </a:solidFill>
              </a:rPr>
              <a:t>CONTENT AND CONTEXT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GB" b="1" dirty="0"/>
              <a:t>Authentic EAP content and context</a:t>
            </a:r>
          </a:p>
          <a:p>
            <a:pPr>
              <a:spcBef>
                <a:spcPts val="800"/>
              </a:spcBef>
            </a:pPr>
            <a:r>
              <a:rPr lang="en-GB" dirty="0"/>
              <a:t>Video(s) of EAP teaching </a:t>
            </a:r>
          </a:p>
          <a:p>
            <a:pPr>
              <a:spcBef>
                <a:spcPts val="800"/>
              </a:spcBef>
            </a:pPr>
            <a:r>
              <a:rPr lang="en-GB" dirty="0"/>
              <a:t>Materials </a:t>
            </a:r>
            <a:r>
              <a:rPr lang="mr-IN" dirty="0"/>
              <a:t>–</a:t>
            </a:r>
            <a:r>
              <a:rPr lang="en-GB" dirty="0"/>
              <a:t> video and through task</a:t>
            </a:r>
          </a:p>
          <a:p>
            <a:pPr>
              <a:spcBef>
                <a:spcPts val="800"/>
              </a:spcBef>
            </a:pPr>
            <a:r>
              <a:rPr lang="en-GB" dirty="0"/>
              <a:t>Feedback on written work</a:t>
            </a:r>
            <a:endParaRPr lang="en-GB" dirty="0">
              <a:solidFill>
                <a:srgbClr val="FF0000"/>
              </a:solidFill>
            </a:endParaRPr>
          </a:p>
          <a:p>
            <a:pPr>
              <a:spcBef>
                <a:spcPts val="800"/>
              </a:spcBef>
            </a:pPr>
            <a:r>
              <a:rPr lang="en-GB" dirty="0"/>
              <a:t>Assessment </a:t>
            </a:r>
            <a:r>
              <a:rPr lang="mr-IN" dirty="0"/>
              <a:t>–</a:t>
            </a:r>
            <a:r>
              <a:rPr lang="en-GB" dirty="0"/>
              <a:t> student examples and marking criteria</a:t>
            </a:r>
          </a:p>
          <a:p>
            <a:pPr>
              <a:spcBef>
                <a:spcPts val="800"/>
              </a:spcBef>
            </a:pPr>
            <a:r>
              <a:rPr lang="en-GB" dirty="0"/>
              <a:t>Tutorial scenarios</a:t>
            </a:r>
            <a:endParaRPr lang="en-GB" b="1" dirty="0"/>
          </a:p>
          <a:p>
            <a:pPr marL="0" indent="0">
              <a:spcBef>
                <a:spcPts val="800"/>
              </a:spcBef>
              <a:buNone/>
            </a:pPr>
            <a:r>
              <a:rPr lang="en-US" b="1" dirty="0"/>
              <a:t>Information </a:t>
            </a:r>
          </a:p>
          <a:p>
            <a:pPr>
              <a:spcBef>
                <a:spcPts val="800"/>
              </a:spcBef>
            </a:pPr>
            <a:r>
              <a:rPr lang="en-US" dirty="0"/>
              <a:t>Practical</a:t>
            </a:r>
          </a:p>
          <a:p>
            <a:pPr>
              <a:spcBef>
                <a:spcPts val="800"/>
              </a:spcBef>
            </a:pPr>
            <a:r>
              <a:rPr lang="en-US" dirty="0"/>
              <a:t>Theoretical</a:t>
            </a:r>
          </a:p>
          <a:p>
            <a:pPr marL="0" indent="0">
              <a:spcBef>
                <a:spcPts val="800"/>
              </a:spcBef>
              <a:buFont typeface="Wingdings 2" pitchFamily="18" charset="2"/>
              <a:buNone/>
            </a:pPr>
            <a:r>
              <a:rPr lang="en-GB" b="1" dirty="0"/>
              <a:t>Tasks – provide opportunity to:</a:t>
            </a:r>
          </a:p>
          <a:p>
            <a:pPr>
              <a:spcBef>
                <a:spcPts val="800"/>
              </a:spcBef>
            </a:pPr>
            <a:r>
              <a:rPr lang="en-GB" dirty="0"/>
              <a:t>Engage more deeply with content</a:t>
            </a:r>
          </a:p>
          <a:p>
            <a:pPr>
              <a:spcBef>
                <a:spcPts val="800"/>
              </a:spcBef>
            </a:pPr>
            <a:r>
              <a:rPr lang="en-GB" dirty="0"/>
              <a:t>Reflect and form questions</a:t>
            </a:r>
          </a:p>
          <a:p>
            <a:pPr>
              <a:spcBef>
                <a:spcPts val="800"/>
              </a:spcBef>
            </a:pPr>
            <a:r>
              <a:rPr lang="en-GB" dirty="0"/>
              <a:t>Learn by doing</a:t>
            </a:r>
          </a:p>
          <a:p>
            <a:pPr>
              <a:spcBef>
                <a:spcPts val="800"/>
              </a:spcBef>
            </a:pPr>
            <a:r>
              <a:rPr lang="en-GB" dirty="0"/>
              <a:t>Prepare for f2f induction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213" y="1177580"/>
            <a:ext cx="3840480" cy="1625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6600"/>
                </a:solidFill>
              </a:rPr>
              <a:t>ACCESSIBILITY AND TIME</a:t>
            </a:r>
          </a:p>
          <a:p>
            <a:pPr>
              <a:spcBef>
                <a:spcPts val="800"/>
              </a:spcBef>
            </a:pPr>
            <a:r>
              <a:rPr lang="en-US" dirty="0"/>
              <a:t>Self access </a:t>
            </a:r>
            <a:r>
              <a:rPr lang="mr-IN" dirty="0"/>
              <a:t>–</a:t>
            </a:r>
            <a:r>
              <a:rPr lang="en-US" dirty="0"/>
              <a:t> manage own time and time-zone</a:t>
            </a:r>
          </a:p>
          <a:p>
            <a:pPr>
              <a:spcBef>
                <a:spcPts val="800"/>
              </a:spcBef>
            </a:pPr>
            <a:r>
              <a:rPr lang="en-US" dirty="0"/>
              <a:t>Website</a:t>
            </a:r>
          </a:p>
          <a:p>
            <a:pPr>
              <a:spcBef>
                <a:spcPts val="800"/>
              </a:spcBef>
            </a:pPr>
            <a:r>
              <a:rPr lang="en-US" dirty="0"/>
              <a:t>Opportunity to revisit, dip in and out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96213" y="2764116"/>
            <a:ext cx="36300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IMPACT on F2F INDUCTION</a:t>
            </a:r>
          </a:p>
          <a:p>
            <a:pPr marL="349250" indent="-349250">
              <a:lnSpc>
                <a:spcPct val="80000"/>
              </a:lnSpc>
              <a:spcBef>
                <a:spcPts val="8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Saves time</a:t>
            </a:r>
          </a:p>
          <a:p>
            <a:pPr marL="349250" indent="-349250">
              <a:lnSpc>
                <a:spcPct val="80000"/>
              </a:lnSpc>
              <a:spcBef>
                <a:spcPts val="8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Resource</a:t>
            </a:r>
          </a:p>
          <a:p>
            <a:pPr marL="349250" indent="-349250">
              <a:lnSpc>
                <a:spcPct val="80000"/>
              </a:lnSpc>
              <a:spcBef>
                <a:spcPts val="8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Creates space for: discussion, debate, sharing practice, community building</a:t>
            </a:r>
          </a:p>
        </p:txBody>
      </p:sp>
      <p:sp>
        <p:nvSpPr>
          <p:cNvPr id="8" name="Down Arrow 7"/>
          <p:cNvSpPr/>
          <p:nvPr/>
        </p:nvSpPr>
        <p:spPr>
          <a:xfrm>
            <a:off x="2570578" y="1785798"/>
            <a:ext cx="596646" cy="85105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wn Arrow 8"/>
          <p:cNvSpPr/>
          <p:nvPr/>
        </p:nvSpPr>
        <p:spPr>
          <a:xfrm rot="2040141">
            <a:off x="4216478" y="1854027"/>
            <a:ext cx="596646" cy="85105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 rot="2755371">
            <a:off x="5011664" y="3874667"/>
            <a:ext cx="596646" cy="85105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603954" y="2803180"/>
            <a:ext cx="4230477" cy="3779915"/>
          </a:xfrm>
          <a:prstGeom prst="roundRect">
            <a:avLst/>
          </a:prstGeom>
        </p:spPr>
        <p:style>
          <a:lnRef idx="1">
            <a:schemeClr val="accent1"/>
          </a:lnRef>
          <a:fillRef idx="1002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>
              <a:spcBef>
                <a:spcPts val="1200"/>
              </a:spcBef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REDUCE CHALLENGES FOR NEW EAP TUTORS</a:t>
            </a:r>
          </a:p>
          <a:p>
            <a:pPr marL="88900">
              <a:spcBef>
                <a:spcPts val="600"/>
              </a:spcBef>
            </a:pPr>
            <a:r>
              <a:rPr lang="en-US" sz="1700" dirty="0">
                <a:solidFill>
                  <a:schemeClr val="tx2"/>
                </a:solidFill>
              </a:rPr>
              <a:t>Understanding what EAP involves </a:t>
            </a:r>
          </a:p>
          <a:p>
            <a:pPr marL="88900">
              <a:spcBef>
                <a:spcPts val="600"/>
              </a:spcBef>
            </a:pPr>
            <a:r>
              <a:rPr lang="en-US" sz="1700" dirty="0">
                <a:solidFill>
                  <a:schemeClr val="tx2"/>
                </a:solidFill>
              </a:rPr>
              <a:t>Understanding how EAP and ELT differ</a:t>
            </a:r>
          </a:p>
          <a:p>
            <a:pPr marL="88900">
              <a:spcBef>
                <a:spcPts val="600"/>
              </a:spcBef>
            </a:pPr>
            <a:r>
              <a:rPr lang="en-US" sz="1700" dirty="0">
                <a:solidFill>
                  <a:schemeClr val="tx2"/>
                </a:solidFill>
              </a:rPr>
              <a:t>Understanding EAP materials</a:t>
            </a:r>
            <a:endParaRPr lang="en-GB" sz="1700" dirty="0">
              <a:solidFill>
                <a:schemeClr val="tx2"/>
              </a:solidFill>
            </a:endParaRPr>
          </a:p>
          <a:p>
            <a:pPr marL="88900">
              <a:spcBef>
                <a:spcPts val="600"/>
              </a:spcBef>
            </a:pPr>
            <a:r>
              <a:rPr lang="en-US" sz="1700" dirty="0">
                <a:solidFill>
                  <a:schemeClr val="tx2"/>
                </a:solidFill>
              </a:rPr>
              <a:t>Understanding student needs in the disciplines</a:t>
            </a:r>
            <a:endParaRPr lang="en-GB" sz="1700" dirty="0">
              <a:solidFill>
                <a:schemeClr val="tx2"/>
              </a:solidFill>
            </a:endParaRPr>
          </a:p>
          <a:p>
            <a:pPr marL="88900">
              <a:spcBef>
                <a:spcPts val="600"/>
              </a:spcBef>
            </a:pPr>
            <a:r>
              <a:rPr lang="en-US" sz="1700" dirty="0">
                <a:solidFill>
                  <a:schemeClr val="tx2"/>
                </a:solidFill>
              </a:rPr>
              <a:t>Delivery – making it relevant, authentic and interesting</a:t>
            </a:r>
          </a:p>
          <a:p>
            <a:pPr marL="88900">
              <a:spcBef>
                <a:spcPts val="600"/>
              </a:spcBef>
            </a:pPr>
            <a:r>
              <a:rPr lang="en-US" sz="1700" dirty="0">
                <a:solidFill>
                  <a:schemeClr val="tx2"/>
                </a:solidFill>
              </a:rPr>
              <a:t>Teaching critical thinking</a:t>
            </a:r>
            <a:endParaRPr lang="en-GB" sz="1700" dirty="0">
              <a:solidFill>
                <a:schemeClr val="tx2"/>
              </a:solidFill>
            </a:endParaRPr>
          </a:p>
          <a:p>
            <a:pPr marL="88900">
              <a:spcBef>
                <a:spcPts val="600"/>
              </a:spcBef>
            </a:pPr>
            <a:r>
              <a:rPr lang="en-US" sz="1700" dirty="0">
                <a:solidFill>
                  <a:schemeClr val="tx2"/>
                </a:solidFill>
              </a:rPr>
              <a:t>Personal insecurities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9275" y="1374734"/>
            <a:ext cx="3356681" cy="1082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en-GB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Authentic EAP content and context</a:t>
            </a:r>
          </a:p>
          <a:p>
            <a:pPr>
              <a:spcBef>
                <a:spcPts val="800"/>
              </a:spcBef>
            </a:pP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Engagement</a:t>
            </a:r>
          </a:p>
          <a:p>
            <a:pPr>
              <a:spcBef>
                <a:spcPts val="800"/>
              </a:spcBef>
            </a:pP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29529" y="1445955"/>
            <a:ext cx="3356681" cy="718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en-GB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Control</a:t>
            </a:r>
          </a:p>
          <a:p>
            <a:pPr>
              <a:spcBef>
                <a:spcPts val="800"/>
              </a:spcBef>
            </a:pPr>
            <a:r>
              <a:rPr lang="en-GB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Autonomy</a:t>
            </a:r>
            <a:endParaRPr lang="en-US" sz="1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29529" y="3107059"/>
            <a:ext cx="3356681" cy="718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en-GB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Collaboration</a:t>
            </a:r>
          </a:p>
          <a:p>
            <a:pPr>
              <a:spcBef>
                <a:spcPts val="800"/>
              </a:spcBef>
            </a:pPr>
            <a:r>
              <a:rPr lang="en-GB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60672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 build="p"/>
      <p:bldP spid="8" grpId="0" animBg="1"/>
      <p:bldP spid="9" grpId="0" animBg="1"/>
      <p:bldP spid="10" grpId="0" animBg="1"/>
      <p:bldP spid="14" grpId="0" animBg="1"/>
      <p:bldP spid="15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2942</TotalTime>
  <Words>814</Words>
  <Application>Microsoft Office PowerPoint</Application>
  <PresentationFormat>On-screen Show (4:3)</PresentationFormat>
  <Paragraphs>156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Mangal</vt:lpstr>
      <vt:lpstr>Wingdings</vt:lpstr>
      <vt:lpstr>Wingdings 2</vt:lpstr>
      <vt:lpstr>Breeze</vt:lpstr>
      <vt:lpstr>Information overload to knowledge development: transforming tutor induction on a summer presessional</vt:lpstr>
      <vt:lpstr>Outline</vt:lpstr>
      <vt:lpstr>Our process: CELE Online Tutor Induction</vt:lpstr>
      <vt:lpstr>PowerPoint Presentation</vt:lpstr>
      <vt:lpstr>Feedback from tutors &amp; coordinators</vt:lpstr>
      <vt:lpstr>Tutors new to EAP</vt:lpstr>
      <vt:lpstr>Key challenges for tutors new to EAP</vt:lpstr>
      <vt:lpstr>Addressing these challenges</vt:lpstr>
      <vt:lpstr>Potential of the Online Tutor Induction</vt:lpstr>
      <vt:lpstr>Ongoing development of tutors</vt:lpstr>
      <vt:lpstr>Where next?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overload to knowledge development: transforming tutor induction on a summer presessional</dc:title>
  <dc:creator>Catherine Beswick</dc:creator>
  <cp:lastModifiedBy>Beswick Catherine</cp:lastModifiedBy>
  <cp:revision>194</cp:revision>
  <cp:lastPrinted>2019-04-11T15:05:21Z</cp:lastPrinted>
  <dcterms:created xsi:type="dcterms:W3CDTF">2019-04-05T12:59:09Z</dcterms:created>
  <dcterms:modified xsi:type="dcterms:W3CDTF">2019-05-02T12:51:48Z</dcterms:modified>
</cp:coreProperties>
</file>