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30"/>
  </p:notesMasterIdLst>
  <p:sldIdLst>
    <p:sldId id="256" r:id="rId2"/>
    <p:sldId id="257" r:id="rId3"/>
    <p:sldId id="258" r:id="rId4"/>
    <p:sldId id="259" r:id="rId5"/>
    <p:sldId id="260" r:id="rId6"/>
    <p:sldId id="261" r:id="rId7"/>
    <p:sldId id="262" r:id="rId8"/>
    <p:sldId id="283"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5143500" type="screen16x9"/>
  <p:notesSz cx="6858000" cy="9144000"/>
  <p:embeddedFontLst>
    <p:embeddedFont>
      <p:font typeface="Roboto"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CECD72-1327-498C-BDB1-15037C1A40AF}">
  <a:tblStyle styleId="{3BCECD72-1327-498C-BDB1-15037C1A40AF}" styleName="Table_0">
    <a:wholeTbl>
      <a:tcTxStyle>
        <a:font>
          <a:latin typeface="Arial"/>
          <a:ea typeface="Arial"/>
          <a:cs typeface="Arial"/>
        </a:font>
        <a:srgbClr val="000000"/>
      </a:tcTxStyle>
      <a:tcStyle>
        <a:tcBdr>
          <a:left>
            <a:ln w="6350" cap="flat" cmpd="sng">
              <a:solidFill>
                <a:srgbClr val="BFBFBF"/>
              </a:solidFill>
              <a:prstDash val="solid"/>
              <a:round/>
              <a:headEnd type="none" w="sm" len="sm"/>
              <a:tailEnd type="none" w="sm" len="sm"/>
            </a:ln>
          </a:left>
          <a:right>
            <a:ln w="6350" cap="flat" cmpd="sng">
              <a:solidFill>
                <a:srgbClr val="BFBFBF"/>
              </a:solidFill>
              <a:prstDash val="solid"/>
              <a:round/>
              <a:headEnd type="none" w="sm" len="sm"/>
              <a:tailEnd type="none" w="sm" len="sm"/>
            </a:ln>
          </a:right>
          <a:top>
            <a:ln w="6350" cap="flat" cmpd="sng">
              <a:solidFill>
                <a:srgbClr val="BFBFBF"/>
              </a:solidFill>
              <a:prstDash val="solid"/>
              <a:round/>
              <a:headEnd type="none" w="sm" len="sm"/>
              <a:tailEnd type="none" w="sm" len="sm"/>
            </a:ln>
          </a:top>
          <a:bottom>
            <a:ln w="6350" cap="flat" cmpd="sng">
              <a:solidFill>
                <a:srgbClr val="BFBFBF"/>
              </a:solidFill>
              <a:prstDash val="solid"/>
              <a:round/>
              <a:headEnd type="none" w="sm" len="sm"/>
              <a:tailEnd type="none" w="sm" len="sm"/>
            </a:ln>
          </a:bottom>
          <a:insideH>
            <a:ln w="6350" cap="flat" cmpd="sng">
              <a:solidFill>
                <a:srgbClr val="BFBFBF"/>
              </a:solidFill>
              <a:prstDash val="solid"/>
              <a:round/>
              <a:headEnd type="none" w="sm" len="sm"/>
              <a:tailEnd type="none" w="sm" len="sm"/>
            </a:ln>
          </a:insideH>
          <a:insideV>
            <a:ln w="6350" cap="flat" cmpd="sng">
              <a:solidFill>
                <a:srgbClr val="BFBFBF"/>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B374ED7-3D95-42F9-B218-45764E97463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87E31DC-1A4E-4AFB-8B7C-E3BCC39847EE}" styleName="Table_2">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84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9T09:44:04.801"/>
    </inkml:context>
    <inkml:brush xml:id="br0">
      <inkml:brushProperty name="width" value="0.2" units="cm"/>
      <inkml:brushProperty name="height" value="0.4" units="cm"/>
      <inkml:brushProperty name="color" value="#00B0F0"/>
      <inkml:brushProperty name="tip" value="rectangle"/>
      <inkml:brushProperty name="rasterOp" value="maskPen"/>
      <inkml:brushProperty name="ignorePressure" value="1"/>
    </inkml:brush>
  </inkml:definitions>
  <inkml:trace contextRef="#ctx0" brushRef="#br0">14233 210,'-4'0,"0"1,-1 0,1 0,0 0,0 1,0-1,0 1,-3 1,-19 8,1-4,-124 36,-72 9,170-43,0-3,0-1,-1-3,0-2,1-2,-30-6,-120-32,-155-54,137 34,180 49,-190-47,-36 3,190 43,0 3,-1 4,-1 3,1 3,-48 8,-57 17,-9 0,-9-8,-443-14,302-8,-59 18,-383 6,466-19,226 4,0 4,-7 5,2-1,-71 1,-26-16,-12-9,36 1,-115 9,222 7,0 3,-42 12,44-7,0-4,-52 3,-48-14,-1-6,-143-26,172 17,89 14,1 2,-1 2,1 1,-1 3,1 1,-8 4,-23 3,-20-1,-32-6,0-6,0-5,-122-20,208 19,-1 2,1 2,-1 1,1 2,0 1,0 3,-1 1,-90 16,-1-4,-1-7,-58-4,-394-23,536 16,-1 2,1 2,0 2,0 3,1 1,-7 5,-120 24,39-20,0-7,-99-4,-272-22,35 0,253 12,-212 3,314 10,79-7,-1-1,1-3,-23-1,-4-6,38 3,-1 1,0 1,0 1,-1 2,18-1,-1 0,1 1,0 1,-1 0,1 0,0 1,0 0,1 0,-1 1,1 0,0 0,-6 6,4-2,1 0,-1 0,1 1,1 0,0 1,0 0,1 0,1 0,-2 4,-1 7,1 0,1 1,1 0,-3 17,-6 74,4 2,5-1,10 104,-2-46,-4-80,1-8,4 26,3-83,0 0,2 0,1 0,1-1,1-1,1 0,2-1,9 15,17 17,1-1,3-3,2-1,10 5,32 37,-69-75,0-1,1-1,1 0,0-2,1-1,18 9,37 15,34 10,-28-12,0 5,42 30,-3-2,-109-61,1-1,-1-1,1 0,0 0,1-2,-1 0,1 0,0-2,0 1,0-2,0 0,0-1,0-1,0 0,2-1,174-25,1 8,0 9,45 9,-183-1,1-3,30-7,-23 3,43 0,453 18,-260 0,-258-8,99 3,0-6,0-6,50-12,-58 3,2 6,47 5,-118 1,-1-3,0-3,0-2,11-6,58-13,-76 22,0 3,1 2,0 2,9 3,218 17,-160-7,-76-9,0-2,0-2,26-6,71-4,-37 10,33 0,0-6,14-8,-145 16,321-45,-234 37,-1 5,51 5,38 15,-101-7,1-3,0-4,19-5,6-13,-69 8,1 3,5 0,187 0,50-3,136-7,-188 10,-112 4,0 4,0 6,-1 5,-1 5,111 33,-71-4,-51-15,14-1,-113-30,0-1,-1 1,1-1,0 0,1 0,-1-1,0 0,0 0,0 0,0-1,0 0,0 0,0 0,0-1,0 0,-1 0,1-1,-1 1,1-1,-1 0,0-1,0 1,0-1,1-1,6-7,0 1,1 0,0 1,1 0,0 1,0 1,1 0,0 1,1 1,-1 0,1 1,7-1,39-5,1 2,0 3,16 2,195 7,-140 0,117-2,110 2,-311 1,-1 3,1 2,32 11,-19-5,49 5,-90-18,0 0,0-2,1 0,-1-1,0-2,0 0,2-2,40-7,1 4,-1 2,28 2,-37 3,0-2,-1-3,1-2,-1-3,7-4,4-1,0 3,1 2,0 4,1 3,21 2,121-10,-203 12,0-1,0 0,1 0,-1 0,0-1,0 0,0 0,0-1,-1 1,1-1,0-1,-1 1,0-1,0 0,0 0,-1 0,1-1,-1 1,0-1,0 0,0 0,0-2,2-2,1 2,0-1,0 1,1 0,0 1,0-1,0 1,1 1,0 0,3-1,18-7,1 1,19-4,-24 8,-1 0,0-2,-1-1,10-6,-9 1,0-2,-2 0,0-1,-1-1,-1-2,-1 0,-1-1,-1 0,9-18,-6 6,-2-1,-1-1,-2-1,-2 0,-1-1,5-30,-6 15,-3 0,-2 0,-2-1,-3-12,0-37,0-12,-11-85,2 162,-1 0,-2 1,-2 0,-2 1,-1 1,-2 0,-1-1,-19-41,23 44,10 21,-2 1,0-1,0 1,-2-2,5 10,0 0,0 0,0 0,-1 1,0-1,0 1,0 0,0 0,0 0,0 1,-1-1,1 1,-3-1,-111-39,95 31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09T09:44:28.267"/>
    </inkml:context>
    <inkml:brush xml:id="br0">
      <inkml:brushProperty name="width" value="0.2" units="cm"/>
      <inkml:brushProperty name="height" value="0.4" units="cm"/>
      <inkml:brushProperty name="color" value="#0070C0"/>
      <inkml:brushProperty name="tip" value="rectangle"/>
      <inkml:brushProperty name="rasterOp" value="maskPen"/>
      <inkml:brushProperty name="ignorePressure" value="1"/>
    </inkml:brush>
  </inkml:definitions>
  <inkml:trace contextRef="#ctx0" brushRef="#br0">14233 210,'-4'0,"0"1,-1 0,1 0,0 0,0 1,0-1,0 1,-3 1,-19 8,1-4,-124 36,-72 9,170-43,0-3,0-1,-1-3,0-2,1-2,-30-6,-120-32,-155-54,137 34,180 49,-190-47,-36 3,190 43,0 3,-1 4,-1 3,1 3,-48 8,-57 17,-9 0,-9-8,-443-14,302-8,-59 18,-383 6,466-19,226 4,0 4,-7 5,2-1,-71 1,-26-16,-12-9,36 1,-115 9,222 7,0 3,-42 12,44-7,0-4,-52 3,-48-14,-1-6,-143-26,172 17,89 14,1 2,-1 2,1 1,-1 3,1 1,-8 4,-23 3,-20-1,-32-6,0-6,0-5,-122-20,208 19,-1 2,1 2,-1 1,1 2,0 1,0 3,-1 1,-90 16,-1-4,-1-7,-58-4,-394-23,536 16,-1 2,1 2,0 2,0 3,1 1,-7 5,-120 24,39-20,0-7,-99-4,-272-22,35 0,253 12,-212 3,314 10,79-7,-1-1,1-3,-23-1,-4-6,38 3,-1 1,0 1,0 1,-1 2,18-1,-1 0,1 1,0 1,-1 0,1 0,0 1,0 0,1 0,-1 1,1 0,0 0,-6 6,4-2,1 0,-1 0,1 1,1 0,0 1,0 0,1 0,1 0,-2 4,-1 7,1 0,1 1,1 0,-3 17,-6 74,4 2,5-1,10 104,-2-46,-4-80,1-8,4 26,3-83,0 0,2 0,1 0,1-1,1-1,1 0,2-1,9 15,17 17,1-1,3-3,2-1,10 5,32 37,-69-75,0-1,1-1,1 0,0-2,1-1,18 9,37 15,34 10,-28-12,0 5,42 30,-3-2,-109-61,1-1,-1-1,1 0,0 0,1-2,-1 0,1 0,0-2,0 1,0-2,0 0,0-1,0-1,0 0,2-1,174-25,1 8,0 9,45 9,-183-1,1-3,30-7,-23 3,43 0,453 18,-260 0,-258-8,99 3,0-6,0-6,50-12,-58 3,2 6,47 5,-118 1,-1-3,0-3,0-2,11-6,58-13,-76 22,0 3,1 2,0 2,9 3,218 17,-160-7,-76-9,0-2,0-2,26-6,71-4,-37 10,33 0,0-6,14-8,-145 16,321-45,-234 37,-1 5,51 5,38 15,-101-7,1-3,0-4,19-5,6-13,-69 8,1 3,5 0,187 0,50-3,136-7,-188 10,-112 4,0 4,0 6,-1 5,-1 5,111 33,-71-4,-51-15,14-1,-113-30,0-1,-1 1,1-1,0 0,1 0,-1-1,0 0,0 0,0 0,0-1,0 0,0 0,0 0,0-1,0 0,-1 0,1-1,-1 1,1-1,-1 0,0-1,0 1,0-1,1-1,6-7,0 1,1 0,0 1,1 0,0 1,0 1,1 0,0 1,1 1,-1 0,1 1,7-1,39-5,1 2,0 3,16 2,195 7,-140 0,117-2,110 2,-311 1,-1 3,1 2,32 11,-19-5,49 5,-90-18,0 0,0-2,1 0,-1-1,0-2,0 0,2-2,40-7,1 4,-1 2,28 2,-37 3,0-2,-1-3,1-2,-1-3,7-4,4-1,0 3,1 2,0 4,1 3,21 2,121-10,-203 12,0-1,0 0,1 0,-1 0,0-1,0 0,0 0,0-1,-1 1,1-1,0-1,-1 1,0-1,0 0,0 0,-1 0,1-1,-1 1,0-1,0 0,0 0,0-2,2-2,1 2,0-1,0 1,1 0,0 1,0-1,0 1,1 1,0 0,3-1,18-7,1 1,19-4,-24 8,-1 0,0-2,-1-1,10-6,-9 1,0-2,-2 0,0-1,-1-1,-1-2,-1 0,-1-1,-1 0,9-18,-6 6,-2-1,-1-1,-2-1,-2 0,-1-1,5-30,-6 15,-3 0,-2 0,-2-1,-3-12,0-37,0-12,-11-85,2 162,-1 0,-2 1,-2 0,-2 1,-1 1,-2 0,-1-1,-19-41,23 44,10 21,-2 1,0-1,0 1,-2-2,5 10,0 0,0 0,0 0,-1 1,0-1,0 1,0 0,0 0,0 0,0 1,-1-1,1 1,-3-1,-111-39,95 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6f9e47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c6f9e47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c6f9e470d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c6f9e470d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didn’t want this to be the end of the story, so the project developed in two further ways.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4c365ddd76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4c365ddd76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Initially two groups intended those with VST higher than mean and those with lower. Only the lower group attended</a:t>
            </a: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4c365ddd76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4c365ddd76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4c365ddd76_1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4c365ddd76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Long hours…. Intensive training… some institutions offering classes targeted at particular grade bands</a:t>
            </a:r>
            <a:endParaRPr/>
          </a:p>
          <a:p>
            <a:pPr marL="0" lvl="0" indent="0" algn="l" rtl="0">
              <a:spcBef>
                <a:spcPts val="0"/>
              </a:spcBef>
              <a:spcAft>
                <a:spcPts val="0"/>
              </a:spcAft>
              <a:buNone/>
            </a:pPr>
            <a:r>
              <a:rPr lang="en"/>
              <a:t>Memorization of patterns for speaking exam</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4c365ddd76_1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4c365ddd76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4c365ddd76_1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4c365ddd76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4c365ddd76_1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4c365ddd76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5607285a7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5607285a7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4c365ddd76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4c365ddd76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607285a7d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5607285a7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chemeClr val="dk2"/>
                </a:solidFill>
                <a:latin typeface="Roboto"/>
                <a:ea typeface="Roboto"/>
                <a:cs typeface="Roboto"/>
                <a:sym typeface="Roboto"/>
              </a:rPr>
              <a:t>Middle figure from Nation (2006) </a:t>
            </a:r>
            <a:endParaRPr sz="1800">
              <a:solidFill>
                <a:schemeClr val="dk2"/>
              </a:solidFill>
              <a:latin typeface="Roboto"/>
              <a:ea typeface="Roboto"/>
              <a:cs typeface="Roboto"/>
              <a:sym typeface="Roboto"/>
            </a:endParaRPr>
          </a:p>
          <a:p>
            <a:pPr marL="0" lvl="0" indent="0" algn="l" rtl="0">
              <a:lnSpc>
                <a:spcPct val="115000"/>
              </a:lnSpc>
              <a:spcBef>
                <a:spcPts val="1600"/>
              </a:spcBef>
              <a:spcAft>
                <a:spcPts val="0"/>
              </a:spcAft>
              <a:buNone/>
            </a:pPr>
            <a:r>
              <a:rPr lang="en" sz="1800">
                <a:solidFill>
                  <a:schemeClr val="dk2"/>
                </a:solidFill>
                <a:latin typeface="Roboto"/>
                <a:ea typeface="Roboto"/>
                <a:cs typeface="Roboto"/>
                <a:sym typeface="Roboto"/>
              </a:rPr>
              <a:t>Make this calculation of each of the 14 levels to an overall coverage figure….</a:t>
            </a:r>
            <a:endParaRPr sz="1800">
              <a:solidFill>
                <a:schemeClr val="dk2"/>
              </a:solidFill>
              <a:latin typeface="Roboto"/>
              <a:ea typeface="Roboto"/>
              <a:cs typeface="Roboto"/>
              <a:sym typeface="Roboto"/>
            </a:endParaRPr>
          </a:p>
          <a:p>
            <a:pPr marL="0" lvl="0" indent="0" algn="l" rtl="0">
              <a:lnSpc>
                <a:spcPct val="115000"/>
              </a:lnSpc>
              <a:spcBef>
                <a:spcPts val="1600"/>
              </a:spcBef>
              <a:spcAft>
                <a:spcPts val="0"/>
              </a:spcAft>
              <a:buNone/>
            </a:pPr>
            <a:r>
              <a:rPr lang="en">
                <a:solidFill>
                  <a:srgbClr val="222222"/>
                </a:solidFill>
                <a:highlight>
                  <a:srgbClr val="FFFFFF"/>
                </a:highlight>
              </a:rPr>
              <a:t>Problem 1: is a sample of ten representative? </a:t>
            </a:r>
            <a:endParaRPr>
              <a:solidFill>
                <a:srgbClr val="222222"/>
              </a:solidFill>
              <a:highlight>
                <a:srgbClr val="FFFFFF"/>
              </a:highlight>
            </a:endParaRPr>
          </a:p>
          <a:p>
            <a:pPr marL="0" lvl="0" indent="0" algn="l" rtl="0">
              <a:lnSpc>
                <a:spcPct val="115000"/>
              </a:lnSpc>
              <a:spcBef>
                <a:spcPts val="0"/>
              </a:spcBef>
              <a:spcAft>
                <a:spcPts val="0"/>
              </a:spcAft>
              <a:buNone/>
            </a:pPr>
            <a:r>
              <a:rPr lang="en">
                <a:solidFill>
                  <a:srgbClr val="222222"/>
                </a:solidFill>
                <a:highlight>
                  <a:srgbClr val="FFFFFF"/>
                </a:highlight>
              </a:rPr>
              <a:t>Gyllstad, H., Vilkaitė, L., &amp; Schmitt, N. (2015) have addressed the question of how representative a ten item sample is of overall knowledge of a word frequency band, it seems probable that results from MCQ-based tests lead to an overestimation of item knowledge. If this is correct, the textual coverage figures would tend to represent close to the maximum possible for the VST results concerneced. (Their test didn’t include the I don’t know option)...</a:t>
            </a:r>
            <a:endParaRPr>
              <a:solidFill>
                <a:srgbClr val="222222"/>
              </a:solidFill>
              <a:highlight>
                <a:srgbClr val="FFFFFF"/>
              </a:highlight>
            </a:endParaRPr>
          </a:p>
          <a:p>
            <a:pPr marL="0" lvl="0" indent="0" algn="l" rtl="0">
              <a:lnSpc>
                <a:spcPct val="115000"/>
              </a:lnSpc>
              <a:spcBef>
                <a:spcPts val="0"/>
              </a:spcBef>
              <a:spcAft>
                <a:spcPts val="0"/>
              </a:spcAft>
              <a:buNone/>
            </a:pPr>
            <a:r>
              <a:rPr lang="en">
                <a:solidFill>
                  <a:srgbClr val="222222"/>
                </a:solidFill>
                <a:highlight>
                  <a:srgbClr val="FFFFFF"/>
                </a:highlight>
              </a:rPr>
              <a:t>Study assumes partial receptive recognition of a written word can always be match by an oral productive explication of these knowledge which seems a bit unlikely.</a:t>
            </a:r>
            <a:endParaRPr>
              <a:solidFill>
                <a:srgbClr val="222222"/>
              </a:solidFill>
              <a:highlight>
                <a:srgbClr val="FFFFFF"/>
              </a:highlight>
            </a:endParaRPr>
          </a:p>
          <a:p>
            <a:pPr marL="0" lvl="0" indent="0" algn="l" rtl="0">
              <a:lnSpc>
                <a:spcPct val="115000"/>
              </a:lnSpc>
              <a:spcBef>
                <a:spcPts val="0"/>
              </a:spcBef>
              <a:spcAft>
                <a:spcPts val="0"/>
              </a:spcAft>
              <a:buNone/>
            </a:pPr>
            <a:r>
              <a:rPr lang="en">
                <a:solidFill>
                  <a:srgbClr val="222222"/>
                </a:solidFill>
                <a:highlight>
                  <a:srgbClr val="FFFFFF"/>
                </a:highlight>
              </a:rPr>
              <a:t>Belgar:  Ten items per level is more than sufficient to estimate the test-takers’ lexical knowledge with a high degree of precision (based on Rasch data)</a:t>
            </a:r>
            <a:endParaRPr>
              <a:solidFill>
                <a:srgbClr val="222222"/>
              </a:solidFill>
              <a:highlight>
                <a:srgbClr val="FFFFFF"/>
              </a:highlight>
            </a:endParaRPr>
          </a:p>
          <a:p>
            <a:pPr marL="0" lvl="0" indent="0" algn="l" rtl="0">
              <a:lnSpc>
                <a:spcPct val="115000"/>
              </a:lnSpc>
              <a:spcBef>
                <a:spcPts val="0"/>
              </a:spcBef>
              <a:spcAft>
                <a:spcPts val="0"/>
              </a:spcAft>
              <a:buNone/>
            </a:pPr>
            <a:r>
              <a:rPr lang="en">
                <a:solidFill>
                  <a:srgbClr val="222222"/>
                </a:solidFill>
                <a:highlight>
                  <a:srgbClr val="FFFFFF"/>
                </a:highlight>
              </a:rPr>
              <a:t>Problem 2: we need to lexical frequency profiles of the texts the students are actually going to read</a:t>
            </a:r>
            <a:endParaRPr>
              <a:solidFill>
                <a:srgbClr val="222222"/>
              </a:solidFill>
              <a:highlight>
                <a:srgbClr val="FFFFFF"/>
              </a:high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c6f9e470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c6f9e470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4c365ddd76_1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4c365ddd76_1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explore a model of how much coverage a student would have when reading academic texts in their discipline, we can’t use nations original numbers because they were based on newspapers and novels. The corpora of approx 40 000 words are from term 1 reading list or weekly readings posted on a term 1 module vle. We need to know the proportions of common words to rare more difficult words to meaningfully apply a students VST score. How many words in these texts are from the most common 1000? How from the second 1000? And so on…. Same word lists used as Nations original studny for this, from the BNC. Texts processed with software to allocate each word a partucular frequency band. But decisions need to be made about certain aspects of the texts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4c365ddd76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4c365ddd76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won’t dwell on this but i took a principled and consistent approach to dealing with ambiguous items, following nation as much as possible (2006 does not have complete detail on this)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4c365ddd76_1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4c365ddd76_1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you run it though software antwordprofiler</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BNC wordlists used as they are the one behind the VST and behind nations 2007 research showing how many word families are required for 98% c0verage of newspapers and novels </a:t>
            </a:r>
            <a:endParaRPr/>
          </a:p>
          <a:p>
            <a:pPr marL="0" lvl="0" indent="0" algn="l" rtl="0">
              <a:spcBef>
                <a:spcPts val="0"/>
              </a:spcBef>
              <a:spcAft>
                <a:spcPts val="0"/>
              </a:spcAft>
              <a:buNone/>
            </a:pPr>
            <a:r>
              <a:rPr lang="en"/>
              <a:t>I have the figures for all 14 word lists but they wouldn;t fit on slide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4c365ddd76_1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4c365ddd76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to focus one student in particular to show how the model works</a:t>
            </a:r>
            <a:endParaRPr/>
          </a:p>
          <a:p>
            <a:pPr marL="0" lvl="0" indent="0" algn="l" rtl="0">
              <a:spcBef>
                <a:spcPts val="0"/>
              </a:spcBef>
              <a:spcAft>
                <a:spcPts val="0"/>
              </a:spcAft>
              <a:buNone/>
            </a:pPr>
            <a:r>
              <a:rPr lang="en"/>
              <a:t>First line</a:t>
            </a:r>
            <a:endParaRPr/>
          </a:p>
          <a:p>
            <a:pPr marL="0" lvl="0" indent="0" algn="l" rtl="0">
              <a:spcBef>
                <a:spcPts val="0"/>
              </a:spcBef>
              <a:spcAft>
                <a:spcPts val="0"/>
              </a:spcAft>
              <a:buNone/>
            </a:pPr>
            <a:r>
              <a:rPr lang="en"/>
              <a:t>Second line</a:t>
            </a:r>
            <a:endParaRPr/>
          </a:p>
          <a:p>
            <a:pPr marL="0" lvl="0" indent="0" algn="l" rtl="0">
              <a:spcBef>
                <a:spcPts val="0"/>
              </a:spcBef>
              <a:spcAft>
                <a:spcPts val="0"/>
              </a:spcAft>
              <a:buNone/>
            </a:pPr>
            <a:r>
              <a:rPr lang="en"/>
              <a:t>Third line</a:t>
            </a:r>
            <a:endParaRPr/>
          </a:p>
          <a:p>
            <a:pPr marL="0" lvl="0" indent="0" algn="l" rtl="0">
              <a:spcBef>
                <a:spcPts val="0"/>
              </a:spcBef>
              <a:spcAft>
                <a:spcPts val="0"/>
              </a:spcAft>
              <a:buNone/>
            </a:pPr>
            <a:r>
              <a:rPr lang="en"/>
              <a:t>If the scores at each word frequency level of the test truly reflect the proportion of words she knows at each level, then when she reads these texts in term 1, she will have very frequent unknown words….one in evert six and a half words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4c365ddd76_1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4c365ddd76_1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4d78ce6b98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4d78ce6b9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5607285a7d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5607285a7d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5607285a7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5607285a7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c6f9e470d_0_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c6f9e470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a:t>A subsample of Chinese students from Drummond (2018) (n=76; including one Cantonese speaker; (r=.298) exhibited a markedly weaker OIS-VST correlation than the whole group (n=205; r=.68) and the non-Chinese subsample (n=129; r=.64).</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4c365ddd76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4c365ddd7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lnSpc>
                <a:spcPct val="115000"/>
              </a:lnSpc>
              <a:spcBef>
                <a:spcPts val="0"/>
              </a:spcBef>
              <a:spcAft>
                <a:spcPts val="0"/>
              </a:spcAft>
              <a:buClr>
                <a:srgbClr val="000000"/>
              </a:buClr>
              <a:buSzPts val="1100"/>
              <a:buFont typeface="Arial"/>
              <a:buNone/>
            </a:pPr>
            <a:endParaRPr sz="1800"/>
          </a:p>
          <a:p>
            <a:pPr marL="0" lvl="0" indent="0" algn="l" rtl="0">
              <a:spcBef>
                <a:spcPts val="0"/>
              </a:spcBef>
              <a:spcAft>
                <a:spcPts val="0"/>
              </a:spcAft>
              <a:buNone/>
            </a:pPr>
            <a:r>
              <a:rPr lang="en" sz="1800"/>
              <a:t>Was the weak correlation found in Drummond a particular to that sample or is there evidence that it is consistently weak?</a:t>
            </a:r>
            <a:endParaRPr sz="1800"/>
          </a:p>
          <a:p>
            <a:pPr marL="0" lvl="0" indent="0" algn="l" rtl="0">
              <a:spcBef>
                <a:spcPts val="0"/>
              </a:spcBef>
              <a:spcAft>
                <a:spcPts val="0"/>
              </a:spcAft>
              <a:buNone/>
            </a:pPr>
            <a:r>
              <a:rPr lang="en"/>
              <a:t>Chinese speaking students in this study are those who self identify as either Chinese or mandarin speakers.</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438f6c443c3807b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438f6c443c3807b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 well known and validated for item difficulty vocabulary test</a:t>
            </a:r>
            <a:endParaRPr/>
          </a:p>
          <a:p>
            <a:pPr marL="0" lvl="0" indent="0" algn="l" rtl="0">
              <a:spcBef>
                <a:spcPts val="0"/>
              </a:spcBef>
              <a:spcAft>
                <a:spcPts val="0"/>
              </a:spcAft>
              <a:buNone/>
            </a:pPr>
            <a:r>
              <a:rPr lang="en"/>
              <a:t>140 questions organised into 14 bands… each band is effectively a ten question sample of that 1000 word frequency band</a:t>
            </a:r>
            <a:endParaRPr/>
          </a:p>
          <a:p>
            <a:pPr marL="0" lvl="0" indent="0" algn="l" rtl="0">
              <a:spcBef>
                <a:spcPts val="0"/>
              </a:spcBef>
              <a:spcAft>
                <a:spcPts val="0"/>
              </a:spcAft>
              <a:buNone/>
            </a:pPr>
            <a:r>
              <a:rPr lang="en"/>
              <a:t>So the first ten questions are from the most common 1000 words in the language</a:t>
            </a:r>
            <a:endParaRPr/>
          </a:p>
          <a:p>
            <a:pPr marL="0" lvl="0" indent="0" algn="l" rtl="0">
              <a:spcBef>
                <a:spcPts val="0"/>
              </a:spcBef>
              <a:spcAft>
                <a:spcPts val="0"/>
              </a:spcAft>
              <a:buNone/>
            </a:pPr>
            <a:r>
              <a:rPr lang="en"/>
              <a:t>And the second ten questions are from the second most common 1000 words in the language</a:t>
            </a:r>
            <a:endParaRPr/>
          </a:p>
          <a:p>
            <a:pPr marL="0" lvl="0" indent="0" algn="l" rtl="0">
              <a:spcBef>
                <a:spcPts val="0"/>
              </a:spcBef>
              <a:spcAft>
                <a:spcPts val="0"/>
              </a:spcAft>
              <a:buNone/>
            </a:pPr>
            <a:r>
              <a:rPr lang="en"/>
              <a:t>I included an I don’t know option to discourage guessing.</a:t>
            </a:r>
            <a:endParaRPr/>
          </a:p>
          <a:p>
            <a:pPr marL="0" lvl="0" indent="0" algn="l" rtl="0">
              <a:spcBef>
                <a:spcPts val="0"/>
              </a:spcBef>
              <a:spcAft>
                <a:spcPts val="0"/>
              </a:spcAft>
              <a:buNone/>
            </a:pPr>
            <a:r>
              <a:rPr lang="en"/>
              <a:t>The test was given offered to whole kings presessional at induction to be completed online</a:t>
            </a:r>
            <a:endParaRPr/>
          </a:p>
          <a:p>
            <a:pPr marL="0" lvl="0" indent="0" algn="l" rtl="0">
              <a:spcBef>
                <a:spcPts val="0"/>
              </a:spcBef>
              <a:spcAft>
                <a:spcPts val="0"/>
              </a:spcAft>
              <a:buNone/>
            </a:pPr>
            <a:r>
              <a:rPr lang="en"/>
              <a:t>Over 1000 students. High response rate.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c6f9e470d_0_37: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c6f9e470d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Only those with IELTS scores less than 12 months kept</a:t>
            </a:r>
            <a:endParaRPr/>
          </a:p>
          <a:p>
            <a:pPr marL="0" lvl="0" indent="0" algn="l" rtl="0">
              <a:spcBef>
                <a:spcPts val="0"/>
              </a:spcBef>
              <a:spcAft>
                <a:spcPts val="0"/>
              </a:spcAft>
              <a:buNone/>
            </a:pPr>
            <a:r>
              <a:rPr lang="en"/>
              <a:t>Removed those who didn’t want to be in study</a:t>
            </a:r>
            <a:endParaRPr/>
          </a:p>
          <a:p>
            <a:pPr marL="0" lvl="0" indent="0" algn="l" rtl="0">
              <a:spcBef>
                <a:spcPts val="0"/>
              </a:spcBef>
              <a:spcAft>
                <a:spcPts val="0"/>
              </a:spcAft>
              <a:buNone/>
            </a:pPr>
            <a:r>
              <a:rPr lang="en"/>
              <a:t>Massive Chinese sample but much smaller representation from other nationalities</a:t>
            </a:r>
            <a:endParaRPr/>
          </a:p>
          <a:p>
            <a:pPr marL="0" lvl="0" indent="0" algn="l" rtl="0">
              <a:spcBef>
                <a:spcPts val="0"/>
              </a:spcBef>
              <a:spcAft>
                <a:spcPts val="0"/>
              </a:spcAft>
              <a:buNone/>
            </a:pPr>
            <a:r>
              <a:rPr lang="en"/>
              <a:t>Chinese speakers were those who self identified as Chinese or mandarin speakers. Since Mandarin is normally conflated with Chiense.</a:t>
            </a:r>
            <a:endParaRPr/>
          </a:p>
          <a:p>
            <a:pPr marL="0" lvl="0" indent="0" algn="l" rtl="0">
              <a:spcBef>
                <a:spcPts val="0"/>
              </a:spcBef>
              <a:spcAft>
                <a:spcPts val="0"/>
              </a:spcAft>
              <a:buNone/>
            </a:pPr>
            <a:r>
              <a:rPr lang="en"/>
              <a:t>Overwhelmingly these were students hoping to enter MA programmes with a few BSc and a few phd students.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d78ce6b98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d78ce6b9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Chinese students at KCL have higher IELTS avg maybe through repeats tests. Maybe relatively high entry requirements</a:t>
            </a:r>
            <a:endParaRPr/>
          </a:p>
          <a:p>
            <a:pPr marL="0" lvl="0" indent="0" algn="l" rtl="0">
              <a:spcBef>
                <a:spcPts val="0"/>
              </a:spcBef>
              <a:spcAft>
                <a:spcPts val="0"/>
              </a:spcAft>
              <a:buNone/>
            </a:pPr>
            <a:r>
              <a:rPr lang="en"/>
              <a:t>Avg IELTS scores of Chinese and mixed sample very similar </a:t>
            </a:r>
            <a:endParaRPr/>
          </a:p>
          <a:p>
            <a:pPr marL="0" lvl="0" indent="0" algn="l" rtl="0">
              <a:spcBef>
                <a:spcPts val="0"/>
              </a:spcBef>
              <a:spcAft>
                <a:spcPts val="0"/>
              </a:spcAft>
              <a:buNone/>
            </a:pPr>
            <a:r>
              <a:rPr lang="en"/>
              <a:t>Show results….</a:t>
            </a:r>
            <a:endParaRPr/>
          </a:p>
          <a:p>
            <a:pPr marL="0" lvl="0" indent="0" algn="l" rtl="0">
              <a:spcBef>
                <a:spcPts val="0"/>
              </a:spcBef>
              <a:spcAft>
                <a:spcPts val="0"/>
              </a:spcAft>
              <a:buNone/>
            </a:pPr>
            <a:endParaRPr/>
          </a:p>
          <a:p>
            <a:pPr marL="0" lvl="0" indent="0" algn="l" rtl="0">
              <a:spcBef>
                <a:spcPts val="0"/>
              </a:spcBef>
              <a:spcAft>
                <a:spcPts val="0"/>
              </a:spcAft>
              <a:buNone/>
            </a:pPr>
            <a:r>
              <a:rPr lang="en"/>
              <a:t>but mean VST scores for each sample quite different</a:t>
            </a:r>
            <a:endParaRPr/>
          </a:p>
          <a:p>
            <a:pPr marL="0" lvl="0" indent="0" algn="l" rtl="0">
              <a:spcBef>
                <a:spcPts val="0"/>
              </a:spcBef>
              <a:spcAft>
                <a:spcPts val="0"/>
              </a:spcAft>
              <a:buNone/>
            </a:pPr>
            <a:r>
              <a:rPr lang="en"/>
              <a:t>In this sample, the Chinese group have apparently achieved comparable IELTS scores with less receptive lexical knowledge</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c6f9e470d_0_12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c6f9e470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Correlations between vocabulary test scores and IELTS are very low for both samples</a:t>
            </a:r>
            <a:endParaRPr/>
          </a:p>
          <a:p>
            <a:pPr marL="0" lvl="0" indent="0" algn="l" rtl="0">
              <a:spcBef>
                <a:spcPts val="0"/>
              </a:spcBef>
              <a:spcAft>
                <a:spcPts val="0"/>
              </a:spcAft>
              <a:buNone/>
            </a:pPr>
            <a:r>
              <a:rPr lang="en"/>
              <a:t>The rho for the Chinese speakers is the lowest correlation of this type I have seen.</a:t>
            </a:r>
            <a:endParaRPr/>
          </a:p>
          <a:p>
            <a:pPr marL="0" lvl="0" indent="0" algn="l" rtl="0">
              <a:spcBef>
                <a:spcPts val="0"/>
              </a:spcBef>
              <a:spcAft>
                <a:spcPts val="0"/>
              </a:spcAft>
              <a:buNone/>
            </a:pPr>
            <a:r>
              <a:rPr lang="en"/>
              <a:t>It was so low checked everything for technical errors. </a:t>
            </a:r>
            <a:endParaRPr/>
          </a:p>
          <a:p>
            <a:pPr marL="0" lvl="0" indent="0" algn="l" rtl="0">
              <a:spcBef>
                <a:spcPts val="0"/>
              </a:spcBef>
              <a:spcAft>
                <a:spcPts val="0"/>
              </a:spcAft>
              <a:buNone/>
            </a:pPr>
            <a:r>
              <a:rPr lang="en"/>
              <a:t>The plot shows that for a given overall IELTS bands, your vocabulary score could basically be anything. They aren’t bunched together</a:t>
            </a:r>
            <a:endParaRPr/>
          </a:p>
          <a:p>
            <a:pPr marL="0" lvl="0" indent="0" algn="l" rtl="0">
              <a:spcBef>
                <a:spcPts val="0"/>
              </a:spcBef>
              <a:spcAft>
                <a:spcPts val="0"/>
              </a:spcAft>
              <a:buNone/>
            </a:pPr>
            <a:r>
              <a:rPr lang="en"/>
              <a:t>Mean VST scores don’t increase much as overall IELTS bands increase </a:t>
            </a:r>
            <a:endParaRPr/>
          </a:p>
          <a:p>
            <a:pPr marL="0" lvl="0" indent="0" algn="l" rtl="0">
              <a:spcBef>
                <a:spcPts val="0"/>
              </a:spcBef>
              <a:spcAft>
                <a:spcPts val="0"/>
              </a:spcAft>
              <a:buNone/>
            </a:pPr>
            <a:r>
              <a:rPr lang="en"/>
              <a:t>Even band seven has a wild variety of language knowledge unperinnning this sought after grade.</a:t>
            </a:r>
            <a:endParaRPr/>
          </a:p>
          <a:p>
            <a:pPr marL="0" lvl="0" indent="0" algn="l" rtl="0">
              <a:spcBef>
                <a:spcPts val="0"/>
              </a:spcBef>
              <a:spcAft>
                <a:spcPts val="0"/>
              </a:spcAft>
              <a:buNone/>
            </a:pPr>
            <a:r>
              <a:rPr lang="en"/>
              <a:t>Until overall 7.5 seems pretty to hit that with low vocabulary knowledge.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c6f9e470d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c6f9e470d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Although larger sample would normally be considered more reliable, I had to check…</a:t>
            </a:r>
            <a:endParaRPr/>
          </a:p>
          <a:p>
            <a:pPr marL="0" lvl="0" indent="0" algn="l" rtl="0">
              <a:spcBef>
                <a:spcPts val="0"/>
              </a:spcBef>
              <a:spcAft>
                <a:spcPts val="0"/>
              </a:spcAft>
              <a:buNone/>
            </a:pPr>
            <a:r>
              <a:rPr lang="en"/>
              <a:t>Fearing that 660 cases somehow warped the results.</a:t>
            </a:r>
            <a:endParaRPr/>
          </a:p>
          <a:p>
            <a:pPr marL="0" lvl="0" indent="0" algn="l" rtl="0">
              <a:spcBef>
                <a:spcPts val="0"/>
              </a:spcBef>
              <a:spcAft>
                <a:spcPts val="0"/>
              </a:spcAft>
              <a:buNone/>
            </a:pPr>
            <a:r>
              <a:rPr lang="en"/>
              <a:t>Several other ways of looking at the data give mostly the same kind of very weak relationship.</a:t>
            </a:r>
            <a:endParaRPr/>
          </a:p>
          <a:p>
            <a:pPr marL="0" lvl="0" indent="0" algn="l" rtl="0">
              <a:spcBef>
                <a:spcPts val="0"/>
              </a:spcBef>
              <a:spcAft>
                <a:spcPts val="0"/>
              </a:spcAft>
              <a:buNone/>
            </a:pPr>
            <a:endParaRPr/>
          </a:p>
          <a:p>
            <a:pPr marL="0" lvl="0" indent="0" algn="l" rtl="0">
              <a:spcBef>
                <a:spcPts val="0"/>
              </a:spcBef>
              <a:spcAft>
                <a:spcPts val="0"/>
              </a:spcAft>
              <a:buNone/>
            </a:pPr>
            <a:r>
              <a:rPr lang="en"/>
              <a:t>. Largely all the subsamples have similar or weaker realtionships to the whole sample…. It doesnt matter if you are in the male group / female group / attendend english medium schools / random sub samples…. Well one random sample had slightly stronger. Look at the make result for reading. 0.45 there is no relationship between vocab test results and reading paper results… how is this possible?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81"/>
        <p:cNvGrpSpPr/>
        <p:nvPr/>
      </p:nvGrpSpPr>
      <p:grpSpPr>
        <a:xfrm>
          <a:off x="0" y="0"/>
          <a:ext cx="0" cy="0"/>
          <a:chOff x="0" y="0"/>
          <a:chExt cx="0" cy="0"/>
        </a:xfrm>
      </p:grpSpPr>
      <p:pic>
        <p:nvPicPr>
          <p:cNvPr id="82" name="Google Shape;82;p13"/>
          <p:cNvPicPr preferRelativeResize="0"/>
          <p:nvPr/>
        </p:nvPicPr>
        <p:blipFill rotWithShape="1">
          <a:blip r:embed="rId2">
            <a:alphaModFix/>
          </a:blip>
          <a:srcRect t="9" b="19"/>
          <a:stretch/>
        </p:blipFill>
        <p:spPr>
          <a:xfrm>
            <a:off x="-1" y="0"/>
            <a:ext cx="9144000" cy="5143501"/>
          </a:xfrm>
          <a:prstGeom prst="rect">
            <a:avLst/>
          </a:prstGeom>
          <a:noFill/>
          <a:ln>
            <a:noFill/>
          </a:ln>
        </p:spPr>
      </p:pic>
      <p:sp>
        <p:nvSpPr>
          <p:cNvPr id="83" name="Google Shape;83;p13"/>
          <p:cNvSpPr txBox="1">
            <a:spLocks noGrp="1"/>
          </p:cNvSpPr>
          <p:nvPr>
            <p:ph type="title"/>
          </p:nvPr>
        </p:nvSpPr>
        <p:spPr>
          <a:xfrm>
            <a:off x="942975" y="933525"/>
            <a:ext cx="5324100" cy="2371500"/>
          </a:xfrm>
          <a:prstGeom prst="rect">
            <a:avLst/>
          </a:prstGeom>
          <a:noFill/>
        </p:spPr>
        <p:txBody>
          <a:bodyPr spcFirstLastPara="1" wrap="square" lIns="91425" tIns="91425" rIns="91425" bIns="91425" anchor="b" anchorCtr="0"/>
          <a:lstStyle>
            <a:lvl1pPr lvl="0" algn="l">
              <a:lnSpc>
                <a:spcPct val="100000"/>
              </a:lnSpc>
              <a:spcBef>
                <a:spcPts val="0"/>
              </a:spcBef>
              <a:spcAft>
                <a:spcPts val="0"/>
              </a:spcAft>
              <a:buClr>
                <a:srgbClr val="FFFFFF"/>
              </a:buClr>
              <a:buSzPts val="3200"/>
              <a:buNone/>
              <a:defRPr sz="3200" b="1">
                <a:solidFill>
                  <a:srgbClr val="FFFFFF"/>
                </a:solidFill>
              </a:defRPr>
            </a:lvl1pPr>
            <a:lvl2pPr lvl="1" algn="l">
              <a:lnSpc>
                <a:spcPct val="100000"/>
              </a:lnSpc>
              <a:spcBef>
                <a:spcPts val="0"/>
              </a:spcBef>
              <a:spcAft>
                <a:spcPts val="0"/>
              </a:spcAft>
              <a:buClr>
                <a:srgbClr val="FFFFFF"/>
              </a:buClr>
              <a:buSzPts val="3200"/>
              <a:buNone/>
              <a:defRPr sz="3200" b="1">
                <a:solidFill>
                  <a:srgbClr val="FFFFFF"/>
                </a:solidFill>
              </a:defRPr>
            </a:lvl2pPr>
            <a:lvl3pPr lvl="2" algn="l">
              <a:lnSpc>
                <a:spcPct val="100000"/>
              </a:lnSpc>
              <a:spcBef>
                <a:spcPts val="0"/>
              </a:spcBef>
              <a:spcAft>
                <a:spcPts val="0"/>
              </a:spcAft>
              <a:buClr>
                <a:srgbClr val="FFFFFF"/>
              </a:buClr>
              <a:buSzPts val="3200"/>
              <a:buNone/>
              <a:defRPr sz="3200" b="1">
                <a:solidFill>
                  <a:srgbClr val="FFFFFF"/>
                </a:solidFill>
              </a:defRPr>
            </a:lvl3pPr>
            <a:lvl4pPr lvl="3" algn="l">
              <a:lnSpc>
                <a:spcPct val="100000"/>
              </a:lnSpc>
              <a:spcBef>
                <a:spcPts val="0"/>
              </a:spcBef>
              <a:spcAft>
                <a:spcPts val="0"/>
              </a:spcAft>
              <a:buClr>
                <a:srgbClr val="FFFFFF"/>
              </a:buClr>
              <a:buSzPts val="3200"/>
              <a:buNone/>
              <a:defRPr sz="3200" b="1">
                <a:solidFill>
                  <a:srgbClr val="FFFFFF"/>
                </a:solidFill>
              </a:defRPr>
            </a:lvl4pPr>
            <a:lvl5pPr lvl="4" algn="l">
              <a:lnSpc>
                <a:spcPct val="100000"/>
              </a:lnSpc>
              <a:spcBef>
                <a:spcPts val="0"/>
              </a:spcBef>
              <a:spcAft>
                <a:spcPts val="0"/>
              </a:spcAft>
              <a:buClr>
                <a:srgbClr val="FFFFFF"/>
              </a:buClr>
              <a:buSzPts val="3200"/>
              <a:buNone/>
              <a:defRPr sz="3200" b="1">
                <a:solidFill>
                  <a:srgbClr val="FFFFFF"/>
                </a:solidFill>
              </a:defRPr>
            </a:lvl5pPr>
            <a:lvl6pPr lvl="5" algn="l">
              <a:lnSpc>
                <a:spcPct val="100000"/>
              </a:lnSpc>
              <a:spcBef>
                <a:spcPts val="0"/>
              </a:spcBef>
              <a:spcAft>
                <a:spcPts val="0"/>
              </a:spcAft>
              <a:buClr>
                <a:srgbClr val="FFFFFF"/>
              </a:buClr>
              <a:buSzPts val="3200"/>
              <a:buNone/>
              <a:defRPr sz="3200" b="1">
                <a:solidFill>
                  <a:srgbClr val="FFFFFF"/>
                </a:solidFill>
              </a:defRPr>
            </a:lvl6pPr>
            <a:lvl7pPr lvl="6" algn="l">
              <a:lnSpc>
                <a:spcPct val="100000"/>
              </a:lnSpc>
              <a:spcBef>
                <a:spcPts val="0"/>
              </a:spcBef>
              <a:spcAft>
                <a:spcPts val="0"/>
              </a:spcAft>
              <a:buClr>
                <a:srgbClr val="FFFFFF"/>
              </a:buClr>
              <a:buSzPts val="3200"/>
              <a:buNone/>
              <a:defRPr sz="3200" b="1">
                <a:solidFill>
                  <a:srgbClr val="FFFFFF"/>
                </a:solidFill>
              </a:defRPr>
            </a:lvl7pPr>
            <a:lvl8pPr lvl="7" algn="l">
              <a:lnSpc>
                <a:spcPct val="100000"/>
              </a:lnSpc>
              <a:spcBef>
                <a:spcPts val="0"/>
              </a:spcBef>
              <a:spcAft>
                <a:spcPts val="0"/>
              </a:spcAft>
              <a:buClr>
                <a:srgbClr val="FFFFFF"/>
              </a:buClr>
              <a:buSzPts val="3200"/>
              <a:buNone/>
              <a:defRPr sz="3200" b="1">
                <a:solidFill>
                  <a:srgbClr val="FFFFFF"/>
                </a:solidFill>
              </a:defRPr>
            </a:lvl8pPr>
            <a:lvl9pPr lvl="8" algn="l">
              <a:lnSpc>
                <a:spcPct val="100000"/>
              </a:lnSpc>
              <a:spcBef>
                <a:spcPts val="0"/>
              </a:spcBef>
              <a:spcAft>
                <a:spcPts val="0"/>
              </a:spcAft>
              <a:buClr>
                <a:srgbClr val="FFFFFF"/>
              </a:buClr>
              <a:buSzPts val="3200"/>
              <a:buNone/>
              <a:defRPr sz="3200" b="1">
                <a:solidFill>
                  <a:srgbClr val="FFFFFF"/>
                </a:solidFill>
              </a:defRPr>
            </a:lvl9pPr>
          </a:lstStyle>
          <a:p>
            <a:endParaRPr/>
          </a:p>
        </p:txBody>
      </p:sp>
      <p:sp>
        <p:nvSpPr>
          <p:cNvPr id="84" name="Google Shape;84;p13"/>
          <p:cNvSpPr txBox="1">
            <a:spLocks noGrp="1"/>
          </p:cNvSpPr>
          <p:nvPr>
            <p:ph type="subTitle" idx="1"/>
          </p:nvPr>
        </p:nvSpPr>
        <p:spPr>
          <a:xfrm>
            <a:off x="942975" y="3481575"/>
            <a:ext cx="5324100" cy="493200"/>
          </a:xfrm>
          <a:prstGeom prst="rect">
            <a:avLst/>
          </a:prstGeom>
          <a:noFill/>
        </p:spPr>
        <p:txBody>
          <a:bodyPr spcFirstLastPara="1" wrap="square" lIns="91425" tIns="91425" rIns="91425" bIns="91425" anchor="t" anchorCtr="0"/>
          <a:lstStyle>
            <a:lvl1pPr lvl="0" algn="l">
              <a:lnSpc>
                <a:spcPct val="100000"/>
              </a:lnSpc>
              <a:spcBef>
                <a:spcPts val="0"/>
              </a:spcBef>
              <a:spcAft>
                <a:spcPts val="0"/>
              </a:spcAft>
              <a:buClr>
                <a:srgbClr val="FFFFFF"/>
              </a:buClr>
              <a:buSzPts val="1800"/>
              <a:buNone/>
              <a:defRPr sz="1800">
                <a:solidFill>
                  <a:srgbClr val="FFFFFF"/>
                </a:solidFill>
              </a:defRPr>
            </a:lvl1pPr>
            <a:lvl2pPr lvl="1" algn="l">
              <a:lnSpc>
                <a:spcPct val="100000"/>
              </a:lnSpc>
              <a:spcBef>
                <a:spcPts val="0"/>
              </a:spcBef>
              <a:spcAft>
                <a:spcPts val="0"/>
              </a:spcAft>
              <a:buClr>
                <a:srgbClr val="FFFFFF"/>
              </a:buClr>
              <a:buSzPts val="1800"/>
              <a:buNone/>
              <a:defRPr sz="1800">
                <a:solidFill>
                  <a:srgbClr val="FFFFFF"/>
                </a:solidFill>
              </a:defRPr>
            </a:lvl2pPr>
            <a:lvl3pPr lvl="2" algn="l">
              <a:lnSpc>
                <a:spcPct val="100000"/>
              </a:lnSpc>
              <a:spcBef>
                <a:spcPts val="0"/>
              </a:spcBef>
              <a:spcAft>
                <a:spcPts val="0"/>
              </a:spcAft>
              <a:buClr>
                <a:srgbClr val="FFFFFF"/>
              </a:buClr>
              <a:buSzPts val="1800"/>
              <a:buNone/>
              <a:defRPr sz="1800">
                <a:solidFill>
                  <a:srgbClr val="FFFFFF"/>
                </a:solidFill>
              </a:defRPr>
            </a:lvl3pPr>
            <a:lvl4pPr lvl="3" algn="l">
              <a:lnSpc>
                <a:spcPct val="100000"/>
              </a:lnSpc>
              <a:spcBef>
                <a:spcPts val="0"/>
              </a:spcBef>
              <a:spcAft>
                <a:spcPts val="0"/>
              </a:spcAft>
              <a:buClr>
                <a:srgbClr val="FFFFFF"/>
              </a:buClr>
              <a:buSzPts val="1800"/>
              <a:buNone/>
              <a:defRPr sz="1800">
                <a:solidFill>
                  <a:srgbClr val="FFFFFF"/>
                </a:solidFill>
              </a:defRPr>
            </a:lvl4pPr>
            <a:lvl5pPr lvl="4" algn="l">
              <a:lnSpc>
                <a:spcPct val="100000"/>
              </a:lnSpc>
              <a:spcBef>
                <a:spcPts val="0"/>
              </a:spcBef>
              <a:spcAft>
                <a:spcPts val="0"/>
              </a:spcAft>
              <a:buClr>
                <a:srgbClr val="FFFFFF"/>
              </a:buClr>
              <a:buSzPts val="1800"/>
              <a:buNone/>
              <a:defRPr sz="1800">
                <a:solidFill>
                  <a:srgbClr val="FFFFFF"/>
                </a:solidFill>
              </a:defRPr>
            </a:lvl5pPr>
            <a:lvl6pPr lvl="5" algn="l">
              <a:lnSpc>
                <a:spcPct val="100000"/>
              </a:lnSpc>
              <a:spcBef>
                <a:spcPts val="0"/>
              </a:spcBef>
              <a:spcAft>
                <a:spcPts val="0"/>
              </a:spcAft>
              <a:buClr>
                <a:srgbClr val="FFFFFF"/>
              </a:buClr>
              <a:buSzPts val="1800"/>
              <a:buNone/>
              <a:defRPr sz="1800">
                <a:solidFill>
                  <a:srgbClr val="FFFFFF"/>
                </a:solidFill>
              </a:defRPr>
            </a:lvl6pPr>
            <a:lvl7pPr lvl="6" algn="l">
              <a:lnSpc>
                <a:spcPct val="100000"/>
              </a:lnSpc>
              <a:spcBef>
                <a:spcPts val="0"/>
              </a:spcBef>
              <a:spcAft>
                <a:spcPts val="0"/>
              </a:spcAft>
              <a:buClr>
                <a:srgbClr val="FFFFFF"/>
              </a:buClr>
              <a:buSzPts val="1800"/>
              <a:buNone/>
              <a:defRPr sz="1800">
                <a:solidFill>
                  <a:srgbClr val="FFFFFF"/>
                </a:solidFill>
              </a:defRPr>
            </a:lvl7pPr>
            <a:lvl8pPr lvl="7" algn="l">
              <a:lnSpc>
                <a:spcPct val="100000"/>
              </a:lnSpc>
              <a:spcBef>
                <a:spcPts val="0"/>
              </a:spcBef>
              <a:spcAft>
                <a:spcPts val="0"/>
              </a:spcAft>
              <a:buClr>
                <a:srgbClr val="FFFFFF"/>
              </a:buClr>
              <a:buSzPts val="1800"/>
              <a:buNone/>
              <a:defRPr sz="1800">
                <a:solidFill>
                  <a:srgbClr val="FFFFFF"/>
                </a:solidFill>
              </a:defRPr>
            </a:lvl8pPr>
            <a:lvl9pPr lvl="8" algn="l">
              <a:lnSpc>
                <a:spcPct val="100000"/>
              </a:lnSpc>
              <a:spcBef>
                <a:spcPts val="0"/>
              </a:spcBef>
              <a:spcAft>
                <a:spcPts val="0"/>
              </a:spcAft>
              <a:buClr>
                <a:srgbClr val="FFFFFF"/>
              </a:buClr>
              <a:buSzPts val="1800"/>
              <a:buNone/>
              <a:defRPr sz="1800">
                <a:solidFill>
                  <a:srgbClr val="FFFFFF"/>
                </a:solidFill>
              </a:defRPr>
            </a:lvl9pPr>
          </a:lstStyle>
          <a:p>
            <a:endParaRPr/>
          </a:p>
        </p:txBody>
      </p:sp>
      <p:sp>
        <p:nvSpPr>
          <p:cNvPr id="85" name="Google Shape;85;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
  <p:cSld name="AUTOLAYOUT_1">
    <p:spTree>
      <p:nvGrpSpPr>
        <p:cNvPr id="1" name="Shape 86"/>
        <p:cNvGrpSpPr/>
        <p:nvPr/>
      </p:nvGrpSpPr>
      <p:grpSpPr>
        <a:xfrm>
          <a:off x="0" y="0"/>
          <a:ext cx="0" cy="0"/>
          <a:chOff x="0" y="0"/>
          <a:chExt cx="0" cy="0"/>
        </a:xfrm>
      </p:grpSpPr>
      <p:sp>
        <p:nvSpPr>
          <p:cNvPr id="87" name="Google Shape;87;p14"/>
          <p:cNvSpPr/>
          <p:nvPr/>
        </p:nvSpPr>
        <p:spPr>
          <a:xfrm>
            <a:off x="0" y="0"/>
            <a:ext cx="9144000" cy="5143500"/>
          </a:xfrm>
          <a:prstGeom prst="rect">
            <a:avLst/>
          </a:prstGeom>
          <a:solidFill>
            <a:srgbClr val="112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8" name="Google Shape;88;p14"/>
          <p:cNvPicPr preferRelativeResize="0"/>
          <p:nvPr/>
        </p:nvPicPr>
        <p:blipFill rotWithShape="1">
          <a:blip r:embed="rId2">
            <a:alphaModFix/>
          </a:blip>
          <a:srcRect l="38684"/>
          <a:stretch/>
        </p:blipFill>
        <p:spPr>
          <a:xfrm>
            <a:off x="2291" y="1007350"/>
            <a:ext cx="1272100" cy="3128806"/>
          </a:xfrm>
          <a:prstGeom prst="rect">
            <a:avLst/>
          </a:prstGeom>
          <a:noFill/>
          <a:ln>
            <a:noFill/>
          </a:ln>
        </p:spPr>
      </p:pic>
      <p:sp>
        <p:nvSpPr>
          <p:cNvPr id="89" name="Google Shape;89;p14"/>
          <p:cNvSpPr txBox="1">
            <a:spLocks noGrp="1"/>
          </p:cNvSpPr>
          <p:nvPr>
            <p:ph type="ctrTitle"/>
          </p:nvPr>
        </p:nvSpPr>
        <p:spPr>
          <a:xfrm>
            <a:off x="1884750" y="711325"/>
            <a:ext cx="6947700" cy="996000"/>
          </a:xfrm>
          <a:prstGeom prst="rect">
            <a:avLst/>
          </a:prstGeom>
          <a:noFill/>
        </p:spPr>
        <p:txBody>
          <a:bodyPr spcFirstLastPara="1" wrap="square" lIns="91425" tIns="91425" rIns="91425" bIns="91425" anchor="b" anchorCtr="0"/>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a:endParaRPr/>
          </a:p>
        </p:txBody>
      </p:sp>
      <p:sp>
        <p:nvSpPr>
          <p:cNvPr id="90" name="Google Shape;90;p14"/>
          <p:cNvSpPr txBox="1">
            <a:spLocks noGrp="1"/>
          </p:cNvSpPr>
          <p:nvPr>
            <p:ph type="body" idx="1"/>
          </p:nvPr>
        </p:nvSpPr>
        <p:spPr>
          <a:xfrm>
            <a:off x="1884750" y="1825575"/>
            <a:ext cx="6947700" cy="2743200"/>
          </a:xfrm>
          <a:prstGeom prst="rect">
            <a:avLst/>
          </a:prstGeom>
          <a:noFill/>
        </p:spPr>
        <p:txBody>
          <a:bodyPr spcFirstLastPara="1" wrap="square" lIns="91425" tIns="91425" rIns="91425" bIns="91425" anchor="t" anchorCtr="0"/>
          <a:lstStyle>
            <a:lvl1pPr marL="457200" lvl="0" indent="-330200" algn="l">
              <a:lnSpc>
                <a:spcPct val="115000"/>
              </a:lnSpc>
              <a:spcBef>
                <a:spcPts val="0"/>
              </a:spcBef>
              <a:spcAft>
                <a:spcPts val="0"/>
              </a:spcAft>
              <a:buClr>
                <a:srgbClr val="FFFFFF"/>
              </a:buClr>
              <a:buSzPts val="1600"/>
              <a:buChar char="●"/>
              <a:defRPr sz="1600">
                <a:solidFill>
                  <a:srgbClr val="FFFFFF"/>
                </a:solidFill>
              </a:defRPr>
            </a:lvl1pPr>
            <a:lvl2pPr marL="914400" lvl="1" indent="-317500" algn="l">
              <a:lnSpc>
                <a:spcPct val="115000"/>
              </a:lnSpc>
              <a:spcBef>
                <a:spcPts val="1600"/>
              </a:spcBef>
              <a:spcAft>
                <a:spcPts val="0"/>
              </a:spcAft>
              <a:buClr>
                <a:srgbClr val="FFFFFF"/>
              </a:buClr>
              <a:buSzPts val="1400"/>
              <a:buChar char="○"/>
              <a:defRPr sz="1400">
                <a:solidFill>
                  <a:srgbClr val="FFFFFF"/>
                </a:solidFill>
              </a:defRPr>
            </a:lvl2pPr>
            <a:lvl3pPr marL="1371600" lvl="2" indent="-317500" algn="l">
              <a:lnSpc>
                <a:spcPct val="115000"/>
              </a:lnSpc>
              <a:spcBef>
                <a:spcPts val="1600"/>
              </a:spcBef>
              <a:spcAft>
                <a:spcPts val="0"/>
              </a:spcAft>
              <a:buClr>
                <a:srgbClr val="FFFFFF"/>
              </a:buClr>
              <a:buSzPts val="1400"/>
              <a:buChar char="■"/>
              <a:defRPr sz="1400">
                <a:solidFill>
                  <a:srgbClr val="FFFFFF"/>
                </a:solidFill>
              </a:defRPr>
            </a:lvl3pPr>
            <a:lvl4pPr marL="1828800" lvl="3" indent="-317500" algn="l">
              <a:lnSpc>
                <a:spcPct val="115000"/>
              </a:lnSpc>
              <a:spcBef>
                <a:spcPts val="1600"/>
              </a:spcBef>
              <a:spcAft>
                <a:spcPts val="0"/>
              </a:spcAft>
              <a:buClr>
                <a:srgbClr val="FFFFFF"/>
              </a:buClr>
              <a:buSzPts val="1400"/>
              <a:buChar char="●"/>
              <a:defRPr sz="1400">
                <a:solidFill>
                  <a:srgbClr val="FFFFFF"/>
                </a:solidFill>
              </a:defRPr>
            </a:lvl4pPr>
            <a:lvl5pPr marL="2286000" lvl="4" indent="-317500" algn="l">
              <a:lnSpc>
                <a:spcPct val="115000"/>
              </a:lnSpc>
              <a:spcBef>
                <a:spcPts val="1600"/>
              </a:spcBef>
              <a:spcAft>
                <a:spcPts val="0"/>
              </a:spcAft>
              <a:buClr>
                <a:srgbClr val="FFFFFF"/>
              </a:buClr>
              <a:buSzPts val="1400"/>
              <a:buChar char="○"/>
              <a:defRPr sz="1400">
                <a:solidFill>
                  <a:srgbClr val="FFFFFF"/>
                </a:solidFill>
              </a:defRPr>
            </a:lvl5pPr>
            <a:lvl6pPr marL="2743200" lvl="5" indent="-317500" algn="l">
              <a:lnSpc>
                <a:spcPct val="115000"/>
              </a:lnSpc>
              <a:spcBef>
                <a:spcPts val="1600"/>
              </a:spcBef>
              <a:spcAft>
                <a:spcPts val="0"/>
              </a:spcAft>
              <a:buClr>
                <a:srgbClr val="FFFFFF"/>
              </a:buClr>
              <a:buSzPts val="1400"/>
              <a:buChar char="■"/>
              <a:defRPr sz="1400">
                <a:solidFill>
                  <a:srgbClr val="FFFFFF"/>
                </a:solidFill>
              </a:defRPr>
            </a:lvl6pPr>
            <a:lvl7pPr marL="3200400" lvl="6" indent="-317500" algn="l">
              <a:lnSpc>
                <a:spcPct val="115000"/>
              </a:lnSpc>
              <a:spcBef>
                <a:spcPts val="1600"/>
              </a:spcBef>
              <a:spcAft>
                <a:spcPts val="0"/>
              </a:spcAft>
              <a:buClr>
                <a:srgbClr val="FFFFFF"/>
              </a:buClr>
              <a:buSzPts val="1400"/>
              <a:buChar char="●"/>
              <a:defRPr sz="1400">
                <a:solidFill>
                  <a:srgbClr val="FFFFFF"/>
                </a:solidFill>
              </a:defRPr>
            </a:lvl7pPr>
            <a:lvl8pPr marL="3657600" lvl="7" indent="-317500" algn="l">
              <a:lnSpc>
                <a:spcPct val="115000"/>
              </a:lnSpc>
              <a:spcBef>
                <a:spcPts val="1600"/>
              </a:spcBef>
              <a:spcAft>
                <a:spcPts val="0"/>
              </a:spcAft>
              <a:buClr>
                <a:srgbClr val="FFFFFF"/>
              </a:buClr>
              <a:buSzPts val="1400"/>
              <a:buChar char="○"/>
              <a:defRPr sz="1400">
                <a:solidFill>
                  <a:srgbClr val="FFFFFF"/>
                </a:solidFill>
              </a:defRPr>
            </a:lvl8pPr>
            <a:lvl9pPr marL="4114800" lvl="8" indent="-317500" algn="l">
              <a:lnSpc>
                <a:spcPct val="115000"/>
              </a:lnSpc>
              <a:spcBef>
                <a:spcPts val="1600"/>
              </a:spcBef>
              <a:spcAft>
                <a:spcPts val="1600"/>
              </a:spcAft>
              <a:buClr>
                <a:srgbClr val="FFFFFF"/>
              </a:buClr>
              <a:buSzPts val="1400"/>
              <a:buChar char="■"/>
              <a:defRPr sz="1400">
                <a:solidFill>
                  <a:srgbClr val="FFFFFF"/>
                </a:solidFill>
              </a:defRPr>
            </a:lvl9pPr>
          </a:lstStyle>
          <a:p>
            <a:endParaRPr/>
          </a:p>
        </p:txBody>
      </p:sp>
      <p:sp>
        <p:nvSpPr>
          <p:cNvPr id="91" name="Google Shape;91;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drew.Drummond@kcl.ac.uk"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mailto:andrew.drummond@kcl.ac.uk"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customXml" Target="../ink/ink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437418" y="457275"/>
            <a:ext cx="6137388" cy="2422788"/>
          </a:xfrm>
          <a:prstGeom prst="rect">
            <a:avLst/>
          </a:prstGeom>
        </p:spPr>
        <p:txBody>
          <a:bodyPr spcFirstLastPara="1" wrap="square" lIns="91425" tIns="91425" rIns="91425" bIns="91425" anchor="b" anchorCtr="0">
            <a:noAutofit/>
          </a:bodyPr>
          <a:lstStyle/>
          <a:p>
            <a:r>
              <a:rPr lang="en" dirty="0"/>
              <a:t>The strength of relationship between IELTS scores and receptive vocabulary knowledge for Chinese speakers</a:t>
            </a:r>
          </a:p>
        </p:txBody>
      </p:sp>
      <p:sp>
        <p:nvSpPr>
          <p:cNvPr id="97" name="Google Shape;97;p15"/>
          <p:cNvSpPr txBox="1">
            <a:spLocks noGrp="1"/>
          </p:cNvSpPr>
          <p:nvPr>
            <p:ph type="subTitle" idx="1"/>
          </p:nvPr>
        </p:nvSpPr>
        <p:spPr>
          <a:xfrm>
            <a:off x="942975" y="3481575"/>
            <a:ext cx="5324100" cy="49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Andrew.Drummond@kcl.ac.uk</a:t>
            </a:r>
            <a:endParaRPr/>
          </a:p>
          <a:p>
            <a:pPr marL="0" lvl="0" indent="0" algn="l" rtl="0">
              <a:spcBef>
                <a:spcPts val="0"/>
              </a:spcBef>
              <a:spcAft>
                <a:spcPts val="0"/>
              </a:spcAft>
              <a:buNone/>
            </a:pPr>
            <a:r>
              <a:rPr lang="en"/>
              <a:t>@drummondandrew</a:t>
            </a:r>
            <a:endParaRPr/>
          </a:p>
        </p:txBody>
      </p:sp>
      <p:pic>
        <p:nvPicPr>
          <p:cNvPr id="98" name="Google Shape;98;p15"/>
          <p:cNvPicPr preferRelativeResize="0"/>
          <p:nvPr/>
        </p:nvPicPr>
        <p:blipFill>
          <a:blip r:embed="rId4">
            <a:alphaModFix/>
          </a:blip>
          <a:stretch>
            <a:fillRect/>
          </a:stretch>
        </p:blipFill>
        <p:spPr>
          <a:xfrm>
            <a:off x="6908875" y="2572375"/>
            <a:ext cx="1803750" cy="1803750"/>
          </a:xfrm>
          <a:prstGeom prst="rect">
            <a:avLst/>
          </a:prstGeom>
          <a:noFill/>
          <a:ln>
            <a:noFill/>
          </a:ln>
        </p:spPr>
      </p:pic>
      <p:sp>
        <p:nvSpPr>
          <p:cNvPr id="99" name="Google Shape;99;p15"/>
          <p:cNvSpPr txBox="1">
            <a:spLocks noGrp="1"/>
          </p:cNvSpPr>
          <p:nvPr>
            <p:ph type="subTitle" idx="1"/>
          </p:nvPr>
        </p:nvSpPr>
        <p:spPr>
          <a:xfrm>
            <a:off x="6572000" y="4436175"/>
            <a:ext cx="2572200" cy="71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QR code for PADLET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3"/>
          <p:cNvSpPr txBox="1">
            <a:spLocks noGrp="1"/>
          </p:cNvSpPr>
          <p:nvPr>
            <p:ph type="title"/>
          </p:nvPr>
        </p:nvSpPr>
        <p:spPr>
          <a:xfrm>
            <a:off x="335050" y="63322"/>
            <a:ext cx="8222100" cy="83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Sub-samples’ data</a:t>
            </a:r>
            <a:endParaRPr/>
          </a:p>
        </p:txBody>
      </p:sp>
      <p:graphicFrame>
        <p:nvGraphicFramePr>
          <p:cNvPr id="172" name="Google Shape;172;p23"/>
          <p:cNvGraphicFramePr/>
          <p:nvPr/>
        </p:nvGraphicFramePr>
        <p:xfrm>
          <a:off x="480700" y="1130725"/>
          <a:ext cx="8289550" cy="3992500"/>
        </p:xfrm>
        <a:graphic>
          <a:graphicData uri="http://schemas.openxmlformats.org/drawingml/2006/table">
            <a:tbl>
              <a:tblPr>
                <a:noFill/>
                <a:tableStyleId>{887E31DC-1A4E-4AFB-8B7C-E3BCC39847EE}</a:tableStyleId>
              </a:tblPr>
              <a:tblGrid>
                <a:gridCol w="1183450">
                  <a:extLst>
                    <a:ext uri="{9D8B030D-6E8A-4147-A177-3AD203B41FA5}">
                      <a16:colId xmlns:a16="http://schemas.microsoft.com/office/drawing/2014/main" val="20000"/>
                    </a:ext>
                  </a:extLst>
                </a:gridCol>
                <a:gridCol w="1184350">
                  <a:extLst>
                    <a:ext uri="{9D8B030D-6E8A-4147-A177-3AD203B41FA5}">
                      <a16:colId xmlns:a16="http://schemas.microsoft.com/office/drawing/2014/main" val="20001"/>
                    </a:ext>
                  </a:extLst>
                </a:gridCol>
                <a:gridCol w="1184350">
                  <a:extLst>
                    <a:ext uri="{9D8B030D-6E8A-4147-A177-3AD203B41FA5}">
                      <a16:colId xmlns:a16="http://schemas.microsoft.com/office/drawing/2014/main" val="20002"/>
                    </a:ext>
                  </a:extLst>
                </a:gridCol>
                <a:gridCol w="1184350">
                  <a:extLst>
                    <a:ext uri="{9D8B030D-6E8A-4147-A177-3AD203B41FA5}">
                      <a16:colId xmlns:a16="http://schemas.microsoft.com/office/drawing/2014/main" val="20003"/>
                    </a:ext>
                  </a:extLst>
                </a:gridCol>
                <a:gridCol w="1184350">
                  <a:extLst>
                    <a:ext uri="{9D8B030D-6E8A-4147-A177-3AD203B41FA5}">
                      <a16:colId xmlns:a16="http://schemas.microsoft.com/office/drawing/2014/main" val="20004"/>
                    </a:ext>
                  </a:extLst>
                </a:gridCol>
                <a:gridCol w="1184350">
                  <a:extLst>
                    <a:ext uri="{9D8B030D-6E8A-4147-A177-3AD203B41FA5}">
                      <a16:colId xmlns:a16="http://schemas.microsoft.com/office/drawing/2014/main" val="20005"/>
                    </a:ext>
                  </a:extLst>
                </a:gridCol>
                <a:gridCol w="1184350">
                  <a:extLst>
                    <a:ext uri="{9D8B030D-6E8A-4147-A177-3AD203B41FA5}">
                      <a16:colId xmlns:a16="http://schemas.microsoft.com/office/drawing/2014/main" val="20006"/>
                    </a:ext>
                  </a:extLst>
                </a:gridCol>
              </a:tblGrid>
              <a:tr h="340275">
                <a:tc>
                  <a:txBody>
                    <a:bodyPr/>
                    <a:lstStyle/>
                    <a:p>
                      <a:pPr marL="0" lvl="0" indent="0" algn="l" rtl="0">
                        <a:spcBef>
                          <a:spcPts val="0"/>
                        </a:spcBef>
                        <a:spcAft>
                          <a:spcPts val="0"/>
                        </a:spcAft>
                        <a:buNone/>
                      </a:pPr>
                      <a:endParaRPr sz="1100"/>
                    </a:p>
                  </a:txBody>
                  <a:tcPr marL="63500" marR="63500" marT="63500" marB="63500">
                    <a:solidFill>
                      <a:srgbClr val="EEECE1"/>
                    </a:solidFill>
                  </a:tcPr>
                </a:tc>
                <a:tc>
                  <a:txBody>
                    <a:bodyPr/>
                    <a:lstStyle/>
                    <a:p>
                      <a:pPr marL="0" lvl="0" indent="0" algn="l" rtl="0">
                        <a:spcBef>
                          <a:spcPts val="0"/>
                        </a:spcBef>
                        <a:spcAft>
                          <a:spcPts val="0"/>
                        </a:spcAft>
                        <a:buNone/>
                      </a:pPr>
                      <a:endParaRPr sz="1100"/>
                    </a:p>
                  </a:txBody>
                  <a:tcPr marL="63500" marR="63500" marT="63500" marB="63500">
                    <a:solidFill>
                      <a:srgbClr val="EEECE1"/>
                    </a:solidFill>
                  </a:tcPr>
                </a:tc>
                <a:tc>
                  <a:txBody>
                    <a:bodyPr/>
                    <a:lstStyle/>
                    <a:p>
                      <a:pPr marL="0" lvl="0" indent="0" algn="l" rtl="0">
                        <a:spcBef>
                          <a:spcPts val="0"/>
                        </a:spcBef>
                        <a:spcAft>
                          <a:spcPts val="0"/>
                        </a:spcAft>
                        <a:buNone/>
                      </a:pPr>
                      <a:r>
                        <a:rPr lang="en" sz="1100"/>
                        <a:t>IELTS Overall</a:t>
                      </a:r>
                      <a:endParaRPr sz="1100"/>
                    </a:p>
                  </a:txBody>
                  <a:tcPr marL="63500" marR="63500" marT="63500" marB="63500">
                    <a:solidFill>
                      <a:srgbClr val="EEECE1"/>
                    </a:solidFill>
                  </a:tcPr>
                </a:tc>
                <a:tc>
                  <a:txBody>
                    <a:bodyPr/>
                    <a:lstStyle/>
                    <a:p>
                      <a:pPr marL="0" lvl="0" indent="0" algn="l" rtl="0">
                        <a:spcBef>
                          <a:spcPts val="0"/>
                        </a:spcBef>
                        <a:spcAft>
                          <a:spcPts val="0"/>
                        </a:spcAft>
                        <a:buNone/>
                      </a:pPr>
                      <a:r>
                        <a:rPr lang="en" sz="1100"/>
                        <a:t>IELTS Reading</a:t>
                      </a:r>
                      <a:endParaRPr sz="1100"/>
                    </a:p>
                  </a:txBody>
                  <a:tcPr marL="63500" marR="63500" marT="63500" marB="63500">
                    <a:solidFill>
                      <a:srgbClr val="EEECE1"/>
                    </a:solidFill>
                  </a:tcPr>
                </a:tc>
                <a:tc>
                  <a:txBody>
                    <a:bodyPr/>
                    <a:lstStyle/>
                    <a:p>
                      <a:pPr marL="0" lvl="0" indent="0" algn="l" rtl="0">
                        <a:spcBef>
                          <a:spcPts val="0"/>
                        </a:spcBef>
                        <a:spcAft>
                          <a:spcPts val="0"/>
                        </a:spcAft>
                        <a:buNone/>
                      </a:pPr>
                      <a:r>
                        <a:rPr lang="en" sz="1100"/>
                        <a:t>IELTS Writing</a:t>
                      </a:r>
                      <a:endParaRPr sz="1100"/>
                    </a:p>
                  </a:txBody>
                  <a:tcPr marL="63500" marR="63500" marT="63500" marB="63500">
                    <a:solidFill>
                      <a:srgbClr val="EEECE1"/>
                    </a:solidFill>
                  </a:tcPr>
                </a:tc>
                <a:tc>
                  <a:txBody>
                    <a:bodyPr/>
                    <a:lstStyle/>
                    <a:p>
                      <a:pPr marL="0" lvl="0" indent="0" algn="l" rtl="0">
                        <a:spcBef>
                          <a:spcPts val="0"/>
                        </a:spcBef>
                        <a:spcAft>
                          <a:spcPts val="0"/>
                        </a:spcAft>
                        <a:buNone/>
                      </a:pPr>
                      <a:r>
                        <a:rPr lang="en" sz="1100"/>
                        <a:t>IELTS Speaking</a:t>
                      </a:r>
                      <a:endParaRPr sz="1100"/>
                    </a:p>
                  </a:txBody>
                  <a:tcPr marL="63500" marR="63500" marT="63500" marB="63500">
                    <a:solidFill>
                      <a:srgbClr val="EEECE1"/>
                    </a:solidFill>
                  </a:tcPr>
                </a:tc>
                <a:tc>
                  <a:txBody>
                    <a:bodyPr/>
                    <a:lstStyle/>
                    <a:p>
                      <a:pPr marL="0" lvl="0" indent="0" algn="l" rtl="0">
                        <a:spcBef>
                          <a:spcPts val="0"/>
                        </a:spcBef>
                        <a:spcAft>
                          <a:spcPts val="0"/>
                        </a:spcAft>
                        <a:buNone/>
                      </a:pPr>
                      <a:r>
                        <a:rPr lang="en" sz="1100"/>
                        <a:t>IELTS Listening</a:t>
                      </a:r>
                      <a:endParaRPr sz="1100"/>
                    </a:p>
                  </a:txBody>
                  <a:tcPr marL="63500" marR="63500" marT="63500" marB="63500">
                    <a:solidFill>
                      <a:srgbClr val="EEECE1"/>
                    </a:solidFill>
                  </a:tcPr>
                </a:tc>
                <a:extLst>
                  <a:ext uri="{0D108BD9-81ED-4DB2-BD59-A6C34878D82A}">
                    <a16:rowId xmlns:a16="http://schemas.microsoft.com/office/drawing/2014/main" val="10000"/>
                  </a:ext>
                </a:extLst>
              </a:tr>
              <a:tr h="535750">
                <a:tc>
                  <a:txBody>
                    <a:bodyPr/>
                    <a:lstStyle/>
                    <a:p>
                      <a:pPr marL="0" lvl="0" indent="0" algn="l" rtl="0">
                        <a:spcBef>
                          <a:spcPts val="0"/>
                        </a:spcBef>
                        <a:spcAft>
                          <a:spcPts val="0"/>
                        </a:spcAft>
                        <a:buNone/>
                      </a:pPr>
                      <a:r>
                        <a:rPr lang="en" sz="1100">
                          <a:solidFill>
                            <a:srgbClr val="FFFFFF"/>
                          </a:solidFill>
                        </a:rPr>
                        <a:t>Mixed sample (n=53)</a:t>
                      </a:r>
                      <a:endParaRPr sz="1100">
                        <a:solidFill>
                          <a:srgbClr val="FFFFFF"/>
                        </a:solidFill>
                      </a:endParaRPr>
                    </a:p>
                  </a:txBody>
                  <a:tcPr marL="63500" marR="63500" marT="63500" marB="63500"/>
                </a:tc>
                <a:tc>
                  <a:txBody>
                    <a:bodyPr/>
                    <a:lstStyle/>
                    <a:p>
                      <a:pPr marL="0" lvl="0" indent="0" algn="l" rtl="0">
                        <a:spcBef>
                          <a:spcPts val="0"/>
                        </a:spcBef>
                        <a:spcAft>
                          <a:spcPts val="0"/>
                        </a:spcAft>
                        <a:buNone/>
                      </a:pPr>
                      <a:r>
                        <a:rPr lang="en" sz="1500">
                          <a:solidFill>
                            <a:srgbClr val="FFFFFF"/>
                          </a:solidFill>
                        </a:rPr>
                        <a:t>Rho</a:t>
                      </a:r>
                      <a:endParaRPr sz="1500">
                        <a:solidFill>
                          <a:srgbClr val="FFFFFF"/>
                        </a:solidFill>
                      </a:endParaRPr>
                    </a:p>
                    <a:p>
                      <a:pPr marL="0" lvl="0" indent="0" algn="l" rtl="0">
                        <a:spcBef>
                          <a:spcPts val="0"/>
                        </a:spcBef>
                        <a:spcAft>
                          <a:spcPts val="0"/>
                        </a:spcAft>
                        <a:buNone/>
                      </a:pPr>
                      <a:r>
                        <a:rPr lang="en" sz="1500">
                          <a:solidFill>
                            <a:srgbClr val="FFFFFF"/>
                          </a:solidFill>
                        </a:rPr>
                        <a:t>(p value)</a:t>
                      </a:r>
                      <a:endParaRPr sz="1500">
                        <a:solidFill>
                          <a:srgbClr val="FFFFFF"/>
                        </a:solidFill>
                      </a:endParaRPr>
                    </a:p>
                  </a:txBody>
                  <a:tcPr marL="63500" marR="63500" marT="63500" marB="63500"/>
                </a:tc>
                <a:tc>
                  <a:txBody>
                    <a:bodyPr/>
                    <a:lstStyle/>
                    <a:p>
                      <a:pPr marL="0" lvl="0" indent="0" algn="l" rtl="0">
                        <a:spcBef>
                          <a:spcPts val="0"/>
                        </a:spcBef>
                        <a:spcAft>
                          <a:spcPts val="0"/>
                        </a:spcAft>
                        <a:buNone/>
                      </a:pPr>
                      <a:r>
                        <a:rPr lang="en" sz="1500">
                          <a:solidFill>
                            <a:srgbClr val="FFFFFF"/>
                          </a:solidFill>
                        </a:rPr>
                        <a:t>0.432</a:t>
                      </a:r>
                      <a:br>
                        <a:rPr lang="en" sz="1500">
                          <a:solidFill>
                            <a:srgbClr val="FFFFFF"/>
                          </a:solidFill>
                        </a:rPr>
                      </a:br>
                      <a:r>
                        <a:rPr lang="en" sz="1500">
                          <a:solidFill>
                            <a:srgbClr val="FFFFFF"/>
                          </a:solidFill>
                        </a:rPr>
                        <a:t>(0.001)</a:t>
                      </a:r>
                      <a:endParaRPr sz="1500">
                        <a:solidFill>
                          <a:srgbClr val="FFFFFF"/>
                        </a:solidFill>
                      </a:endParaRPr>
                    </a:p>
                  </a:txBody>
                  <a:tcPr marL="63500" marR="63500" marT="63500" marB="63500"/>
                </a:tc>
                <a:tc>
                  <a:txBody>
                    <a:bodyPr/>
                    <a:lstStyle/>
                    <a:p>
                      <a:pPr marL="0" lvl="0" indent="0" algn="l" rtl="0">
                        <a:spcBef>
                          <a:spcPts val="0"/>
                        </a:spcBef>
                        <a:spcAft>
                          <a:spcPts val="0"/>
                        </a:spcAft>
                        <a:buNone/>
                      </a:pPr>
                      <a:r>
                        <a:rPr lang="en" sz="1500">
                          <a:solidFill>
                            <a:srgbClr val="FFFFFF"/>
                          </a:solidFill>
                        </a:rPr>
                        <a:t>0.222</a:t>
                      </a:r>
                      <a:br>
                        <a:rPr lang="en" sz="1500">
                          <a:solidFill>
                            <a:srgbClr val="FFFFFF"/>
                          </a:solidFill>
                        </a:rPr>
                      </a:br>
                      <a:r>
                        <a:rPr lang="en" sz="1500">
                          <a:solidFill>
                            <a:srgbClr val="FFFFFF"/>
                          </a:solidFill>
                        </a:rPr>
                        <a:t>(0.110)</a:t>
                      </a:r>
                      <a:endParaRPr sz="1500">
                        <a:solidFill>
                          <a:srgbClr val="FFFFFF"/>
                        </a:solidFill>
                      </a:endParaRPr>
                    </a:p>
                  </a:txBody>
                  <a:tcPr marL="63500" marR="63500" marT="63500" marB="63500"/>
                </a:tc>
                <a:tc>
                  <a:txBody>
                    <a:bodyPr/>
                    <a:lstStyle/>
                    <a:p>
                      <a:pPr marL="0" lvl="0" indent="0" algn="l" rtl="0">
                        <a:spcBef>
                          <a:spcPts val="0"/>
                        </a:spcBef>
                        <a:spcAft>
                          <a:spcPts val="0"/>
                        </a:spcAft>
                        <a:buNone/>
                      </a:pPr>
                      <a:r>
                        <a:rPr lang="en" sz="1500">
                          <a:solidFill>
                            <a:srgbClr val="FFFFFF"/>
                          </a:solidFill>
                        </a:rPr>
                        <a:t>0.120</a:t>
                      </a:r>
                      <a:br>
                        <a:rPr lang="en" sz="1500">
                          <a:solidFill>
                            <a:srgbClr val="FFFFFF"/>
                          </a:solidFill>
                        </a:rPr>
                      </a:br>
                      <a:r>
                        <a:rPr lang="en" sz="1500">
                          <a:solidFill>
                            <a:srgbClr val="FFFFFF"/>
                          </a:solidFill>
                        </a:rPr>
                        <a:t>(0.393)</a:t>
                      </a:r>
                      <a:endParaRPr sz="1500">
                        <a:solidFill>
                          <a:srgbClr val="FFFFFF"/>
                        </a:solidFill>
                      </a:endParaRPr>
                    </a:p>
                  </a:txBody>
                  <a:tcPr marL="63500" marR="63500" marT="63500" marB="63500"/>
                </a:tc>
                <a:tc>
                  <a:txBody>
                    <a:bodyPr/>
                    <a:lstStyle/>
                    <a:p>
                      <a:pPr marL="0" lvl="0" indent="0" algn="l" rtl="0">
                        <a:spcBef>
                          <a:spcPts val="0"/>
                        </a:spcBef>
                        <a:spcAft>
                          <a:spcPts val="0"/>
                        </a:spcAft>
                        <a:buNone/>
                      </a:pPr>
                      <a:r>
                        <a:rPr lang="en" sz="1500">
                          <a:solidFill>
                            <a:srgbClr val="FFFFFF"/>
                          </a:solidFill>
                        </a:rPr>
                        <a:t>0.426</a:t>
                      </a:r>
                      <a:br>
                        <a:rPr lang="en" sz="1500">
                          <a:solidFill>
                            <a:srgbClr val="FFFFFF"/>
                          </a:solidFill>
                        </a:rPr>
                      </a:br>
                      <a:r>
                        <a:rPr lang="en" sz="1500">
                          <a:solidFill>
                            <a:srgbClr val="FFFFFF"/>
                          </a:solidFill>
                        </a:rPr>
                        <a:t>(0.001)</a:t>
                      </a:r>
                      <a:endParaRPr sz="1500">
                        <a:solidFill>
                          <a:srgbClr val="FFFFFF"/>
                        </a:solidFill>
                      </a:endParaRPr>
                    </a:p>
                  </a:txBody>
                  <a:tcPr marL="63500" marR="63500" marT="63500" marB="63500"/>
                </a:tc>
                <a:tc>
                  <a:txBody>
                    <a:bodyPr/>
                    <a:lstStyle/>
                    <a:p>
                      <a:pPr marL="0" lvl="0" indent="0" algn="l" rtl="0">
                        <a:spcBef>
                          <a:spcPts val="0"/>
                        </a:spcBef>
                        <a:spcAft>
                          <a:spcPts val="0"/>
                        </a:spcAft>
                        <a:buNone/>
                      </a:pPr>
                      <a:r>
                        <a:rPr lang="en" sz="1500">
                          <a:solidFill>
                            <a:srgbClr val="FFFFFF"/>
                          </a:solidFill>
                        </a:rPr>
                        <a:t>0.388</a:t>
                      </a:r>
                      <a:br>
                        <a:rPr lang="en" sz="1500">
                          <a:solidFill>
                            <a:srgbClr val="FFFFFF"/>
                          </a:solidFill>
                        </a:rPr>
                      </a:br>
                      <a:r>
                        <a:rPr lang="en" sz="1500">
                          <a:solidFill>
                            <a:srgbClr val="FFFFFF"/>
                          </a:solidFill>
                        </a:rPr>
                        <a:t>(0.004)</a:t>
                      </a:r>
                      <a:endParaRPr sz="1500">
                        <a:solidFill>
                          <a:srgbClr val="FFFFFF"/>
                        </a:solidFill>
                      </a:endParaRPr>
                    </a:p>
                  </a:txBody>
                  <a:tcPr marL="63500" marR="63500" marT="63500" marB="63500"/>
                </a:tc>
                <a:extLst>
                  <a:ext uri="{0D108BD9-81ED-4DB2-BD59-A6C34878D82A}">
                    <a16:rowId xmlns:a16="http://schemas.microsoft.com/office/drawing/2014/main" val="10001"/>
                  </a:ext>
                </a:extLst>
              </a:tr>
              <a:tr h="535750">
                <a:tc>
                  <a:txBody>
                    <a:bodyPr/>
                    <a:lstStyle/>
                    <a:p>
                      <a:pPr marL="0" lvl="0" indent="0" algn="l" rtl="0">
                        <a:spcBef>
                          <a:spcPts val="0"/>
                        </a:spcBef>
                        <a:spcAft>
                          <a:spcPts val="0"/>
                        </a:spcAft>
                        <a:buNone/>
                      </a:pPr>
                      <a:r>
                        <a:rPr lang="en" sz="1100">
                          <a:solidFill>
                            <a:srgbClr val="FFFFFF"/>
                          </a:solidFill>
                        </a:rPr>
                        <a:t>1. Female sub sample (n=500)</a:t>
                      </a:r>
                      <a:endParaRPr sz="1100">
                        <a:solidFill>
                          <a:srgbClr val="FFFFFF"/>
                        </a:solidFill>
                      </a:endParaRPr>
                    </a:p>
                  </a:txBody>
                  <a:tcPr marL="63500" marR="63500" marT="63500" marB="63500"/>
                </a:tc>
                <a:tc>
                  <a:txBody>
                    <a:bodyPr/>
                    <a:lstStyle/>
                    <a:p>
                      <a:pPr marL="0" lvl="0" indent="0" algn="l" rtl="0">
                        <a:spcBef>
                          <a:spcPts val="0"/>
                        </a:spcBef>
                        <a:spcAft>
                          <a:spcPts val="0"/>
                        </a:spcAft>
                        <a:buNone/>
                      </a:pPr>
                      <a:r>
                        <a:rPr lang="en" sz="1500">
                          <a:solidFill>
                            <a:srgbClr val="FFFFFF"/>
                          </a:solidFill>
                        </a:rPr>
                        <a:t>Rho</a:t>
                      </a:r>
                      <a:endParaRPr sz="1500">
                        <a:solidFill>
                          <a:srgbClr val="FFFFFF"/>
                        </a:solidFill>
                      </a:endParaRPr>
                    </a:p>
                    <a:p>
                      <a:pPr marL="0" lvl="0" indent="0" algn="l" rtl="0">
                        <a:spcBef>
                          <a:spcPts val="0"/>
                        </a:spcBef>
                        <a:spcAft>
                          <a:spcPts val="0"/>
                        </a:spcAft>
                        <a:buNone/>
                      </a:pPr>
                      <a:r>
                        <a:rPr lang="en" sz="1500">
                          <a:solidFill>
                            <a:srgbClr val="FFFFFF"/>
                          </a:solidFill>
                        </a:rPr>
                        <a:t>(p value)</a:t>
                      </a:r>
                      <a:endParaRPr sz="1500">
                        <a:solidFill>
                          <a:srgbClr val="FFFFFF"/>
                        </a:solidFill>
                      </a:endParaRPr>
                    </a:p>
                  </a:txBody>
                  <a:tcPr marL="63500" marR="63500" marT="63500" marB="63500"/>
                </a:tc>
                <a:tc>
                  <a:txBody>
                    <a:bodyPr/>
                    <a:lstStyle/>
                    <a:p>
                      <a:pPr marL="0" lvl="0" indent="0" algn="l" rtl="0">
                        <a:spcBef>
                          <a:spcPts val="0"/>
                        </a:spcBef>
                        <a:spcAft>
                          <a:spcPts val="0"/>
                        </a:spcAft>
                        <a:buNone/>
                      </a:pPr>
                      <a:r>
                        <a:rPr lang="en" sz="1500">
                          <a:solidFill>
                            <a:srgbClr val="FFFFFF"/>
                          </a:solidFill>
                        </a:rPr>
                        <a:t>.214</a:t>
                      </a:r>
                      <a:endParaRPr sz="1500">
                        <a:solidFill>
                          <a:srgbClr val="FFFFFF"/>
                        </a:solidFill>
                      </a:endParaRPr>
                    </a:p>
                    <a:p>
                      <a:pPr marL="0" lvl="0" indent="0" algn="l" rtl="0">
                        <a:spcBef>
                          <a:spcPts val="0"/>
                        </a:spcBef>
                        <a:spcAft>
                          <a:spcPts val="0"/>
                        </a:spcAft>
                        <a:buNone/>
                      </a:pPr>
                      <a:r>
                        <a:rPr lang="en" sz="1500">
                          <a:solidFill>
                            <a:srgbClr val="FFFFFF"/>
                          </a:solidFill>
                        </a:rPr>
                        <a:t>(&lt;.001)</a:t>
                      </a:r>
                      <a:endParaRPr sz="1500">
                        <a:solidFill>
                          <a:srgbClr val="FFFFFF"/>
                        </a:solidFill>
                      </a:endParaRPr>
                    </a:p>
                  </a:txBody>
                  <a:tcPr marL="63500" marR="63500" marT="63500" marB="63500"/>
                </a:tc>
                <a:tc>
                  <a:txBody>
                    <a:bodyPr/>
                    <a:lstStyle/>
                    <a:p>
                      <a:pPr marL="0" lvl="0" indent="0" algn="l" rtl="0">
                        <a:spcBef>
                          <a:spcPts val="0"/>
                        </a:spcBef>
                        <a:spcAft>
                          <a:spcPts val="0"/>
                        </a:spcAft>
                        <a:buNone/>
                      </a:pPr>
                      <a:r>
                        <a:rPr lang="en" sz="1500">
                          <a:solidFill>
                            <a:srgbClr val="FFFFFF"/>
                          </a:solidFill>
                        </a:rPr>
                        <a:t>.158</a:t>
                      </a:r>
                      <a:endParaRPr sz="1500">
                        <a:solidFill>
                          <a:srgbClr val="FFFFFF"/>
                        </a:solidFill>
                      </a:endParaRPr>
                    </a:p>
                    <a:p>
                      <a:pPr marL="0" lvl="0" indent="0" algn="l" rtl="0">
                        <a:spcBef>
                          <a:spcPts val="0"/>
                        </a:spcBef>
                        <a:spcAft>
                          <a:spcPts val="0"/>
                        </a:spcAft>
                        <a:buNone/>
                      </a:pPr>
                      <a:r>
                        <a:rPr lang="en" sz="1500">
                          <a:solidFill>
                            <a:srgbClr val="FFFFFF"/>
                          </a:solidFill>
                        </a:rPr>
                        <a:t>(&lt;.001)</a:t>
                      </a:r>
                      <a:endParaRPr sz="1500">
                        <a:solidFill>
                          <a:srgbClr val="FFFFFF"/>
                        </a:solidFill>
                      </a:endParaRPr>
                    </a:p>
                  </a:txBody>
                  <a:tcPr marL="63500" marR="63500" marT="63500" marB="63500"/>
                </a:tc>
                <a:tc>
                  <a:txBody>
                    <a:bodyPr/>
                    <a:lstStyle/>
                    <a:p>
                      <a:pPr marL="0" lvl="0" indent="0" algn="l" rtl="0">
                        <a:spcBef>
                          <a:spcPts val="0"/>
                        </a:spcBef>
                        <a:spcAft>
                          <a:spcPts val="0"/>
                        </a:spcAft>
                        <a:buNone/>
                      </a:pPr>
                      <a:r>
                        <a:rPr lang="en" sz="1500">
                          <a:solidFill>
                            <a:srgbClr val="FFFFFF"/>
                          </a:solidFill>
                        </a:rPr>
                        <a:t>.160</a:t>
                      </a:r>
                      <a:endParaRPr sz="1500">
                        <a:solidFill>
                          <a:srgbClr val="FFFFFF"/>
                        </a:solidFill>
                      </a:endParaRPr>
                    </a:p>
                    <a:p>
                      <a:pPr marL="0" lvl="0" indent="0" algn="l" rtl="0">
                        <a:spcBef>
                          <a:spcPts val="0"/>
                        </a:spcBef>
                        <a:spcAft>
                          <a:spcPts val="0"/>
                        </a:spcAft>
                        <a:buNone/>
                      </a:pPr>
                      <a:r>
                        <a:rPr lang="en" sz="1500">
                          <a:solidFill>
                            <a:srgbClr val="FFFFFF"/>
                          </a:solidFill>
                        </a:rPr>
                        <a:t>(&lt;.001)</a:t>
                      </a:r>
                      <a:endParaRPr sz="1500">
                        <a:solidFill>
                          <a:srgbClr val="FFFFFF"/>
                        </a:solidFill>
                      </a:endParaRPr>
                    </a:p>
                  </a:txBody>
                  <a:tcPr marL="63500" marR="63500" marT="63500" marB="63500"/>
                </a:tc>
                <a:tc>
                  <a:txBody>
                    <a:bodyPr/>
                    <a:lstStyle/>
                    <a:p>
                      <a:pPr marL="0" lvl="0" indent="0" algn="l" rtl="0">
                        <a:spcBef>
                          <a:spcPts val="0"/>
                        </a:spcBef>
                        <a:spcAft>
                          <a:spcPts val="0"/>
                        </a:spcAft>
                        <a:buNone/>
                      </a:pPr>
                      <a:r>
                        <a:rPr lang="en" sz="1500">
                          <a:solidFill>
                            <a:srgbClr val="FFFFFF"/>
                          </a:solidFill>
                        </a:rPr>
                        <a:t>.154</a:t>
                      </a:r>
                      <a:endParaRPr sz="1500">
                        <a:solidFill>
                          <a:srgbClr val="FFFFFF"/>
                        </a:solidFill>
                      </a:endParaRPr>
                    </a:p>
                    <a:p>
                      <a:pPr marL="0" lvl="0" indent="0" algn="l" rtl="0">
                        <a:spcBef>
                          <a:spcPts val="0"/>
                        </a:spcBef>
                        <a:spcAft>
                          <a:spcPts val="0"/>
                        </a:spcAft>
                        <a:buNone/>
                      </a:pPr>
                      <a:r>
                        <a:rPr lang="en" sz="1500">
                          <a:solidFill>
                            <a:srgbClr val="FFFFFF"/>
                          </a:solidFill>
                        </a:rPr>
                        <a:t>(&lt;.001)</a:t>
                      </a:r>
                      <a:endParaRPr sz="1500">
                        <a:solidFill>
                          <a:srgbClr val="FFFFFF"/>
                        </a:solidFill>
                      </a:endParaRPr>
                    </a:p>
                  </a:txBody>
                  <a:tcPr marL="63500" marR="63500" marT="63500" marB="63500"/>
                </a:tc>
                <a:tc>
                  <a:txBody>
                    <a:bodyPr/>
                    <a:lstStyle/>
                    <a:p>
                      <a:pPr marL="0" lvl="0" indent="0" algn="l" rtl="0">
                        <a:spcBef>
                          <a:spcPts val="0"/>
                        </a:spcBef>
                        <a:spcAft>
                          <a:spcPts val="0"/>
                        </a:spcAft>
                        <a:buNone/>
                      </a:pPr>
                      <a:r>
                        <a:rPr lang="en" sz="1500">
                          <a:solidFill>
                            <a:srgbClr val="FFFFFF"/>
                          </a:solidFill>
                        </a:rPr>
                        <a:t>.137</a:t>
                      </a:r>
                      <a:endParaRPr sz="1500">
                        <a:solidFill>
                          <a:srgbClr val="FFFFFF"/>
                        </a:solidFill>
                      </a:endParaRPr>
                    </a:p>
                    <a:p>
                      <a:pPr marL="0" lvl="0" indent="0" algn="l" rtl="0">
                        <a:spcBef>
                          <a:spcPts val="0"/>
                        </a:spcBef>
                        <a:spcAft>
                          <a:spcPts val="0"/>
                        </a:spcAft>
                        <a:buNone/>
                      </a:pPr>
                      <a:r>
                        <a:rPr lang="en" sz="1500">
                          <a:solidFill>
                            <a:srgbClr val="FFFFFF"/>
                          </a:solidFill>
                        </a:rPr>
                        <a:t>(&lt;.002)</a:t>
                      </a:r>
                      <a:endParaRPr sz="1500">
                        <a:solidFill>
                          <a:srgbClr val="FFFFFF"/>
                        </a:solidFill>
                      </a:endParaRPr>
                    </a:p>
                  </a:txBody>
                  <a:tcPr marL="63500" marR="63500" marT="63500" marB="63500"/>
                </a:tc>
                <a:extLst>
                  <a:ext uri="{0D108BD9-81ED-4DB2-BD59-A6C34878D82A}">
                    <a16:rowId xmlns:a16="http://schemas.microsoft.com/office/drawing/2014/main" val="10002"/>
                  </a:ext>
                </a:extLst>
              </a:tr>
              <a:tr h="535750">
                <a:tc>
                  <a:txBody>
                    <a:bodyPr/>
                    <a:lstStyle/>
                    <a:p>
                      <a:pPr marL="0" lvl="0" indent="0" algn="l" rtl="0">
                        <a:spcBef>
                          <a:spcPts val="0"/>
                        </a:spcBef>
                        <a:spcAft>
                          <a:spcPts val="0"/>
                        </a:spcAft>
                        <a:buNone/>
                      </a:pPr>
                      <a:r>
                        <a:rPr lang="en" sz="1100">
                          <a:solidFill>
                            <a:srgbClr val="FFFFFF"/>
                          </a:solidFill>
                        </a:rPr>
                        <a:t>2. Male sub sample (n=155)</a:t>
                      </a:r>
                      <a:endParaRPr sz="1100">
                        <a:solidFill>
                          <a:srgbClr val="FFFFFF"/>
                        </a:solidFill>
                      </a:endParaRPr>
                    </a:p>
                  </a:txBody>
                  <a:tcPr marL="63500" marR="63500" marT="63500" marB="63500"/>
                </a:tc>
                <a:tc>
                  <a:txBody>
                    <a:bodyPr/>
                    <a:lstStyle/>
                    <a:p>
                      <a:pPr marL="0" lvl="0" indent="0" algn="l" rtl="0">
                        <a:spcBef>
                          <a:spcPts val="0"/>
                        </a:spcBef>
                        <a:spcAft>
                          <a:spcPts val="0"/>
                        </a:spcAft>
                        <a:buNone/>
                      </a:pPr>
                      <a:r>
                        <a:rPr lang="en" sz="1500">
                          <a:solidFill>
                            <a:srgbClr val="FFFFFF"/>
                          </a:solidFill>
                        </a:rPr>
                        <a:t>Rho</a:t>
                      </a:r>
                      <a:endParaRPr sz="1500">
                        <a:solidFill>
                          <a:srgbClr val="FFFFFF"/>
                        </a:solidFill>
                      </a:endParaRPr>
                    </a:p>
                    <a:p>
                      <a:pPr marL="0" lvl="0" indent="0" algn="l" rtl="0">
                        <a:spcBef>
                          <a:spcPts val="0"/>
                        </a:spcBef>
                        <a:spcAft>
                          <a:spcPts val="0"/>
                        </a:spcAft>
                        <a:buNone/>
                      </a:pPr>
                      <a:r>
                        <a:rPr lang="en" sz="1500">
                          <a:solidFill>
                            <a:srgbClr val="FFFFFF"/>
                          </a:solidFill>
                        </a:rPr>
                        <a:t>(p value)</a:t>
                      </a:r>
                      <a:endParaRPr sz="1500">
                        <a:solidFill>
                          <a:srgbClr val="FFFFFF"/>
                        </a:solidFill>
                      </a:endParaRPr>
                    </a:p>
                  </a:txBody>
                  <a:tcPr marL="63500" marR="63500" marT="63500" marB="63500"/>
                </a:tc>
                <a:tc>
                  <a:txBody>
                    <a:bodyPr/>
                    <a:lstStyle/>
                    <a:p>
                      <a:pPr marL="0" lvl="0" indent="0" algn="l" rtl="0">
                        <a:spcBef>
                          <a:spcPts val="0"/>
                        </a:spcBef>
                        <a:spcAft>
                          <a:spcPts val="0"/>
                        </a:spcAft>
                        <a:buNone/>
                      </a:pPr>
                      <a:r>
                        <a:rPr lang="en" sz="1500">
                          <a:solidFill>
                            <a:srgbClr val="FFFFFF"/>
                          </a:solidFill>
                        </a:rPr>
                        <a:t>.145</a:t>
                      </a:r>
                      <a:endParaRPr sz="1500">
                        <a:solidFill>
                          <a:srgbClr val="FFFFFF"/>
                        </a:solidFill>
                      </a:endParaRPr>
                    </a:p>
                    <a:p>
                      <a:pPr marL="0" lvl="0" indent="0" algn="l" rtl="0">
                        <a:spcBef>
                          <a:spcPts val="0"/>
                        </a:spcBef>
                        <a:spcAft>
                          <a:spcPts val="0"/>
                        </a:spcAft>
                        <a:buNone/>
                      </a:pPr>
                      <a:r>
                        <a:rPr lang="en" sz="1500">
                          <a:solidFill>
                            <a:srgbClr val="FFFFFF"/>
                          </a:solidFill>
                        </a:rPr>
                        <a:t>(.071)</a:t>
                      </a:r>
                      <a:endParaRPr sz="1500">
                        <a:solidFill>
                          <a:srgbClr val="FFFFFF"/>
                        </a:solidFill>
                      </a:endParaRPr>
                    </a:p>
                  </a:txBody>
                  <a:tcPr marL="63500" marR="63500" marT="63500" marB="63500"/>
                </a:tc>
                <a:tc>
                  <a:txBody>
                    <a:bodyPr/>
                    <a:lstStyle/>
                    <a:p>
                      <a:pPr marL="0" lvl="0" indent="0" algn="l" rtl="0">
                        <a:spcBef>
                          <a:spcPts val="0"/>
                        </a:spcBef>
                        <a:spcAft>
                          <a:spcPts val="0"/>
                        </a:spcAft>
                        <a:buNone/>
                      </a:pPr>
                      <a:r>
                        <a:rPr lang="en" sz="1500">
                          <a:solidFill>
                            <a:srgbClr val="FFFFFF"/>
                          </a:solidFill>
                        </a:rPr>
                        <a:t>.045</a:t>
                      </a:r>
                      <a:endParaRPr sz="1500">
                        <a:solidFill>
                          <a:srgbClr val="FFFFFF"/>
                        </a:solidFill>
                      </a:endParaRPr>
                    </a:p>
                    <a:p>
                      <a:pPr marL="0" lvl="0" indent="0" algn="l" rtl="0">
                        <a:spcBef>
                          <a:spcPts val="0"/>
                        </a:spcBef>
                        <a:spcAft>
                          <a:spcPts val="0"/>
                        </a:spcAft>
                        <a:buNone/>
                      </a:pPr>
                      <a:r>
                        <a:rPr lang="en" sz="1500">
                          <a:solidFill>
                            <a:srgbClr val="FFFFFF"/>
                          </a:solidFill>
                        </a:rPr>
                        <a:t>(.578)</a:t>
                      </a:r>
                      <a:endParaRPr sz="1500">
                        <a:solidFill>
                          <a:srgbClr val="FFFFFF"/>
                        </a:solidFill>
                      </a:endParaRPr>
                    </a:p>
                  </a:txBody>
                  <a:tcPr marL="63500" marR="63500" marT="63500" marB="63500"/>
                </a:tc>
                <a:tc>
                  <a:txBody>
                    <a:bodyPr/>
                    <a:lstStyle/>
                    <a:p>
                      <a:pPr marL="0" lvl="0" indent="0" algn="l" rtl="0">
                        <a:spcBef>
                          <a:spcPts val="0"/>
                        </a:spcBef>
                        <a:spcAft>
                          <a:spcPts val="0"/>
                        </a:spcAft>
                        <a:buNone/>
                      </a:pPr>
                      <a:r>
                        <a:rPr lang="en" sz="1500">
                          <a:solidFill>
                            <a:srgbClr val="FFFFFF"/>
                          </a:solidFill>
                        </a:rPr>
                        <a:t>.153</a:t>
                      </a:r>
                      <a:endParaRPr sz="1500">
                        <a:solidFill>
                          <a:srgbClr val="FFFFFF"/>
                        </a:solidFill>
                      </a:endParaRPr>
                    </a:p>
                    <a:p>
                      <a:pPr marL="0" lvl="0" indent="0" algn="l" rtl="0">
                        <a:spcBef>
                          <a:spcPts val="0"/>
                        </a:spcBef>
                        <a:spcAft>
                          <a:spcPts val="0"/>
                        </a:spcAft>
                        <a:buNone/>
                      </a:pPr>
                      <a:r>
                        <a:rPr lang="en" sz="1500">
                          <a:solidFill>
                            <a:srgbClr val="FFFFFF"/>
                          </a:solidFill>
                        </a:rPr>
                        <a:t>(.058)</a:t>
                      </a:r>
                      <a:endParaRPr sz="1500">
                        <a:solidFill>
                          <a:srgbClr val="FFFFFF"/>
                        </a:solidFill>
                      </a:endParaRPr>
                    </a:p>
                  </a:txBody>
                  <a:tcPr marL="63500" marR="63500" marT="63500" marB="63500"/>
                </a:tc>
                <a:tc>
                  <a:txBody>
                    <a:bodyPr/>
                    <a:lstStyle/>
                    <a:p>
                      <a:pPr marL="0" lvl="0" indent="0" algn="l" rtl="0">
                        <a:spcBef>
                          <a:spcPts val="0"/>
                        </a:spcBef>
                        <a:spcAft>
                          <a:spcPts val="0"/>
                        </a:spcAft>
                        <a:buNone/>
                      </a:pPr>
                      <a:r>
                        <a:rPr lang="en" sz="1500">
                          <a:solidFill>
                            <a:srgbClr val="FFFFFF"/>
                          </a:solidFill>
                        </a:rPr>
                        <a:t>.079</a:t>
                      </a:r>
                      <a:endParaRPr sz="1500">
                        <a:solidFill>
                          <a:srgbClr val="FFFFFF"/>
                        </a:solidFill>
                      </a:endParaRPr>
                    </a:p>
                    <a:p>
                      <a:pPr marL="0" lvl="0" indent="0" algn="l" rtl="0">
                        <a:spcBef>
                          <a:spcPts val="0"/>
                        </a:spcBef>
                        <a:spcAft>
                          <a:spcPts val="0"/>
                        </a:spcAft>
                        <a:buNone/>
                      </a:pPr>
                      <a:r>
                        <a:rPr lang="en" sz="1500">
                          <a:solidFill>
                            <a:srgbClr val="FFFFFF"/>
                          </a:solidFill>
                        </a:rPr>
                        <a:t>(.329)</a:t>
                      </a:r>
                      <a:endParaRPr sz="1500">
                        <a:solidFill>
                          <a:srgbClr val="FFFFFF"/>
                        </a:solidFill>
                      </a:endParaRPr>
                    </a:p>
                  </a:txBody>
                  <a:tcPr marL="63500" marR="63500" marT="63500" marB="63500"/>
                </a:tc>
                <a:tc>
                  <a:txBody>
                    <a:bodyPr/>
                    <a:lstStyle/>
                    <a:p>
                      <a:pPr marL="0" lvl="0" indent="0" algn="l" rtl="0">
                        <a:spcBef>
                          <a:spcPts val="0"/>
                        </a:spcBef>
                        <a:spcAft>
                          <a:spcPts val="0"/>
                        </a:spcAft>
                        <a:buNone/>
                      </a:pPr>
                      <a:r>
                        <a:rPr lang="en" sz="1500">
                          <a:solidFill>
                            <a:srgbClr val="FFFFFF"/>
                          </a:solidFill>
                        </a:rPr>
                        <a:t>.090</a:t>
                      </a:r>
                      <a:endParaRPr sz="1500">
                        <a:solidFill>
                          <a:srgbClr val="FFFFFF"/>
                        </a:solidFill>
                      </a:endParaRPr>
                    </a:p>
                    <a:p>
                      <a:pPr marL="0" lvl="0" indent="0" algn="l" rtl="0">
                        <a:spcBef>
                          <a:spcPts val="0"/>
                        </a:spcBef>
                        <a:spcAft>
                          <a:spcPts val="0"/>
                        </a:spcAft>
                        <a:buNone/>
                      </a:pPr>
                      <a:r>
                        <a:rPr lang="en" sz="1500">
                          <a:solidFill>
                            <a:srgbClr val="FFFFFF"/>
                          </a:solidFill>
                        </a:rPr>
                        <a:t>(0.263)</a:t>
                      </a:r>
                      <a:endParaRPr sz="1500">
                        <a:solidFill>
                          <a:srgbClr val="FFFFFF"/>
                        </a:solidFill>
                      </a:endParaRPr>
                    </a:p>
                  </a:txBody>
                  <a:tcPr marL="63500" marR="63500" marT="63500" marB="63500"/>
                </a:tc>
                <a:extLst>
                  <a:ext uri="{0D108BD9-81ED-4DB2-BD59-A6C34878D82A}">
                    <a16:rowId xmlns:a16="http://schemas.microsoft.com/office/drawing/2014/main" val="10003"/>
                  </a:ext>
                </a:extLst>
              </a:tr>
              <a:tr h="731225">
                <a:tc>
                  <a:txBody>
                    <a:bodyPr/>
                    <a:lstStyle/>
                    <a:p>
                      <a:pPr marL="0" lvl="0" indent="0" algn="l" rtl="0">
                        <a:spcBef>
                          <a:spcPts val="0"/>
                        </a:spcBef>
                        <a:spcAft>
                          <a:spcPts val="0"/>
                        </a:spcAft>
                        <a:buNone/>
                      </a:pPr>
                      <a:r>
                        <a:rPr lang="en" sz="1100">
                          <a:solidFill>
                            <a:srgbClr val="FFFFFF"/>
                          </a:solidFill>
                        </a:rPr>
                        <a:t>3. English education sub sample (n=86)</a:t>
                      </a:r>
                      <a:endParaRPr sz="1100">
                        <a:solidFill>
                          <a:srgbClr val="FFFFFF"/>
                        </a:solidFill>
                      </a:endParaRPr>
                    </a:p>
                  </a:txBody>
                  <a:tcPr marL="63500" marR="63500" marT="63500" marB="63500"/>
                </a:tc>
                <a:tc>
                  <a:txBody>
                    <a:bodyPr/>
                    <a:lstStyle/>
                    <a:p>
                      <a:pPr marL="0" lvl="0" indent="0" algn="l" rtl="0">
                        <a:spcBef>
                          <a:spcPts val="0"/>
                        </a:spcBef>
                        <a:spcAft>
                          <a:spcPts val="0"/>
                        </a:spcAft>
                        <a:buNone/>
                      </a:pPr>
                      <a:r>
                        <a:rPr lang="en" sz="1500">
                          <a:solidFill>
                            <a:srgbClr val="FFFFFF"/>
                          </a:solidFill>
                        </a:rPr>
                        <a:t>Rho</a:t>
                      </a:r>
                      <a:endParaRPr sz="1500">
                        <a:solidFill>
                          <a:srgbClr val="FFFFFF"/>
                        </a:solidFill>
                      </a:endParaRPr>
                    </a:p>
                    <a:p>
                      <a:pPr marL="0" lvl="0" indent="0" algn="l" rtl="0">
                        <a:spcBef>
                          <a:spcPts val="0"/>
                        </a:spcBef>
                        <a:spcAft>
                          <a:spcPts val="0"/>
                        </a:spcAft>
                        <a:buNone/>
                      </a:pPr>
                      <a:r>
                        <a:rPr lang="en" sz="1500">
                          <a:solidFill>
                            <a:srgbClr val="FFFFFF"/>
                          </a:solidFill>
                        </a:rPr>
                        <a:t>(p value)</a:t>
                      </a:r>
                      <a:endParaRPr sz="1500">
                        <a:solidFill>
                          <a:srgbClr val="FFFFFF"/>
                        </a:solidFill>
                      </a:endParaRPr>
                    </a:p>
                  </a:txBody>
                  <a:tcPr marL="63500" marR="63500" marT="63500" marB="63500"/>
                </a:tc>
                <a:tc>
                  <a:txBody>
                    <a:bodyPr/>
                    <a:lstStyle/>
                    <a:p>
                      <a:pPr marL="0" lvl="0" indent="0" algn="l" rtl="0">
                        <a:spcBef>
                          <a:spcPts val="0"/>
                        </a:spcBef>
                        <a:spcAft>
                          <a:spcPts val="0"/>
                        </a:spcAft>
                        <a:buNone/>
                      </a:pPr>
                      <a:r>
                        <a:rPr lang="en" sz="1500">
                          <a:solidFill>
                            <a:srgbClr val="FFFFFF"/>
                          </a:solidFill>
                        </a:rPr>
                        <a:t>.203</a:t>
                      </a:r>
                      <a:endParaRPr sz="1500">
                        <a:solidFill>
                          <a:srgbClr val="FFFFFF"/>
                        </a:solidFill>
                      </a:endParaRPr>
                    </a:p>
                    <a:p>
                      <a:pPr marL="0" lvl="0" indent="0" algn="l" rtl="0">
                        <a:spcBef>
                          <a:spcPts val="0"/>
                        </a:spcBef>
                        <a:spcAft>
                          <a:spcPts val="0"/>
                        </a:spcAft>
                        <a:buNone/>
                      </a:pPr>
                      <a:r>
                        <a:rPr lang="en" sz="1500">
                          <a:solidFill>
                            <a:srgbClr val="FFFFFF"/>
                          </a:solidFill>
                        </a:rPr>
                        <a:t>(.062)</a:t>
                      </a:r>
                      <a:endParaRPr sz="1500">
                        <a:solidFill>
                          <a:srgbClr val="FFFFFF"/>
                        </a:solidFill>
                      </a:endParaRPr>
                    </a:p>
                  </a:txBody>
                  <a:tcPr marL="63500" marR="63500" marT="63500" marB="63500"/>
                </a:tc>
                <a:tc>
                  <a:txBody>
                    <a:bodyPr/>
                    <a:lstStyle/>
                    <a:p>
                      <a:pPr marL="0" lvl="0" indent="0" algn="l" rtl="0">
                        <a:spcBef>
                          <a:spcPts val="0"/>
                        </a:spcBef>
                        <a:spcAft>
                          <a:spcPts val="0"/>
                        </a:spcAft>
                        <a:buNone/>
                      </a:pPr>
                      <a:r>
                        <a:rPr lang="en" sz="1500">
                          <a:solidFill>
                            <a:srgbClr val="FFFFFF"/>
                          </a:solidFill>
                        </a:rPr>
                        <a:t>0.164</a:t>
                      </a:r>
                      <a:endParaRPr sz="1500">
                        <a:solidFill>
                          <a:srgbClr val="FFFFFF"/>
                        </a:solidFill>
                      </a:endParaRPr>
                    </a:p>
                    <a:p>
                      <a:pPr marL="0" lvl="0" indent="0" algn="l" rtl="0">
                        <a:spcBef>
                          <a:spcPts val="0"/>
                        </a:spcBef>
                        <a:spcAft>
                          <a:spcPts val="0"/>
                        </a:spcAft>
                        <a:buNone/>
                      </a:pPr>
                      <a:r>
                        <a:rPr lang="en" sz="1500">
                          <a:solidFill>
                            <a:srgbClr val="FFFFFF"/>
                          </a:solidFill>
                        </a:rPr>
                        <a:t>(.134)</a:t>
                      </a:r>
                      <a:endParaRPr sz="1500">
                        <a:solidFill>
                          <a:srgbClr val="FFFFFF"/>
                        </a:solidFill>
                      </a:endParaRPr>
                    </a:p>
                  </a:txBody>
                  <a:tcPr marL="63500" marR="63500" marT="63500" marB="63500"/>
                </a:tc>
                <a:tc>
                  <a:txBody>
                    <a:bodyPr/>
                    <a:lstStyle/>
                    <a:p>
                      <a:pPr marL="0" lvl="0" indent="0" algn="l" rtl="0">
                        <a:spcBef>
                          <a:spcPts val="0"/>
                        </a:spcBef>
                        <a:spcAft>
                          <a:spcPts val="0"/>
                        </a:spcAft>
                        <a:buNone/>
                      </a:pPr>
                      <a:r>
                        <a:rPr lang="en" sz="1500">
                          <a:solidFill>
                            <a:srgbClr val="FFFFFF"/>
                          </a:solidFill>
                        </a:rPr>
                        <a:t>.234</a:t>
                      </a:r>
                      <a:endParaRPr sz="1500">
                        <a:solidFill>
                          <a:srgbClr val="FFFFFF"/>
                        </a:solidFill>
                      </a:endParaRPr>
                    </a:p>
                    <a:p>
                      <a:pPr marL="0" lvl="0" indent="0" algn="l" rtl="0">
                        <a:spcBef>
                          <a:spcPts val="0"/>
                        </a:spcBef>
                        <a:spcAft>
                          <a:spcPts val="0"/>
                        </a:spcAft>
                        <a:buNone/>
                      </a:pPr>
                      <a:r>
                        <a:rPr lang="en" sz="1500">
                          <a:solidFill>
                            <a:srgbClr val="FFFFFF"/>
                          </a:solidFill>
                        </a:rPr>
                        <a:t>(.031)</a:t>
                      </a:r>
                      <a:endParaRPr sz="1500">
                        <a:solidFill>
                          <a:srgbClr val="FFFFFF"/>
                        </a:solidFill>
                      </a:endParaRPr>
                    </a:p>
                  </a:txBody>
                  <a:tcPr marL="63500" marR="63500" marT="63500" marB="63500"/>
                </a:tc>
                <a:tc>
                  <a:txBody>
                    <a:bodyPr/>
                    <a:lstStyle/>
                    <a:p>
                      <a:pPr marL="0" lvl="0" indent="0" algn="l" rtl="0">
                        <a:spcBef>
                          <a:spcPts val="0"/>
                        </a:spcBef>
                        <a:spcAft>
                          <a:spcPts val="0"/>
                        </a:spcAft>
                        <a:buNone/>
                      </a:pPr>
                      <a:r>
                        <a:rPr lang="en" sz="1500">
                          <a:solidFill>
                            <a:srgbClr val="FFFFFF"/>
                          </a:solidFill>
                        </a:rPr>
                        <a:t>.070</a:t>
                      </a:r>
                      <a:endParaRPr sz="1500">
                        <a:solidFill>
                          <a:srgbClr val="FFFFFF"/>
                        </a:solidFill>
                      </a:endParaRPr>
                    </a:p>
                    <a:p>
                      <a:pPr marL="0" lvl="0" indent="0" algn="l" rtl="0">
                        <a:spcBef>
                          <a:spcPts val="0"/>
                        </a:spcBef>
                        <a:spcAft>
                          <a:spcPts val="0"/>
                        </a:spcAft>
                        <a:buNone/>
                      </a:pPr>
                      <a:r>
                        <a:rPr lang="en" sz="1500">
                          <a:solidFill>
                            <a:srgbClr val="FFFFFF"/>
                          </a:solidFill>
                        </a:rPr>
                        <a:t>(.527)</a:t>
                      </a:r>
                      <a:endParaRPr sz="1500">
                        <a:solidFill>
                          <a:srgbClr val="FFFFFF"/>
                        </a:solidFill>
                      </a:endParaRPr>
                    </a:p>
                  </a:txBody>
                  <a:tcPr marL="63500" marR="63500" marT="63500" marB="63500"/>
                </a:tc>
                <a:tc>
                  <a:txBody>
                    <a:bodyPr/>
                    <a:lstStyle/>
                    <a:p>
                      <a:pPr marL="0" lvl="0" indent="0" algn="l" rtl="0">
                        <a:spcBef>
                          <a:spcPts val="0"/>
                        </a:spcBef>
                        <a:spcAft>
                          <a:spcPts val="0"/>
                        </a:spcAft>
                        <a:buNone/>
                      </a:pPr>
                      <a:r>
                        <a:rPr lang="en" sz="1500">
                          <a:solidFill>
                            <a:srgbClr val="FFFFFF"/>
                          </a:solidFill>
                        </a:rPr>
                        <a:t>.211</a:t>
                      </a:r>
                      <a:endParaRPr sz="1500">
                        <a:solidFill>
                          <a:srgbClr val="FFFFFF"/>
                        </a:solidFill>
                      </a:endParaRPr>
                    </a:p>
                    <a:p>
                      <a:pPr marL="0" lvl="0" indent="0" algn="l" rtl="0">
                        <a:spcBef>
                          <a:spcPts val="0"/>
                        </a:spcBef>
                        <a:spcAft>
                          <a:spcPts val="0"/>
                        </a:spcAft>
                        <a:buNone/>
                      </a:pPr>
                      <a:r>
                        <a:rPr lang="en" sz="1500">
                          <a:solidFill>
                            <a:srgbClr val="FFFFFF"/>
                          </a:solidFill>
                        </a:rPr>
                        <a:t>(.053)</a:t>
                      </a:r>
                      <a:endParaRPr sz="1500">
                        <a:solidFill>
                          <a:srgbClr val="FFFFFF"/>
                        </a:solidFill>
                      </a:endParaRPr>
                    </a:p>
                  </a:txBody>
                  <a:tcPr marL="63500" marR="63500" marT="63500" marB="63500"/>
                </a:tc>
                <a:extLst>
                  <a:ext uri="{0D108BD9-81ED-4DB2-BD59-A6C34878D82A}">
                    <a16:rowId xmlns:a16="http://schemas.microsoft.com/office/drawing/2014/main" val="10004"/>
                  </a:ext>
                </a:extLst>
              </a:tr>
              <a:tr h="535750">
                <a:tc>
                  <a:txBody>
                    <a:bodyPr/>
                    <a:lstStyle/>
                    <a:p>
                      <a:pPr marL="0" lvl="0" indent="0" algn="l" rtl="0">
                        <a:spcBef>
                          <a:spcPts val="0"/>
                        </a:spcBef>
                        <a:spcAft>
                          <a:spcPts val="0"/>
                        </a:spcAft>
                        <a:buNone/>
                      </a:pPr>
                      <a:r>
                        <a:rPr lang="en" sz="1100">
                          <a:solidFill>
                            <a:srgbClr val="FFFFFF"/>
                          </a:solidFill>
                        </a:rPr>
                        <a:t>4. Random sample 1 (n=53)</a:t>
                      </a:r>
                      <a:endParaRPr sz="1100">
                        <a:solidFill>
                          <a:srgbClr val="FFFFFF"/>
                        </a:solidFill>
                      </a:endParaRPr>
                    </a:p>
                  </a:txBody>
                  <a:tcPr marL="63500" marR="63500" marT="63500" marB="63500"/>
                </a:tc>
                <a:tc>
                  <a:txBody>
                    <a:bodyPr/>
                    <a:lstStyle/>
                    <a:p>
                      <a:pPr marL="0" lvl="0" indent="0" algn="l" rtl="0">
                        <a:spcBef>
                          <a:spcPts val="0"/>
                        </a:spcBef>
                        <a:spcAft>
                          <a:spcPts val="0"/>
                        </a:spcAft>
                        <a:buNone/>
                      </a:pPr>
                      <a:r>
                        <a:rPr lang="en" sz="1500">
                          <a:solidFill>
                            <a:srgbClr val="FFFFFF"/>
                          </a:solidFill>
                        </a:rPr>
                        <a:t> Rho</a:t>
                      </a:r>
                      <a:endParaRPr sz="1500">
                        <a:solidFill>
                          <a:srgbClr val="FFFFFF"/>
                        </a:solidFill>
                      </a:endParaRPr>
                    </a:p>
                    <a:p>
                      <a:pPr marL="0" lvl="0" indent="0" algn="l" rtl="0">
                        <a:spcBef>
                          <a:spcPts val="0"/>
                        </a:spcBef>
                        <a:spcAft>
                          <a:spcPts val="0"/>
                        </a:spcAft>
                        <a:buNone/>
                      </a:pPr>
                      <a:r>
                        <a:rPr lang="en" sz="1500">
                          <a:solidFill>
                            <a:srgbClr val="FFFFFF"/>
                          </a:solidFill>
                        </a:rPr>
                        <a:t>(p value)</a:t>
                      </a:r>
                      <a:endParaRPr sz="1500">
                        <a:solidFill>
                          <a:srgbClr val="FFFFFF"/>
                        </a:solidFill>
                      </a:endParaRPr>
                    </a:p>
                  </a:txBody>
                  <a:tcPr marL="63500" marR="63500" marT="63500" marB="63500"/>
                </a:tc>
                <a:tc>
                  <a:txBody>
                    <a:bodyPr/>
                    <a:lstStyle/>
                    <a:p>
                      <a:pPr marL="0" lvl="0" indent="0" algn="l" rtl="0">
                        <a:spcBef>
                          <a:spcPts val="0"/>
                        </a:spcBef>
                        <a:spcAft>
                          <a:spcPts val="0"/>
                        </a:spcAft>
                        <a:buNone/>
                      </a:pPr>
                      <a:r>
                        <a:rPr lang="en" sz="1500">
                          <a:solidFill>
                            <a:srgbClr val="FFFFFF"/>
                          </a:solidFill>
                        </a:rPr>
                        <a:t>.366</a:t>
                      </a:r>
                      <a:endParaRPr sz="1500">
                        <a:solidFill>
                          <a:srgbClr val="FFFFFF"/>
                        </a:solidFill>
                      </a:endParaRPr>
                    </a:p>
                    <a:p>
                      <a:pPr marL="0" lvl="0" indent="0" algn="l" rtl="0">
                        <a:spcBef>
                          <a:spcPts val="0"/>
                        </a:spcBef>
                        <a:spcAft>
                          <a:spcPts val="0"/>
                        </a:spcAft>
                        <a:buNone/>
                      </a:pPr>
                      <a:r>
                        <a:rPr lang="en" sz="1500">
                          <a:solidFill>
                            <a:srgbClr val="FFFFFF"/>
                          </a:solidFill>
                        </a:rPr>
                        <a:t>(.007)</a:t>
                      </a:r>
                      <a:endParaRPr sz="1500">
                        <a:solidFill>
                          <a:srgbClr val="FFFFFF"/>
                        </a:solidFill>
                      </a:endParaRPr>
                    </a:p>
                  </a:txBody>
                  <a:tcPr marL="63500" marR="63500" marT="63500" marB="63500"/>
                </a:tc>
                <a:tc>
                  <a:txBody>
                    <a:bodyPr/>
                    <a:lstStyle/>
                    <a:p>
                      <a:pPr marL="0" lvl="0" indent="0" algn="l" rtl="0">
                        <a:spcBef>
                          <a:spcPts val="0"/>
                        </a:spcBef>
                        <a:spcAft>
                          <a:spcPts val="0"/>
                        </a:spcAft>
                        <a:buNone/>
                      </a:pPr>
                      <a:r>
                        <a:rPr lang="en" sz="1500">
                          <a:solidFill>
                            <a:srgbClr val="FFFFFF"/>
                          </a:solidFill>
                        </a:rPr>
                        <a:t>.342</a:t>
                      </a:r>
                      <a:endParaRPr sz="1500">
                        <a:solidFill>
                          <a:srgbClr val="FFFFFF"/>
                        </a:solidFill>
                      </a:endParaRPr>
                    </a:p>
                    <a:p>
                      <a:pPr marL="0" lvl="0" indent="0" algn="l" rtl="0">
                        <a:spcBef>
                          <a:spcPts val="0"/>
                        </a:spcBef>
                        <a:spcAft>
                          <a:spcPts val="0"/>
                        </a:spcAft>
                        <a:buNone/>
                      </a:pPr>
                      <a:r>
                        <a:rPr lang="en" sz="1500">
                          <a:solidFill>
                            <a:srgbClr val="FFFFFF"/>
                          </a:solidFill>
                        </a:rPr>
                        <a:t>(.012)</a:t>
                      </a:r>
                      <a:endParaRPr sz="1500">
                        <a:solidFill>
                          <a:srgbClr val="FFFFFF"/>
                        </a:solidFill>
                      </a:endParaRPr>
                    </a:p>
                  </a:txBody>
                  <a:tcPr marL="63500" marR="63500" marT="63500" marB="63500"/>
                </a:tc>
                <a:tc>
                  <a:txBody>
                    <a:bodyPr/>
                    <a:lstStyle/>
                    <a:p>
                      <a:pPr marL="0" lvl="0" indent="0" algn="l" rtl="0">
                        <a:spcBef>
                          <a:spcPts val="0"/>
                        </a:spcBef>
                        <a:spcAft>
                          <a:spcPts val="0"/>
                        </a:spcAft>
                        <a:buNone/>
                      </a:pPr>
                      <a:r>
                        <a:rPr lang="en" sz="1500">
                          <a:solidFill>
                            <a:srgbClr val="FFFFFF"/>
                          </a:solidFill>
                        </a:rPr>
                        <a:t>.230</a:t>
                      </a:r>
                      <a:endParaRPr sz="1500">
                        <a:solidFill>
                          <a:srgbClr val="FFFFFF"/>
                        </a:solidFill>
                      </a:endParaRPr>
                    </a:p>
                    <a:p>
                      <a:pPr marL="0" lvl="0" indent="0" algn="l" rtl="0">
                        <a:spcBef>
                          <a:spcPts val="0"/>
                        </a:spcBef>
                        <a:spcAft>
                          <a:spcPts val="0"/>
                        </a:spcAft>
                        <a:buNone/>
                      </a:pPr>
                      <a:r>
                        <a:rPr lang="en" sz="1500">
                          <a:solidFill>
                            <a:srgbClr val="FFFFFF"/>
                          </a:solidFill>
                        </a:rPr>
                        <a:t>(.098)</a:t>
                      </a:r>
                      <a:endParaRPr sz="1500">
                        <a:solidFill>
                          <a:srgbClr val="FFFFFF"/>
                        </a:solidFill>
                      </a:endParaRPr>
                    </a:p>
                  </a:txBody>
                  <a:tcPr marL="63500" marR="63500" marT="63500" marB="63500"/>
                </a:tc>
                <a:tc>
                  <a:txBody>
                    <a:bodyPr/>
                    <a:lstStyle/>
                    <a:p>
                      <a:pPr marL="0" lvl="0" indent="0" algn="l" rtl="0">
                        <a:spcBef>
                          <a:spcPts val="0"/>
                        </a:spcBef>
                        <a:spcAft>
                          <a:spcPts val="0"/>
                        </a:spcAft>
                        <a:buNone/>
                      </a:pPr>
                      <a:r>
                        <a:rPr lang="en" sz="1500">
                          <a:solidFill>
                            <a:srgbClr val="FFFFFF"/>
                          </a:solidFill>
                        </a:rPr>
                        <a:t>.041</a:t>
                      </a:r>
                      <a:endParaRPr sz="1500">
                        <a:solidFill>
                          <a:srgbClr val="FFFFFF"/>
                        </a:solidFill>
                      </a:endParaRPr>
                    </a:p>
                    <a:p>
                      <a:pPr marL="0" lvl="0" indent="0" algn="l" rtl="0">
                        <a:spcBef>
                          <a:spcPts val="0"/>
                        </a:spcBef>
                        <a:spcAft>
                          <a:spcPts val="0"/>
                        </a:spcAft>
                        <a:buNone/>
                      </a:pPr>
                      <a:r>
                        <a:rPr lang="en" sz="1500">
                          <a:solidFill>
                            <a:srgbClr val="FFFFFF"/>
                          </a:solidFill>
                        </a:rPr>
                        <a:t>(.769)</a:t>
                      </a:r>
                      <a:endParaRPr sz="1500">
                        <a:solidFill>
                          <a:srgbClr val="FFFFFF"/>
                        </a:solidFill>
                      </a:endParaRPr>
                    </a:p>
                  </a:txBody>
                  <a:tcPr marL="63500" marR="63500" marT="63500" marB="63500"/>
                </a:tc>
                <a:tc>
                  <a:txBody>
                    <a:bodyPr/>
                    <a:lstStyle/>
                    <a:p>
                      <a:pPr marL="0" lvl="0" indent="0" algn="l" rtl="0">
                        <a:spcBef>
                          <a:spcPts val="0"/>
                        </a:spcBef>
                        <a:spcAft>
                          <a:spcPts val="0"/>
                        </a:spcAft>
                        <a:buNone/>
                      </a:pPr>
                      <a:r>
                        <a:rPr lang="en" sz="1500">
                          <a:solidFill>
                            <a:srgbClr val="FFFFFF"/>
                          </a:solidFill>
                        </a:rPr>
                        <a:t>.296</a:t>
                      </a:r>
                      <a:endParaRPr sz="1500">
                        <a:solidFill>
                          <a:srgbClr val="FFFFFF"/>
                        </a:solidFill>
                      </a:endParaRPr>
                    </a:p>
                    <a:p>
                      <a:pPr marL="0" lvl="0" indent="0" algn="l" rtl="0">
                        <a:spcBef>
                          <a:spcPts val="0"/>
                        </a:spcBef>
                        <a:spcAft>
                          <a:spcPts val="0"/>
                        </a:spcAft>
                        <a:buNone/>
                      </a:pPr>
                      <a:r>
                        <a:rPr lang="en" sz="1500">
                          <a:solidFill>
                            <a:srgbClr val="FFFFFF"/>
                          </a:solidFill>
                        </a:rPr>
                        <a:t>(.032)</a:t>
                      </a:r>
                      <a:endParaRPr sz="1500">
                        <a:solidFill>
                          <a:srgbClr val="FFFFFF"/>
                        </a:solidFill>
                      </a:endParaRPr>
                    </a:p>
                  </a:txBody>
                  <a:tcPr marL="63500" marR="63500" marT="63500" marB="63500"/>
                </a:tc>
                <a:extLst>
                  <a:ext uri="{0D108BD9-81ED-4DB2-BD59-A6C34878D82A}">
                    <a16:rowId xmlns:a16="http://schemas.microsoft.com/office/drawing/2014/main" val="10005"/>
                  </a:ext>
                </a:extLst>
              </a:tr>
              <a:tr h="535750">
                <a:tc>
                  <a:txBody>
                    <a:bodyPr/>
                    <a:lstStyle/>
                    <a:p>
                      <a:pPr marL="0" lvl="0" indent="0" algn="l" rtl="0">
                        <a:spcBef>
                          <a:spcPts val="0"/>
                        </a:spcBef>
                        <a:spcAft>
                          <a:spcPts val="0"/>
                        </a:spcAft>
                        <a:buNone/>
                      </a:pPr>
                      <a:r>
                        <a:rPr lang="en" sz="1100">
                          <a:solidFill>
                            <a:srgbClr val="FFFFFF"/>
                          </a:solidFill>
                        </a:rPr>
                        <a:t>5. Random sample 2 (n=53)</a:t>
                      </a:r>
                      <a:endParaRPr sz="1100">
                        <a:solidFill>
                          <a:srgbClr val="FFFFFF"/>
                        </a:solidFill>
                      </a:endParaRPr>
                    </a:p>
                  </a:txBody>
                  <a:tcPr marL="63500" marR="63500" marT="63500" marB="63500"/>
                </a:tc>
                <a:tc>
                  <a:txBody>
                    <a:bodyPr/>
                    <a:lstStyle/>
                    <a:p>
                      <a:pPr marL="0" lvl="0" indent="0" algn="l" rtl="0">
                        <a:spcBef>
                          <a:spcPts val="0"/>
                        </a:spcBef>
                        <a:spcAft>
                          <a:spcPts val="0"/>
                        </a:spcAft>
                        <a:buNone/>
                      </a:pPr>
                      <a:r>
                        <a:rPr lang="en" sz="1500">
                          <a:solidFill>
                            <a:srgbClr val="FFFFFF"/>
                          </a:solidFill>
                        </a:rPr>
                        <a:t>Rho</a:t>
                      </a:r>
                      <a:endParaRPr sz="1500">
                        <a:solidFill>
                          <a:srgbClr val="FFFFFF"/>
                        </a:solidFill>
                      </a:endParaRPr>
                    </a:p>
                    <a:p>
                      <a:pPr marL="0" lvl="0" indent="0" algn="l" rtl="0">
                        <a:spcBef>
                          <a:spcPts val="0"/>
                        </a:spcBef>
                        <a:spcAft>
                          <a:spcPts val="0"/>
                        </a:spcAft>
                        <a:buNone/>
                      </a:pPr>
                      <a:r>
                        <a:rPr lang="en" sz="1500">
                          <a:solidFill>
                            <a:srgbClr val="FFFFFF"/>
                          </a:solidFill>
                        </a:rPr>
                        <a:t>(p value)</a:t>
                      </a:r>
                      <a:endParaRPr sz="1500">
                        <a:solidFill>
                          <a:srgbClr val="FFFFFF"/>
                        </a:solidFill>
                      </a:endParaRPr>
                    </a:p>
                  </a:txBody>
                  <a:tcPr marL="63500" marR="63500" marT="63500" marB="63500"/>
                </a:tc>
                <a:tc>
                  <a:txBody>
                    <a:bodyPr/>
                    <a:lstStyle/>
                    <a:p>
                      <a:pPr marL="0" lvl="0" indent="0" algn="l" rtl="0">
                        <a:spcBef>
                          <a:spcPts val="0"/>
                        </a:spcBef>
                        <a:spcAft>
                          <a:spcPts val="0"/>
                        </a:spcAft>
                        <a:buNone/>
                      </a:pPr>
                      <a:r>
                        <a:rPr lang="en" sz="1500">
                          <a:solidFill>
                            <a:srgbClr val="FFFFFF"/>
                          </a:solidFill>
                        </a:rPr>
                        <a:t>.158</a:t>
                      </a:r>
                      <a:endParaRPr sz="1500">
                        <a:solidFill>
                          <a:srgbClr val="FFFFFF"/>
                        </a:solidFill>
                      </a:endParaRPr>
                    </a:p>
                    <a:p>
                      <a:pPr marL="0" lvl="0" indent="0" algn="l" rtl="0">
                        <a:spcBef>
                          <a:spcPts val="0"/>
                        </a:spcBef>
                        <a:spcAft>
                          <a:spcPts val="0"/>
                        </a:spcAft>
                        <a:buNone/>
                      </a:pPr>
                      <a:r>
                        <a:rPr lang="en" sz="1500">
                          <a:solidFill>
                            <a:srgbClr val="FFFFFF"/>
                          </a:solidFill>
                        </a:rPr>
                        <a:t>(.259)</a:t>
                      </a:r>
                      <a:endParaRPr sz="1500">
                        <a:solidFill>
                          <a:srgbClr val="FFFFFF"/>
                        </a:solidFill>
                      </a:endParaRPr>
                    </a:p>
                  </a:txBody>
                  <a:tcPr marL="63500" marR="63500" marT="63500" marB="63500"/>
                </a:tc>
                <a:tc>
                  <a:txBody>
                    <a:bodyPr/>
                    <a:lstStyle/>
                    <a:p>
                      <a:pPr marL="0" lvl="0" indent="0" algn="l" rtl="0">
                        <a:spcBef>
                          <a:spcPts val="0"/>
                        </a:spcBef>
                        <a:spcAft>
                          <a:spcPts val="0"/>
                        </a:spcAft>
                        <a:buNone/>
                      </a:pPr>
                      <a:r>
                        <a:rPr lang="en" sz="1500">
                          <a:solidFill>
                            <a:srgbClr val="FFFFFF"/>
                          </a:solidFill>
                        </a:rPr>
                        <a:t>.081</a:t>
                      </a:r>
                      <a:endParaRPr sz="1500">
                        <a:solidFill>
                          <a:srgbClr val="FFFFFF"/>
                        </a:solidFill>
                      </a:endParaRPr>
                    </a:p>
                    <a:p>
                      <a:pPr marL="0" lvl="0" indent="0" algn="l" rtl="0">
                        <a:spcBef>
                          <a:spcPts val="0"/>
                        </a:spcBef>
                        <a:spcAft>
                          <a:spcPts val="0"/>
                        </a:spcAft>
                        <a:buNone/>
                      </a:pPr>
                      <a:r>
                        <a:rPr lang="en" sz="1500">
                          <a:solidFill>
                            <a:srgbClr val="FFFFFF"/>
                          </a:solidFill>
                        </a:rPr>
                        <a:t>(.565)</a:t>
                      </a:r>
                      <a:endParaRPr sz="1500">
                        <a:solidFill>
                          <a:srgbClr val="FFFFFF"/>
                        </a:solidFill>
                      </a:endParaRPr>
                    </a:p>
                  </a:txBody>
                  <a:tcPr marL="63500" marR="63500" marT="63500" marB="63500"/>
                </a:tc>
                <a:tc>
                  <a:txBody>
                    <a:bodyPr/>
                    <a:lstStyle/>
                    <a:p>
                      <a:pPr marL="0" lvl="0" indent="0" algn="l" rtl="0">
                        <a:spcBef>
                          <a:spcPts val="0"/>
                        </a:spcBef>
                        <a:spcAft>
                          <a:spcPts val="0"/>
                        </a:spcAft>
                        <a:buNone/>
                      </a:pPr>
                      <a:r>
                        <a:rPr lang="en" sz="1500">
                          <a:solidFill>
                            <a:srgbClr val="FFFFFF"/>
                          </a:solidFill>
                        </a:rPr>
                        <a:t>.207</a:t>
                      </a:r>
                      <a:endParaRPr sz="1500">
                        <a:solidFill>
                          <a:srgbClr val="FFFFFF"/>
                        </a:solidFill>
                      </a:endParaRPr>
                    </a:p>
                    <a:p>
                      <a:pPr marL="0" lvl="0" indent="0" algn="l" rtl="0">
                        <a:spcBef>
                          <a:spcPts val="0"/>
                        </a:spcBef>
                        <a:spcAft>
                          <a:spcPts val="0"/>
                        </a:spcAft>
                        <a:buNone/>
                      </a:pPr>
                      <a:r>
                        <a:rPr lang="en" sz="1500">
                          <a:solidFill>
                            <a:srgbClr val="FFFFFF"/>
                          </a:solidFill>
                        </a:rPr>
                        <a:t>(.136)</a:t>
                      </a:r>
                      <a:endParaRPr sz="1500">
                        <a:solidFill>
                          <a:srgbClr val="FFFFFF"/>
                        </a:solidFill>
                      </a:endParaRPr>
                    </a:p>
                  </a:txBody>
                  <a:tcPr marL="63500" marR="63500" marT="63500" marB="63500"/>
                </a:tc>
                <a:tc>
                  <a:txBody>
                    <a:bodyPr/>
                    <a:lstStyle/>
                    <a:p>
                      <a:pPr marL="0" lvl="0" indent="0" algn="l" rtl="0">
                        <a:spcBef>
                          <a:spcPts val="0"/>
                        </a:spcBef>
                        <a:spcAft>
                          <a:spcPts val="0"/>
                        </a:spcAft>
                        <a:buNone/>
                      </a:pPr>
                      <a:r>
                        <a:rPr lang="en" sz="1500">
                          <a:solidFill>
                            <a:srgbClr val="FFFFFF"/>
                          </a:solidFill>
                        </a:rPr>
                        <a:t>.116</a:t>
                      </a:r>
                      <a:endParaRPr sz="1500">
                        <a:solidFill>
                          <a:srgbClr val="FFFFFF"/>
                        </a:solidFill>
                      </a:endParaRPr>
                    </a:p>
                    <a:p>
                      <a:pPr marL="0" lvl="0" indent="0" algn="l" rtl="0">
                        <a:spcBef>
                          <a:spcPts val="0"/>
                        </a:spcBef>
                        <a:spcAft>
                          <a:spcPts val="0"/>
                        </a:spcAft>
                        <a:buNone/>
                      </a:pPr>
                      <a:r>
                        <a:rPr lang="en" sz="1500">
                          <a:solidFill>
                            <a:srgbClr val="FFFFFF"/>
                          </a:solidFill>
                        </a:rPr>
                        <a:t>(.409)</a:t>
                      </a:r>
                      <a:endParaRPr sz="1500">
                        <a:solidFill>
                          <a:srgbClr val="FFFFFF"/>
                        </a:solidFill>
                      </a:endParaRPr>
                    </a:p>
                  </a:txBody>
                  <a:tcPr marL="63500" marR="63500" marT="63500" marB="63500"/>
                </a:tc>
                <a:tc>
                  <a:txBody>
                    <a:bodyPr/>
                    <a:lstStyle/>
                    <a:p>
                      <a:pPr marL="0" lvl="0" indent="0" algn="l" rtl="0">
                        <a:spcBef>
                          <a:spcPts val="0"/>
                        </a:spcBef>
                        <a:spcAft>
                          <a:spcPts val="0"/>
                        </a:spcAft>
                        <a:buNone/>
                      </a:pPr>
                      <a:r>
                        <a:rPr lang="en" sz="1500">
                          <a:solidFill>
                            <a:srgbClr val="FFFFFF"/>
                          </a:solidFill>
                        </a:rPr>
                        <a:t>-.009</a:t>
                      </a:r>
                      <a:endParaRPr sz="1500">
                        <a:solidFill>
                          <a:srgbClr val="FFFFFF"/>
                        </a:solidFill>
                      </a:endParaRPr>
                    </a:p>
                    <a:p>
                      <a:pPr marL="0" lvl="0" indent="0" algn="l" rtl="0">
                        <a:spcBef>
                          <a:spcPts val="0"/>
                        </a:spcBef>
                        <a:spcAft>
                          <a:spcPts val="0"/>
                        </a:spcAft>
                        <a:buNone/>
                      </a:pPr>
                      <a:r>
                        <a:rPr lang="en" sz="1500">
                          <a:solidFill>
                            <a:srgbClr val="FFFFFF"/>
                          </a:solidFill>
                        </a:rPr>
                        <a:t>(.949)</a:t>
                      </a:r>
                      <a:endParaRPr sz="1500">
                        <a:solidFill>
                          <a:srgbClr val="FFFFFF"/>
                        </a:solidFill>
                      </a:endParaRPr>
                    </a:p>
                  </a:txBody>
                  <a:tcPr marL="63500" marR="63500" marT="63500" marB="63500"/>
                </a:tc>
                <a:extLst>
                  <a:ext uri="{0D108BD9-81ED-4DB2-BD59-A6C34878D82A}">
                    <a16:rowId xmlns:a16="http://schemas.microsoft.com/office/drawing/2014/main" val="10006"/>
                  </a:ext>
                </a:extLst>
              </a:tr>
            </a:tbl>
          </a:graphicData>
        </a:graphic>
      </p:graphicFrame>
      <p:sp>
        <p:nvSpPr>
          <p:cNvPr id="173" name="Google Shape;173;p23"/>
          <p:cNvSpPr/>
          <p:nvPr/>
        </p:nvSpPr>
        <p:spPr>
          <a:xfrm>
            <a:off x="3892775" y="2590250"/>
            <a:ext cx="991800" cy="547500"/>
          </a:xfrm>
          <a:prstGeom prst="ellipse">
            <a:avLst/>
          </a:prstGeom>
          <a:noFill/>
          <a:ln w="2857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3"/>
          <p:cNvSpPr/>
          <p:nvPr/>
        </p:nvSpPr>
        <p:spPr>
          <a:xfrm>
            <a:off x="2705625" y="847525"/>
            <a:ext cx="991800" cy="4334100"/>
          </a:xfrm>
          <a:prstGeom prst="ellipse">
            <a:avLst/>
          </a:prstGeom>
          <a:noFill/>
          <a:ln w="2857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3"/>
          <p:cNvSpPr txBox="1"/>
          <p:nvPr/>
        </p:nvSpPr>
        <p:spPr>
          <a:xfrm>
            <a:off x="5771150" y="183350"/>
            <a:ext cx="3242700" cy="8364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lt1"/>
                </a:solidFill>
                <a:latin typeface="Roboto"/>
                <a:ea typeface="Roboto"/>
                <a:cs typeface="Roboto"/>
                <a:sym typeface="Roboto"/>
              </a:rPr>
              <a:t>Weak relationship IELTS-VST is consistent</a:t>
            </a:r>
            <a:endParaRPr sz="1800" dirty="0">
              <a:solidFill>
                <a:schemeClr val="lt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fade">
                                      <p:cBhvr>
                                        <p:cTn id="12" dur="1000"/>
                                        <p:tgtEl>
                                          <p:spTgt spid="1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5"/>
                                        </p:tgtEl>
                                        <p:attrNameLst>
                                          <p:attrName>style.visibility</p:attrName>
                                        </p:attrNameLst>
                                      </p:cBhvr>
                                      <p:to>
                                        <p:strVal val="visible"/>
                                      </p:to>
                                    </p:set>
                                    <p:animEffect transition="in" filter="fade">
                                      <p:cBhvr>
                                        <p:cTn id="17" dur="10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4"/>
          <p:cNvSpPr txBox="1">
            <a:spLocks noGrp="1"/>
          </p:cNvSpPr>
          <p:nvPr>
            <p:ph type="title"/>
          </p:nvPr>
        </p:nvSpPr>
        <p:spPr>
          <a:xfrm>
            <a:off x="311700" y="410000"/>
            <a:ext cx="2894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Two follow up investigations</a:t>
            </a:r>
            <a:endParaRPr/>
          </a:p>
        </p:txBody>
      </p:sp>
      <p:grpSp>
        <p:nvGrpSpPr>
          <p:cNvPr id="181" name="Google Shape;181;p24"/>
          <p:cNvGrpSpPr/>
          <p:nvPr/>
        </p:nvGrpSpPr>
        <p:grpSpPr>
          <a:xfrm>
            <a:off x="2111600" y="1746600"/>
            <a:ext cx="4875700" cy="531900"/>
            <a:chOff x="2111600" y="1746600"/>
            <a:chExt cx="4875700" cy="531900"/>
          </a:xfrm>
        </p:grpSpPr>
        <p:cxnSp>
          <p:nvCxnSpPr>
            <p:cNvPr id="182" name="Google Shape;182;p24"/>
            <p:cNvCxnSpPr>
              <a:stCxn id="183" idx="2"/>
              <a:endCxn id="184" idx="0"/>
            </p:cNvCxnSpPr>
            <p:nvPr/>
          </p:nvCxnSpPr>
          <p:spPr>
            <a:xfrm flipH="1">
              <a:off x="2111600" y="1746600"/>
              <a:ext cx="2985900" cy="531900"/>
            </a:xfrm>
            <a:prstGeom prst="bentConnector2">
              <a:avLst/>
            </a:prstGeom>
            <a:noFill/>
            <a:ln w="9525" cap="flat" cmpd="sng">
              <a:solidFill>
                <a:schemeClr val="lt2"/>
              </a:solidFill>
              <a:prstDash val="solid"/>
              <a:round/>
              <a:headEnd type="none" w="sm" len="sm"/>
              <a:tailEnd type="none" w="sm" len="sm"/>
            </a:ln>
          </p:spPr>
        </p:cxnSp>
        <p:cxnSp>
          <p:nvCxnSpPr>
            <p:cNvPr id="185" name="Google Shape;185;p24"/>
            <p:cNvCxnSpPr>
              <a:stCxn id="183" idx="2"/>
              <a:endCxn id="186" idx="0"/>
            </p:cNvCxnSpPr>
            <p:nvPr/>
          </p:nvCxnSpPr>
          <p:spPr>
            <a:xfrm>
              <a:off x="5097600" y="1746600"/>
              <a:ext cx="1889700" cy="531900"/>
            </a:xfrm>
            <a:prstGeom prst="bentConnector2">
              <a:avLst/>
            </a:prstGeom>
            <a:noFill/>
            <a:ln w="9525" cap="flat" cmpd="sng">
              <a:solidFill>
                <a:schemeClr val="lt2"/>
              </a:solidFill>
              <a:prstDash val="solid"/>
              <a:round/>
              <a:headEnd type="none" w="sm" len="sm"/>
              <a:tailEnd type="none" w="sm" len="sm"/>
            </a:ln>
          </p:spPr>
        </p:cxnSp>
      </p:grpSp>
      <p:sp>
        <p:nvSpPr>
          <p:cNvPr id="187" name="Google Shape;187;p24"/>
          <p:cNvSpPr/>
          <p:nvPr/>
        </p:nvSpPr>
        <p:spPr>
          <a:xfrm>
            <a:off x="907825" y="2278500"/>
            <a:ext cx="2407500" cy="1659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84" name="Google Shape;184;p24"/>
          <p:cNvSpPr/>
          <p:nvPr/>
        </p:nvSpPr>
        <p:spPr>
          <a:xfrm>
            <a:off x="907850" y="2278500"/>
            <a:ext cx="2407500" cy="308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4"/>
          <p:cNvSpPr txBox="1">
            <a:spLocks noGrp="1"/>
          </p:cNvSpPr>
          <p:nvPr>
            <p:ph type="body" idx="4294967295"/>
          </p:nvPr>
        </p:nvSpPr>
        <p:spPr>
          <a:xfrm>
            <a:off x="907837" y="2278500"/>
            <a:ext cx="2407500" cy="308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400">
                <a:solidFill>
                  <a:schemeClr val="lt1"/>
                </a:solidFill>
              </a:rPr>
              <a:t>Interview students</a:t>
            </a:r>
            <a:endParaRPr sz="1400">
              <a:solidFill>
                <a:schemeClr val="lt1"/>
              </a:solidFill>
            </a:endParaRPr>
          </a:p>
        </p:txBody>
      </p:sp>
      <p:sp>
        <p:nvSpPr>
          <p:cNvPr id="189" name="Google Shape;189;p24"/>
          <p:cNvSpPr txBox="1">
            <a:spLocks noGrp="1"/>
          </p:cNvSpPr>
          <p:nvPr>
            <p:ph type="body" idx="4294967295"/>
          </p:nvPr>
        </p:nvSpPr>
        <p:spPr>
          <a:xfrm>
            <a:off x="957500" y="2686600"/>
            <a:ext cx="2407500" cy="12510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700">
                <a:solidFill>
                  <a:schemeClr val="dk1"/>
                </a:solidFill>
              </a:rPr>
              <a:t>Ask them to help me understand results:</a:t>
            </a:r>
            <a:endParaRPr sz="1700">
              <a:solidFill>
                <a:schemeClr val="dk1"/>
              </a:solidFill>
            </a:endParaRPr>
          </a:p>
          <a:p>
            <a:pPr marL="0" lvl="0" indent="0" algn="l" rtl="0">
              <a:lnSpc>
                <a:spcPct val="100000"/>
              </a:lnSpc>
              <a:spcBef>
                <a:spcPts val="0"/>
              </a:spcBef>
              <a:spcAft>
                <a:spcPts val="0"/>
              </a:spcAft>
              <a:buNone/>
            </a:pPr>
            <a:r>
              <a:rPr lang="en" sz="1700">
                <a:solidFill>
                  <a:schemeClr val="dk1"/>
                </a:solidFill>
              </a:rPr>
              <a:t>Investigate test taking practices</a:t>
            </a:r>
            <a:endParaRPr sz="1700">
              <a:solidFill>
                <a:schemeClr val="dk1"/>
              </a:solidFill>
            </a:endParaRPr>
          </a:p>
          <a:p>
            <a:pPr marL="0" lvl="0" indent="0" algn="l" rtl="0">
              <a:lnSpc>
                <a:spcPct val="100000"/>
              </a:lnSpc>
              <a:spcBef>
                <a:spcPts val="0"/>
              </a:spcBef>
              <a:spcAft>
                <a:spcPts val="0"/>
              </a:spcAft>
              <a:buNone/>
            </a:pPr>
            <a:endParaRPr sz="1300">
              <a:solidFill>
                <a:schemeClr val="dk1"/>
              </a:solidFill>
            </a:endParaRPr>
          </a:p>
        </p:txBody>
      </p:sp>
      <p:sp>
        <p:nvSpPr>
          <p:cNvPr id="190" name="Google Shape;190;p24"/>
          <p:cNvSpPr/>
          <p:nvPr/>
        </p:nvSpPr>
        <p:spPr>
          <a:xfrm>
            <a:off x="5902200" y="2278500"/>
            <a:ext cx="2170200" cy="1659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86" name="Google Shape;186;p24"/>
          <p:cNvSpPr/>
          <p:nvPr/>
        </p:nvSpPr>
        <p:spPr>
          <a:xfrm>
            <a:off x="5902200" y="2278500"/>
            <a:ext cx="2170200" cy="40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4"/>
          <p:cNvSpPr txBox="1">
            <a:spLocks noGrp="1"/>
          </p:cNvSpPr>
          <p:nvPr>
            <p:ph type="body" idx="4294967295"/>
          </p:nvPr>
        </p:nvSpPr>
        <p:spPr>
          <a:xfrm>
            <a:off x="5900625" y="2375250"/>
            <a:ext cx="2170200" cy="2118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400">
                <a:solidFill>
                  <a:schemeClr val="lt1"/>
                </a:solidFill>
              </a:rPr>
              <a:t>Explore VST results</a:t>
            </a:r>
            <a:endParaRPr sz="1400">
              <a:solidFill>
                <a:schemeClr val="lt1"/>
              </a:solidFill>
            </a:endParaRPr>
          </a:p>
        </p:txBody>
      </p:sp>
      <p:sp>
        <p:nvSpPr>
          <p:cNvPr id="192" name="Google Shape;192;p24"/>
          <p:cNvSpPr txBox="1">
            <a:spLocks noGrp="1"/>
          </p:cNvSpPr>
          <p:nvPr>
            <p:ph type="body" idx="4294967295"/>
          </p:nvPr>
        </p:nvSpPr>
        <p:spPr>
          <a:xfrm>
            <a:off x="5966272" y="2683751"/>
            <a:ext cx="2170200" cy="13635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500">
                <a:solidFill>
                  <a:schemeClr val="dk1"/>
                </a:solidFill>
              </a:rPr>
              <a:t>Model data from VST score profile to predict text coverage afforded by evident receptive lexical knowledge</a:t>
            </a:r>
            <a:endParaRPr sz="1500">
              <a:solidFill>
                <a:schemeClr val="dk1"/>
              </a:solidFill>
            </a:endParaRPr>
          </a:p>
        </p:txBody>
      </p:sp>
      <p:cxnSp>
        <p:nvCxnSpPr>
          <p:cNvPr id="193" name="Google Shape;193;p24"/>
          <p:cNvCxnSpPr/>
          <p:nvPr/>
        </p:nvCxnSpPr>
        <p:spPr>
          <a:xfrm>
            <a:off x="3533775" y="2914650"/>
            <a:ext cx="2095500" cy="28500"/>
          </a:xfrm>
          <a:prstGeom prst="straightConnector1">
            <a:avLst/>
          </a:prstGeom>
          <a:noFill/>
          <a:ln w="28575" cap="flat" cmpd="sng">
            <a:solidFill>
              <a:schemeClr val="dk2"/>
            </a:solidFill>
            <a:prstDash val="solid"/>
            <a:round/>
            <a:headEnd type="none" w="med" len="med"/>
            <a:tailEnd type="triangle" w="med" len="med"/>
          </a:ln>
        </p:spPr>
      </p:cxnSp>
      <p:sp>
        <p:nvSpPr>
          <p:cNvPr id="194" name="Google Shape;194;p24"/>
          <p:cNvSpPr txBox="1"/>
          <p:nvPr/>
        </p:nvSpPr>
        <p:spPr>
          <a:xfrm>
            <a:off x="3543300" y="2552700"/>
            <a:ext cx="1819200" cy="44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For same group</a:t>
            </a:r>
            <a:endParaRPr/>
          </a:p>
        </p:txBody>
      </p:sp>
      <p:sp>
        <p:nvSpPr>
          <p:cNvPr id="195" name="Google Shape;195;p24"/>
          <p:cNvSpPr txBox="1"/>
          <p:nvPr/>
        </p:nvSpPr>
        <p:spPr>
          <a:xfrm>
            <a:off x="3981200" y="480925"/>
            <a:ext cx="2818800" cy="740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I</a:t>
            </a:r>
            <a:r>
              <a:rPr lang="en" b="1">
                <a:solidFill>
                  <a:schemeClr val="dk1"/>
                </a:solidFill>
                <a:latin typeface="Roboto"/>
                <a:ea typeface="Roboto"/>
                <a:cs typeface="Roboto"/>
                <a:sym typeface="Roboto"/>
              </a:rPr>
              <a:t>ncredibly weak relationship between VST and IELTS for Chinese speakers. </a:t>
            </a:r>
            <a:endParaRPr b="1">
              <a:solidFill>
                <a:schemeClr val="dk1"/>
              </a:solidFill>
              <a:latin typeface="Roboto"/>
              <a:ea typeface="Roboto"/>
              <a:cs typeface="Roboto"/>
              <a:sym typeface="Roboto"/>
            </a:endParaRPr>
          </a:p>
        </p:txBody>
      </p:sp>
      <p:cxnSp>
        <p:nvCxnSpPr>
          <p:cNvPr id="196" name="Google Shape;196;p24"/>
          <p:cNvCxnSpPr>
            <a:stCxn id="195" idx="2"/>
          </p:cNvCxnSpPr>
          <p:nvPr/>
        </p:nvCxnSpPr>
        <p:spPr>
          <a:xfrm>
            <a:off x="5390600" y="1221025"/>
            <a:ext cx="0" cy="0"/>
          </a:xfrm>
          <a:prstGeom prst="straightConnector1">
            <a:avLst/>
          </a:prstGeom>
          <a:noFill/>
          <a:ln w="9525" cap="flat" cmpd="sng">
            <a:solidFill>
              <a:schemeClr val="dk2"/>
            </a:solidFill>
            <a:prstDash val="solid"/>
            <a:round/>
            <a:headEnd type="none" w="med" len="med"/>
            <a:tailEnd type="none" w="med" len="med"/>
          </a:ln>
        </p:spPr>
      </p:cxnSp>
      <p:cxnSp>
        <p:nvCxnSpPr>
          <p:cNvPr id="197" name="Google Shape;197;p24"/>
          <p:cNvCxnSpPr/>
          <p:nvPr/>
        </p:nvCxnSpPr>
        <p:spPr>
          <a:xfrm flipH="1">
            <a:off x="4609125" y="1202375"/>
            <a:ext cx="427500" cy="574500"/>
          </a:xfrm>
          <a:prstGeom prst="straightConnector1">
            <a:avLst/>
          </a:prstGeom>
          <a:noFill/>
          <a:ln w="9525" cap="flat" cmpd="sng">
            <a:solidFill>
              <a:schemeClr val="dk2"/>
            </a:solidFill>
            <a:prstDash val="solid"/>
            <a:round/>
            <a:headEnd type="none" w="med" len="med"/>
            <a:tailEnd type="none" w="med" len="med"/>
          </a:ln>
        </p:spPr>
      </p:cxnSp>
      <p:sp>
        <p:nvSpPr>
          <p:cNvPr id="198" name="Google Shape;198;p24"/>
          <p:cNvSpPr txBox="1"/>
          <p:nvPr/>
        </p:nvSpPr>
        <p:spPr>
          <a:xfrm>
            <a:off x="887500" y="1701550"/>
            <a:ext cx="877500" cy="53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Part 1: Why?</a:t>
            </a:r>
            <a:endParaRPr>
              <a:latin typeface="Roboto"/>
              <a:ea typeface="Roboto"/>
              <a:cs typeface="Roboto"/>
              <a:sym typeface="Roboto"/>
            </a:endParaRPr>
          </a:p>
        </p:txBody>
      </p:sp>
      <p:sp>
        <p:nvSpPr>
          <p:cNvPr id="199" name="Google Shape;199;p24"/>
          <p:cNvSpPr txBox="1"/>
          <p:nvPr/>
        </p:nvSpPr>
        <p:spPr>
          <a:xfrm>
            <a:off x="7121325" y="1684650"/>
            <a:ext cx="1219200" cy="53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Part 2</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So what?</a:t>
            </a:r>
            <a:endParaRPr>
              <a:latin typeface="Roboto"/>
              <a:ea typeface="Roboto"/>
              <a:cs typeface="Roboto"/>
              <a:sym typeface="Roboto"/>
            </a:endParaRPr>
          </a:p>
        </p:txBody>
      </p:sp>
      <p:sp>
        <p:nvSpPr>
          <p:cNvPr id="200" name="Google Shape;200;p24"/>
          <p:cNvSpPr txBox="1"/>
          <p:nvPr/>
        </p:nvSpPr>
        <p:spPr>
          <a:xfrm>
            <a:off x="6917275" y="507050"/>
            <a:ext cx="1219200" cy="40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We have seen...</a:t>
            </a:r>
            <a:endParaRPr>
              <a:latin typeface="Roboto"/>
              <a:ea typeface="Roboto"/>
              <a:cs typeface="Roboto"/>
              <a:sym typeface="Roboto"/>
            </a:endParaRPr>
          </a:p>
        </p:txBody>
      </p:sp>
      <p:sp>
        <p:nvSpPr>
          <p:cNvPr id="2" name="Oval 1">
            <a:extLst>
              <a:ext uri="{FF2B5EF4-FFF2-40B4-BE49-F238E27FC236}">
                <a16:creationId xmlns:a16="http://schemas.microsoft.com/office/drawing/2014/main" id="{822E9E64-D841-4F72-809D-B86AF3F08C41}"/>
              </a:ext>
            </a:extLst>
          </p:cNvPr>
          <p:cNvSpPr/>
          <p:nvPr/>
        </p:nvSpPr>
        <p:spPr>
          <a:xfrm>
            <a:off x="5444100" y="1396721"/>
            <a:ext cx="3066854" cy="3145134"/>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b="1">
              <a:ln w="22225">
                <a:solidFill>
                  <a:schemeClr val="accent2"/>
                </a:solidFill>
                <a:prstDash val="solid"/>
              </a:ln>
              <a:solidFill>
                <a:schemeClr val="accent2">
                  <a:lumMod val="40000"/>
                  <a:lumOff val="6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5"/>
          <p:cNvSpPr txBox="1">
            <a:spLocks noGrp="1"/>
          </p:cNvSpPr>
          <p:nvPr>
            <p:ph type="title"/>
          </p:nvPr>
        </p:nvSpPr>
        <p:spPr>
          <a:xfrm>
            <a:off x="490250" y="373950"/>
            <a:ext cx="5618700" cy="1264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u="sng"/>
              <a:t>Sample for interview</a:t>
            </a:r>
            <a:endParaRPr sz="1800" u="sng"/>
          </a:p>
          <a:p>
            <a:pPr marL="0" lvl="0" indent="0" algn="l" rtl="0">
              <a:spcBef>
                <a:spcPts val="0"/>
              </a:spcBef>
              <a:spcAft>
                <a:spcPts val="0"/>
              </a:spcAft>
              <a:buNone/>
            </a:pPr>
            <a:r>
              <a:rPr lang="en" sz="1800"/>
              <a:t>n=5; Chinese speakers</a:t>
            </a:r>
            <a:endParaRPr sz="1800"/>
          </a:p>
          <a:p>
            <a:pPr marL="0" lvl="0" indent="0" algn="l" rtl="0">
              <a:spcBef>
                <a:spcPts val="0"/>
              </a:spcBef>
              <a:spcAft>
                <a:spcPts val="0"/>
              </a:spcAft>
              <a:buNone/>
            </a:pPr>
            <a:r>
              <a:rPr lang="en" sz="1800"/>
              <a:t>All students with VST scores lower than the mean for their IELTS band</a:t>
            </a:r>
            <a:endParaRPr sz="1800"/>
          </a:p>
          <a:p>
            <a:pPr marL="0" lvl="0" indent="0" algn="l" rtl="0">
              <a:spcBef>
                <a:spcPts val="0"/>
              </a:spcBef>
              <a:spcAft>
                <a:spcPts val="0"/>
              </a:spcAft>
              <a:buNone/>
            </a:pPr>
            <a:endParaRPr sz="2400"/>
          </a:p>
        </p:txBody>
      </p:sp>
      <p:graphicFrame>
        <p:nvGraphicFramePr>
          <p:cNvPr id="206" name="Google Shape;206;p25"/>
          <p:cNvGraphicFramePr/>
          <p:nvPr/>
        </p:nvGraphicFramePr>
        <p:xfrm>
          <a:off x="342900" y="1447800"/>
          <a:ext cx="8241700" cy="3749040"/>
        </p:xfrm>
        <a:graphic>
          <a:graphicData uri="http://schemas.openxmlformats.org/drawingml/2006/table">
            <a:tbl>
              <a:tblPr>
                <a:noFill/>
                <a:tableStyleId>{3BCECD72-1327-498C-BDB1-15037C1A40AF}</a:tableStyleId>
              </a:tblPr>
              <a:tblGrid>
                <a:gridCol w="869025">
                  <a:extLst>
                    <a:ext uri="{9D8B030D-6E8A-4147-A177-3AD203B41FA5}">
                      <a16:colId xmlns:a16="http://schemas.microsoft.com/office/drawing/2014/main" val="20000"/>
                    </a:ext>
                  </a:extLst>
                </a:gridCol>
                <a:gridCol w="559275">
                  <a:extLst>
                    <a:ext uri="{9D8B030D-6E8A-4147-A177-3AD203B41FA5}">
                      <a16:colId xmlns:a16="http://schemas.microsoft.com/office/drawing/2014/main" val="20001"/>
                    </a:ext>
                  </a:extLst>
                </a:gridCol>
                <a:gridCol w="616825">
                  <a:extLst>
                    <a:ext uri="{9D8B030D-6E8A-4147-A177-3AD203B41FA5}">
                      <a16:colId xmlns:a16="http://schemas.microsoft.com/office/drawing/2014/main" val="20002"/>
                    </a:ext>
                  </a:extLst>
                </a:gridCol>
                <a:gridCol w="2179450">
                  <a:extLst>
                    <a:ext uri="{9D8B030D-6E8A-4147-A177-3AD203B41FA5}">
                      <a16:colId xmlns:a16="http://schemas.microsoft.com/office/drawing/2014/main" val="20003"/>
                    </a:ext>
                  </a:extLst>
                </a:gridCol>
                <a:gridCol w="1329600">
                  <a:extLst>
                    <a:ext uri="{9D8B030D-6E8A-4147-A177-3AD203B41FA5}">
                      <a16:colId xmlns:a16="http://schemas.microsoft.com/office/drawing/2014/main" val="20004"/>
                    </a:ext>
                  </a:extLst>
                </a:gridCol>
                <a:gridCol w="1315900">
                  <a:extLst>
                    <a:ext uri="{9D8B030D-6E8A-4147-A177-3AD203B41FA5}">
                      <a16:colId xmlns:a16="http://schemas.microsoft.com/office/drawing/2014/main" val="20005"/>
                    </a:ext>
                  </a:extLst>
                </a:gridCol>
                <a:gridCol w="1371625">
                  <a:extLst>
                    <a:ext uri="{9D8B030D-6E8A-4147-A177-3AD203B41FA5}">
                      <a16:colId xmlns:a16="http://schemas.microsoft.com/office/drawing/2014/main" val="20006"/>
                    </a:ext>
                  </a:extLst>
                </a:gridCol>
              </a:tblGrid>
              <a:tr h="0">
                <a:tc>
                  <a:txBody>
                    <a:bodyPr/>
                    <a:lstStyle/>
                    <a:p>
                      <a:pPr marL="0" lvl="0" indent="0" algn="l" rtl="0">
                        <a:spcBef>
                          <a:spcPts val="0"/>
                        </a:spcBef>
                        <a:spcAft>
                          <a:spcPts val="0"/>
                        </a:spcAft>
                        <a:buNone/>
                      </a:pPr>
                      <a:r>
                        <a:rPr lang="en"/>
                        <a:t>Partici-</a:t>
                      </a:r>
                      <a:endParaRPr/>
                    </a:p>
                    <a:p>
                      <a:pPr marL="0" lvl="0" indent="0" algn="l" rtl="0">
                        <a:spcBef>
                          <a:spcPts val="0"/>
                        </a:spcBef>
                        <a:spcAft>
                          <a:spcPts val="0"/>
                        </a:spcAft>
                        <a:buNone/>
                      </a:pPr>
                      <a:r>
                        <a:rPr lang="en"/>
                        <a:t>pant</a:t>
                      </a:r>
                      <a:endParaRPr/>
                    </a:p>
                  </a:txBody>
                  <a:tcPr marL="63500" marR="63500" marT="63500" marB="63500">
                    <a:solidFill>
                      <a:srgbClr val="EEECE1"/>
                    </a:solidFill>
                  </a:tcPr>
                </a:tc>
                <a:tc>
                  <a:txBody>
                    <a:bodyPr/>
                    <a:lstStyle/>
                    <a:p>
                      <a:pPr marL="0" lvl="0" indent="0" algn="l" rtl="0">
                        <a:spcBef>
                          <a:spcPts val="0"/>
                        </a:spcBef>
                        <a:spcAft>
                          <a:spcPts val="0"/>
                        </a:spcAft>
                        <a:buNone/>
                      </a:pPr>
                      <a:r>
                        <a:rPr lang="en"/>
                        <a:t>Sex</a:t>
                      </a:r>
                      <a:endParaRPr/>
                    </a:p>
                  </a:txBody>
                  <a:tcPr marL="63500" marR="63500" marT="63500" marB="63500">
                    <a:solidFill>
                      <a:srgbClr val="EEECE1"/>
                    </a:solidFill>
                  </a:tcPr>
                </a:tc>
                <a:tc>
                  <a:txBody>
                    <a:bodyPr/>
                    <a:lstStyle/>
                    <a:p>
                      <a:pPr marL="0" lvl="0" indent="0" algn="l" rtl="0">
                        <a:spcBef>
                          <a:spcPts val="0"/>
                        </a:spcBef>
                        <a:spcAft>
                          <a:spcPts val="0"/>
                        </a:spcAft>
                        <a:buNone/>
                      </a:pPr>
                      <a:r>
                        <a:rPr lang="en"/>
                        <a:t>Age</a:t>
                      </a:r>
                      <a:endParaRPr/>
                    </a:p>
                  </a:txBody>
                  <a:tcPr marL="63500" marR="63500" marT="63500" marB="63500">
                    <a:solidFill>
                      <a:srgbClr val="EEECE1"/>
                    </a:solidFill>
                  </a:tcPr>
                </a:tc>
                <a:tc>
                  <a:txBody>
                    <a:bodyPr/>
                    <a:lstStyle/>
                    <a:p>
                      <a:pPr marL="0" lvl="0" indent="0" algn="l" rtl="0">
                        <a:spcBef>
                          <a:spcPts val="0"/>
                        </a:spcBef>
                        <a:spcAft>
                          <a:spcPts val="0"/>
                        </a:spcAft>
                        <a:buNone/>
                      </a:pPr>
                      <a:r>
                        <a:rPr lang="en"/>
                        <a:t>Prospective study</a:t>
                      </a:r>
                      <a:endParaRPr/>
                    </a:p>
                  </a:txBody>
                  <a:tcPr marL="63500" marR="63500" marT="63500" marB="63500">
                    <a:solidFill>
                      <a:srgbClr val="EEECE1"/>
                    </a:solidFill>
                  </a:tcPr>
                </a:tc>
                <a:tc>
                  <a:txBody>
                    <a:bodyPr/>
                    <a:lstStyle/>
                    <a:p>
                      <a:pPr marL="0" lvl="0" indent="0" algn="l" rtl="0">
                        <a:spcBef>
                          <a:spcPts val="0"/>
                        </a:spcBef>
                        <a:spcAft>
                          <a:spcPts val="0"/>
                        </a:spcAft>
                        <a:buNone/>
                      </a:pPr>
                      <a:r>
                        <a:rPr lang="en"/>
                        <a:t>Most recent IELTS Overall</a:t>
                      </a:r>
                      <a:endParaRPr/>
                    </a:p>
                  </a:txBody>
                  <a:tcPr marL="63500" marR="63500" marT="63500" marB="63500">
                    <a:solidFill>
                      <a:srgbClr val="EEECE1"/>
                    </a:solidFill>
                  </a:tcPr>
                </a:tc>
                <a:tc>
                  <a:txBody>
                    <a:bodyPr/>
                    <a:lstStyle/>
                    <a:p>
                      <a:pPr marL="0" lvl="0" indent="0" algn="l" rtl="0">
                        <a:spcBef>
                          <a:spcPts val="0"/>
                        </a:spcBef>
                        <a:spcAft>
                          <a:spcPts val="0"/>
                        </a:spcAft>
                        <a:buNone/>
                      </a:pPr>
                      <a:r>
                        <a:rPr lang="en"/>
                        <a:t>Language spoken at school</a:t>
                      </a:r>
                      <a:endParaRPr/>
                    </a:p>
                  </a:txBody>
                  <a:tcPr marL="63500" marR="63500" marT="63500" marB="63500">
                    <a:solidFill>
                      <a:srgbClr val="EEECE1"/>
                    </a:solidFill>
                  </a:tcPr>
                </a:tc>
                <a:tc>
                  <a:txBody>
                    <a:bodyPr/>
                    <a:lstStyle/>
                    <a:p>
                      <a:pPr marL="0" lvl="0" indent="0" algn="l" rtl="0">
                        <a:spcBef>
                          <a:spcPts val="0"/>
                        </a:spcBef>
                        <a:spcAft>
                          <a:spcPts val="0"/>
                        </a:spcAft>
                        <a:buNone/>
                      </a:pPr>
                      <a:r>
                        <a:rPr lang="en"/>
                        <a:t>VST score</a:t>
                      </a:r>
                      <a:endParaRPr/>
                    </a:p>
                  </a:txBody>
                  <a:tcPr marL="63500" marR="63500" marT="63500" marB="63500">
                    <a:solidFill>
                      <a:srgbClr val="EEECE1"/>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a:solidFill>
                            <a:srgbClr val="FFFFFF"/>
                          </a:solidFill>
                        </a:rPr>
                        <a:t>A</a:t>
                      </a:r>
                      <a:endParaRPr>
                        <a:solidFill>
                          <a:srgbClr val="FFFFFF"/>
                        </a:solidFill>
                      </a:endParaRPr>
                    </a:p>
                  </a:txBody>
                  <a:tcPr marL="63500" marR="63500" marT="63500" marB="63500"/>
                </a:tc>
                <a:tc>
                  <a:txBody>
                    <a:bodyPr/>
                    <a:lstStyle/>
                    <a:p>
                      <a:pPr marL="0" lvl="0" indent="0" algn="l" rtl="0">
                        <a:spcBef>
                          <a:spcPts val="0"/>
                        </a:spcBef>
                        <a:spcAft>
                          <a:spcPts val="0"/>
                        </a:spcAft>
                        <a:buNone/>
                      </a:pPr>
                      <a:r>
                        <a:rPr lang="en">
                          <a:solidFill>
                            <a:srgbClr val="FFFFFF"/>
                          </a:solidFill>
                        </a:rPr>
                        <a:t>F</a:t>
                      </a:r>
                      <a:endParaRPr>
                        <a:solidFill>
                          <a:srgbClr val="FFFFFF"/>
                        </a:solidFill>
                      </a:endParaRPr>
                    </a:p>
                  </a:txBody>
                  <a:tcPr marL="63500" marR="63500" marT="63500" marB="63500"/>
                </a:tc>
                <a:tc>
                  <a:txBody>
                    <a:bodyPr/>
                    <a:lstStyle/>
                    <a:p>
                      <a:pPr marL="0" lvl="0" indent="0" algn="l" rtl="0">
                        <a:spcBef>
                          <a:spcPts val="0"/>
                        </a:spcBef>
                        <a:spcAft>
                          <a:spcPts val="0"/>
                        </a:spcAft>
                        <a:buNone/>
                      </a:pPr>
                      <a:r>
                        <a:rPr lang="en">
                          <a:solidFill>
                            <a:srgbClr val="FFFFFF"/>
                          </a:solidFill>
                        </a:rPr>
                        <a:t>23</a:t>
                      </a:r>
                      <a:endParaRPr>
                        <a:solidFill>
                          <a:srgbClr val="FFFFFF"/>
                        </a:solidFill>
                      </a:endParaRPr>
                    </a:p>
                  </a:txBody>
                  <a:tcPr marL="63500" marR="63500" marT="63500" marB="63500"/>
                </a:tc>
                <a:tc>
                  <a:txBody>
                    <a:bodyPr/>
                    <a:lstStyle/>
                    <a:p>
                      <a:pPr marL="0" lvl="0" indent="0" algn="l" rtl="0">
                        <a:spcBef>
                          <a:spcPts val="0"/>
                        </a:spcBef>
                        <a:spcAft>
                          <a:spcPts val="0"/>
                        </a:spcAft>
                        <a:buNone/>
                      </a:pPr>
                      <a:r>
                        <a:rPr lang="en">
                          <a:solidFill>
                            <a:srgbClr val="FFFFFF"/>
                          </a:solidFill>
                        </a:rPr>
                        <a:t>MA Digital Media and Asset Management (DAMM)</a:t>
                      </a:r>
                      <a:endParaRPr>
                        <a:solidFill>
                          <a:srgbClr val="FFFFFF"/>
                        </a:solidFill>
                      </a:endParaRPr>
                    </a:p>
                  </a:txBody>
                  <a:tcPr marL="63500" marR="63500" marT="63500" marB="63500"/>
                </a:tc>
                <a:tc>
                  <a:txBody>
                    <a:bodyPr/>
                    <a:lstStyle/>
                    <a:p>
                      <a:pPr marL="0" lvl="0" indent="0" algn="l" rtl="0">
                        <a:spcBef>
                          <a:spcPts val="0"/>
                        </a:spcBef>
                        <a:spcAft>
                          <a:spcPts val="0"/>
                        </a:spcAft>
                        <a:buNone/>
                      </a:pPr>
                      <a:r>
                        <a:rPr lang="en">
                          <a:solidFill>
                            <a:srgbClr val="FFFFFF"/>
                          </a:solidFill>
                        </a:rPr>
                        <a:t>6.5</a:t>
                      </a:r>
                      <a:endParaRPr>
                        <a:solidFill>
                          <a:srgbClr val="FFFFFF"/>
                        </a:solidFill>
                      </a:endParaRPr>
                    </a:p>
                  </a:txBody>
                  <a:tcPr marL="63500" marR="63500" marT="63500" marB="63500"/>
                </a:tc>
                <a:tc>
                  <a:txBody>
                    <a:bodyPr/>
                    <a:lstStyle/>
                    <a:p>
                      <a:pPr marL="0" lvl="0" indent="0" algn="l" rtl="0">
                        <a:spcBef>
                          <a:spcPts val="0"/>
                        </a:spcBef>
                        <a:spcAft>
                          <a:spcPts val="0"/>
                        </a:spcAft>
                        <a:buNone/>
                      </a:pPr>
                      <a:r>
                        <a:rPr lang="en">
                          <a:solidFill>
                            <a:srgbClr val="FFFFFF"/>
                          </a:solidFill>
                        </a:rPr>
                        <a:t>English</a:t>
                      </a:r>
                      <a:endParaRPr>
                        <a:solidFill>
                          <a:srgbClr val="FFFFFF"/>
                        </a:solidFill>
                      </a:endParaRPr>
                    </a:p>
                  </a:txBody>
                  <a:tcPr marL="63500" marR="63500" marT="63500" marB="63500"/>
                </a:tc>
                <a:tc>
                  <a:txBody>
                    <a:bodyPr/>
                    <a:lstStyle/>
                    <a:p>
                      <a:pPr marL="0" lvl="0" indent="0" algn="l" rtl="0">
                        <a:spcBef>
                          <a:spcPts val="0"/>
                        </a:spcBef>
                        <a:spcAft>
                          <a:spcPts val="0"/>
                        </a:spcAft>
                        <a:buNone/>
                      </a:pPr>
                      <a:r>
                        <a:rPr lang="en">
                          <a:solidFill>
                            <a:srgbClr val="FFFFFF"/>
                          </a:solidFill>
                        </a:rPr>
                        <a:t>35</a:t>
                      </a:r>
                      <a:endParaRPr>
                        <a:solidFill>
                          <a:srgbClr val="FFFFFF"/>
                        </a:solidFill>
                      </a:endParaRPr>
                    </a:p>
                  </a:txBody>
                  <a:tcPr marL="63500" marR="63500" marT="63500" marB="6350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a:solidFill>
                            <a:srgbClr val="FFFFFF"/>
                          </a:solidFill>
                        </a:rPr>
                        <a:t>B</a:t>
                      </a:r>
                      <a:endParaRPr>
                        <a:solidFill>
                          <a:srgbClr val="FFFFFF"/>
                        </a:solidFill>
                      </a:endParaRPr>
                    </a:p>
                  </a:txBody>
                  <a:tcPr marL="63500" marR="63500" marT="63500" marB="63500"/>
                </a:tc>
                <a:tc>
                  <a:txBody>
                    <a:bodyPr/>
                    <a:lstStyle/>
                    <a:p>
                      <a:pPr marL="0" lvl="0" indent="0" algn="l" rtl="0">
                        <a:spcBef>
                          <a:spcPts val="0"/>
                        </a:spcBef>
                        <a:spcAft>
                          <a:spcPts val="0"/>
                        </a:spcAft>
                        <a:buNone/>
                      </a:pPr>
                      <a:r>
                        <a:rPr lang="en">
                          <a:solidFill>
                            <a:srgbClr val="FFFFFF"/>
                          </a:solidFill>
                        </a:rPr>
                        <a:t>F</a:t>
                      </a:r>
                      <a:endParaRPr>
                        <a:solidFill>
                          <a:srgbClr val="FFFFFF"/>
                        </a:solidFill>
                      </a:endParaRPr>
                    </a:p>
                  </a:txBody>
                  <a:tcPr marL="63500" marR="63500" marT="63500" marB="63500"/>
                </a:tc>
                <a:tc>
                  <a:txBody>
                    <a:bodyPr/>
                    <a:lstStyle/>
                    <a:p>
                      <a:pPr marL="0" lvl="0" indent="0" algn="l" rtl="0">
                        <a:spcBef>
                          <a:spcPts val="0"/>
                        </a:spcBef>
                        <a:spcAft>
                          <a:spcPts val="0"/>
                        </a:spcAft>
                        <a:buNone/>
                      </a:pPr>
                      <a:r>
                        <a:rPr lang="en">
                          <a:solidFill>
                            <a:srgbClr val="FFFFFF"/>
                          </a:solidFill>
                        </a:rPr>
                        <a:t>22</a:t>
                      </a:r>
                      <a:endParaRPr>
                        <a:solidFill>
                          <a:srgbClr val="FFFFFF"/>
                        </a:solidFill>
                      </a:endParaRPr>
                    </a:p>
                  </a:txBody>
                  <a:tcPr marL="63500" marR="63500" marT="63500" marB="63500"/>
                </a:tc>
                <a:tc>
                  <a:txBody>
                    <a:bodyPr/>
                    <a:lstStyle/>
                    <a:p>
                      <a:pPr marL="0" lvl="0" indent="0" algn="l" rtl="0">
                        <a:spcBef>
                          <a:spcPts val="0"/>
                        </a:spcBef>
                        <a:spcAft>
                          <a:spcPts val="0"/>
                        </a:spcAft>
                        <a:buNone/>
                      </a:pPr>
                      <a:r>
                        <a:rPr lang="en">
                          <a:solidFill>
                            <a:srgbClr val="FFFFFF"/>
                          </a:solidFill>
                        </a:rPr>
                        <a:t>MA Human Resource Management (HRM)</a:t>
                      </a:r>
                      <a:endParaRPr>
                        <a:solidFill>
                          <a:srgbClr val="FFFFFF"/>
                        </a:solidFill>
                      </a:endParaRPr>
                    </a:p>
                  </a:txBody>
                  <a:tcPr marL="63500" marR="63500" marT="63500" marB="63500"/>
                </a:tc>
                <a:tc>
                  <a:txBody>
                    <a:bodyPr/>
                    <a:lstStyle/>
                    <a:p>
                      <a:pPr marL="0" lvl="0" indent="0" algn="l" rtl="0">
                        <a:spcBef>
                          <a:spcPts val="0"/>
                        </a:spcBef>
                        <a:spcAft>
                          <a:spcPts val="0"/>
                        </a:spcAft>
                        <a:buNone/>
                      </a:pPr>
                      <a:r>
                        <a:rPr lang="en">
                          <a:solidFill>
                            <a:srgbClr val="FFFFFF"/>
                          </a:solidFill>
                        </a:rPr>
                        <a:t>7</a:t>
                      </a:r>
                      <a:endParaRPr>
                        <a:solidFill>
                          <a:srgbClr val="FFFFFF"/>
                        </a:solidFill>
                      </a:endParaRPr>
                    </a:p>
                  </a:txBody>
                  <a:tcPr marL="63500" marR="63500" marT="63500" marB="63500"/>
                </a:tc>
                <a:tc>
                  <a:txBody>
                    <a:bodyPr/>
                    <a:lstStyle/>
                    <a:p>
                      <a:pPr marL="0" lvl="0" indent="0" algn="l" rtl="0">
                        <a:spcBef>
                          <a:spcPts val="0"/>
                        </a:spcBef>
                        <a:spcAft>
                          <a:spcPts val="0"/>
                        </a:spcAft>
                        <a:buNone/>
                      </a:pPr>
                      <a:r>
                        <a:rPr lang="en">
                          <a:solidFill>
                            <a:srgbClr val="FFFFFF"/>
                          </a:solidFill>
                        </a:rPr>
                        <a:t>Chinese</a:t>
                      </a:r>
                      <a:endParaRPr>
                        <a:solidFill>
                          <a:srgbClr val="FFFFFF"/>
                        </a:solidFill>
                      </a:endParaRPr>
                    </a:p>
                  </a:txBody>
                  <a:tcPr marL="63500" marR="63500" marT="63500" marB="63500"/>
                </a:tc>
                <a:tc>
                  <a:txBody>
                    <a:bodyPr/>
                    <a:lstStyle/>
                    <a:p>
                      <a:pPr marL="0" lvl="0" indent="0" algn="l" rtl="0">
                        <a:spcBef>
                          <a:spcPts val="0"/>
                        </a:spcBef>
                        <a:spcAft>
                          <a:spcPts val="0"/>
                        </a:spcAft>
                        <a:buNone/>
                      </a:pPr>
                      <a:r>
                        <a:rPr lang="en">
                          <a:solidFill>
                            <a:srgbClr val="FFFFFF"/>
                          </a:solidFill>
                        </a:rPr>
                        <a:t>35</a:t>
                      </a:r>
                      <a:endParaRPr>
                        <a:solidFill>
                          <a:srgbClr val="FFFFFF"/>
                        </a:solidFill>
                      </a:endParaRPr>
                    </a:p>
                  </a:txBody>
                  <a:tcPr marL="63500" marR="63500" marT="63500" marB="6350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a:solidFill>
                            <a:srgbClr val="FFFFFF"/>
                          </a:solidFill>
                        </a:rPr>
                        <a:t>C</a:t>
                      </a:r>
                      <a:endParaRPr>
                        <a:solidFill>
                          <a:srgbClr val="FFFFFF"/>
                        </a:solidFill>
                      </a:endParaRPr>
                    </a:p>
                  </a:txBody>
                  <a:tcPr marL="63500" marR="63500" marT="63500" marB="63500"/>
                </a:tc>
                <a:tc>
                  <a:txBody>
                    <a:bodyPr/>
                    <a:lstStyle/>
                    <a:p>
                      <a:pPr marL="0" lvl="0" indent="0" algn="l" rtl="0">
                        <a:spcBef>
                          <a:spcPts val="0"/>
                        </a:spcBef>
                        <a:spcAft>
                          <a:spcPts val="0"/>
                        </a:spcAft>
                        <a:buNone/>
                      </a:pPr>
                      <a:r>
                        <a:rPr lang="en">
                          <a:solidFill>
                            <a:srgbClr val="FFFFFF"/>
                          </a:solidFill>
                        </a:rPr>
                        <a:t>F</a:t>
                      </a:r>
                      <a:endParaRPr>
                        <a:solidFill>
                          <a:srgbClr val="FFFFFF"/>
                        </a:solidFill>
                      </a:endParaRPr>
                    </a:p>
                  </a:txBody>
                  <a:tcPr marL="63500" marR="63500" marT="63500" marB="63500"/>
                </a:tc>
                <a:tc>
                  <a:txBody>
                    <a:bodyPr/>
                    <a:lstStyle/>
                    <a:p>
                      <a:pPr marL="0" lvl="0" indent="0" algn="l" rtl="0">
                        <a:spcBef>
                          <a:spcPts val="0"/>
                        </a:spcBef>
                        <a:spcAft>
                          <a:spcPts val="0"/>
                        </a:spcAft>
                        <a:buNone/>
                      </a:pPr>
                      <a:r>
                        <a:rPr lang="en">
                          <a:solidFill>
                            <a:srgbClr val="FFFFFF"/>
                          </a:solidFill>
                        </a:rPr>
                        <a:t>21</a:t>
                      </a:r>
                      <a:endParaRPr>
                        <a:solidFill>
                          <a:srgbClr val="FFFFFF"/>
                        </a:solidFill>
                      </a:endParaRPr>
                    </a:p>
                  </a:txBody>
                  <a:tcPr marL="63500" marR="63500" marT="63500" marB="63500"/>
                </a:tc>
                <a:tc>
                  <a:txBody>
                    <a:bodyPr/>
                    <a:lstStyle/>
                    <a:p>
                      <a:pPr marL="0" lvl="0" indent="0" algn="l" rtl="0">
                        <a:spcBef>
                          <a:spcPts val="0"/>
                        </a:spcBef>
                        <a:spcAft>
                          <a:spcPts val="0"/>
                        </a:spcAft>
                        <a:buNone/>
                      </a:pPr>
                      <a:r>
                        <a:rPr lang="en">
                          <a:solidFill>
                            <a:srgbClr val="FFFFFF"/>
                          </a:solidFill>
                        </a:rPr>
                        <a:t>MA Digital Marketing (DM)</a:t>
                      </a:r>
                      <a:endParaRPr>
                        <a:solidFill>
                          <a:srgbClr val="FFFFFF"/>
                        </a:solidFill>
                      </a:endParaRPr>
                    </a:p>
                  </a:txBody>
                  <a:tcPr marL="63500" marR="63500" marT="63500" marB="63500"/>
                </a:tc>
                <a:tc>
                  <a:txBody>
                    <a:bodyPr/>
                    <a:lstStyle/>
                    <a:p>
                      <a:pPr marL="0" lvl="0" indent="0" algn="l" rtl="0">
                        <a:spcBef>
                          <a:spcPts val="0"/>
                        </a:spcBef>
                        <a:spcAft>
                          <a:spcPts val="0"/>
                        </a:spcAft>
                        <a:buNone/>
                      </a:pPr>
                      <a:r>
                        <a:rPr lang="en">
                          <a:solidFill>
                            <a:srgbClr val="FFFFFF"/>
                          </a:solidFill>
                        </a:rPr>
                        <a:t>7*</a:t>
                      </a:r>
                      <a:endParaRPr>
                        <a:solidFill>
                          <a:srgbClr val="FFFFFF"/>
                        </a:solidFill>
                      </a:endParaRPr>
                    </a:p>
                  </a:txBody>
                  <a:tcPr marL="63500" marR="63500" marT="63500" marB="63500"/>
                </a:tc>
                <a:tc>
                  <a:txBody>
                    <a:bodyPr/>
                    <a:lstStyle/>
                    <a:p>
                      <a:pPr marL="0" lvl="0" indent="0" algn="l" rtl="0">
                        <a:spcBef>
                          <a:spcPts val="0"/>
                        </a:spcBef>
                        <a:spcAft>
                          <a:spcPts val="0"/>
                        </a:spcAft>
                        <a:buNone/>
                      </a:pPr>
                      <a:r>
                        <a:rPr lang="en">
                          <a:solidFill>
                            <a:srgbClr val="FFFFFF"/>
                          </a:solidFill>
                        </a:rPr>
                        <a:t>Chinese</a:t>
                      </a:r>
                      <a:endParaRPr>
                        <a:solidFill>
                          <a:srgbClr val="FFFFFF"/>
                        </a:solidFill>
                      </a:endParaRPr>
                    </a:p>
                  </a:txBody>
                  <a:tcPr marL="63500" marR="63500" marT="63500" marB="63500"/>
                </a:tc>
                <a:tc>
                  <a:txBody>
                    <a:bodyPr/>
                    <a:lstStyle/>
                    <a:p>
                      <a:pPr marL="0" lvl="0" indent="0" algn="l" rtl="0">
                        <a:spcBef>
                          <a:spcPts val="0"/>
                        </a:spcBef>
                        <a:spcAft>
                          <a:spcPts val="0"/>
                        </a:spcAft>
                        <a:buNone/>
                      </a:pPr>
                      <a:r>
                        <a:rPr lang="en">
                          <a:solidFill>
                            <a:srgbClr val="FFFFFF"/>
                          </a:solidFill>
                        </a:rPr>
                        <a:t>52</a:t>
                      </a:r>
                      <a:endParaRPr>
                        <a:solidFill>
                          <a:srgbClr val="FFFFFF"/>
                        </a:solidFill>
                      </a:endParaRPr>
                    </a:p>
                  </a:txBody>
                  <a:tcPr marL="63500" marR="63500" marT="63500" marB="6350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a:solidFill>
                            <a:srgbClr val="FFFFFF"/>
                          </a:solidFill>
                        </a:rPr>
                        <a:t>D</a:t>
                      </a:r>
                      <a:endParaRPr>
                        <a:solidFill>
                          <a:srgbClr val="FFFFFF"/>
                        </a:solidFill>
                      </a:endParaRPr>
                    </a:p>
                  </a:txBody>
                  <a:tcPr marL="63500" marR="63500" marT="63500" marB="63500"/>
                </a:tc>
                <a:tc>
                  <a:txBody>
                    <a:bodyPr/>
                    <a:lstStyle/>
                    <a:p>
                      <a:pPr marL="0" lvl="0" indent="0" algn="l" rtl="0">
                        <a:spcBef>
                          <a:spcPts val="0"/>
                        </a:spcBef>
                        <a:spcAft>
                          <a:spcPts val="0"/>
                        </a:spcAft>
                        <a:buNone/>
                      </a:pPr>
                      <a:r>
                        <a:rPr lang="en">
                          <a:solidFill>
                            <a:srgbClr val="FFFFFF"/>
                          </a:solidFill>
                        </a:rPr>
                        <a:t>F</a:t>
                      </a:r>
                      <a:endParaRPr>
                        <a:solidFill>
                          <a:srgbClr val="FFFFFF"/>
                        </a:solidFill>
                      </a:endParaRPr>
                    </a:p>
                  </a:txBody>
                  <a:tcPr marL="63500" marR="63500" marT="63500" marB="63500"/>
                </a:tc>
                <a:tc>
                  <a:txBody>
                    <a:bodyPr/>
                    <a:lstStyle/>
                    <a:p>
                      <a:pPr marL="0" lvl="0" indent="0" algn="l" rtl="0">
                        <a:spcBef>
                          <a:spcPts val="0"/>
                        </a:spcBef>
                        <a:spcAft>
                          <a:spcPts val="0"/>
                        </a:spcAft>
                        <a:buNone/>
                      </a:pPr>
                      <a:r>
                        <a:rPr lang="en">
                          <a:solidFill>
                            <a:srgbClr val="FFFFFF"/>
                          </a:solidFill>
                        </a:rPr>
                        <a:t>19</a:t>
                      </a:r>
                      <a:endParaRPr>
                        <a:solidFill>
                          <a:srgbClr val="FFFFFF"/>
                        </a:solidFill>
                      </a:endParaRPr>
                    </a:p>
                  </a:txBody>
                  <a:tcPr marL="63500" marR="63500" marT="63500" marB="63500"/>
                </a:tc>
                <a:tc>
                  <a:txBody>
                    <a:bodyPr/>
                    <a:lstStyle/>
                    <a:p>
                      <a:pPr marL="0" lvl="0" indent="0" algn="l" rtl="0">
                        <a:spcBef>
                          <a:spcPts val="0"/>
                        </a:spcBef>
                        <a:spcAft>
                          <a:spcPts val="0"/>
                        </a:spcAft>
                        <a:buNone/>
                      </a:pPr>
                      <a:r>
                        <a:rPr lang="en">
                          <a:solidFill>
                            <a:srgbClr val="FFFFFF"/>
                          </a:solidFill>
                        </a:rPr>
                        <a:t>BSc Business Management (BM)</a:t>
                      </a:r>
                      <a:endParaRPr>
                        <a:solidFill>
                          <a:srgbClr val="FFFFFF"/>
                        </a:solidFill>
                      </a:endParaRPr>
                    </a:p>
                  </a:txBody>
                  <a:tcPr marL="63500" marR="63500" marT="63500" marB="63500"/>
                </a:tc>
                <a:tc>
                  <a:txBody>
                    <a:bodyPr/>
                    <a:lstStyle/>
                    <a:p>
                      <a:pPr marL="0" lvl="0" indent="0" algn="l" rtl="0">
                        <a:spcBef>
                          <a:spcPts val="0"/>
                        </a:spcBef>
                        <a:spcAft>
                          <a:spcPts val="0"/>
                        </a:spcAft>
                        <a:buNone/>
                      </a:pPr>
                      <a:r>
                        <a:rPr lang="en">
                          <a:solidFill>
                            <a:srgbClr val="FFFFFF"/>
                          </a:solidFill>
                        </a:rPr>
                        <a:t>7</a:t>
                      </a:r>
                      <a:endParaRPr>
                        <a:solidFill>
                          <a:srgbClr val="FFFFFF"/>
                        </a:solidFill>
                      </a:endParaRPr>
                    </a:p>
                  </a:txBody>
                  <a:tcPr marL="63500" marR="63500" marT="63500" marB="63500"/>
                </a:tc>
                <a:tc>
                  <a:txBody>
                    <a:bodyPr/>
                    <a:lstStyle/>
                    <a:p>
                      <a:pPr marL="0" lvl="0" indent="0" algn="l" rtl="0">
                        <a:spcBef>
                          <a:spcPts val="0"/>
                        </a:spcBef>
                        <a:spcAft>
                          <a:spcPts val="0"/>
                        </a:spcAft>
                        <a:buNone/>
                      </a:pPr>
                      <a:r>
                        <a:rPr lang="en">
                          <a:solidFill>
                            <a:srgbClr val="FFFFFF"/>
                          </a:solidFill>
                        </a:rPr>
                        <a:t>English and Chinese</a:t>
                      </a:r>
                      <a:endParaRPr>
                        <a:solidFill>
                          <a:srgbClr val="FFFFFF"/>
                        </a:solidFill>
                      </a:endParaRPr>
                    </a:p>
                  </a:txBody>
                  <a:tcPr marL="63500" marR="63500" marT="63500" marB="63500"/>
                </a:tc>
                <a:tc>
                  <a:txBody>
                    <a:bodyPr/>
                    <a:lstStyle/>
                    <a:p>
                      <a:pPr marL="0" lvl="0" indent="0" algn="l" rtl="0">
                        <a:spcBef>
                          <a:spcPts val="0"/>
                        </a:spcBef>
                        <a:spcAft>
                          <a:spcPts val="0"/>
                        </a:spcAft>
                        <a:buNone/>
                      </a:pPr>
                      <a:r>
                        <a:rPr lang="en">
                          <a:solidFill>
                            <a:srgbClr val="FFFFFF"/>
                          </a:solidFill>
                        </a:rPr>
                        <a:t>45</a:t>
                      </a:r>
                      <a:endParaRPr>
                        <a:solidFill>
                          <a:srgbClr val="FFFFFF"/>
                        </a:solidFill>
                      </a:endParaRPr>
                    </a:p>
                  </a:txBody>
                  <a:tcPr marL="63500" marR="63500" marT="63500" marB="63500"/>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
                          <a:solidFill>
                            <a:srgbClr val="FFFFFF"/>
                          </a:solidFill>
                        </a:rPr>
                        <a:t>E</a:t>
                      </a:r>
                      <a:endParaRPr>
                        <a:solidFill>
                          <a:srgbClr val="FFFFFF"/>
                        </a:solidFill>
                      </a:endParaRPr>
                    </a:p>
                  </a:txBody>
                  <a:tcPr marL="63500" marR="63500" marT="63500" marB="63500"/>
                </a:tc>
                <a:tc>
                  <a:txBody>
                    <a:bodyPr/>
                    <a:lstStyle/>
                    <a:p>
                      <a:pPr marL="0" lvl="0" indent="0" algn="l" rtl="0">
                        <a:spcBef>
                          <a:spcPts val="0"/>
                        </a:spcBef>
                        <a:spcAft>
                          <a:spcPts val="0"/>
                        </a:spcAft>
                        <a:buNone/>
                      </a:pPr>
                      <a:r>
                        <a:rPr lang="en">
                          <a:solidFill>
                            <a:srgbClr val="FFFFFF"/>
                          </a:solidFill>
                        </a:rPr>
                        <a:t>M</a:t>
                      </a:r>
                      <a:endParaRPr>
                        <a:solidFill>
                          <a:srgbClr val="FFFFFF"/>
                        </a:solidFill>
                      </a:endParaRPr>
                    </a:p>
                  </a:txBody>
                  <a:tcPr marL="63500" marR="63500" marT="63500" marB="63500"/>
                </a:tc>
                <a:tc>
                  <a:txBody>
                    <a:bodyPr/>
                    <a:lstStyle/>
                    <a:p>
                      <a:pPr marL="0" lvl="0" indent="0" algn="l" rtl="0">
                        <a:spcBef>
                          <a:spcPts val="0"/>
                        </a:spcBef>
                        <a:spcAft>
                          <a:spcPts val="0"/>
                        </a:spcAft>
                        <a:buNone/>
                      </a:pPr>
                      <a:r>
                        <a:rPr lang="en">
                          <a:solidFill>
                            <a:srgbClr val="FFFFFF"/>
                          </a:solidFill>
                        </a:rPr>
                        <a:t>18</a:t>
                      </a:r>
                      <a:endParaRPr>
                        <a:solidFill>
                          <a:srgbClr val="FFFFFF"/>
                        </a:solidFill>
                      </a:endParaRPr>
                    </a:p>
                  </a:txBody>
                  <a:tcPr marL="63500" marR="63500" marT="63500" marB="63500"/>
                </a:tc>
                <a:tc>
                  <a:txBody>
                    <a:bodyPr/>
                    <a:lstStyle/>
                    <a:p>
                      <a:pPr marL="0" lvl="0" indent="0" algn="l" rtl="0">
                        <a:spcBef>
                          <a:spcPts val="0"/>
                        </a:spcBef>
                        <a:spcAft>
                          <a:spcPts val="0"/>
                        </a:spcAft>
                        <a:buNone/>
                      </a:pPr>
                      <a:r>
                        <a:rPr lang="en">
                          <a:solidFill>
                            <a:srgbClr val="FFFFFF"/>
                          </a:solidFill>
                        </a:rPr>
                        <a:t>BSc Business Management</a:t>
                      </a:r>
                      <a:endParaRPr>
                        <a:solidFill>
                          <a:srgbClr val="FFFFFF"/>
                        </a:solidFill>
                      </a:endParaRPr>
                    </a:p>
                  </a:txBody>
                  <a:tcPr marL="63500" marR="63500" marT="63500" marB="63500"/>
                </a:tc>
                <a:tc>
                  <a:txBody>
                    <a:bodyPr/>
                    <a:lstStyle/>
                    <a:p>
                      <a:pPr marL="0" lvl="0" indent="0" algn="l" rtl="0">
                        <a:spcBef>
                          <a:spcPts val="0"/>
                        </a:spcBef>
                        <a:spcAft>
                          <a:spcPts val="0"/>
                        </a:spcAft>
                        <a:buNone/>
                      </a:pPr>
                      <a:r>
                        <a:rPr lang="en">
                          <a:solidFill>
                            <a:srgbClr val="FFFFFF"/>
                          </a:solidFill>
                        </a:rPr>
                        <a:t>6.5</a:t>
                      </a:r>
                      <a:endParaRPr>
                        <a:solidFill>
                          <a:srgbClr val="FFFFFF"/>
                        </a:solidFill>
                      </a:endParaRPr>
                    </a:p>
                  </a:txBody>
                  <a:tcPr marL="63500" marR="63500" marT="63500" marB="63500"/>
                </a:tc>
                <a:tc>
                  <a:txBody>
                    <a:bodyPr/>
                    <a:lstStyle/>
                    <a:p>
                      <a:pPr marL="0" lvl="0" indent="0" algn="l" rtl="0">
                        <a:spcBef>
                          <a:spcPts val="0"/>
                        </a:spcBef>
                        <a:spcAft>
                          <a:spcPts val="0"/>
                        </a:spcAft>
                        <a:buNone/>
                      </a:pPr>
                      <a:r>
                        <a:rPr lang="en">
                          <a:solidFill>
                            <a:srgbClr val="FFFFFF"/>
                          </a:solidFill>
                        </a:rPr>
                        <a:t>Chinese</a:t>
                      </a:r>
                      <a:endParaRPr>
                        <a:solidFill>
                          <a:srgbClr val="FFFFFF"/>
                        </a:solidFill>
                      </a:endParaRPr>
                    </a:p>
                  </a:txBody>
                  <a:tcPr marL="63500" marR="63500" marT="63500" marB="63500"/>
                </a:tc>
                <a:tc>
                  <a:txBody>
                    <a:bodyPr/>
                    <a:lstStyle/>
                    <a:p>
                      <a:pPr marL="0" lvl="0" indent="0" algn="l" rtl="0">
                        <a:spcBef>
                          <a:spcPts val="0"/>
                        </a:spcBef>
                        <a:spcAft>
                          <a:spcPts val="0"/>
                        </a:spcAft>
                        <a:buNone/>
                      </a:pPr>
                      <a:r>
                        <a:rPr lang="en">
                          <a:solidFill>
                            <a:srgbClr val="FFFFFF"/>
                          </a:solidFill>
                        </a:rPr>
                        <a:t>45</a:t>
                      </a:r>
                      <a:endParaRPr>
                        <a:solidFill>
                          <a:srgbClr val="FFFFFF"/>
                        </a:solidFill>
                      </a:endParaRPr>
                    </a:p>
                  </a:txBody>
                  <a:tcPr marL="63500" marR="63500" marT="63500" marB="63500"/>
                </a:tc>
                <a:extLst>
                  <a:ext uri="{0D108BD9-81ED-4DB2-BD59-A6C34878D82A}">
                    <a16:rowId xmlns:a16="http://schemas.microsoft.com/office/drawing/2014/main" val="1000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How many times have you taken the IELTS test and what scores did you get?</a:t>
            </a:r>
            <a:endParaRPr sz="2400"/>
          </a:p>
        </p:txBody>
      </p:sp>
      <p:graphicFrame>
        <p:nvGraphicFramePr>
          <p:cNvPr id="212" name="Google Shape;212;p26"/>
          <p:cNvGraphicFramePr/>
          <p:nvPr/>
        </p:nvGraphicFramePr>
        <p:xfrm>
          <a:off x="409575" y="1419225"/>
          <a:ext cx="8586800" cy="2682240"/>
        </p:xfrm>
        <a:graphic>
          <a:graphicData uri="http://schemas.openxmlformats.org/drawingml/2006/table">
            <a:tbl>
              <a:tblPr>
                <a:noFill/>
                <a:tableStyleId>{3BCECD72-1327-498C-BDB1-15037C1A40AF}</a:tableStyleId>
              </a:tblPr>
              <a:tblGrid>
                <a:gridCol w="1272125">
                  <a:extLst>
                    <a:ext uri="{9D8B030D-6E8A-4147-A177-3AD203B41FA5}">
                      <a16:colId xmlns:a16="http://schemas.microsoft.com/office/drawing/2014/main" val="20000"/>
                    </a:ext>
                  </a:extLst>
                </a:gridCol>
                <a:gridCol w="1554800">
                  <a:extLst>
                    <a:ext uri="{9D8B030D-6E8A-4147-A177-3AD203B41FA5}">
                      <a16:colId xmlns:a16="http://schemas.microsoft.com/office/drawing/2014/main" val="20001"/>
                    </a:ext>
                  </a:extLst>
                </a:gridCol>
                <a:gridCol w="5759875">
                  <a:extLst>
                    <a:ext uri="{9D8B030D-6E8A-4147-A177-3AD203B41FA5}">
                      <a16:colId xmlns:a16="http://schemas.microsoft.com/office/drawing/2014/main" val="20002"/>
                    </a:ext>
                  </a:extLst>
                </a:gridCol>
              </a:tblGrid>
              <a:tr h="587375">
                <a:tc>
                  <a:txBody>
                    <a:bodyPr/>
                    <a:lstStyle/>
                    <a:p>
                      <a:pPr marL="0" lvl="0" indent="0" algn="l" rtl="0">
                        <a:spcBef>
                          <a:spcPts val="0"/>
                        </a:spcBef>
                        <a:spcAft>
                          <a:spcPts val="0"/>
                        </a:spcAft>
                        <a:buNone/>
                      </a:pPr>
                      <a:r>
                        <a:rPr lang="en" sz="1800">
                          <a:solidFill>
                            <a:schemeClr val="lt1"/>
                          </a:solidFill>
                        </a:rPr>
                        <a:t>Student </a:t>
                      </a:r>
                      <a:endParaRPr sz="1800">
                        <a:solidFill>
                          <a:schemeClr val="lt1"/>
                        </a:solidFill>
                      </a:endParaRPr>
                    </a:p>
                  </a:txBody>
                  <a:tcPr marL="63500" marR="63500" marT="63500" marB="63500">
                    <a:solidFill>
                      <a:schemeClr val="dk1"/>
                    </a:solidFill>
                  </a:tcPr>
                </a:tc>
                <a:tc>
                  <a:txBody>
                    <a:bodyPr/>
                    <a:lstStyle/>
                    <a:p>
                      <a:pPr marL="0" lvl="0" indent="0" algn="l" rtl="0">
                        <a:spcBef>
                          <a:spcPts val="0"/>
                        </a:spcBef>
                        <a:spcAft>
                          <a:spcPts val="0"/>
                        </a:spcAft>
                        <a:buNone/>
                      </a:pPr>
                      <a:r>
                        <a:rPr lang="en" sz="1800">
                          <a:solidFill>
                            <a:schemeClr val="lt1"/>
                          </a:solidFill>
                        </a:rPr>
                        <a:t>No. IELTS tests</a:t>
                      </a:r>
                      <a:endParaRPr sz="1800">
                        <a:solidFill>
                          <a:schemeClr val="lt1"/>
                        </a:solidFill>
                      </a:endParaRPr>
                    </a:p>
                  </a:txBody>
                  <a:tcPr marL="63500" marR="63500" marT="63500" marB="63500">
                    <a:solidFill>
                      <a:schemeClr val="dk1"/>
                    </a:solidFill>
                  </a:tcPr>
                </a:tc>
                <a:tc>
                  <a:txBody>
                    <a:bodyPr/>
                    <a:lstStyle/>
                    <a:p>
                      <a:pPr marL="0" lvl="0" indent="0" algn="l" rtl="0">
                        <a:spcBef>
                          <a:spcPts val="0"/>
                        </a:spcBef>
                        <a:spcAft>
                          <a:spcPts val="0"/>
                        </a:spcAft>
                        <a:buNone/>
                      </a:pPr>
                      <a:r>
                        <a:rPr lang="en" sz="1800">
                          <a:solidFill>
                            <a:schemeClr val="lt1"/>
                          </a:solidFill>
                        </a:rPr>
                        <a:t>OIS scores over time</a:t>
                      </a:r>
                      <a:endParaRPr sz="1800">
                        <a:solidFill>
                          <a:schemeClr val="lt1"/>
                        </a:solidFill>
                      </a:endParaRPr>
                    </a:p>
                  </a:txBody>
                  <a:tcPr marL="63500" marR="63500" marT="63500" marB="63500">
                    <a:solidFill>
                      <a:schemeClr val="dk1"/>
                    </a:solidFill>
                  </a:tcPr>
                </a:tc>
                <a:extLst>
                  <a:ext uri="{0D108BD9-81ED-4DB2-BD59-A6C34878D82A}">
                    <a16:rowId xmlns:a16="http://schemas.microsoft.com/office/drawing/2014/main" val="10000"/>
                  </a:ext>
                </a:extLst>
              </a:tr>
              <a:tr h="373075">
                <a:tc>
                  <a:txBody>
                    <a:bodyPr/>
                    <a:lstStyle/>
                    <a:p>
                      <a:pPr marL="0" lvl="0" indent="0" algn="l" rtl="0">
                        <a:spcBef>
                          <a:spcPts val="0"/>
                        </a:spcBef>
                        <a:spcAft>
                          <a:spcPts val="0"/>
                        </a:spcAft>
                        <a:buNone/>
                      </a:pPr>
                      <a:r>
                        <a:rPr lang="en" sz="1800"/>
                        <a:t>A</a:t>
                      </a:r>
                      <a:endParaRPr sz="1800"/>
                    </a:p>
                  </a:txBody>
                  <a:tcPr marL="63500" marR="63500" marT="63500" marB="63500"/>
                </a:tc>
                <a:tc>
                  <a:txBody>
                    <a:bodyPr/>
                    <a:lstStyle/>
                    <a:p>
                      <a:pPr marL="0" lvl="0" indent="0" algn="l" rtl="0">
                        <a:spcBef>
                          <a:spcPts val="0"/>
                        </a:spcBef>
                        <a:spcAft>
                          <a:spcPts val="0"/>
                        </a:spcAft>
                        <a:buNone/>
                      </a:pPr>
                      <a:r>
                        <a:rPr lang="en" sz="1800"/>
                        <a:t>4</a:t>
                      </a:r>
                      <a:endParaRPr sz="1800"/>
                    </a:p>
                  </a:txBody>
                  <a:tcPr marL="63500" marR="63500" marT="63500" marB="63500"/>
                </a:tc>
                <a:tc>
                  <a:txBody>
                    <a:bodyPr/>
                    <a:lstStyle/>
                    <a:p>
                      <a:pPr marL="0" lvl="0" indent="0" algn="l" rtl="0">
                        <a:spcBef>
                          <a:spcPts val="0"/>
                        </a:spcBef>
                        <a:spcAft>
                          <a:spcPts val="0"/>
                        </a:spcAft>
                        <a:buNone/>
                      </a:pPr>
                      <a:r>
                        <a:rPr lang="en" sz="1800"/>
                        <a:t>6 - 6 - 6 - 6.5</a:t>
                      </a:r>
                      <a:endParaRPr sz="1800"/>
                    </a:p>
                  </a:txBody>
                  <a:tcPr marL="63500" marR="63500" marT="63500" marB="63500"/>
                </a:tc>
                <a:extLst>
                  <a:ext uri="{0D108BD9-81ED-4DB2-BD59-A6C34878D82A}">
                    <a16:rowId xmlns:a16="http://schemas.microsoft.com/office/drawing/2014/main" val="10001"/>
                  </a:ext>
                </a:extLst>
              </a:tr>
              <a:tr h="373075">
                <a:tc>
                  <a:txBody>
                    <a:bodyPr/>
                    <a:lstStyle/>
                    <a:p>
                      <a:pPr marL="0" lvl="0" indent="0" algn="l" rtl="0">
                        <a:spcBef>
                          <a:spcPts val="0"/>
                        </a:spcBef>
                        <a:spcAft>
                          <a:spcPts val="0"/>
                        </a:spcAft>
                        <a:buNone/>
                      </a:pPr>
                      <a:r>
                        <a:rPr lang="en" sz="1800"/>
                        <a:t>B</a:t>
                      </a:r>
                      <a:endParaRPr sz="1800"/>
                    </a:p>
                  </a:txBody>
                  <a:tcPr marL="63500" marR="63500" marT="63500" marB="63500"/>
                </a:tc>
                <a:tc>
                  <a:txBody>
                    <a:bodyPr/>
                    <a:lstStyle/>
                    <a:p>
                      <a:pPr marL="0" lvl="0" indent="0" algn="l" rtl="0">
                        <a:spcBef>
                          <a:spcPts val="0"/>
                        </a:spcBef>
                        <a:spcAft>
                          <a:spcPts val="0"/>
                        </a:spcAft>
                        <a:buNone/>
                      </a:pPr>
                      <a:r>
                        <a:rPr lang="en" sz="1800"/>
                        <a:t>6</a:t>
                      </a:r>
                      <a:endParaRPr sz="1800"/>
                    </a:p>
                  </a:txBody>
                  <a:tcPr marL="63500" marR="63500" marT="63500" marB="63500"/>
                </a:tc>
                <a:tc>
                  <a:txBody>
                    <a:bodyPr/>
                    <a:lstStyle/>
                    <a:p>
                      <a:pPr marL="0" lvl="0" indent="0" algn="l" rtl="0">
                        <a:spcBef>
                          <a:spcPts val="0"/>
                        </a:spcBef>
                        <a:spcAft>
                          <a:spcPts val="0"/>
                        </a:spcAft>
                        <a:buNone/>
                      </a:pPr>
                      <a:r>
                        <a:rPr lang="en" sz="1800"/>
                        <a:t>6 - 6.5 - 6.5 - 6 - 7 - 6.5</a:t>
                      </a:r>
                      <a:endParaRPr sz="1800"/>
                    </a:p>
                  </a:txBody>
                  <a:tcPr marL="63500" marR="63500" marT="63500" marB="63500"/>
                </a:tc>
                <a:extLst>
                  <a:ext uri="{0D108BD9-81ED-4DB2-BD59-A6C34878D82A}">
                    <a16:rowId xmlns:a16="http://schemas.microsoft.com/office/drawing/2014/main" val="10002"/>
                  </a:ext>
                </a:extLst>
              </a:tr>
              <a:tr h="373075">
                <a:tc>
                  <a:txBody>
                    <a:bodyPr/>
                    <a:lstStyle/>
                    <a:p>
                      <a:pPr marL="0" lvl="0" indent="0" algn="l" rtl="0">
                        <a:spcBef>
                          <a:spcPts val="0"/>
                        </a:spcBef>
                        <a:spcAft>
                          <a:spcPts val="0"/>
                        </a:spcAft>
                        <a:buNone/>
                      </a:pPr>
                      <a:r>
                        <a:rPr lang="en" sz="1800"/>
                        <a:t>C</a:t>
                      </a:r>
                      <a:endParaRPr sz="1800"/>
                    </a:p>
                  </a:txBody>
                  <a:tcPr marL="63500" marR="63500" marT="63500" marB="63500"/>
                </a:tc>
                <a:tc>
                  <a:txBody>
                    <a:bodyPr/>
                    <a:lstStyle/>
                    <a:p>
                      <a:pPr marL="0" lvl="0" indent="0" algn="l" rtl="0">
                        <a:spcBef>
                          <a:spcPts val="0"/>
                        </a:spcBef>
                        <a:spcAft>
                          <a:spcPts val="0"/>
                        </a:spcAft>
                        <a:buNone/>
                      </a:pPr>
                      <a:r>
                        <a:rPr lang="en" sz="1800"/>
                        <a:t>3</a:t>
                      </a:r>
                      <a:endParaRPr sz="1800"/>
                    </a:p>
                  </a:txBody>
                  <a:tcPr marL="63500" marR="63500" marT="63500" marB="63500"/>
                </a:tc>
                <a:tc>
                  <a:txBody>
                    <a:bodyPr/>
                    <a:lstStyle/>
                    <a:p>
                      <a:pPr marL="0" lvl="0" indent="0" algn="l" rtl="0">
                        <a:spcBef>
                          <a:spcPts val="0"/>
                        </a:spcBef>
                        <a:spcAft>
                          <a:spcPts val="0"/>
                        </a:spcAft>
                        <a:buNone/>
                      </a:pPr>
                      <a:r>
                        <a:rPr lang="en" sz="1800"/>
                        <a:t>6.5 - 7 - 7</a:t>
                      </a:r>
                      <a:endParaRPr sz="1800"/>
                    </a:p>
                  </a:txBody>
                  <a:tcPr marL="63500" marR="63500" marT="63500" marB="63500"/>
                </a:tc>
                <a:extLst>
                  <a:ext uri="{0D108BD9-81ED-4DB2-BD59-A6C34878D82A}">
                    <a16:rowId xmlns:a16="http://schemas.microsoft.com/office/drawing/2014/main" val="10003"/>
                  </a:ext>
                </a:extLst>
              </a:tr>
              <a:tr h="373075">
                <a:tc>
                  <a:txBody>
                    <a:bodyPr/>
                    <a:lstStyle/>
                    <a:p>
                      <a:pPr marL="0" lvl="0" indent="0" algn="l" rtl="0">
                        <a:spcBef>
                          <a:spcPts val="0"/>
                        </a:spcBef>
                        <a:spcAft>
                          <a:spcPts val="0"/>
                        </a:spcAft>
                        <a:buNone/>
                      </a:pPr>
                      <a:r>
                        <a:rPr lang="en" sz="1800"/>
                        <a:t>D</a:t>
                      </a:r>
                      <a:endParaRPr sz="1800"/>
                    </a:p>
                  </a:txBody>
                  <a:tcPr marL="63500" marR="63500" marT="63500" marB="63500"/>
                </a:tc>
                <a:tc>
                  <a:txBody>
                    <a:bodyPr/>
                    <a:lstStyle/>
                    <a:p>
                      <a:pPr marL="0" lvl="0" indent="0" algn="l" rtl="0">
                        <a:spcBef>
                          <a:spcPts val="0"/>
                        </a:spcBef>
                        <a:spcAft>
                          <a:spcPts val="0"/>
                        </a:spcAft>
                        <a:buNone/>
                      </a:pPr>
                      <a:r>
                        <a:rPr lang="en" sz="1800"/>
                        <a:t>14</a:t>
                      </a:r>
                      <a:endParaRPr sz="1800"/>
                    </a:p>
                  </a:txBody>
                  <a:tcPr marL="63500" marR="63500" marT="63500" marB="63500"/>
                </a:tc>
                <a:tc>
                  <a:txBody>
                    <a:bodyPr/>
                    <a:lstStyle/>
                    <a:p>
                      <a:pPr marL="0" lvl="0" indent="0" algn="l" rtl="0">
                        <a:spcBef>
                          <a:spcPts val="0"/>
                        </a:spcBef>
                        <a:spcAft>
                          <a:spcPts val="0"/>
                        </a:spcAft>
                        <a:buNone/>
                      </a:pPr>
                      <a:r>
                        <a:rPr lang="en" sz="1800"/>
                        <a:t>6 - 6.5 - 6.5 - 7 - 7 - 7 - 7 - 7 - 7 - 7 - 7 - 7 - 7 - 7</a:t>
                      </a:r>
                      <a:endParaRPr sz="1800"/>
                    </a:p>
                  </a:txBody>
                  <a:tcPr marL="63500" marR="63500" marT="63500" marB="63500"/>
                </a:tc>
                <a:extLst>
                  <a:ext uri="{0D108BD9-81ED-4DB2-BD59-A6C34878D82A}">
                    <a16:rowId xmlns:a16="http://schemas.microsoft.com/office/drawing/2014/main" val="10004"/>
                  </a:ext>
                </a:extLst>
              </a:tr>
              <a:tr h="373075">
                <a:tc>
                  <a:txBody>
                    <a:bodyPr/>
                    <a:lstStyle/>
                    <a:p>
                      <a:pPr marL="0" lvl="0" indent="0" algn="l" rtl="0">
                        <a:spcBef>
                          <a:spcPts val="0"/>
                        </a:spcBef>
                        <a:spcAft>
                          <a:spcPts val="0"/>
                        </a:spcAft>
                        <a:buNone/>
                      </a:pPr>
                      <a:r>
                        <a:rPr lang="en" sz="1800"/>
                        <a:t>E</a:t>
                      </a:r>
                      <a:endParaRPr sz="1800"/>
                    </a:p>
                  </a:txBody>
                  <a:tcPr marL="63500" marR="63500" marT="63500" marB="63500"/>
                </a:tc>
                <a:tc>
                  <a:txBody>
                    <a:bodyPr/>
                    <a:lstStyle/>
                    <a:p>
                      <a:pPr marL="0" lvl="0" indent="0" algn="l" rtl="0">
                        <a:spcBef>
                          <a:spcPts val="0"/>
                        </a:spcBef>
                        <a:spcAft>
                          <a:spcPts val="0"/>
                        </a:spcAft>
                        <a:buNone/>
                      </a:pPr>
                      <a:r>
                        <a:rPr lang="en" sz="1800"/>
                        <a:t>5</a:t>
                      </a:r>
                      <a:endParaRPr sz="1800"/>
                    </a:p>
                  </a:txBody>
                  <a:tcPr marL="63500" marR="63500" marT="63500" marB="63500"/>
                </a:tc>
                <a:tc>
                  <a:txBody>
                    <a:bodyPr/>
                    <a:lstStyle/>
                    <a:p>
                      <a:pPr marL="0" lvl="0" indent="0" algn="l" rtl="0">
                        <a:spcBef>
                          <a:spcPts val="0"/>
                        </a:spcBef>
                        <a:spcAft>
                          <a:spcPts val="0"/>
                        </a:spcAft>
                        <a:buNone/>
                      </a:pPr>
                      <a:r>
                        <a:rPr lang="en" sz="1800"/>
                        <a:t>4.5 - 5.5 - 5.5 - 5.5 - 6.5</a:t>
                      </a:r>
                      <a:endParaRPr sz="1800"/>
                    </a:p>
                  </a:txBody>
                  <a:tcPr marL="63500" marR="63500" marT="63500" marB="63500">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7"/>
          <p:cNvSpPr txBox="1">
            <a:spLocks noGrp="1"/>
          </p:cNvSpPr>
          <p:nvPr>
            <p:ph type="title"/>
          </p:nvPr>
        </p:nvSpPr>
        <p:spPr>
          <a:xfrm>
            <a:off x="311700" y="2576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contribution of intensive training</a:t>
            </a:r>
            <a:endParaRPr/>
          </a:p>
        </p:txBody>
      </p:sp>
      <p:sp>
        <p:nvSpPr>
          <p:cNvPr id="218" name="Google Shape;218;p27"/>
          <p:cNvSpPr txBox="1">
            <a:spLocks noGrp="1"/>
          </p:cNvSpPr>
          <p:nvPr>
            <p:ph type="body" idx="1"/>
          </p:nvPr>
        </p:nvSpPr>
        <p:spPr>
          <a:xfrm>
            <a:off x="311700" y="1077475"/>
            <a:ext cx="8520600" cy="3339000"/>
          </a:xfrm>
          <a:prstGeom prst="rect">
            <a:avLst/>
          </a:prstGeom>
          <a:solidFill>
            <a:srgbClr val="FFFFFF"/>
          </a:solidFill>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000000"/>
                </a:solidFill>
                <a:latin typeface="Arial"/>
                <a:ea typeface="Arial"/>
                <a:cs typeface="Arial"/>
                <a:sym typeface="Arial"/>
              </a:rPr>
              <a:t>Four students indicated that they had attended intensive IELTS test preparation in private institutions. </a:t>
            </a:r>
            <a:endParaRPr b="1">
              <a:solidFill>
                <a:srgbClr val="000000"/>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[A] attended an intensive, full-board IELTS training school for one month in which there were at least 8 hours of tuition everyday plus homework. </a:t>
            </a:r>
            <a:endParaRPr>
              <a:solidFill>
                <a:srgbClr val="000000"/>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[B] worked at an IELTS training provider for two years in a role that was part work, part study. </a:t>
            </a:r>
            <a:endParaRPr>
              <a:solidFill>
                <a:srgbClr val="000000"/>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[C] spent also spent one month in a non-residential training centre in the summer during undergraduate study. </a:t>
            </a:r>
            <a:endParaRPr>
              <a:solidFill>
                <a:srgbClr val="000000"/>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[D] no direct comment. </a:t>
            </a:r>
            <a:endParaRPr>
              <a:solidFill>
                <a:srgbClr val="000000"/>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[E] attended an IELTS training centre every weekend for 3 months.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8"/>
          <p:cNvSpPr txBox="1">
            <a:spLocks noGrp="1"/>
          </p:cNvSpPr>
          <p:nvPr>
            <p:ph type="title"/>
          </p:nvPr>
        </p:nvSpPr>
        <p:spPr>
          <a:xfrm>
            <a:off x="387900" y="425"/>
            <a:ext cx="8520600" cy="607800"/>
          </a:xfrm>
          <a:prstGeom prst="rect">
            <a:avLst/>
          </a:prstGeom>
        </p:spPr>
        <p:txBody>
          <a:bodyPr spcFirstLastPara="1" wrap="square" lIns="91425" tIns="91425" rIns="91425" bIns="91425" anchor="t" anchorCtr="0">
            <a:noAutofit/>
          </a:bodyPr>
          <a:lstStyle/>
          <a:p>
            <a:pPr marL="0" lvl="0" indent="0" algn="l" rtl="0">
              <a:lnSpc>
                <a:spcPct val="115000"/>
              </a:lnSpc>
              <a:spcBef>
                <a:spcPts val="1600"/>
              </a:spcBef>
              <a:spcAft>
                <a:spcPts val="400"/>
              </a:spcAft>
              <a:buClr>
                <a:srgbClr val="000000"/>
              </a:buClr>
              <a:buSzPts val="1100"/>
              <a:buFont typeface="Arial"/>
              <a:buNone/>
            </a:pPr>
            <a:r>
              <a:rPr lang="en" sz="1800"/>
              <a:t>The perceived value of studying vocabulary vs practising test-taking skills</a:t>
            </a:r>
            <a:endParaRPr sz="1800"/>
          </a:p>
        </p:txBody>
      </p:sp>
      <p:sp>
        <p:nvSpPr>
          <p:cNvPr id="224" name="Google Shape;224;p28"/>
          <p:cNvSpPr txBox="1">
            <a:spLocks noGrp="1"/>
          </p:cNvSpPr>
          <p:nvPr>
            <p:ph type="body" idx="1"/>
          </p:nvPr>
        </p:nvSpPr>
        <p:spPr>
          <a:xfrm>
            <a:off x="368850" y="684425"/>
            <a:ext cx="8520600" cy="2363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a:solidFill>
                  <a:srgbClr val="000000"/>
                </a:solidFill>
                <a:latin typeface="Arial"/>
                <a:ea typeface="Arial"/>
                <a:cs typeface="Arial"/>
                <a:sym typeface="Arial"/>
              </a:rPr>
              <a:t>All  students agreed not necessary to understand the language to get the right answer [laughter] </a:t>
            </a:r>
            <a:endParaRPr sz="1600">
              <a:solidFill>
                <a:srgbClr val="000000"/>
              </a:solidFill>
              <a:latin typeface="Arial"/>
              <a:ea typeface="Arial"/>
              <a:cs typeface="Arial"/>
              <a:sym typeface="Arial"/>
            </a:endParaRPr>
          </a:p>
          <a:p>
            <a:pPr marL="457200" lvl="0" indent="-330200" algn="l" rtl="0">
              <a:lnSpc>
                <a:spcPct val="115000"/>
              </a:lnSpc>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A] ‘What we can do is practice more and get higher scores in a short time but we can’t improve our English skills in a short time.’ </a:t>
            </a:r>
            <a:endParaRPr sz="1600">
              <a:solidFill>
                <a:srgbClr val="000000"/>
              </a:solidFill>
              <a:latin typeface="Arial"/>
              <a:ea typeface="Arial"/>
              <a:cs typeface="Arial"/>
              <a:sym typeface="Arial"/>
            </a:endParaRPr>
          </a:p>
          <a:p>
            <a:pPr marL="457200" lvl="0" indent="-330200" algn="l" rtl="0">
              <a:lnSpc>
                <a:spcPct val="115000"/>
              </a:lnSpc>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Preparing for different types of reading question = more effective use of study time</a:t>
            </a:r>
            <a:endParaRPr sz="1600">
              <a:solidFill>
                <a:srgbClr val="000000"/>
              </a:solidFill>
              <a:latin typeface="Arial"/>
              <a:ea typeface="Arial"/>
              <a:cs typeface="Arial"/>
              <a:sym typeface="Arial"/>
            </a:endParaRPr>
          </a:p>
          <a:p>
            <a:pPr marL="457200" lvl="0" indent="-330200" algn="l" rtl="0">
              <a:lnSpc>
                <a:spcPct val="115000"/>
              </a:lnSpc>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Reading skills such as scanning a text can be improved</a:t>
            </a:r>
            <a:endParaRPr sz="1600">
              <a:solidFill>
                <a:srgbClr val="000000"/>
              </a:solidFill>
              <a:latin typeface="Arial"/>
              <a:ea typeface="Arial"/>
              <a:cs typeface="Arial"/>
              <a:sym typeface="Arial"/>
            </a:endParaRPr>
          </a:p>
          <a:p>
            <a:pPr marL="457200" lvl="0" indent="-330200" algn="l" rtl="0">
              <a:lnSpc>
                <a:spcPct val="115000"/>
              </a:lnSpc>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Much of a sentence could be ignored: ‘even if you don’t know the meaning of the word, just put it into the answer’</a:t>
            </a:r>
            <a:endParaRPr sz="1600" b="1">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600">
                <a:solidFill>
                  <a:srgbClr val="000000"/>
                </a:solidFill>
                <a:latin typeface="Arial"/>
                <a:ea typeface="Arial"/>
                <a:cs typeface="Arial"/>
                <a:sym typeface="Arial"/>
              </a:rPr>
              <a:t>Look at example from [B] switched from learning core language skills to developing test-taking strategies (tests taken 4 weeks apart):</a:t>
            </a:r>
            <a:endParaRPr sz="1600">
              <a:solidFill>
                <a:srgbClr val="000000"/>
              </a:solidFill>
              <a:latin typeface="Arial"/>
              <a:ea typeface="Arial"/>
              <a:cs typeface="Arial"/>
              <a:sym typeface="Arial"/>
            </a:endParaRPr>
          </a:p>
          <a:p>
            <a:pPr marL="0" lvl="0" indent="0" algn="l" rtl="0">
              <a:lnSpc>
                <a:spcPct val="115000"/>
              </a:lnSpc>
              <a:spcBef>
                <a:spcPts val="0"/>
              </a:spcBef>
              <a:spcAft>
                <a:spcPts val="0"/>
              </a:spcAft>
              <a:buClr>
                <a:srgbClr val="000000"/>
              </a:buClr>
              <a:buSzPts val="1100"/>
              <a:buFont typeface="Arial"/>
              <a:buNone/>
            </a:pPr>
            <a:endParaRPr sz="1100">
              <a:solidFill>
                <a:srgbClr val="000000"/>
              </a:solidFill>
              <a:latin typeface="Arial"/>
              <a:ea typeface="Arial"/>
              <a:cs typeface="Arial"/>
              <a:sym typeface="Arial"/>
            </a:endParaRPr>
          </a:p>
        </p:txBody>
      </p:sp>
      <p:graphicFrame>
        <p:nvGraphicFramePr>
          <p:cNvPr id="225" name="Google Shape;225;p28"/>
          <p:cNvGraphicFramePr/>
          <p:nvPr/>
        </p:nvGraphicFramePr>
        <p:xfrm>
          <a:off x="428075" y="3508075"/>
          <a:ext cx="6300200" cy="1366470"/>
        </p:xfrm>
        <a:graphic>
          <a:graphicData uri="http://schemas.openxmlformats.org/drawingml/2006/table">
            <a:tbl>
              <a:tblPr>
                <a:noFill/>
                <a:tableStyleId>{3BCECD72-1327-498C-BDB1-15037C1A40AF}</a:tableStyleId>
              </a:tblPr>
              <a:tblGrid>
                <a:gridCol w="1049450">
                  <a:extLst>
                    <a:ext uri="{9D8B030D-6E8A-4147-A177-3AD203B41FA5}">
                      <a16:colId xmlns:a16="http://schemas.microsoft.com/office/drawing/2014/main" val="20000"/>
                    </a:ext>
                  </a:extLst>
                </a:gridCol>
                <a:gridCol w="1050150">
                  <a:extLst>
                    <a:ext uri="{9D8B030D-6E8A-4147-A177-3AD203B41FA5}">
                      <a16:colId xmlns:a16="http://schemas.microsoft.com/office/drawing/2014/main" val="20001"/>
                    </a:ext>
                  </a:extLst>
                </a:gridCol>
                <a:gridCol w="1050150">
                  <a:extLst>
                    <a:ext uri="{9D8B030D-6E8A-4147-A177-3AD203B41FA5}">
                      <a16:colId xmlns:a16="http://schemas.microsoft.com/office/drawing/2014/main" val="20002"/>
                    </a:ext>
                  </a:extLst>
                </a:gridCol>
                <a:gridCol w="1050150">
                  <a:extLst>
                    <a:ext uri="{9D8B030D-6E8A-4147-A177-3AD203B41FA5}">
                      <a16:colId xmlns:a16="http://schemas.microsoft.com/office/drawing/2014/main" val="20003"/>
                    </a:ext>
                  </a:extLst>
                </a:gridCol>
                <a:gridCol w="1050150">
                  <a:extLst>
                    <a:ext uri="{9D8B030D-6E8A-4147-A177-3AD203B41FA5}">
                      <a16:colId xmlns:a16="http://schemas.microsoft.com/office/drawing/2014/main" val="20004"/>
                    </a:ext>
                  </a:extLst>
                </a:gridCol>
                <a:gridCol w="1050150">
                  <a:extLst>
                    <a:ext uri="{9D8B030D-6E8A-4147-A177-3AD203B41FA5}">
                      <a16:colId xmlns:a16="http://schemas.microsoft.com/office/drawing/2014/main" val="20005"/>
                    </a:ext>
                  </a:extLst>
                </a:gridCol>
              </a:tblGrid>
              <a:tr h="406375">
                <a:tc>
                  <a:txBody>
                    <a:bodyPr/>
                    <a:lstStyle/>
                    <a:p>
                      <a:pPr marL="0" lvl="0" indent="0" algn="l" rtl="0">
                        <a:spcBef>
                          <a:spcPts val="0"/>
                        </a:spcBef>
                        <a:spcAft>
                          <a:spcPts val="0"/>
                        </a:spcAft>
                        <a:buNone/>
                      </a:pPr>
                      <a:endParaRPr>
                        <a:solidFill>
                          <a:schemeClr val="lt1"/>
                        </a:solidFill>
                      </a:endParaRPr>
                    </a:p>
                  </a:txBody>
                  <a:tcPr marL="63500" marR="63500" marT="63500" marB="63500">
                    <a:solidFill>
                      <a:schemeClr val="dk1"/>
                    </a:solidFill>
                  </a:tcPr>
                </a:tc>
                <a:tc>
                  <a:txBody>
                    <a:bodyPr/>
                    <a:lstStyle/>
                    <a:p>
                      <a:pPr marL="0" lvl="0" indent="0" algn="l" rtl="0">
                        <a:spcBef>
                          <a:spcPts val="0"/>
                        </a:spcBef>
                        <a:spcAft>
                          <a:spcPts val="0"/>
                        </a:spcAft>
                        <a:buNone/>
                      </a:pPr>
                      <a:r>
                        <a:rPr lang="en">
                          <a:solidFill>
                            <a:schemeClr val="lt1"/>
                          </a:solidFill>
                        </a:rPr>
                        <a:t>Listening</a:t>
                      </a:r>
                      <a:endParaRPr>
                        <a:solidFill>
                          <a:schemeClr val="lt1"/>
                        </a:solidFill>
                      </a:endParaRPr>
                    </a:p>
                  </a:txBody>
                  <a:tcPr marL="63500" marR="63500" marT="63500" marB="63500">
                    <a:solidFill>
                      <a:schemeClr val="dk1"/>
                    </a:solidFill>
                  </a:tcPr>
                </a:tc>
                <a:tc>
                  <a:txBody>
                    <a:bodyPr/>
                    <a:lstStyle/>
                    <a:p>
                      <a:pPr marL="0" lvl="0" indent="0" algn="l" rtl="0">
                        <a:spcBef>
                          <a:spcPts val="0"/>
                        </a:spcBef>
                        <a:spcAft>
                          <a:spcPts val="0"/>
                        </a:spcAft>
                        <a:buNone/>
                      </a:pPr>
                      <a:r>
                        <a:rPr lang="en">
                          <a:solidFill>
                            <a:schemeClr val="lt1"/>
                          </a:solidFill>
                        </a:rPr>
                        <a:t>Reading</a:t>
                      </a:r>
                      <a:endParaRPr>
                        <a:solidFill>
                          <a:schemeClr val="lt1"/>
                        </a:solidFill>
                      </a:endParaRPr>
                    </a:p>
                  </a:txBody>
                  <a:tcPr marL="63500" marR="63500" marT="63500" marB="63500">
                    <a:solidFill>
                      <a:schemeClr val="dk1"/>
                    </a:solidFill>
                  </a:tcPr>
                </a:tc>
                <a:tc>
                  <a:txBody>
                    <a:bodyPr/>
                    <a:lstStyle/>
                    <a:p>
                      <a:pPr marL="0" lvl="0" indent="0" algn="l" rtl="0">
                        <a:spcBef>
                          <a:spcPts val="0"/>
                        </a:spcBef>
                        <a:spcAft>
                          <a:spcPts val="0"/>
                        </a:spcAft>
                        <a:buNone/>
                      </a:pPr>
                      <a:r>
                        <a:rPr lang="en">
                          <a:solidFill>
                            <a:schemeClr val="lt1"/>
                          </a:solidFill>
                        </a:rPr>
                        <a:t>Speaking</a:t>
                      </a:r>
                      <a:endParaRPr>
                        <a:solidFill>
                          <a:schemeClr val="lt1"/>
                        </a:solidFill>
                      </a:endParaRPr>
                    </a:p>
                  </a:txBody>
                  <a:tcPr marL="63500" marR="63500" marT="63500" marB="63500">
                    <a:solidFill>
                      <a:schemeClr val="dk1"/>
                    </a:solidFill>
                  </a:tcPr>
                </a:tc>
                <a:tc>
                  <a:txBody>
                    <a:bodyPr/>
                    <a:lstStyle/>
                    <a:p>
                      <a:pPr marL="0" lvl="0" indent="0" algn="l" rtl="0">
                        <a:spcBef>
                          <a:spcPts val="0"/>
                        </a:spcBef>
                        <a:spcAft>
                          <a:spcPts val="0"/>
                        </a:spcAft>
                        <a:buNone/>
                      </a:pPr>
                      <a:r>
                        <a:rPr lang="en">
                          <a:solidFill>
                            <a:schemeClr val="lt1"/>
                          </a:solidFill>
                        </a:rPr>
                        <a:t>Writing</a:t>
                      </a:r>
                      <a:endParaRPr>
                        <a:solidFill>
                          <a:schemeClr val="lt1"/>
                        </a:solidFill>
                      </a:endParaRPr>
                    </a:p>
                  </a:txBody>
                  <a:tcPr marL="63500" marR="63500" marT="63500" marB="63500">
                    <a:solidFill>
                      <a:schemeClr val="dk1"/>
                    </a:solidFill>
                  </a:tcPr>
                </a:tc>
                <a:tc>
                  <a:txBody>
                    <a:bodyPr/>
                    <a:lstStyle/>
                    <a:p>
                      <a:pPr marL="0" lvl="0" indent="0" algn="l" rtl="0">
                        <a:spcBef>
                          <a:spcPts val="0"/>
                        </a:spcBef>
                        <a:spcAft>
                          <a:spcPts val="0"/>
                        </a:spcAft>
                        <a:buNone/>
                      </a:pPr>
                      <a:r>
                        <a:rPr lang="en">
                          <a:solidFill>
                            <a:schemeClr val="lt1"/>
                          </a:solidFill>
                        </a:rPr>
                        <a:t>Overall</a:t>
                      </a:r>
                      <a:endParaRPr>
                        <a:solidFill>
                          <a:schemeClr val="lt1"/>
                        </a:solidFill>
                      </a:endParaRPr>
                    </a:p>
                  </a:txBody>
                  <a:tcPr marL="63500" marR="63500" marT="63500" marB="63500">
                    <a:solidFill>
                      <a:schemeClr val="dk1"/>
                    </a:solidFill>
                  </a:tcPr>
                </a:tc>
                <a:extLst>
                  <a:ext uri="{0D108BD9-81ED-4DB2-BD59-A6C34878D82A}">
                    <a16:rowId xmlns:a16="http://schemas.microsoft.com/office/drawing/2014/main" val="10000"/>
                  </a:ext>
                </a:extLst>
              </a:tr>
              <a:tr h="406375">
                <a:tc>
                  <a:txBody>
                    <a:bodyPr/>
                    <a:lstStyle/>
                    <a:p>
                      <a:pPr marL="0" lvl="0" indent="0" algn="l" rtl="0">
                        <a:spcBef>
                          <a:spcPts val="0"/>
                        </a:spcBef>
                        <a:spcAft>
                          <a:spcPts val="0"/>
                        </a:spcAft>
                        <a:buNone/>
                      </a:pPr>
                      <a:r>
                        <a:rPr lang="en"/>
                        <a:t>First test </a:t>
                      </a:r>
                      <a:endParaRPr/>
                    </a:p>
                  </a:txBody>
                  <a:tcPr marL="63500" marR="63500" marT="63500" marB="63500"/>
                </a:tc>
                <a:tc>
                  <a:txBody>
                    <a:bodyPr/>
                    <a:lstStyle/>
                    <a:p>
                      <a:pPr marL="0" lvl="0" indent="0" algn="l" rtl="0">
                        <a:spcBef>
                          <a:spcPts val="0"/>
                        </a:spcBef>
                        <a:spcAft>
                          <a:spcPts val="0"/>
                        </a:spcAft>
                        <a:buNone/>
                      </a:pPr>
                      <a:r>
                        <a:rPr lang="en"/>
                        <a:t>6.5</a:t>
                      </a:r>
                      <a:endParaRPr/>
                    </a:p>
                  </a:txBody>
                  <a:tcPr marL="63500" marR="63500" marT="63500" marB="63500"/>
                </a:tc>
                <a:tc>
                  <a:txBody>
                    <a:bodyPr/>
                    <a:lstStyle/>
                    <a:p>
                      <a:pPr marL="0" lvl="0" indent="0" algn="l" rtl="0">
                        <a:spcBef>
                          <a:spcPts val="0"/>
                        </a:spcBef>
                        <a:spcAft>
                          <a:spcPts val="0"/>
                        </a:spcAft>
                        <a:buNone/>
                      </a:pPr>
                      <a:r>
                        <a:rPr lang="en"/>
                        <a:t>6</a:t>
                      </a:r>
                      <a:endParaRPr/>
                    </a:p>
                  </a:txBody>
                  <a:tcPr marL="63500" marR="63500" marT="63500" marB="63500">
                    <a:solidFill>
                      <a:srgbClr val="FFFF00"/>
                    </a:solidFill>
                  </a:tcPr>
                </a:tc>
                <a:tc>
                  <a:txBody>
                    <a:bodyPr/>
                    <a:lstStyle/>
                    <a:p>
                      <a:pPr marL="0" lvl="0" indent="0" algn="l" rtl="0">
                        <a:spcBef>
                          <a:spcPts val="0"/>
                        </a:spcBef>
                        <a:spcAft>
                          <a:spcPts val="0"/>
                        </a:spcAft>
                        <a:buNone/>
                      </a:pPr>
                      <a:r>
                        <a:rPr lang="en"/>
                        <a:t>6</a:t>
                      </a:r>
                      <a:endParaRPr/>
                    </a:p>
                  </a:txBody>
                  <a:tcPr marL="63500" marR="63500" marT="63500" marB="63500">
                    <a:solidFill>
                      <a:srgbClr val="FFFF00"/>
                    </a:solidFill>
                  </a:tcPr>
                </a:tc>
                <a:tc>
                  <a:txBody>
                    <a:bodyPr/>
                    <a:lstStyle/>
                    <a:p>
                      <a:pPr marL="0" lvl="0" indent="0" algn="l" rtl="0">
                        <a:spcBef>
                          <a:spcPts val="0"/>
                        </a:spcBef>
                        <a:spcAft>
                          <a:spcPts val="0"/>
                        </a:spcAft>
                        <a:buNone/>
                      </a:pPr>
                      <a:r>
                        <a:rPr lang="en"/>
                        <a:t>6</a:t>
                      </a:r>
                      <a:endParaRPr/>
                    </a:p>
                  </a:txBody>
                  <a:tcPr marL="63500" marR="63500" marT="63500" marB="63500"/>
                </a:tc>
                <a:tc>
                  <a:txBody>
                    <a:bodyPr/>
                    <a:lstStyle/>
                    <a:p>
                      <a:pPr marL="0" lvl="0" indent="0" algn="l" rtl="0">
                        <a:spcBef>
                          <a:spcPts val="0"/>
                        </a:spcBef>
                        <a:spcAft>
                          <a:spcPts val="0"/>
                        </a:spcAft>
                        <a:buNone/>
                      </a:pPr>
                      <a:r>
                        <a:rPr lang="en"/>
                        <a:t>6</a:t>
                      </a:r>
                      <a:endParaRPr/>
                    </a:p>
                  </a:txBody>
                  <a:tcPr marL="63500" marR="63500" marT="63500" marB="63500">
                    <a:solidFill>
                      <a:srgbClr val="FF00FF"/>
                    </a:solidFill>
                  </a:tcPr>
                </a:tc>
                <a:extLst>
                  <a:ext uri="{0D108BD9-81ED-4DB2-BD59-A6C34878D82A}">
                    <a16:rowId xmlns:a16="http://schemas.microsoft.com/office/drawing/2014/main" val="10001"/>
                  </a:ext>
                </a:extLst>
              </a:tr>
              <a:tr h="406375">
                <a:tc>
                  <a:txBody>
                    <a:bodyPr/>
                    <a:lstStyle/>
                    <a:p>
                      <a:pPr marL="0" lvl="0" indent="0" algn="l" rtl="0">
                        <a:spcBef>
                          <a:spcPts val="0"/>
                        </a:spcBef>
                        <a:spcAft>
                          <a:spcPts val="0"/>
                        </a:spcAft>
                        <a:buNone/>
                      </a:pPr>
                      <a:r>
                        <a:rPr lang="en"/>
                        <a:t>Second test</a:t>
                      </a:r>
                      <a:endParaRPr/>
                    </a:p>
                  </a:txBody>
                  <a:tcPr marL="63500" marR="63500" marT="63500" marB="63500"/>
                </a:tc>
                <a:tc>
                  <a:txBody>
                    <a:bodyPr/>
                    <a:lstStyle/>
                    <a:p>
                      <a:pPr marL="0" lvl="0" indent="0" algn="l" rtl="0">
                        <a:spcBef>
                          <a:spcPts val="0"/>
                        </a:spcBef>
                        <a:spcAft>
                          <a:spcPts val="0"/>
                        </a:spcAft>
                        <a:buNone/>
                      </a:pPr>
                      <a:r>
                        <a:rPr lang="en"/>
                        <a:t>6.5</a:t>
                      </a:r>
                      <a:endParaRPr/>
                    </a:p>
                  </a:txBody>
                  <a:tcPr marL="63500" marR="63500" marT="63500" marB="63500"/>
                </a:tc>
                <a:tc>
                  <a:txBody>
                    <a:bodyPr/>
                    <a:lstStyle/>
                    <a:p>
                      <a:pPr marL="0" lvl="0" indent="0" algn="l" rtl="0">
                        <a:spcBef>
                          <a:spcPts val="0"/>
                        </a:spcBef>
                        <a:spcAft>
                          <a:spcPts val="0"/>
                        </a:spcAft>
                        <a:buNone/>
                      </a:pPr>
                      <a:r>
                        <a:rPr lang="en"/>
                        <a:t>8</a:t>
                      </a:r>
                      <a:endParaRPr/>
                    </a:p>
                  </a:txBody>
                  <a:tcPr marL="63500" marR="63500" marT="63500" marB="63500">
                    <a:solidFill>
                      <a:srgbClr val="FFFF00"/>
                    </a:solidFill>
                  </a:tcPr>
                </a:tc>
                <a:tc>
                  <a:txBody>
                    <a:bodyPr/>
                    <a:lstStyle/>
                    <a:p>
                      <a:pPr marL="0" lvl="0" indent="0" algn="l" rtl="0">
                        <a:spcBef>
                          <a:spcPts val="0"/>
                        </a:spcBef>
                        <a:spcAft>
                          <a:spcPts val="0"/>
                        </a:spcAft>
                        <a:buNone/>
                      </a:pPr>
                      <a:r>
                        <a:rPr lang="en"/>
                        <a:t>6.5</a:t>
                      </a:r>
                      <a:endParaRPr/>
                    </a:p>
                  </a:txBody>
                  <a:tcPr marL="63500" marR="63500" marT="63500" marB="63500">
                    <a:solidFill>
                      <a:srgbClr val="FFFF00"/>
                    </a:solidFill>
                  </a:tcPr>
                </a:tc>
                <a:tc>
                  <a:txBody>
                    <a:bodyPr/>
                    <a:lstStyle/>
                    <a:p>
                      <a:pPr marL="0" lvl="0" indent="0" algn="l" rtl="0">
                        <a:spcBef>
                          <a:spcPts val="0"/>
                        </a:spcBef>
                        <a:spcAft>
                          <a:spcPts val="0"/>
                        </a:spcAft>
                        <a:buNone/>
                      </a:pPr>
                      <a:r>
                        <a:rPr lang="en"/>
                        <a:t>6</a:t>
                      </a:r>
                      <a:endParaRPr/>
                    </a:p>
                  </a:txBody>
                  <a:tcPr marL="63500" marR="63500" marT="63500" marB="63500"/>
                </a:tc>
                <a:tc>
                  <a:txBody>
                    <a:bodyPr/>
                    <a:lstStyle/>
                    <a:p>
                      <a:pPr marL="0" lvl="0" indent="0" algn="l" rtl="0">
                        <a:spcBef>
                          <a:spcPts val="0"/>
                        </a:spcBef>
                        <a:spcAft>
                          <a:spcPts val="0"/>
                        </a:spcAft>
                        <a:buNone/>
                      </a:pPr>
                      <a:r>
                        <a:rPr lang="en"/>
                        <a:t>7</a:t>
                      </a:r>
                      <a:endParaRPr/>
                    </a:p>
                  </a:txBody>
                  <a:tcPr marL="63500" marR="63500" marT="63500" marB="63500">
                    <a:solidFill>
                      <a:srgbClr val="FF00FF"/>
                    </a:solidFill>
                  </a:tcPr>
                </a:tc>
                <a:extLst>
                  <a:ext uri="{0D108BD9-81ED-4DB2-BD59-A6C34878D82A}">
                    <a16:rowId xmlns:a16="http://schemas.microsoft.com/office/drawing/2014/main" val="10002"/>
                  </a:ext>
                </a:extLst>
              </a:tr>
            </a:tbl>
          </a:graphicData>
        </a:graphic>
      </p:graphicFrame>
      <p:grpSp>
        <p:nvGrpSpPr>
          <p:cNvPr id="226" name="Google Shape;226;p28"/>
          <p:cNvGrpSpPr/>
          <p:nvPr/>
        </p:nvGrpSpPr>
        <p:grpSpPr>
          <a:xfrm>
            <a:off x="2821525" y="3914450"/>
            <a:ext cx="3320500" cy="755100"/>
            <a:chOff x="2821525" y="3914450"/>
            <a:chExt cx="3320500" cy="755100"/>
          </a:xfrm>
        </p:grpSpPr>
        <p:cxnSp>
          <p:nvCxnSpPr>
            <p:cNvPr id="227" name="Google Shape;227;p28"/>
            <p:cNvCxnSpPr/>
            <p:nvPr/>
          </p:nvCxnSpPr>
          <p:spPr>
            <a:xfrm flipH="1">
              <a:off x="2821525" y="4074450"/>
              <a:ext cx="10200" cy="574800"/>
            </a:xfrm>
            <a:prstGeom prst="straightConnector1">
              <a:avLst/>
            </a:prstGeom>
            <a:noFill/>
            <a:ln w="38100" cap="flat" cmpd="sng">
              <a:solidFill>
                <a:schemeClr val="dk2"/>
              </a:solidFill>
              <a:prstDash val="solid"/>
              <a:round/>
              <a:headEnd type="none" w="med" len="med"/>
              <a:tailEnd type="triangle" w="med" len="med"/>
            </a:ln>
          </p:spPr>
        </p:cxnSp>
        <p:cxnSp>
          <p:nvCxnSpPr>
            <p:cNvPr id="228" name="Google Shape;228;p28"/>
            <p:cNvCxnSpPr/>
            <p:nvPr/>
          </p:nvCxnSpPr>
          <p:spPr>
            <a:xfrm flipH="1">
              <a:off x="4116925" y="4074450"/>
              <a:ext cx="10200" cy="574800"/>
            </a:xfrm>
            <a:prstGeom prst="straightConnector1">
              <a:avLst/>
            </a:prstGeom>
            <a:noFill/>
            <a:ln w="38100" cap="flat" cmpd="sng">
              <a:solidFill>
                <a:schemeClr val="dk2"/>
              </a:solidFill>
              <a:prstDash val="solid"/>
              <a:round/>
              <a:headEnd type="none" w="med" len="med"/>
              <a:tailEnd type="triangle" w="med" len="med"/>
            </a:ln>
          </p:spPr>
        </p:cxnSp>
        <p:sp>
          <p:nvSpPr>
            <p:cNvPr id="229" name="Google Shape;229;p28"/>
            <p:cNvSpPr/>
            <p:nvPr/>
          </p:nvSpPr>
          <p:spPr>
            <a:xfrm>
              <a:off x="5476325" y="3914450"/>
              <a:ext cx="665700" cy="755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1000"/>
                                        <p:tgtEl>
                                          <p:spTgt spid="225"/>
                                        </p:tgtEl>
                                      </p:cBhvr>
                                    </p:animEffect>
                                  </p:childTnLst>
                                </p:cTn>
                              </p:par>
                              <p:par>
                                <p:cTn id="8" presetID="10" presetClass="entr" presetSubtype="0" fill="hold" nodeType="withEffect">
                                  <p:stCondLst>
                                    <p:cond delay="0"/>
                                  </p:stCondLst>
                                  <p:childTnLst>
                                    <p:set>
                                      <p:cBhvr>
                                        <p:cTn id="9" dur="1" fill="hold">
                                          <p:stCondLst>
                                            <p:cond delay="0"/>
                                          </p:stCondLst>
                                        </p:cTn>
                                        <p:tgtEl>
                                          <p:spTgt spid="226"/>
                                        </p:tgtEl>
                                        <p:attrNameLst>
                                          <p:attrName>style.visibility</p:attrName>
                                        </p:attrNameLst>
                                      </p:cBhvr>
                                      <p:to>
                                        <p:strVal val="visible"/>
                                      </p:to>
                                    </p:set>
                                    <p:animEffect transition="in" filter="fade">
                                      <p:cBhvr>
                                        <p:cTn id="10" dur="10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title"/>
          </p:nvPr>
        </p:nvSpPr>
        <p:spPr>
          <a:xfrm>
            <a:off x="311700" y="257600"/>
            <a:ext cx="8520600" cy="607800"/>
          </a:xfrm>
          <a:prstGeom prst="rect">
            <a:avLst/>
          </a:prstGeom>
        </p:spPr>
        <p:txBody>
          <a:bodyPr spcFirstLastPara="1" wrap="square" lIns="91425" tIns="91425" rIns="91425" bIns="91425" anchor="t" anchorCtr="0">
            <a:noAutofit/>
          </a:bodyPr>
          <a:lstStyle/>
          <a:p>
            <a:pPr marL="0" lvl="0" indent="0" algn="l" rtl="0">
              <a:lnSpc>
                <a:spcPct val="115000"/>
              </a:lnSpc>
              <a:spcBef>
                <a:spcPts val="1600"/>
              </a:spcBef>
              <a:spcAft>
                <a:spcPts val="400"/>
              </a:spcAft>
              <a:buClr>
                <a:srgbClr val="000000"/>
              </a:buClr>
              <a:buSzPts val="1100"/>
              <a:buFont typeface="Arial"/>
              <a:buNone/>
            </a:pPr>
            <a:r>
              <a:rPr lang="en"/>
              <a:t>Borderline cheating: information sharing app</a:t>
            </a:r>
            <a:endParaRPr/>
          </a:p>
        </p:txBody>
      </p:sp>
      <p:sp>
        <p:nvSpPr>
          <p:cNvPr id="235" name="Google Shape;235;p29"/>
          <p:cNvSpPr txBox="1">
            <a:spLocks noGrp="1"/>
          </p:cNvSpPr>
          <p:nvPr>
            <p:ph type="body" idx="1"/>
          </p:nvPr>
        </p:nvSpPr>
        <p:spPr>
          <a:xfrm>
            <a:off x="311700" y="1229875"/>
            <a:ext cx="8520600" cy="3339000"/>
          </a:xfrm>
          <a:prstGeom prst="rect">
            <a:avLst/>
          </a:prstGeom>
          <a:solidFill>
            <a:srgbClr val="FFFFFF"/>
          </a:solidFill>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000000"/>
                </a:solidFill>
                <a:latin typeface="Arial"/>
                <a:ea typeface="Arial"/>
                <a:cs typeface="Arial"/>
                <a:sym typeface="Arial"/>
              </a:rPr>
              <a:t>[C] described: ‘The brother of IELTS’ app or 雅思哥 in Mandarin</a:t>
            </a:r>
            <a:r>
              <a:rPr lang="en">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a:solidFill>
                <a:srgbClr val="000000"/>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Used on examination days to get live information pertinent to the centre at which they were taking the exam. </a:t>
            </a:r>
            <a:endParaRPr>
              <a:solidFill>
                <a:srgbClr val="000000"/>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Students upload the topics at specific test centres to share with fellows</a:t>
            </a:r>
            <a:endParaRPr>
              <a:solidFill>
                <a:srgbClr val="000000"/>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[C] felt this could give an advantage as the speaking topics were quite similar</a:t>
            </a:r>
            <a:endParaRPr>
              <a:solidFill>
                <a:srgbClr val="000000"/>
              </a:solidFill>
              <a:latin typeface="Arial"/>
              <a:ea typeface="Arial"/>
              <a:cs typeface="Arial"/>
              <a:sym typeface="Arial"/>
            </a:endParaRPr>
          </a:p>
          <a:p>
            <a:pPr marL="457200" lvl="0" indent="-342900" algn="l" rtl="0">
              <a:lnSpc>
                <a:spcPct val="115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[B] also felt there was a low probability of getting the same speaking topic. </a:t>
            </a:r>
            <a:endParaRPr>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b="1">
                <a:solidFill>
                  <a:srgbClr val="000000"/>
                </a:solidFill>
                <a:latin typeface="Arial"/>
                <a:ea typeface="Arial"/>
                <a:cs typeface="Arial"/>
                <a:sym typeface="Arial"/>
              </a:rPr>
              <a:t>All the students aware of this app</a:t>
            </a:r>
            <a:endParaRPr b="1">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b="1">
                <a:solidFill>
                  <a:srgbClr val="000000"/>
                </a:solidFill>
                <a:latin typeface="Arial"/>
                <a:ea typeface="Arial"/>
                <a:cs typeface="Arial"/>
                <a:sym typeface="Arial"/>
              </a:rPr>
              <a:t>All agreed that everyone taking IELTS in China would be aware of the app.</a:t>
            </a:r>
            <a:endParaRPr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0"/>
          <p:cNvSpPr txBox="1">
            <a:spLocks noGrp="1"/>
          </p:cNvSpPr>
          <p:nvPr>
            <p:ph type="title"/>
          </p:nvPr>
        </p:nvSpPr>
        <p:spPr>
          <a:xfrm>
            <a:off x="311700" y="2576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Additional themes / comments</a:t>
            </a:r>
            <a:endParaRPr/>
          </a:p>
        </p:txBody>
      </p:sp>
      <p:sp>
        <p:nvSpPr>
          <p:cNvPr id="241" name="Google Shape;241;p30"/>
          <p:cNvSpPr txBox="1">
            <a:spLocks noGrp="1"/>
          </p:cNvSpPr>
          <p:nvPr>
            <p:ph type="body" idx="1"/>
          </p:nvPr>
        </p:nvSpPr>
        <p:spPr>
          <a:xfrm>
            <a:off x="311700" y="925075"/>
            <a:ext cx="8520600" cy="3982200"/>
          </a:xfrm>
          <a:prstGeom prst="rect">
            <a:avLst/>
          </a:prstGeom>
          <a:solidFill>
            <a:srgbClr val="FFFFFF"/>
          </a:solidFill>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a:t>Travelling for more lenient assessment</a:t>
            </a:r>
            <a:endParaRPr b="1"/>
          </a:p>
          <a:p>
            <a:pPr marL="457200" lvl="0" indent="-342900" algn="l" rtl="0">
              <a:lnSpc>
                <a:spcPct val="100000"/>
              </a:lnSpc>
              <a:spcBef>
                <a:spcPts val="1600"/>
              </a:spcBef>
              <a:spcAft>
                <a:spcPts val="0"/>
              </a:spcAft>
              <a:buSzPts val="1800"/>
              <a:buChar char="●"/>
            </a:pPr>
            <a:r>
              <a:rPr lang="en"/>
              <a:t>Perception that urban test centres stricter with marks than in smaller towns</a:t>
            </a:r>
            <a:endParaRPr/>
          </a:p>
          <a:p>
            <a:pPr marL="457200" lvl="0" indent="-342900" algn="l" rtl="0">
              <a:lnSpc>
                <a:spcPct val="100000"/>
              </a:lnSpc>
              <a:spcBef>
                <a:spcPts val="0"/>
              </a:spcBef>
              <a:spcAft>
                <a:spcPts val="0"/>
              </a:spcAft>
              <a:buSzPts val="1800"/>
              <a:buChar char="●"/>
            </a:pPr>
            <a:r>
              <a:rPr lang="en"/>
              <a:t>Perception that taking IELTS overseas / easier to get higher grades</a:t>
            </a:r>
            <a:endParaRPr/>
          </a:p>
          <a:p>
            <a:pPr marL="0" lvl="0" indent="0" algn="l" rtl="0">
              <a:lnSpc>
                <a:spcPct val="100000"/>
              </a:lnSpc>
              <a:spcBef>
                <a:spcPts val="1600"/>
              </a:spcBef>
              <a:spcAft>
                <a:spcPts val="0"/>
              </a:spcAft>
              <a:buNone/>
            </a:pPr>
            <a:r>
              <a:rPr lang="en" b="1"/>
              <a:t>Comments on VST</a:t>
            </a:r>
            <a:endParaRPr b="1"/>
          </a:p>
          <a:p>
            <a:pPr marL="457200" lvl="0" indent="-342900" algn="l" rtl="0">
              <a:lnSpc>
                <a:spcPct val="100000"/>
              </a:lnSpc>
              <a:spcBef>
                <a:spcPts val="1600"/>
              </a:spcBef>
              <a:spcAft>
                <a:spcPts val="0"/>
              </a:spcAft>
              <a:buSzPts val="1800"/>
              <a:buChar char="●"/>
            </a:pPr>
            <a:r>
              <a:rPr lang="en"/>
              <a:t>Receptive vocabulary test better in Mandarin version (1 item tested; not five)</a:t>
            </a:r>
            <a:endParaRPr/>
          </a:p>
          <a:p>
            <a:pPr marL="457200" lvl="0" indent="-342900" algn="l" rtl="0">
              <a:lnSpc>
                <a:spcPct val="100000"/>
              </a:lnSpc>
              <a:spcBef>
                <a:spcPts val="0"/>
              </a:spcBef>
              <a:spcAft>
                <a:spcPts val="0"/>
              </a:spcAft>
              <a:buSzPts val="1800"/>
              <a:buChar char="●"/>
            </a:pPr>
            <a:r>
              <a:rPr lang="en"/>
              <a:t>Scope of language assessed (samples from whole of BNC) not representative of ‘academic’ (only) English</a:t>
            </a:r>
            <a:endParaRPr/>
          </a:p>
          <a:p>
            <a:pPr marL="0" lvl="0" indent="0" algn="l" rtl="0">
              <a:lnSpc>
                <a:spcPct val="100000"/>
              </a:lnSpc>
              <a:spcBef>
                <a:spcPts val="1600"/>
              </a:spcBef>
              <a:spcAft>
                <a:spcPts val="0"/>
              </a:spcAft>
              <a:buNone/>
            </a:pPr>
            <a:r>
              <a:rPr lang="en" b="1"/>
              <a:t>Progression</a:t>
            </a:r>
            <a:endParaRPr b="1"/>
          </a:p>
          <a:p>
            <a:pPr marL="0" lvl="0" indent="0" algn="l" rtl="0">
              <a:lnSpc>
                <a:spcPct val="100000"/>
              </a:lnSpc>
              <a:spcBef>
                <a:spcPts val="1600"/>
              </a:spcBef>
              <a:spcAft>
                <a:spcPts val="0"/>
              </a:spcAft>
              <a:buNone/>
            </a:pPr>
            <a:r>
              <a:rPr lang="en"/>
              <a:t>4 out of 5 progressed from pre-sessional: completing open-book exams and longer essay that couldn’t be gamed as easily</a:t>
            </a:r>
            <a:endParaRPr/>
          </a:p>
          <a:p>
            <a:pPr marL="457200" lvl="0" indent="0" algn="l" rtl="0">
              <a:spcBef>
                <a:spcPts val="160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Summary of qualitative data</a:t>
            </a:r>
            <a:endParaRPr/>
          </a:p>
        </p:txBody>
      </p:sp>
      <p:sp>
        <p:nvSpPr>
          <p:cNvPr id="247" name="Google Shape;247;p31"/>
          <p:cNvSpPr txBox="1">
            <a:spLocks noGrp="1"/>
          </p:cNvSpPr>
          <p:nvPr>
            <p:ph type="body" idx="1"/>
          </p:nvPr>
        </p:nvSpPr>
        <p:spPr>
          <a:xfrm>
            <a:off x="311700" y="1229875"/>
            <a:ext cx="8520600" cy="3339000"/>
          </a:xfrm>
          <a:prstGeom prst="rect">
            <a:avLst/>
          </a:prstGeom>
          <a:solidFill>
            <a:srgbClr val="FFFFFF"/>
          </a:solidFill>
        </p:spPr>
        <p:txBody>
          <a:bodyPr spcFirstLastPara="1" wrap="square" lIns="91425" tIns="91425" rIns="91425" bIns="91425" anchor="t" anchorCtr="0">
            <a:noAutofit/>
          </a:bodyPr>
          <a:lstStyle/>
          <a:p>
            <a:pPr marL="0" lvl="0" indent="0" algn="l" rtl="0">
              <a:spcBef>
                <a:spcPts val="0"/>
              </a:spcBef>
              <a:spcAft>
                <a:spcPts val="0"/>
              </a:spcAft>
              <a:buNone/>
            </a:pPr>
            <a:r>
              <a:rPr lang="en" b="1" dirty="0"/>
              <a:t>Beliefs and practices</a:t>
            </a:r>
            <a:endParaRPr b="1" dirty="0"/>
          </a:p>
          <a:p>
            <a:pPr marL="457200" lvl="0" indent="-342900" algn="l" rtl="0">
              <a:spcBef>
                <a:spcPts val="1600"/>
              </a:spcBef>
              <a:spcAft>
                <a:spcPts val="0"/>
              </a:spcAft>
              <a:buSzPts val="1800"/>
              <a:buChar char="●"/>
            </a:pPr>
            <a:r>
              <a:rPr lang="en" dirty="0"/>
              <a:t>In pursuit of gains in assessment performances, students go to great lengths: </a:t>
            </a:r>
            <a:r>
              <a:rPr lang="en-GB" dirty="0"/>
              <a:t>residential training courses; multiple tests; memorisation; borderline cheating</a:t>
            </a:r>
            <a:endParaRPr dirty="0"/>
          </a:p>
          <a:p>
            <a:pPr marL="457200" lvl="0" indent="-342900" algn="l" rtl="0">
              <a:spcBef>
                <a:spcPts val="0"/>
              </a:spcBef>
              <a:spcAft>
                <a:spcPts val="0"/>
              </a:spcAft>
              <a:buSzPts val="1800"/>
              <a:buChar char="●"/>
            </a:pPr>
            <a:r>
              <a:rPr lang="en" dirty="0"/>
              <a:t>They state a belief in the value of improving test-taking skills over learning general English.</a:t>
            </a:r>
            <a:endParaRPr dirty="0"/>
          </a:p>
          <a:p>
            <a:pPr marL="457200" lvl="0" indent="-342900" algn="l" rtl="0">
              <a:spcBef>
                <a:spcPts val="0"/>
              </a:spcBef>
              <a:spcAft>
                <a:spcPts val="0"/>
              </a:spcAft>
              <a:buSzPts val="1800"/>
              <a:buChar char="●"/>
            </a:pPr>
            <a:r>
              <a:rPr lang="en" dirty="0"/>
              <a:t>Doesn’t prove that gaming the test allows low levels of vocabulary knowledge to produce high IELTS scores </a:t>
            </a:r>
            <a:r>
              <a:rPr lang="en" b="1" dirty="0"/>
              <a:t>BUT</a:t>
            </a:r>
            <a:endParaRPr b="1" dirty="0"/>
          </a:p>
          <a:p>
            <a:pPr marL="457200" lvl="0" indent="-342900" algn="l" rtl="0">
              <a:spcBef>
                <a:spcPts val="0"/>
              </a:spcBef>
              <a:spcAft>
                <a:spcPts val="0"/>
              </a:spcAft>
              <a:buSzPts val="1800"/>
              <a:buChar char="●"/>
            </a:pPr>
            <a:r>
              <a:rPr lang="en" dirty="0"/>
              <a:t>This is more likely than if all the students reported dedication to general English and vocabulary studies</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2"/>
          <p:cNvSpPr txBox="1">
            <a:spLocks noGrp="1"/>
          </p:cNvSpPr>
          <p:nvPr>
            <p:ph type="title"/>
          </p:nvPr>
        </p:nvSpPr>
        <p:spPr>
          <a:xfrm>
            <a:off x="311700" y="3338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Modelling textual coverage afforded by the students’ VST result </a:t>
            </a:r>
            <a:endParaRPr/>
          </a:p>
        </p:txBody>
      </p:sp>
      <p:sp>
        <p:nvSpPr>
          <p:cNvPr id="253" name="Google Shape;253;p32"/>
          <p:cNvSpPr txBox="1">
            <a:spLocks noGrp="1"/>
          </p:cNvSpPr>
          <p:nvPr>
            <p:ph type="body" idx="1"/>
          </p:nvPr>
        </p:nvSpPr>
        <p:spPr>
          <a:xfrm>
            <a:off x="311700" y="1328996"/>
            <a:ext cx="6109197" cy="3339000"/>
          </a:xfrm>
          <a:prstGeom prst="rect">
            <a:avLst/>
          </a:prstGeom>
          <a:solidFill>
            <a:srgbClr val="FFFFFF"/>
          </a:solidFill>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dirty="0"/>
              <a:t>Hu &amp; Nation (2000); Schmitt, Jiang &amp; Grabe (2011): </a:t>
            </a:r>
            <a:r>
              <a:rPr lang="en" sz="2000" b="1" dirty="0"/>
              <a:t>98%</a:t>
            </a:r>
            <a:r>
              <a:rPr lang="en" sz="2000" dirty="0"/>
              <a:t> of words needs to be known to read / comprehend text comfortably</a:t>
            </a:r>
            <a:endParaRPr sz="2000" dirty="0"/>
          </a:p>
          <a:p>
            <a:pPr marL="457200" lvl="0" indent="-355600" algn="l" rtl="0">
              <a:spcBef>
                <a:spcPts val="0"/>
              </a:spcBef>
              <a:spcAft>
                <a:spcPts val="0"/>
              </a:spcAft>
              <a:buSzPts val="2000"/>
              <a:buChar char="●"/>
            </a:pPr>
            <a:r>
              <a:rPr lang="en" sz="2000" dirty="0"/>
              <a:t>Nation (2006) </a:t>
            </a:r>
            <a:r>
              <a:rPr lang="en" sz="2000" b="1" dirty="0"/>
              <a:t>8-9,000 word family required for 98% coverage</a:t>
            </a:r>
            <a:r>
              <a:rPr lang="en" sz="2000" dirty="0"/>
              <a:t> of </a:t>
            </a:r>
            <a:r>
              <a:rPr lang="en" sz="2000" i="1" dirty="0"/>
              <a:t>novels</a:t>
            </a:r>
            <a:r>
              <a:rPr lang="en" sz="2000" dirty="0"/>
              <a:t> and </a:t>
            </a:r>
            <a:r>
              <a:rPr lang="en" sz="2000" i="1" dirty="0"/>
              <a:t>newspapers</a:t>
            </a:r>
            <a:r>
              <a:rPr lang="en" sz="2000" dirty="0"/>
              <a:t> using same 1k-14k word lists used to make VST</a:t>
            </a:r>
            <a:endParaRPr sz="2000" dirty="0"/>
          </a:p>
          <a:p>
            <a:pPr marL="457200" lvl="0" indent="-355600" algn="l" rtl="0">
              <a:spcBef>
                <a:spcPts val="0"/>
              </a:spcBef>
              <a:spcAft>
                <a:spcPts val="0"/>
              </a:spcAft>
              <a:buSzPts val="2000"/>
              <a:buChar char="●"/>
            </a:pPr>
            <a:r>
              <a:rPr lang="en" sz="2000" dirty="0"/>
              <a:t>Given the VST score profiles of these students, how much text coverage of articles and books from their destination degrees is their receptive lexical knowledge likely to provide?</a:t>
            </a:r>
            <a:endParaRPr sz="2000"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pic>
        <p:nvPicPr>
          <p:cNvPr id="2" name="Picture 1">
            <a:extLst>
              <a:ext uri="{FF2B5EF4-FFF2-40B4-BE49-F238E27FC236}">
                <a16:creationId xmlns:a16="http://schemas.microsoft.com/office/drawing/2014/main" id="{76C05989-425D-4C10-954D-57E602210F1D}"/>
              </a:ext>
            </a:extLst>
          </p:cNvPr>
          <p:cNvPicPr>
            <a:picLocks noChangeAspect="1"/>
          </p:cNvPicPr>
          <p:nvPr/>
        </p:nvPicPr>
        <p:blipFill>
          <a:blip r:embed="rId3"/>
          <a:stretch>
            <a:fillRect/>
          </a:stretch>
        </p:blipFill>
        <p:spPr>
          <a:xfrm>
            <a:off x="6420897" y="1534735"/>
            <a:ext cx="2627224" cy="1841512"/>
          </a:xfrm>
          <a:prstGeom prst="rect">
            <a:avLst/>
          </a:prstGeom>
          <a:effectLst>
            <a:outerShdw blurRad="50800" dist="38100" dir="5400000" algn="t" rotWithShape="0">
              <a:prstClr val="black">
                <a:alpha val="40000"/>
              </a:prst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p:nvPr/>
        </p:nvSpPr>
        <p:spPr>
          <a:xfrm>
            <a:off x="432350" y="1304875"/>
            <a:ext cx="2469300" cy="607800"/>
          </a:xfrm>
          <a:prstGeom prst="homePlate">
            <a:avLst>
              <a:gd name="adj" fmla="val 50000"/>
            </a:avLst>
          </a:prstGeom>
          <a:solidFill>
            <a:schemeClr val="dk1"/>
          </a:solidFill>
          <a:ln>
            <a:noFill/>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105" name="Google Shape;105;p16"/>
          <p:cNvSpPr txBox="1">
            <a:spLocks noGrp="1"/>
          </p:cNvSpPr>
          <p:nvPr>
            <p:ph type="body" idx="4294967295"/>
          </p:nvPr>
        </p:nvSpPr>
        <p:spPr>
          <a:xfrm>
            <a:off x="538400" y="1386988"/>
            <a:ext cx="2257200" cy="3144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chemeClr val="lt1"/>
                </a:solidFill>
              </a:rPr>
              <a:t>Laufer (1992)</a:t>
            </a:r>
            <a:endParaRPr>
              <a:solidFill>
                <a:schemeClr val="lt1"/>
              </a:solidFill>
            </a:endParaRPr>
          </a:p>
        </p:txBody>
      </p:sp>
      <p:sp>
        <p:nvSpPr>
          <p:cNvPr id="106" name="Google Shape;106;p16"/>
          <p:cNvSpPr txBox="1">
            <a:spLocks noGrp="1"/>
          </p:cNvSpPr>
          <p:nvPr>
            <p:ph type="body" idx="4294967295"/>
          </p:nvPr>
        </p:nvSpPr>
        <p:spPr>
          <a:xfrm>
            <a:off x="538400" y="2070602"/>
            <a:ext cx="2471700" cy="199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Relatively high</a:t>
            </a:r>
            <a:endParaRPr sz="2000"/>
          </a:p>
          <a:p>
            <a:pPr marL="0" lvl="0" indent="0" algn="l" rtl="0">
              <a:spcBef>
                <a:spcPts val="800"/>
              </a:spcBef>
              <a:spcAft>
                <a:spcPts val="0"/>
              </a:spcAft>
              <a:buNone/>
            </a:pPr>
            <a:r>
              <a:rPr lang="en" sz="2000"/>
              <a:t>.5 / .75</a:t>
            </a:r>
            <a:endParaRPr sz="2000"/>
          </a:p>
          <a:p>
            <a:pPr marL="0" lvl="0" indent="0" algn="l" rtl="0">
              <a:spcBef>
                <a:spcPts val="800"/>
              </a:spcBef>
              <a:spcAft>
                <a:spcPts val="800"/>
              </a:spcAft>
              <a:buNone/>
            </a:pPr>
            <a:r>
              <a:rPr lang="en" sz="2000"/>
              <a:t>Depending on vocabulary test</a:t>
            </a:r>
            <a:endParaRPr sz="2000"/>
          </a:p>
        </p:txBody>
      </p:sp>
      <p:sp>
        <p:nvSpPr>
          <p:cNvPr id="107" name="Google Shape;107;p16"/>
          <p:cNvSpPr/>
          <p:nvPr/>
        </p:nvSpPr>
        <p:spPr>
          <a:xfrm>
            <a:off x="3044777" y="1304875"/>
            <a:ext cx="2760600" cy="607800"/>
          </a:xfrm>
          <a:prstGeom prst="chevron">
            <a:avLst>
              <a:gd name="adj" fmla="val 50000"/>
            </a:avLst>
          </a:prstGeom>
          <a:solidFill>
            <a:schemeClr val="dk1"/>
          </a:solidFill>
          <a:ln>
            <a:noFill/>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108" name="Google Shape;108;p16"/>
          <p:cNvSpPr txBox="1">
            <a:spLocks noGrp="1"/>
          </p:cNvSpPr>
          <p:nvPr>
            <p:ph type="body" idx="4294967295"/>
          </p:nvPr>
        </p:nvSpPr>
        <p:spPr>
          <a:xfrm>
            <a:off x="3336150" y="1451576"/>
            <a:ext cx="2257200" cy="3144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chemeClr val="lt1"/>
                </a:solidFill>
              </a:rPr>
              <a:t>Alderson (2005)</a:t>
            </a:r>
            <a:endParaRPr>
              <a:solidFill>
                <a:schemeClr val="lt1"/>
              </a:solidFill>
            </a:endParaRPr>
          </a:p>
        </p:txBody>
      </p:sp>
      <p:sp>
        <p:nvSpPr>
          <p:cNvPr id="109" name="Google Shape;109;p16"/>
          <p:cNvSpPr txBox="1">
            <a:spLocks noGrp="1"/>
          </p:cNvSpPr>
          <p:nvPr>
            <p:ph type="body" idx="4294967295"/>
          </p:nvPr>
        </p:nvSpPr>
        <p:spPr>
          <a:xfrm>
            <a:off x="3336146" y="2070575"/>
            <a:ext cx="2471700" cy="1998300"/>
          </a:xfrm>
          <a:prstGeom prst="rect">
            <a:avLst/>
          </a:prstGeom>
        </p:spPr>
        <p:txBody>
          <a:bodyPr spcFirstLastPara="1" wrap="square" lIns="91425" tIns="91425" rIns="91425" bIns="91425" anchor="t" anchorCtr="0">
            <a:noAutofit/>
          </a:bodyPr>
          <a:lstStyle/>
          <a:p>
            <a:pPr marL="0" lvl="0" indent="0" algn="l" rtl="0">
              <a:spcBef>
                <a:spcPts val="0"/>
              </a:spcBef>
              <a:spcAft>
                <a:spcPts val="800"/>
              </a:spcAft>
              <a:buNone/>
            </a:pPr>
            <a:r>
              <a:rPr lang="en" sz="2000" dirty="0"/>
              <a:t>.64</a:t>
            </a:r>
            <a:endParaRPr sz="2000" dirty="0"/>
          </a:p>
        </p:txBody>
      </p:sp>
      <p:sp>
        <p:nvSpPr>
          <p:cNvPr id="110" name="Google Shape;110;p16"/>
          <p:cNvSpPr/>
          <p:nvPr/>
        </p:nvSpPr>
        <p:spPr>
          <a:xfrm>
            <a:off x="5948502" y="1304875"/>
            <a:ext cx="2760600" cy="607800"/>
          </a:xfrm>
          <a:prstGeom prst="chevron">
            <a:avLst>
              <a:gd name="adj" fmla="val 50000"/>
            </a:avLst>
          </a:prstGeom>
          <a:solidFill>
            <a:schemeClr val="dk1"/>
          </a:solidFill>
          <a:ln>
            <a:noFill/>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111" name="Google Shape;111;p16"/>
          <p:cNvSpPr txBox="1">
            <a:spLocks noGrp="1"/>
          </p:cNvSpPr>
          <p:nvPr>
            <p:ph type="body" idx="4294967295"/>
          </p:nvPr>
        </p:nvSpPr>
        <p:spPr>
          <a:xfrm>
            <a:off x="6254233" y="1451576"/>
            <a:ext cx="2257200" cy="3144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chemeClr val="lt1"/>
                </a:solidFill>
              </a:rPr>
              <a:t>Milton (2013)</a:t>
            </a:r>
            <a:endParaRPr>
              <a:solidFill>
                <a:schemeClr val="lt1"/>
              </a:solidFill>
            </a:endParaRPr>
          </a:p>
        </p:txBody>
      </p:sp>
      <p:sp>
        <p:nvSpPr>
          <p:cNvPr id="112" name="Google Shape;112;p16"/>
          <p:cNvSpPr txBox="1">
            <a:spLocks noGrp="1"/>
          </p:cNvSpPr>
          <p:nvPr>
            <p:ph type="body" idx="4294967295"/>
          </p:nvPr>
        </p:nvSpPr>
        <p:spPr>
          <a:xfrm>
            <a:off x="6254225" y="2070575"/>
            <a:ext cx="2471700" cy="199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Usual range of correlations </a:t>
            </a:r>
            <a:endParaRPr sz="2000"/>
          </a:p>
          <a:p>
            <a:pPr marL="0" lvl="0" indent="0" algn="l" rtl="0">
              <a:spcBef>
                <a:spcPts val="800"/>
              </a:spcBef>
              <a:spcAft>
                <a:spcPts val="0"/>
              </a:spcAft>
              <a:buNone/>
            </a:pPr>
            <a:r>
              <a:rPr lang="en" sz="2000"/>
              <a:t>.5 and .85</a:t>
            </a:r>
            <a:endParaRPr sz="2000"/>
          </a:p>
          <a:p>
            <a:pPr marL="0" lvl="0" indent="0" algn="l" rtl="0">
              <a:spcBef>
                <a:spcPts val="800"/>
              </a:spcBef>
              <a:spcAft>
                <a:spcPts val="800"/>
              </a:spcAft>
              <a:buNone/>
            </a:pPr>
            <a:endParaRPr sz="1600" b="1"/>
          </a:p>
        </p:txBody>
      </p:sp>
      <p:sp>
        <p:nvSpPr>
          <p:cNvPr id="113" name="Google Shape;113;p16"/>
          <p:cNvSpPr txBox="1">
            <a:spLocks noGrp="1"/>
          </p:cNvSpPr>
          <p:nvPr>
            <p:ph type="title"/>
          </p:nvPr>
        </p:nvSpPr>
        <p:spPr>
          <a:xfrm>
            <a:off x="311700" y="2576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Correlations between reading test scores and vocabulary test scores</a:t>
            </a:r>
            <a:endParaRPr sz="2400"/>
          </a:p>
        </p:txBody>
      </p:sp>
      <p:sp>
        <p:nvSpPr>
          <p:cNvPr id="114" name="Google Shape;114;p16"/>
          <p:cNvSpPr txBox="1"/>
          <p:nvPr/>
        </p:nvSpPr>
        <p:spPr>
          <a:xfrm>
            <a:off x="479744" y="4068890"/>
            <a:ext cx="7347921" cy="1074610"/>
          </a:xfrm>
          <a:prstGeom prst="rect">
            <a:avLst/>
          </a:prstGeom>
          <a:solidFill>
            <a:srgbClr val="F3F3F3"/>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sz="1800" dirty="0">
                <a:latin typeface="Roboto"/>
                <a:ea typeface="Roboto"/>
                <a:cs typeface="Roboto"/>
                <a:sym typeface="Roboto"/>
              </a:rPr>
              <a:t>Alderson (2005:88)  ‘language ability is to quite a large extent a function of vocabulary size’ </a:t>
            </a:r>
          </a:p>
          <a:p>
            <a:pPr marL="0" lvl="0" indent="0" algn="l" rtl="0">
              <a:lnSpc>
                <a:spcPct val="115000"/>
              </a:lnSpc>
              <a:spcBef>
                <a:spcPts val="0"/>
              </a:spcBef>
              <a:spcAft>
                <a:spcPts val="0"/>
              </a:spcAft>
              <a:buClr>
                <a:srgbClr val="000000"/>
              </a:buClr>
              <a:buSzPts val="1100"/>
              <a:buFont typeface="Arial"/>
              <a:buNone/>
            </a:pPr>
            <a:r>
              <a:rPr lang="en" sz="1800" dirty="0">
                <a:latin typeface="Roboto"/>
                <a:ea typeface="Roboto"/>
                <a:cs typeface="Roboto"/>
                <a:sym typeface="Roboto"/>
              </a:rPr>
              <a:t>(</a:t>
            </a:r>
            <a:r>
              <a:rPr lang="en-GB" sz="1800" dirty="0">
                <a:latin typeface="Roboto"/>
                <a:ea typeface="Roboto"/>
                <a:cs typeface="Roboto"/>
                <a:sym typeface="Roboto"/>
              </a:rPr>
              <a:t>in response strong correlations in all four skills)</a:t>
            </a:r>
            <a:endParaRPr sz="1800" dirty="0">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Textual coverage model</a:t>
            </a:r>
            <a:endParaRPr/>
          </a:p>
        </p:txBody>
      </p:sp>
      <p:pic>
        <p:nvPicPr>
          <p:cNvPr id="260" name="Google Shape;260;p33"/>
          <p:cNvPicPr preferRelativeResize="0"/>
          <p:nvPr/>
        </p:nvPicPr>
        <p:blipFill>
          <a:blip r:embed="rId3">
            <a:alphaModFix/>
          </a:blip>
          <a:stretch>
            <a:fillRect/>
          </a:stretch>
        </p:blipFill>
        <p:spPr>
          <a:xfrm>
            <a:off x="5684625" y="850275"/>
            <a:ext cx="3372850" cy="2176650"/>
          </a:xfrm>
          <a:prstGeom prst="rect">
            <a:avLst/>
          </a:prstGeom>
          <a:noFill/>
          <a:ln>
            <a:noFill/>
          </a:ln>
        </p:spPr>
      </p:pic>
      <p:sp>
        <p:nvSpPr>
          <p:cNvPr id="261" name="Google Shape;261;p33"/>
          <p:cNvSpPr txBox="1"/>
          <p:nvPr/>
        </p:nvSpPr>
        <p:spPr>
          <a:xfrm>
            <a:off x="5647095" y="3103800"/>
            <a:ext cx="3447900" cy="73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50" b="1">
                <a:solidFill>
                  <a:srgbClr val="414141"/>
                </a:solidFill>
                <a:highlight>
                  <a:srgbClr val="FFFFFF"/>
                </a:highlight>
              </a:rPr>
              <a:t>Nation, P. (2006). How large a vocabulary is needed for reading and listening? </a:t>
            </a:r>
            <a:endParaRPr/>
          </a:p>
        </p:txBody>
      </p:sp>
      <p:pic>
        <p:nvPicPr>
          <p:cNvPr id="6" name="Picture 5">
            <a:extLst>
              <a:ext uri="{FF2B5EF4-FFF2-40B4-BE49-F238E27FC236}">
                <a16:creationId xmlns:a16="http://schemas.microsoft.com/office/drawing/2014/main" id="{56E78202-59D4-4E96-940C-7B5FFE76F2AC}"/>
              </a:ext>
            </a:extLst>
          </p:cNvPr>
          <p:cNvPicPr>
            <a:picLocks noChangeAspect="1"/>
          </p:cNvPicPr>
          <p:nvPr/>
        </p:nvPicPr>
        <p:blipFill>
          <a:blip r:embed="rId4"/>
          <a:stretch>
            <a:fillRect/>
          </a:stretch>
        </p:blipFill>
        <p:spPr>
          <a:xfrm>
            <a:off x="507682" y="1284193"/>
            <a:ext cx="4370074" cy="2904565"/>
          </a:xfrm>
          <a:prstGeom prst="rect">
            <a:avLst/>
          </a:prstGeom>
        </p:spPr>
      </p:pic>
      <p:grpSp>
        <p:nvGrpSpPr>
          <p:cNvPr id="9" name="Group 8">
            <a:extLst>
              <a:ext uri="{FF2B5EF4-FFF2-40B4-BE49-F238E27FC236}">
                <a16:creationId xmlns:a16="http://schemas.microsoft.com/office/drawing/2014/main" id="{5CAD0D93-A4D9-4581-82E0-8361F0CDD84C}"/>
              </a:ext>
            </a:extLst>
          </p:cNvPr>
          <p:cNvGrpSpPr/>
          <p:nvPr/>
        </p:nvGrpSpPr>
        <p:grpSpPr>
          <a:xfrm>
            <a:off x="699247" y="2440641"/>
            <a:ext cx="4000500" cy="1559859"/>
            <a:chOff x="699247" y="2440641"/>
            <a:chExt cx="4000500" cy="1559859"/>
          </a:xfrm>
        </p:grpSpPr>
        <p:sp>
          <p:nvSpPr>
            <p:cNvPr id="7" name="Rectangle 6">
              <a:extLst>
                <a:ext uri="{FF2B5EF4-FFF2-40B4-BE49-F238E27FC236}">
                  <a16:creationId xmlns:a16="http://schemas.microsoft.com/office/drawing/2014/main" id="{E8AEBE7E-549C-4085-AB7F-CE3350116126}"/>
                </a:ext>
              </a:extLst>
            </p:cNvPr>
            <p:cNvSpPr/>
            <p:nvPr/>
          </p:nvSpPr>
          <p:spPr>
            <a:xfrm>
              <a:off x="699247" y="2440641"/>
              <a:ext cx="1553135" cy="155985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71.1%</a:t>
              </a:r>
            </a:p>
          </p:txBody>
        </p:sp>
        <p:sp>
          <p:nvSpPr>
            <p:cNvPr id="8" name="TextBox 7">
              <a:extLst>
                <a:ext uri="{FF2B5EF4-FFF2-40B4-BE49-F238E27FC236}">
                  <a16:creationId xmlns:a16="http://schemas.microsoft.com/office/drawing/2014/main" id="{60949155-BC01-4042-BB8E-04868B2A66AD}"/>
                </a:ext>
              </a:extLst>
            </p:cNvPr>
            <p:cNvSpPr txBox="1"/>
            <p:nvPr/>
          </p:nvSpPr>
          <p:spPr>
            <a:xfrm>
              <a:off x="2474259" y="2440641"/>
              <a:ext cx="2225488" cy="523220"/>
            </a:xfrm>
            <a:prstGeom prst="rect">
              <a:avLst/>
            </a:prstGeom>
            <a:noFill/>
          </p:spPr>
          <p:txBody>
            <a:bodyPr wrap="square" rtlCol="0">
              <a:spAutoFit/>
            </a:bodyPr>
            <a:lstStyle/>
            <a:p>
              <a:r>
                <a:rPr lang="en-GB" dirty="0">
                  <a:solidFill>
                    <a:schemeClr val="accent4">
                      <a:lumMod val="75000"/>
                    </a:schemeClr>
                  </a:solidFill>
                </a:rPr>
                <a:t>90% of 79% =</a:t>
              </a:r>
            </a:p>
            <a:p>
              <a:r>
                <a:rPr lang="en-GB" dirty="0">
                  <a:solidFill>
                    <a:schemeClr val="accent4">
                      <a:lumMod val="75000"/>
                    </a:schemeClr>
                  </a:solidFill>
                </a:rPr>
                <a:t>71.1%</a:t>
              </a:r>
            </a:p>
          </p:txBody>
        </p:sp>
      </p:grpSp>
      <p:sp>
        <p:nvSpPr>
          <p:cNvPr id="11" name="Callout: Double Bent Line 10">
            <a:extLst>
              <a:ext uri="{FF2B5EF4-FFF2-40B4-BE49-F238E27FC236}">
                <a16:creationId xmlns:a16="http://schemas.microsoft.com/office/drawing/2014/main" id="{78E751F1-520F-4863-B089-87F1D3719023}"/>
              </a:ext>
            </a:extLst>
          </p:cNvPr>
          <p:cNvSpPr/>
          <p:nvPr/>
        </p:nvSpPr>
        <p:spPr>
          <a:xfrm>
            <a:off x="3738282" y="3026925"/>
            <a:ext cx="1761565" cy="1428226"/>
          </a:xfrm>
          <a:prstGeom prst="borderCallout3">
            <a:avLst>
              <a:gd name="adj1" fmla="val -1022"/>
              <a:gd name="adj2" fmla="val 75636"/>
              <a:gd name="adj3" fmla="val -40095"/>
              <a:gd name="adj4" fmla="val 82951"/>
              <a:gd name="adj5" fmla="val -54410"/>
              <a:gd name="adj6" fmla="val 89822"/>
              <a:gd name="adj7" fmla="val -84286"/>
              <a:gd name="adj8" fmla="val 1079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Nation’s coverage figures relate to very different texts than the ones the student’s are to read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Composition of mini-corpora</a:t>
            </a:r>
            <a:endParaRPr/>
          </a:p>
        </p:txBody>
      </p:sp>
      <p:graphicFrame>
        <p:nvGraphicFramePr>
          <p:cNvPr id="268" name="Google Shape;268;p34"/>
          <p:cNvGraphicFramePr/>
          <p:nvPr/>
        </p:nvGraphicFramePr>
        <p:xfrm>
          <a:off x="457200" y="1284300"/>
          <a:ext cx="7300275" cy="3125750"/>
        </p:xfrm>
        <a:graphic>
          <a:graphicData uri="http://schemas.openxmlformats.org/drawingml/2006/table">
            <a:tbl>
              <a:tblPr>
                <a:noFill/>
                <a:tableStyleId>{3BCECD72-1327-498C-BDB1-15037C1A40AF}</a:tableStyleId>
              </a:tblPr>
              <a:tblGrid>
                <a:gridCol w="1233825">
                  <a:extLst>
                    <a:ext uri="{9D8B030D-6E8A-4147-A177-3AD203B41FA5}">
                      <a16:colId xmlns:a16="http://schemas.microsoft.com/office/drawing/2014/main" val="20000"/>
                    </a:ext>
                  </a:extLst>
                </a:gridCol>
                <a:gridCol w="1604150">
                  <a:extLst>
                    <a:ext uri="{9D8B030D-6E8A-4147-A177-3AD203B41FA5}">
                      <a16:colId xmlns:a16="http://schemas.microsoft.com/office/drawing/2014/main" val="20001"/>
                    </a:ext>
                  </a:extLst>
                </a:gridCol>
                <a:gridCol w="1146500">
                  <a:extLst>
                    <a:ext uri="{9D8B030D-6E8A-4147-A177-3AD203B41FA5}">
                      <a16:colId xmlns:a16="http://schemas.microsoft.com/office/drawing/2014/main" val="20002"/>
                    </a:ext>
                  </a:extLst>
                </a:gridCol>
                <a:gridCol w="3315800">
                  <a:extLst>
                    <a:ext uri="{9D8B030D-6E8A-4147-A177-3AD203B41FA5}">
                      <a16:colId xmlns:a16="http://schemas.microsoft.com/office/drawing/2014/main" val="20003"/>
                    </a:ext>
                  </a:extLst>
                </a:gridCol>
              </a:tblGrid>
              <a:tr h="625150">
                <a:tc>
                  <a:txBody>
                    <a:bodyPr/>
                    <a:lstStyle/>
                    <a:p>
                      <a:pPr marL="0" lvl="0" indent="0" algn="l" rtl="0">
                        <a:spcBef>
                          <a:spcPts val="0"/>
                        </a:spcBef>
                        <a:spcAft>
                          <a:spcPts val="0"/>
                        </a:spcAft>
                        <a:buNone/>
                      </a:pPr>
                      <a:r>
                        <a:rPr lang="en">
                          <a:solidFill>
                            <a:schemeClr val="lt1"/>
                          </a:solidFill>
                        </a:rPr>
                        <a:t>Relates to student </a:t>
                      </a:r>
                      <a:endParaRPr>
                        <a:solidFill>
                          <a:schemeClr val="lt1"/>
                        </a:solidFill>
                      </a:endParaRPr>
                    </a:p>
                  </a:txBody>
                  <a:tcPr marL="63500" marR="63500" marT="63500" marB="63500">
                    <a:solidFill>
                      <a:schemeClr val="dk1"/>
                    </a:solidFill>
                  </a:tcPr>
                </a:tc>
                <a:tc>
                  <a:txBody>
                    <a:bodyPr/>
                    <a:lstStyle/>
                    <a:p>
                      <a:pPr marL="0" lvl="0" indent="0" algn="l" rtl="0">
                        <a:spcBef>
                          <a:spcPts val="0"/>
                        </a:spcBef>
                        <a:spcAft>
                          <a:spcPts val="0"/>
                        </a:spcAft>
                        <a:buNone/>
                      </a:pPr>
                      <a:r>
                        <a:rPr lang="en">
                          <a:solidFill>
                            <a:schemeClr val="lt1"/>
                          </a:solidFill>
                        </a:rPr>
                        <a:t>Course of study</a:t>
                      </a:r>
                      <a:endParaRPr>
                        <a:solidFill>
                          <a:schemeClr val="lt1"/>
                        </a:solidFill>
                      </a:endParaRPr>
                    </a:p>
                  </a:txBody>
                  <a:tcPr marL="63500" marR="63500" marT="63500" marB="63500">
                    <a:solidFill>
                      <a:schemeClr val="dk1"/>
                    </a:solidFill>
                  </a:tcPr>
                </a:tc>
                <a:tc>
                  <a:txBody>
                    <a:bodyPr/>
                    <a:lstStyle/>
                    <a:p>
                      <a:pPr marL="0" lvl="0" indent="0" algn="l" rtl="0">
                        <a:spcBef>
                          <a:spcPts val="0"/>
                        </a:spcBef>
                        <a:spcAft>
                          <a:spcPts val="0"/>
                        </a:spcAft>
                        <a:buNone/>
                      </a:pPr>
                      <a:r>
                        <a:rPr lang="en">
                          <a:solidFill>
                            <a:schemeClr val="lt1"/>
                          </a:solidFill>
                        </a:rPr>
                        <a:t>Tokens</a:t>
                      </a:r>
                      <a:endParaRPr>
                        <a:solidFill>
                          <a:schemeClr val="lt1"/>
                        </a:solidFill>
                      </a:endParaRPr>
                    </a:p>
                  </a:txBody>
                  <a:tcPr marL="63500" marR="63500" marT="63500" marB="63500">
                    <a:solidFill>
                      <a:schemeClr val="dk1"/>
                    </a:solidFill>
                  </a:tcPr>
                </a:tc>
                <a:tc>
                  <a:txBody>
                    <a:bodyPr/>
                    <a:lstStyle/>
                    <a:p>
                      <a:pPr marL="0" lvl="0" indent="0" algn="l" rtl="0">
                        <a:spcBef>
                          <a:spcPts val="0"/>
                        </a:spcBef>
                        <a:spcAft>
                          <a:spcPts val="0"/>
                        </a:spcAft>
                        <a:buNone/>
                      </a:pPr>
                      <a:r>
                        <a:rPr lang="en">
                          <a:solidFill>
                            <a:schemeClr val="lt1"/>
                          </a:solidFill>
                        </a:rPr>
                        <a:t>Text(s)</a:t>
                      </a:r>
                      <a:endParaRPr>
                        <a:solidFill>
                          <a:schemeClr val="lt1"/>
                        </a:solidFill>
                      </a:endParaRPr>
                    </a:p>
                  </a:txBody>
                  <a:tcPr marL="63500" marR="63500" marT="63500" marB="63500">
                    <a:solidFill>
                      <a:schemeClr val="dk1"/>
                    </a:solidFill>
                  </a:tcPr>
                </a:tc>
                <a:extLst>
                  <a:ext uri="{0D108BD9-81ED-4DB2-BD59-A6C34878D82A}">
                    <a16:rowId xmlns:a16="http://schemas.microsoft.com/office/drawing/2014/main" val="10000"/>
                  </a:ext>
                </a:extLst>
              </a:tr>
              <a:tr h="625150">
                <a:tc>
                  <a:txBody>
                    <a:bodyPr/>
                    <a:lstStyle/>
                    <a:p>
                      <a:pPr marL="0" lvl="0" indent="0" algn="l" rtl="0">
                        <a:spcBef>
                          <a:spcPts val="0"/>
                        </a:spcBef>
                        <a:spcAft>
                          <a:spcPts val="0"/>
                        </a:spcAft>
                        <a:buNone/>
                      </a:pPr>
                      <a:r>
                        <a:rPr lang="en"/>
                        <a:t>A</a:t>
                      </a:r>
                      <a:endParaRPr/>
                    </a:p>
                  </a:txBody>
                  <a:tcPr marL="63500" marR="63500" marT="63500" marB="63500"/>
                </a:tc>
                <a:tc>
                  <a:txBody>
                    <a:bodyPr/>
                    <a:lstStyle/>
                    <a:p>
                      <a:pPr marL="0" lvl="0" indent="0" algn="l" rtl="0">
                        <a:spcBef>
                          <a:spcPts val="0"/>
                        </a:spcBef>
                        <a:spcAft>
                          <a:spcPts val="0"/>
                        </a:spcAft>
                        <a:buNone/>
                      </a:pPr>
                      <a:r>
                        <a:rPr lang="en"/>
                        <a:t>MA DAMM</a:t>
                      </a:r>
                      <a:endParaRPr/>
                    </a:p>
                  </a:txBody>
                  <a:tcPr marL="63500" marR="63500" marT="63500" marB="63500"/>
                </a:tc>
                <a:tc>
                  <a:txBody>
                    <a:bodyPr/>
                    <a:lstStyle/>
                    <a:p>
                      <a:pPr marL="0" lvl="0" indent="0" algn="l" rtl="0">
                        <a:spcBef>
                          <a:spcPts val="0"/>
                        </a:spcBef>
                        <a:spcAft>
                          <a:spcPts val="0"/>
                        </a:spcAft>
                        <a:buNone/>
                      </a:pPr>
                      <a:r>
                        <a:rPr lang="en"/>
                        <a:t>40173</a:t>
                      </a:r>
                      <a:endParaRPr/>
                    </a:p>
                  </a:txBody>
                  <a:tcPr marL="63500" marR="63500" marT="63500" marB="63500"/>
                </a:tc>
                <a:tc>
                  <a:txBody>
                    <a:bodyPr/>
                    <a:lstStyle/>
                    <a:p>
                      <a:pPr marL="0" lvl="0" indent="0" algn="l" rtl="0">
                        <a:spcBef>
                          <a:spcPts val="0"/>
                        </a:spcBef>
                        <a:spcAft>
                          <a:spcPts val="0"/>
                        </a:spcAft>
                        <a:buNone/>
                      </a:pPr>
                      <a:r>
                        <a:rPr lang="en"/>
                        <a:t>Academic articles from semester one VLE module + one book chapter</a:t>
                      </a:r>
                      <a:endParaRPr/>
                    </a:p>
                  </a:txBody>
                  <a:tcPr marL="63500" marR="63500" marT="63500" marB="63500"/>
                </a:tc>
                <a:extLst>
                  <a:ext uri="{0D108BD9-81ED-4DB2-BD59-A6C34878D82A}">
                    <a16:rowId xmlns:a16="http://schemas.microsoft.com/office/drawing/2014/main" val="10001"/>
                  </a:ext>
                </a:extLst>
              </a:tr>
              <a:tr h="625150">
                <a:tc>
                  <a:txBody>
                    <a:bodyPr/>
                    <a:lstStyle/>
                    <a:p>
                      <a:pPr marL="0" lvl="0" indent="0" algn="l" rtl="0">
                        <a:spcBef>
                          <a:spcPts val="0"/>
                        </a:spcBef>
                        <a:spcAft>
                          <a:spcPts val="0"/>
                        </a:spcAft>
                        <a:buNone/>
                      </a:pPr>
                      <a:r>
                        <a:rPr lang="en"/>
                        <a:t>B</a:t>
                      </a:r>
                      <a:endParaRPr/>
                    </a:p>
                  </a:txBody>
                  <a:tcPr marL="63500" marR="63500" marT="63500" marB="63500"/>
                </a:tc>
                <a:tc>
                  <a:txBody>
                    <a:bodyPr/>
                    <a:lstStyle/>
                    <a:p>
                      <a:pPr marL="0" lvl="0" indent="0" algn="l" rtl="0">
                        <a:spcBef>
                          <a:spcPts val="0"/>
                        </a:spcBef>
                        <a:spcAft>
                          <a:spcPts val="0"/>
                        </a:spcAft>
                        <a:buNone/>
                      </a:pPr>
                      <a:r>
                        <a:rPr lang="en"/>
                        <a:t>MA Human Resource Man</a:t>
                      </a:r>
                      <a:endParaRPr/>
                    </a:p>
                  </a:txBody>
                  <a:tcPr marL="63500" marR="63500" marT="63500" marB="63500"/>
                </a:tc>
                <a:tc>
                  <a:txBody>
                    <a:bodyPr/>
                    <a:lstStyle/>
                    <a:p>
                      <a:pPr marL="0" lvl="0" indent="0" algn="l" rtl="0">
                        <a:spcBef>
                          <a:spcPts val="0"/>
                        </a:spcBef>
                        <a:spcAft>
                          <a:spcPts val="0"/>
                        </a:spcAft>
                        <a:buNone/>
                      </a:pPr>
                      <a:r>
                        <a:rPr lang="en"/>
                        <a:t>40205</a:t>
                      </a:r>
                      <a:endParaRPr/>
                    </a:p>
                  </a:txBody>
                  <a:tcPr marL="63500" marR="63500" marT="63500" marB="63500"/>
                </a:tc>
                <a:tc>
                  <a:txBody>
                    <a:bodyPr/>
                    <a:lstStyle/>
                    <a:p>
                      <a:pPr marL="0" lvl="0" indent="0" algn="l" rtl="0">
                        <a:spcBef>
                          <a:spcPts val="0"/>
                        </a:spcBef>
                        <a:spcAft>
                          <a:spcPts val="0"/>
                        </a:spcAft>
                        <a:buNone/>
                      </a:pPr>
                      <a:r>
                        <a:rPr lang="en"/>
                        <a:t>Academic articles from semester one VLE module</a:t>
                      </a:r>
                      <a:endParaRPr/>
                    </a:p>
                  </a:txBody>
                  <a:tcPr marL="63500" marR="63500" marT="63500" marB="63500"/>
                </a:tc>
                <a:extLst>
                  <a:ext uri="{0D108BD9-81ED-4DB2-BD59-A6C34878D82A}">
                    <a16:rowId xmlns:a16="http://schemas.microsoft.com/office/drawing/2014/main" val="10002"/>
                  </a:ext>
                </a:extLst>
              </a:tr>
              <a:tr h="625150">
                <a:tc>
                  <a:txBody>
                    <a:bodyPr/>
                    <a:lstStyle/>
                    <a:p>
                      <a:pPr marL="0" lvl="0" indent="0" algn="l" rtl="0">
                        <a:spcBef>
                          <a:spcPts val="0"/>
                        </a:spcBef>
                        <a:spcAft>
                          <a:spcPts val="0"/>
                        </a:spcAft>
                        <a:buNone/>
                      </a:pPr>
                      <a:r>
                        <a:rPr lang="en"/>
                        <a:t>C</a:t>
                      </a:r>
                      <a:endParaRPr/>
                    </a:p>
                  </a:txBody>
                  <a:tcPr marL="63500" marR="63500" marT="63500" marB="63500"/>
                </a:tc>
                <a:tc>
                  <a:txBody>
                    <a:bodyPr/>
                    <a:lstStyle/>
                    <a:p>
                      <a:pPr marL="0" lvl="0" indent="0" algn="l" rtl="0">
                        <a:spcBef>
                          <a:spcPts val="0"/>
                        </a:spcBef>
                        <a:spcAft>
                          <a:spcPts val="0"/>
                        </a:spcAft>
                        <a:buNone/>
                      </a:pPr>
                      <a:r>
                        <a:rPr lang="en"/>
                        <a:t>MA Digital Market</a:t>
                      </a:r>
                      <a:endParaRPr/>
                    </a:p>
                  </a:txBody>
                  <a:tcPr marL="63500" marR="63500" marT="63500" marB="63500"/>
                </a:tc>
                <a:tc>
                  <a:txBody>
                    <a:bodyPr/>
                    <a:lstStyle/>
                    <a:p>
                      <a:pPr marL="0" lvl="0" indent="0" algn="l" rtl="0">
                        <a:spcBef>
                          <a:spcPts val="0"/>
                        </a:spcBef>
                        <a:spcAft>
                          <a:spcPts val="0"/>
                        </a:spcAft>
                        <a:buNone/>
                      </a:pPr>
                      <a:r>
                        <a:rPr lang="en"/>
                        <a:t>40166</a:t>
                      </a:r>
                      <a:endParaRPr/>
                    </a:p>
                  </a:txBody>
                  <a:tcPr marL="63500" marR="63500" marT="63500" marB="63500"/>
                </a:tc>
                <a:tc>
                  <a:txBody>
                    <a:bodyPr/>
                    <a:lstStyle/>
                    <a:p>
                      <a:pPr marL="0" lvl="0" indent="0" algn="l" rtl="0">
                        <a:spcBef>
                          <a:spcPts val="0"/>
                        </a:spcBef>
                        <a:spcAft>
                          <a:spcPts val="0"/>
                        </a:spcAft>
                        <a:buNone/>
                      </a:pPr>
                      <a:r>
                        <a:rPr lang="en"/>
                        <a:t>Initial chapters of semester one set text book</a:t>
                      </a:r>
                      <a:endParaRPr/>
                    </a:p>
                  </a:txBody>
                  <a:tcPr marL="63500" marR="63500" marT="63500" marB="63500"/>
                </a:tc>
                <a:extLst>
                  <a:ext uri="{0D108BD9-81ED-4DB2-BD59-A6C34878D82A}">
                    <a16:rowId xmlns:a16="http://schemas.microsoft.com/office/drawing/2014/main" val="10003"/>
                  </a:ext>
                </a:extLst>
              </a:tr>
              <a:tr h="625150">
                <a:tc>
                  <a:txBody>
                    <a:bodyPr/>
                    <a:lstStyle/>
                    <a:p>
                      <a:pPr marL="0" lvl="0" indent="0" algn="l" rtl="0">
                        <a:spcBef>
                          <a:spcPts val="0"/>
                        </a:spcBef>
                        <a:spcAft>
                          <a:spcPts val="0"/>
                        </a:spcAft>
                        <a:buNone/>
                      </a:pPr>
                      <a:r>
                        <a:rPr lang="en"/>
                        <a:t>D &amp; E</a:t>
                      </a:r>
                      <a:endParaRPr/>
                    </a:p>
                  </a:txBody>
                  <a:tcPr marL="63500" marR="63500" marT="63500" marB="63500"/>
                </a:tc>
                <a:tc>
                  <a:txBody>
                    <a:bodyPr/>
                    <a:lstStyle/>
                    <a:p>
                      <a:pPr marL="0" lvl="0" indent="0" algn="l" rtl="0">
                        <a:spcBef>
                          <a:spcPts val="0"/>
                        </a:spcBef>
                        <a:spcAft>
                          <a:spcPts val="0"/>
                        </a:spcAft>
                        <a:buNone/>
                      </a:pPr>
                      <a:r>
                        <a:rPr lang="en"/>
                        <a:t>Bsc Business Management</a:t>
                      </a:r>
                      <a:endParaRPr/>
                    </a:p>
                  </a:txBody>
                  <a:tcPr marL="63500" marR="63500" marT="63500" marB="63500"/>
                </a:tc>
                <a:tc>
                  <a:txBody>
                    <a:bodyPr/>
                    <a:lstStyle/>
                    <a:p>
                      <a:pPr marL="0" lvl="0" indent="0" algn="l" rtl="0">
                        <a:spcBef>
                          <a:spcPts val="0"/>
                        </a:spcBef>
                        <a:spcAft>
                          <a:spcPts val="0"/>
                        </a:spcAft>
                        <a:buNone/>
                      </a:pPr>
                      <a:r>
                        <a:rPr lang="en"/>
                        <a:t>40322</a:t>
                      </a:r>
                      <a:endParaRPr/>
                    </a:p>
                  </a:txBody>
                  <a:tcPr marL="63500" marR="63500" marT="63500" marB="63500"/>
                </a:tc>
                <a:tc>
                  <a:txBody>
                    <a:bodyPr/>
                    <a:lstStyle/>
                    <a:p>
                      <a:pPr marL="0" lvl="0" indent="0" algn="l" rtl="0">
                        <a:spcBef>
                          <a:spcPts val="0"/>
                        </a:spcBef>
                        <a:spcAft>
                          <a:spcPts val="0"/>
                        </a:spcAft>
                        <a:buNone/>
                      </a:pPr>
                      <a:r>
                        <a:rPr lang="en"/>
                        <a:t>Initial chapters of semester one set text book</a:t>
                      </a:r>
                      <a:endParaRPr/>
                    </a:p>
                  </a:txBody>
                  <a:tcPr marL="63500" marR="63500" marT="63500" marB="63500">
                    <a:solidFill>
                      <a:srgbClr val="FFFFFF"/>
                    </a:solidFill>
                  </a:tcPr>
                </a:tc>
                <a:extLst>
                  <a:ext uri="{0D108BD9-81ED-4DB2-BD59-A6C34878D82A}">
                    <a16:rowId xmlns:a16="http://schemas.microsoft.com/office/drawing/2014/main" val="10004"/>
                  </a:ext>
                </a:extLst>
              </a:tr>
            </a:tbl>
          </a:graphicData>
        </a:graphic>
      </p:graphicFrame>
      <p:pic>
        <p:nvPicPr>
          <p:cNvPr id="2" name="Picture 1">
            <a:extLst>
              <a:ext uri="{FF2B5EF4-FFF2-40B4-BE49-F238E27FC236}">
                <a16:creationId xmlns:a16="http://schemas.microsoft.com/office/drawing/2014/main" id="{C91751B4-D5A5-4FB0-BDED-CB8FE03160AA}"/>
              </a:ext>
            </a:extLst>
          </p:cNvPr>
          <p:cNvPicPr>
            <a:picLocks noChangeAspect="1"/>
          </p:cNvPicPr>
          <p:nvPr/>
        </p:nvPicPr>
        <p:blipFill>
          <a:blip r:embed="rId3"/>
          <a:stretch>
            <a:fillRect/>
          </a:stretch>
        </p:blipFill>
        <p:spPr>
          <a:xfrm>
            <a:off x="6204189" y="410000"/>
            <a:ext cx="2329621" cy="1059955"/>
          </a:xfrm>
          <a:prstGeom prst="rect">
            <a:avLst/>
          </a:prstGeom>
          <a:ln w="28575">
            <a:solidFill>
              <a:schemeClr val="tx1">
                <a:lumMod val="60000"/>
                <a:lumOff val="40000"/>
                <a:alpha val="99000"/>
              </a:schemeClr>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A1D97FEE-E4D5-4F85-A1FB-6AB469FD5600}"/>
              </a:ext>
            </a:extLst>
          </p:cNvPr>
          <p:cNvPicPr>
            <a:picLocks noChangeAspect="1"/>
          </p:cNvPicPr>
          <p:nvPr/>
        </p:nvPicPr>
        <p:blipFill>
          <a:blip r:embed="rId4"/>
          <a:stretch>
            <a:fillRect/>
          </a:stretch>
        </p:blipFill>
        <p:spPr>
          <a:xfrm>
            <a:off x="7649817" y="2431473"/>
            <a:ext cx="1438764" cy="2082078"/>
          </a:xfrm>
          <a:prstGeom prst="rect">
            <a:avLst/>
          </a:prstGeom>
        </p:spPr>
      </p:pic>
      <p:sp>
        <p:nvSpPr>
          <p:cNvPr id="4" name="Arrow: Right 3">
            <a:extLst>
              <a:ext uri="{FF2B5EF4-FFF2-40B4-BE49-F238E27FC236}">
                <a16:creationId xmlns:a16="http://schemas.microsoft.com/office/drawing/2014/main" id="{542B321C-1ED1-4912-98B5-93F64FF4148C}"/>
              </a:ext>
            </a:extLst>
          </p:cNvPr>
          <p:cNvSpPr/>
          <p:nvPr/>
        </p:nvSpPr>
        <p:spPr>
          <a:xfrm rot="5019914">
            <a:off x="7916712" y="1711463"/>
            <a:ext cx="638223" cy="5287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0D86324-1C01-43C7-8FBA-127E63C9D003}"/>
              </a:ext>
            </a:extLst>
          </p:cNvPr>
          <p:cNvSpPr txBox="1"/>
          <p:nvPr/>
        </p:nvSpPr>
        <p:spPr>
          <a:xfrm>
            <a:off x="8035635" y="3283708"/>
            <a:ext cx="1052946" cy="707886"/>
          </a:xfrm>
          <a:prstGeom prst="rect">
            <a:avLst/>
          </a:prstGeom>
          <a:noFill/>
        </p:spPr>
        <p:txBody>
          <a:bodyPr wrap="square" rtlCol="0">
            <a:spAutoFit/>
          </a:bodyPr>
          <a:lstStyle/>
          <a:p>
            <a:r>
              <a:rPr lang="en-GB" sz="2000" b="1" dirty="0">
                <a:solidFill>
                  <a:srgbClr val="002060"/>
                </a:solidFill>
              </a:rPr>
              <a:t>1k? 2k?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Processing the texts</a:t>
            </a:r>
            <a:endParaRPr/>
          </a:p>
        </p:txBody>
      </p:sp>
      <p:graphicFrame>
        <p:nvGraphicFramePr>
          <p:cNvPr id="274" name="Google Shape;274;p35"/>
          <p:cNvGraphicFramePr/>
          <p:nvPr>
            <p:extLst>
              <p:ext uri="{D42A27DB-BD31-4B8C-83A1-F6EECF244321}">
                <p14:modId xmlns:p14="http://schemas.microsoft.com/office/powerpoint/2010/main" val="3022324261"/>
              </p:ext>
            </p:extLst>
          </p:nvPr>
        </p:nvGraphicFramePr>
        <p:xfrm>
          <a:off x="352425" y="1119200"/>
          <a:ext cx="7548575" cy="3625930"/>
        </p:xfrm>
        <a:graphic>
          <a:graphicData uri="http://schemas.openxmlformats.org/drawingml/2006/table">
            <a:tbl>
              <a:tblPr>
                <a:noFill/>
                <a:tableStyleId>{3BCECD72-1327-498C-BDB1-15037C1A40AF}</a:tableStyleId>
              </a:tblPr>
              <a:tblGrid>
                <a:gridCol w="1811650">
                  <a:extLst>
                    <a:ext uri="{9D8B030D-6E8A-4147-A177-3AD203B41FA5}">
                      <a16:colId xmlns:a16="http://schemas.microsoft.com/office/drawing/2014/main" val="20000"/>
                    </a:ext>
                  </a:extLst>
                </a:gridCol>
                <a:gridCol w="5736925">
                  <a:extLst>
                    <a:ext uri="{9D8B030D-6E8A-4147-A177-3AD203B41FA5}">
                      <a16:colId xmlns:a16="http://schemas.microsoft.com/office/drawing/2014/main" val="20001"/>
                    </a:ext>
                  </a:extLst>
                </a:gridCol>
              </a:tblGrid>
              <a:tr h="227850">
                <a:tc>
                  <a:txBody>
                    <a:bodyPr/>
                    <a:lstStyle/>
                    <a:p>
                      <a:pPr marL="0" lvl="0" indent="0" algn="l" rtl="0">
                        <a:spcBef>
                          <a:spcPts val="0"/>
                        </a:spcBef>
                        <a:spcAft>
                          <a:spcPts val="0"/>
                        </a:spcAft>
                        <a:buNone/>
                      </a:pPr>
                      <a:r>
                        <a:rPr lang="en" sz="1100">
                          <a:solidFill>
                            <a:schemeClr val="lt1"/>
                          </a:solidFill>
                        </a:rPr>
                        <a:t>Action taken </a:t>
                      </a:r>
                      <a:endParaRPr sz="1100">
                        <a:solidFill>
                          <a:schemeClr val="lt1"/>
                        </a:solidFill>
                      </a:endParaRPr>
                    </a:p>
                  </a:txBody>
                  <a:tcPr marL="63500" marR="63500" marT="63500" marB="63500">
                    <a:solidFill>
                      <a:schemeClr val="dk1"/>
                    </a:solidFill>
                  </a:tcPr>
                </a:tc>
                <a:tc>
                  <a:txBody>
                    <a:bodyPr/>
                    <a:lstStyle/>
                    <a:p>
                      <a:pPr marL="0" lvl="0" indent="0" algn="l" rtl="0">
                        <a:spcBef>
                          <a:spcPts val="0"/>
                        </a:spcBef>
                        <a:spcAft>
                          <a:spcPts val="0"/>
                        </a:spcAft>
                        <a:buNone/>
                      </a:pPr>
                      <a:r>
                        <a:rPr lang="en" sz="1100">
                          <a:solidFill>
                            <a:schemeClr val="lt1"/>
                          </a:solidFill>
                        </a:rPr>
                        <a:t>Textual items</a:t>
                      </a:r>
                      <a:endParaRPr sz="1100">
                        <a:solidFill>
                          <a:schemeClr val="lt1"/>
                        </a:solidFill>
                      </a:endParaRPr>
                    </a:p>
                  </a:txBody>
                  <a:tcPr marL="63500" marR="63500" marT="63500" marB="63500">
                    <a:solidFill>
                      <a:schemeClr val="dk1"/>
                    </a:solidFill>
                  </a:tcPr>
                </a:tc>
                <a:extLst>
                  <a:ext uri="{0D108BD9-81ED-4DB2-BD59-A6C34878D82A}">
                    <a16:rowId xmlns:a16="http://schemas.microsoft.com/office/drawing/2014/main" val="10000"/>
                  </a:ext>
                </a:extLst>
              </a:tr>
              <a:tr h="620525">
                <a:tc>
                  <a:txBody>
                    <a:bodyPr/>
                    <a:lstStyle/>
                    <a:p>
                      <a:pPr marL="0" lvl="0" indent="0" algn="l" rtl="0">
                        <a:spcBef>
                          <a:spcPts val="0"/>
                        </a:spcBef>
                        <a:spcAft>
                          <a:spcPts val="0"/>
                        </a:spcAft>
                        <a:buNone/>
                      </a:pPr>
                      <a:r>
                        <a:rPr lang="en" sz="1100"/>
                        <a:t>Deleted content (all texts)</a:t>
                      </a:r>
                      <a:endParaRPr sz="1100"/>
                    </a:p>
                  </a:txBody>
                  <a:tcPr marL="63500" marR="63500" marT="63500" marB="63500"/>
                </a:tc>
                <a:tc>
                  <a:txBody>
                    <a:bodyPr/>
                    <a:lstStyle/>
                    <a:p>
                      <a:pPr marL="0" lvl="0" indent="0" algn="l" rtl="0">
                        <a:spcBef>
                          <a:spcPts val="0"/>
                        </a:spcBef>
                        <a:spcAft>
                          <a:spcPts val="0"/>
                        </a:spcAft>
                        <a:buNone/>
                      </a:pPr>
                      <a:r>
                        <a:rPr lang="en" sz="1100"/>
                        <a:t>Article title, reference list, running heads, funding statements, end notes, possessive’s, graphics and their headings, tables featuring mostly statistical data, tables with rendered into unreadable syntax in text files; notes on sources of data</a:t>
                      </a:r>
                      <a:endParaRPr sz="1100"/>
                    </a:p>
                  </a:txBody>
                  <a:tcPr marL="63500" marR="63500" marT="63500" marB="63500"/>
                </a:tc>
                <a:extLst>
                  <a:ext uri="{0D108BD9-81ED-4DB2-BD59-A6C34878D82A}">
                    <a16:rowId xmlns:a16="http://schemas.microsoft.com/office/drawing/2014/main" val="10001"/>
                  </a:ext>
                </a:extLst>
              </a:tr>
              <a:tr h="489625">
                <a:tc>
                  <a:txBody>
                    <a:bodyPr/>
                    <a:lstStyle/>
                    <a:p>
                      <a:pPr marL="0" lvl="0" indent="0" algn="l" rtl="0">
                        <a:spcBef>
                          <a:spcPts val="0"/>
                        </a:spcBef>
                        <a:spcAft>
                          <a:spcPts val="0"/>
                        </a:spcAft>
                        <a:buNone/>
                      </a:pPr>
                      <a:r>
                        <a:rPr lang="en" sz="1100"/>
                        <a:t>Deleted content in textbooks</a:t>
                      </a:r>
                      <a:endParaRPr sz="1100"/>
                    </a:p>
                  </a:txBody>
                  <a:tcPr marL="63500" marR="63500" marT="63500" marB="63500"/>
                </a:tc>
                <a:tc>
                  <a:txBody>
                    <a:bodyPr/>
                    <a:lstStyle/>
                    <a:p>
                      <a:pPr marL="0" lvl="0" indent="0" algn="l" rtl="0">
                        <a:spcBef>
                          <a:spcPts val="0"/>
                        </a:spcBef>
                        <a:spcAft>
                          <a:spcPts val="0"/>
                        </a:spcAft>
                        <a:buNone/>
                      </a:pPr>
                      <a:r>
                        <a:rPr lang="en" sz="1100"/>
                        <a:t>Tables and lines of text dominated by mathematical or algebraic formulas; numbered practice exercises for students; preliminary comments summarising chapters</a:t>
                      </a:r>
                      <a:endParaRPr sz="1100"/>
                    </a:p>
                  </a:txBody>
                  <a:tcPr marL="63500" marR="63500" marT="63500" marB="63500"/>
                </a:tc>
                <a:extLst>
                  <a:ext uri="{0D108BD9-81ED-4DB2-BD59-A6C34878D82A}">
                    <a16:rowId xmlns:a16="http://schemas.microsoft.com/office/drawing/2014/main" val="10002"/>
                  </a:ext>
                </a:extLst>
              </a:tr>
              <a:tr h="489625">
                <a:tc>
                  <a:txBody>
                    <a:bodyPr/>
                    <a:lstStyle/>
                    <a:p>
                      <a:pPr marL="0" lvl="0" indent="0" algn="l" rtl="0">
                        <a:spcBef>
                          <a:spcPts val="0"/>
                        </a:spcBef>
                        <a:spcAft>
                          <a:spcPts val="0"/>
                        </a:spcAft>
                        <a:buNone/>
                      </a:pPr>
                      <a:r>
                        <a:rPr lang="en" sz="1100"/>
                        <a:t>Treated as 1k lexis</a:t>
                      </a:r>
                      <a:endParaRPr sz="1100"/>
                    </a:p>
                  </a:txBody>
                  <a:tcPr marL="63500" marR="63500" marT="63500" marB="63500"/>
                </a:tc>
                <a:tc>
                  <a:txBody>
                    <a:bodyPr/>
                    <a:lstStyle/>
                    <a:p>
                      <a:pPr marL="0" lvl="0" indent="0" algn="l" rtl="0">
                        <a:spcBef>
                          <a:spcPts val="0"/>
                        </a:spcBef>
                        <a:spcAft>
                          <a:spcPts val="0"/>
                        </a:spcAft>
                        <a:buNone/>
                      </a:pPr>
                      <a:r>
                        <a:rPr lang="en" sz="1100"/>
                        <a:t>Abbreviations such as HRM (Human Resource Management), the terms ‘internet’, ‘blog’, ‘email’ ‘smartphone’ ‘cellphone’ ‘‘website’ ‘html’ ‘URL’ ‘webpage’ </a:t>
                      </a:r>
                      <a:endParaRPr sz="1100"/>
                    </a:p>
                  </a:txBody>
                  <a:tcPr marL="63500" marR="63500" marT="63500" marB="63500"/>
                </a:tc>
                <a:extLst>
                  <a:ext uri="{0D108BD9-81ED-4DB2-BD59-A6C34878D82A}">
                    <a16:rowId xmlns:a16="http://schemas.microsoft.com/office/drawing/2014/main" val="10003"/>
                  </a:ext>
                </a:extLst>
              </a:tr>
              <a:tr h="620525">
                <a:tc>
                  <a:txBody>
                    <a:bodyPr/>
                    <a:lstStyle/>
                    <a:p>
                      <a:pPr marL="0" lvl="0" indent="0" algn="l" rtl="0">
                        <a:spcBef>
                          <a:spcPts val="0"/>
                        </a:spcBef>
                        <a:spcAft>
                          <a:spcPts val="0"/>
                        </a:spcAft>
                        <a:buNone/>
                      </a:pPr>
                      <a:r>
                        <a:rPr lang="en" sz="1100"/>
                        <a:t>Added to word lists</a:t>
                      </a:r>
                      <a:endParaRPr sz="1100"/>
                    </a:p>
                  </a:txBody>
                  <a:tcPr marL="63500" marR="63500" marT="63500" marB="63500"/>
                </a:tc>
                <a:tc>
                  <a:txBody>
                    <a:bodyPr/>
                    <a:lstStyle/>
                    <a:p>
                      <a:pPr marL="0" lvl="0" indent="0" algn="l" rtl="0">
                        <a:spcBef>
                          <a:spcPts val="0"/>
                        </a:spcBef>
                        <a:spcAft>
                          <a:spcPts val="0"/>
                        </a:spcAft>
                        <a:buNone/>
                      </a:pPr>
                      <a:r>
                        <a:rPr lang="en" sz="1100" dirty="0"/>
                        <a:t>Proper nouns added to Nation’s list of proper nouns, absent word family members to relevant word list (level 6 word families), ‘.com’, ‘www’ and ‘http’ treated as proper nouns. </a:t>
                      </a:r>
                      <a:r>
                        <a:rPr lang="en-GB" sz="1100" dirty="0"/>
                        <a:t>A</a:t>
                      </a:r>
                      <a:r>
                        <a:rPr lang="en" sz="1100" dirty="0"/>
                        <a:t>bbreviations relating to proper nouns (e.g. EU) </a:t>
                      </a:r>
                      <a:r>
                        <a:rPr lang="en-GB" sz="1100" dirty="0"/>
                        <a:t>added to proper nouns list</a:t>
                      </a:r>
                      <a:endParaRPr sz="1100" dirty="0"/>
                    </a:p>
                  </a:txBody>
                  <a:tcPr marL="63500" marR="63500" marT="63500" marB="63500"/>
                </a:tc>
                <a:extLst>
                  <a:ext uri="{0D108BD9-81ED-4DB2-BD59-A6C34878D82A}">
                    <a16:rowId xmlns:a16="http://schemas.microsoft.com/office/drawing/2014/main" val="10004"/>
                  </a:ext>
                </a:extLst>
              </a:tr>
              <a:tr h="227850">
                <a:tc>
                  <a:txBody>
                    <a:bodyPr/>
                    <a:lstStyle/>
                    <a:p>
                      <a:pPr marL="0" lvl="0" indent="0" algn="l" rtl="0">
                        <a:spcBef>
                          <a:spcPts val="0"/>
                        </a:spcBef>
                        <a:spcAft>
                          <a:spcPts val="0"/>
                        </a:spcAft>
                        <a:buNone/>
                      </a:pPr>
                      <a:r>
                        <a:rPr lang="en" sz="1100"/>
                        <a:t>Added to off list</a:t>
                      </a:r>
                      <a:endParaRPr sz="1100"/>
                    </a:p>
                  </a:txBody>
                  <a:tcPr marL="63500" marR="63500" marT="63500" marB="63500"/>
                </a:tc>
                <a:tc>
                  <a:txBody>
                    <a:bodyPr/>
                    <a:lstStyle/>
                    <a:p>
                      <a:pPr marL="0" lvl="0" indent="0" algn="l" rtl="0">
                        <a:spcBef>
                          <a:spcPts val="0"/>
                        </a:spcBef>
                        <a:spcAft>
                          <a:spcPts val="0"/>
                        </a:spcAft>
                        <a:buNone/>
                      </a:pPr>
                      <a:r>
                        <a:rPr lang="en" sz="1100"/>
                        <a:t>Foreign words ‘hamam’; everything else</a:t>
                      </a:r>
                      <a:endParaRPr sz="1100"/>
                    </a:p>
                  </a:txBody>
                  <a:tcPr marL="63500" marR="63500" marT="63500" marB="63500">
                    <a:solidFill>
                      <a:srgbClr val="FFFFFF"/>
                    </a:solidFill>
                  </a:tcPr>
                </a:tc>
                <a:extLst>
                  <a:ext uri="{0D108BD9-81ED-4DB2-BD59-A6C34878D82A}">
                    <a16:rowId xmlns:a16="http://schemas.microsoft.com/office/drawing/2014/main" val="10005"/>
                  </a:ext>
                </a:extLst>
              </a:tr>
              <a:tr h="751400">
                <a:tc>
                  <a:txBody>
                    <a:bodyPr/>
                    <a:lstStyle/>
                    <a:p>
                      <a:pPr marL="0" lvl="0" indent="0" algn="l" rtl="0">
                        <a:spcBef>
                          <a:spcPts val="0"/>
                        </a:spcBef>
                        <a:spcAft>
                          <a:spcPts val="0"/>
                        </a:spcAft>
                        <a:buNone/>
                      </a:pPr>
                      <a:r>
                        <a:rPr lang="en" sz="1100"/>
                        <a:t>Misc processing</a:t>
                      </a:r>
                      <a:endParaRPr sz="1100"/>
                    </a:p>
                  </a:txBody>
                  <a:tcPr marL="63500" marR="63500" marT="63500" marB="63500"/>
                </a:tc>
                <a:tc>
                  <a:txBody>
                    <a:bodyPr/>
                    <a:lstStyle/>
                    <a:p>
                      <a:pPr marL="0" lvl="0" indent="0" algn="l" rtl="0">
                        <a:spcBef>
                          <a:spcPts val="0"/>
                        </a:spcBef>
                        <a:spcAft>
                          <a:spcPts val="0"/>
                        </a:spcAft>
                        <a:buNone/>
                      </a:pPr>
                      <a:r>
                        <a:rPr lang="en" sz="1100" dirty="0"/>
                        <a:t>Transparent compounds (e.g. videotaped) were separated by a space and read by the software as separate words; and contractions were spelled out in full. References to content in tables such as ‘b1’ rewritten as ‘1’. References such sa ‘D curve’ and so on rewritten and ‘demand curve’.</a:t>
                      </a:r>
                      <a:endParaRPr sz="1100" dirty="0"/>
                    </a:p>
                  </a:txBody>
                  <a:tcPr marL="63500" marR="63500" marT="63500" marB="63500">
                    <a:solidFill>
                      <a:srgbClr val="FFFFFF"/>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6"/>
          <p:cNvSpPr txBox="1">
            <a:spLocks noGrp="1"/>
          </p:cNvSpPr>
          <p:nvPr>
            <p:ph type="title"/>
          </p:nvPr>
        </p:nvSpPr>
        <p:spPr>
          <a:xfrm>
            <a:off x="311700" y="1052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Word families for 98% text coverage in the students’ disciplines (With 1k-14k BNC Wordlists)</a:t>
            </a:r>
            <a:endParaRPr sz="1600"/>
          </a:p>
        </p:txBody>
      </p:sp>
      <p:graphicFrame>
        <p:nvGraphicFramePr>
          <p:cNvPr id="280" name="Google Shape;280;p36"/>
          <p:cNvGraphicFramePr/>
          <p:nvPr/>
        </p:nvGraphicFramePr>
        <p:xfrm>
          <a:off x="457200" y="533400"/>
          <a:ext cx="7846800" cy="4338320"/>
        </p:xfrm>
        <a:graphic>
          <a:graphicData uri="http://schemas.openxmlformats.org/drawingml/2006/table">
            <a:tbl>
              <a:tblPr>
                <a:noFill/>
                <a:tableStyleId>{3BCECD72-1327-498C-BDB1-15037C1A40AF}</a:tableStyleId>
              </a:tblPr>
              <a:tblGrid>
                <a:gridCol w="1307800">
                  <a:extLst>
                    <a:ext uri="{9D8B030D-6E8A-4147-A177-3AD203B41FA5}">
                      <a16:colId xmlns:a16="http://schemas.microsoft.com/office/drawing/2014/main" val="20000"/>
                    </a:ext>
                  </a:extLst>
                </a:gridCol>
                <a:gridCol w="1307800">
                  <a:extLst>
                    <a:ext uri="{9D8B030D-6E8A-4147-A177-3AD203B41FA5}">
                      <a16:colId xmlns:a16="http://schemas.microsoft.com/office/drawing/2014/main" val="20001"/>
                    </a:ext>
                  </a:extLst>
                </a:gridCol>
                <a:gridCol w="1307800">
                  <a:extLst>
                    <a:ext uri="{9D8B030D-6E8A-4147-A177-3AD203B41FA5}">
                      <a16:colId xmlns:a16="http://schemas.microsoft.com/office/drawing/2014/main" val="20002"/>
                    </a:ext>
                  </a:extLst>
                </a:gridCol>
                <a:gridCol w="1307800">
                  <a:extLst>
                    <a:ext uri="{9D8B030D-6E8A-4147-A177-3AD203B41FA5}">
                      <a16:colId xmlns:a16="http://schemas.microsoft.com/office/drawing/2014/main" val="20003"/>
                    </a:ext>
                  </a:extLst>
                </a:gridCol>
                <a:gridCol w="1307800">
                  <a:extLst>
                    <a:ext uri="{9D8B030D-6E8A-4147-A177-3AD203B41FA5}">
                      <a16:colId xmlns:a16="http://schemas.microsoft.com/office/drawing/2014/main" val="20004"/>
                    </a:ext>
                  </a:extLst>
                </a:gridCol>
                <a:gridCol w="1307800">
                  <a:extLst>
                    <a:ext uri="{9D8B030D-6E8A-4147-A177-3AD203B41FA5}">
                      <a16:colId xmlns:a16="http://schemas.microsoft.com/office/drawing/2014/main" val="20005"/>
                    </a:ext>
                  </a:extLst>
                </a:gridCol>
              </a:tblGrid>
              <a:tr h="190500">
                <a:tc>
                  <a:txBody>
                    <a:bodyPr/>
                    <a:lstStyle/>
                    <a:p>
                      <a:pPr marL="0" lvl="0" indent="0" algn="l" rtl="0">
                        <a:spcBef>
                          <a:spcPts val="0"/>
                        </a:spcBef>
                        <a:spcAft>
                          <a:spcPts val="0"/>
                        </a:spcAft>
                        <a:buNone/>
                      </a:pPr>
                      <a:r>
                        <a:rPr lang="en" sz="1200">
                          <a:solidFill>
                            <a:srgbClr val="FFFFFF"/>
                          </a:solidFill>
                        </a:rPr>
                        <a:t>Word Family</a:t>
                      </a:r>
                      <a:endParaRPr sz="1200">
                        <a:solidFill>
                          <a:srgbClr val="FFFFFF"/>
                        </a:solidFill>
                      </a:endParaRPr>
                    </a:p>
                  </a:txBody>
                  <a:tcPr marL="63500" marR="63500" marT="63500" marB="63500">
                    <a:solidFill>
                      <a:schemeClr val="dk1"/>
                    </a:solidFill>
                  </a:tcPr>
                </a:tc>
                <a:tc>
                  <a:txBody>
                    <a:bodyPr/>
                    <a:lstStyle/>
                    <a:p>
                      <a:pPr marL="0" lvl="0" indent="0" algn="l" rtl="0">
                        <a:spcBef>
                          <a:spcPts val="0"/>
                        </a:spcBef>
                        <a:spcAft>
                          <a:spcPts val="0"/>
                        </a:spcAft>
                        <a:buNone/>
                      </a:pPr>
                      <a:r>
                        <a:rPr lang="en" sz="1200">
                          <a:solidFill>
                            <a:srgbClr val="FFFFFF"/>
                          </a:solidFill>
                        </a:rPr>
                        <a:t>DAMM MA</a:t>
                      </a:r>
                      <a:endParaRPr sz="1200">
                        <a:solidFill>
                          <a:srgbClr val="FFFFFF"/>
                        </a:solidFill>
                      </a:endParaRPr>
                    </a:p>
                  </a:txBody>
                  <a:tcPr marL="63500" marR="63500" marT="63500" marB="63500">
                    <a:solidFill>
                      <a:schemeClr val="dk1"/>
                    </a:solidFill>
                  </a:tcPr>
                </a:tc>
                <a:tc>
                  <a:txBody>
                    <a:bodyPr/>
                    <a:lstStyle/>
                    <a:p>
                      <a:pPr marL="0" lvl="0" indent="0" algn="l" rtl="0">
                        <a:spcBef>
                          <a:spcPts val="0"/>
                        </a:spcBef>
                        <a:spcAft>
                          <a:spcPts val="0"/>
                        </a:spcAft>
                        <a:buNone/>
                      </a:pPr>
                      <a:r>
                        <a:rPr lang="en" sz="1200">
                          <a:solidFill>
                            <a:srgbClr val="FFFFFF"/>
                          </a:solidFill>
                        </a:rPr>
                        <a:t>HRM MA</a:t>
                      </a:r>
                      <a:endParaRPr sz="1200">
                        <a:solidFill>
                          <a:srgbClr val="FFFFFF"/>
                        </a:solidFill>
                      </a:endParaRPr>
                    </a:p>
                  </a:txBody>
                  <a:tcPr marL="63500" marR="63500" marT="63500" marB="63500">
                    <a:solidFill>
                      <a:schemeClr val="dk1"/>
                    </a:solidFill>
                  </a:tcPr>
                </a:tc>
                <a:tc>
                  <a:txBody>
                    <a:bodyPr/>
                    <a:lstStyle/>
                    <a:p>
                      <a:pPr marL="0" lvl="0" indent="0" algn="l" rtl="0">
                        <a:spcBef>
                          <a:spcPts val="0"/>
                        </a:spcBef>
                        <a:spcAft>
                          <a:spcPts val="0"/>
                        </a:spcAft>
                        <a:buNone/>
                      </a:pPr>
                      <a:r>
                        <a:rPr lang="en" sz="1200">
                          <a:solidFill>
                            <a:srgbClr val="FFFFFF"/>
                          </a:solidFill>
                        </a:rPr>
                        <a:t>Dig Market MA</a:t>
                      </a:r>
                      <a:endParaRPr sz="1200">
                        <a:solidFill>
                          <a:srgbClr val="FFFFFF"/>
                        </a:solidFill>
                      </a:endParaRPr>
                    </a:p>
                  </a:txBody>
                  <a:tcPr marL="63500" marR="63500" marT="63500" marB="63500">
                    <a:solidFill>
                      <a:schemeClr val="dk1"/>
                    </a:solidFill>
                  </a:tcPr>
                </a:tc>
                <a:tc>
                  <a:txBody>
                    <a:bodyPr/>
                    <a:lstStyle/>
                    <a:p>
                      <a:pPr marL="0" lvl="0" indent="0" algn="l" rtl="0">
                        <a:spcBef>
                          <a:spcPts val="0"/>
                        </a:spcBef>
                        <a:spcAft>
                          <a:spcPts val="0"/>
                        </a:spcAft>
                        <a:buNone/>
                      </a:pPr>
                      <a:r>
                        <a:rPr lang="en" sz="1200">
                          <a:solidFill>
                            <a:srgbClr val="FFFFFF"/>
                          </a:solidFill>
                        </a:rPr>
                        <a:t>BM Bsc</a:t>
                      </a:r>
                      <a:endParaRPr sz="1200">
                        <a:solidFill>
                          <a:srgbClr val="FFFFFF"/>
                        </a:solidFill>
                      </a:endParaRPr>
                    </a:p>
                  </a:txBody>
                  <a:tcPr marL="63500" marR="63500" marT="63500" marB="63500">
                    <a:solidFill>
                      <a:schemeClr val="dk1"/>
                    </a:solidFill>
                  </a:tcPr>
                </a:tc>
                <a:tc>
                  <a:txBody>
                    <a:bodyPr/>
                    <a:lstStyle/>
                    <a:p>
                      <a:pPr marL="0" lvl="0" indent="0" algn="l" rtl="0">
                        <a:spcBef>
                          <a:spcPts val="0"/>
                        </a:spcBef>
                        <a:spcAft>
                          <a:spcPts val="0"/>
                        </a:spcAft>
                        <a:buNone/>
                      </a:pPr>
                      <a:r>
                        <a:rPr lang="en" sz="1200">
                          <a:solidFill>
                            <a:srgbClr val="FFFFFF"/>
                          </a:solidFill>
                        </a:rPr>
                        <a:t>Combined</a:t>
                      </a:r>
                      <a:endParaRPr sz="1200">
                        <a:solidFill>
                          <a:srgbClr val="FFFFFF"/>
                        </a:solidFill>
                      </a:endParaRPr>
                    </a:p>
                  </a:txBody>
                  <a:tcPr marL="63500" marR="63500" marT="63500" marB="63500">
                    <a:solidFill>
                      <a:schemeClr val="dk1"/>
                    </a:solidFill>
                  </a:tcPr>
                </a:tc>
                <a:extLst>
                  <a:ext uri="{0D108BD9-81ED-4DB2-BD59-A6C34878D82A}">
                    <a16:rowId xmlns:a16="http://schemas.microsoft.com/office/drawing/2014/main" val="10000"/>
                  </a:ext>
                </a:extLst>
              </a:tr>
              <a:tr h="190500">
                <a:tc>
                  <a:txBody>
                    <a:bodyPr/>
                    <a:lstStyle/>
                    <a:p>
                      <a:pPr marL="0" lvl="0" indent="0" algn="l" rtl="0">
                        <a:spcBef>
                          <a:spcPts val="0"/>
                        </a:spcBef>
                        <a:spcAft>
                          <a:spcPts val="0"/>
                        </a:spcAft>
                        <a:buNone/>
                      </a:pPr>
                      <a:r>
                        <a:rPr lang="en" sz="1200">
                          <a:latin typeface="Roboto"/>
                          <a:ea typeface="Roboto"/>
                          <a:cs typeface="Roboto"/>
                          <a:sym typeface="Roboto"/>
                        </a:rPr>
                        <a:t>1k</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dirty="0">
                          <a:latin typeface="Roboto"/>
                          <a:ea typeface="Roboto"/>
                          <a:cs typeface="Roboto"/>
                          <a:sym typeface="Roboto"/>
                        </a:rPr>
                        <a:t>73.45</a:t>
                      </a:r>
                      <a:endParaRPr sz="1200" dirty="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73.25</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73.47</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82.5</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75.6675</a:t>
                      </a:r>
                      <a:endParaRPr sz="1200">
                        <a:latin typeface="Roboto"/>
                        <a:ea typeface="Roboto"/>
                        <a:cs typeface="Roboto"/>
                        <a:sym typeface="Roboto"/>
                      </a:endParaRPr>
                    </a:p>
                  </a:txBody>
                  <a:tcPr marL="63500" marR="63500" marT="63500" marB="63500"/>
                </a:tc>
                <a:extLst>
                  <a:ext uri="{0D108BD9-81ED-4DB2-BD59-A6C34878D82A}">
                    <a16:rowId xmlns:a16="http://schemas.microsoft.com/office/drawing/2014/main" val="10001"/>
                  </a:ext>
                </a:extLst>
              </a:tr>
              <a:tr h="190500">
                <a:tc>
                  <a:txBody>
                    <a:bodyPr/>
                    <a:lstStyle/>
                    <a:p>
                      <a:pPr marL="0" lvl="0" indent="0" algn="l" rtl="0">
                        <a:spcBef>
                          <a:spcPts val="0"/>
                        </a:spcBef>
                        <a:spcAft>
                          <a:spcPts val="0"/>
                        </a:spcAft>
                        <a:buNone/>
                      </a:pPr>
                      <a:r>
                        <a:rPr lang="en" sz="1200">
                          <a:latin typeface="Roboto"/>
                          <a:ea typeface="Roboto"/>
                          <a:cs typeface="Roboto"/>
                          <a:sym typeface="Roboto"/>
                        </a:rPr>
                        <a:t>2k</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10.9</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12.57</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12.6</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9.25</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11.33</a:t>
                      </a:r>
                      <a:endParaRPr sz="1200">
                        <a:latin typeface="Roboto"/>
                        <a:ea typeface="Roboto"/>
                        <a:cs typeface="Roboto"/>
                        <a:sym typeface="Roboto"/>
                      </a:endParaRPr>
                    </a:p>
                  </a:txBody>
                  <a:tcPr marL="63500" marR="63500" marT="63500" marB="63500"/>
                </a:tc>
                <a:extLst>
                  <a:ext uri="{0D108BD9-81ED-4DB2-BD59-A6C34878D82A}">
                    <a16:rowId xmlns:a16="http://schemas.microsoft.com/office/drawing/2014/main" val="10002"/>
                  </a:ext>
                </a:extLst>
              </a:tr>
              <a:tr h="190500">
                <a:tc>
                  <a:txBody>
                    <a:bodyPr/>
                    <a:lstStyle/>
                    <a:p>
                      <a:pPr marL="0" lvl="0" indent="0" algn="l" rtl="0">
                        <a:spcBef>
                          <a:spcPts val="0"/>
                        </a:spcBef>
                        <a:spcAft>
                          <a:spcPts val="0"/>
                        </a:spcAft>
                        <a:buNone/>
                      </a:pPr>
                      <a:r>
                        <a:rPr lang="en" sz="1200">
                          <a:latin typeface="Roboto"/>
                          <a:ea typeface="Roboto"/>
                          <a:cs typeface="Roboto"/>
                          <a:sym typeface="Roboto"/>
                        </a:rPr>
                        <a:t>3k</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2.56</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2.5</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2.65</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2.49</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2.55</a:t>
                      </a:r>
                      <a:endParaRPr sz="1200">
                        <a:latin typeface="Roboto"/>
                        <a:ea typeface="Roboto"/>
                        <a:cs typeface="Roboto"/>
                        <a:sym typeface="Roboto"/>
                      </a:endParaRPr>
                    </a:p>
                  </a:txBody>
                  <a:tcPr marL="63500" marR="63500" marT="63500" marB="63500"/>
                </a:tc>
                <a:extLst>
                  <a:ext uri="{0D108BD9-81ED-4DB2-BD59-A6C34878D82A}">
                    <a16:rowId xmlns:a16="http://schemas.microsoft.com/office/drawing/2014/main" val="10003"/>
                  </a:ext>
                </a:extLst>
              </a:tr>
              <a:tr h="190500">
                <a:tc>
                  <a:txBody>
                    <a:bodyPr/>
                    <a:lstStyle/>
                    <a:p>
                      <a:pPr marL="0" lvl="0" indent="0" algn="l" rtl="0">
                        <a:spcBef>
                          <a:spcPts val="0"/>
                        </a:spcBef>
                        <a:spcAft>
                          <a:spcPts val="0"/>
                        </a:spcAft>
                        <a:buNone/>
                      </a:pPr>
                      <a:r>
                        <a:rPr lang="en" sz="1200">
                          <a:latin typeface="Roboto"/>
                          <a:ea typeface="Roboto"/>
                          <a:cs typeface="Roboto"/>
                          <a:sym typeface="Roboto"/>
                        </a:rPr>
                        <a:t>4k</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5.25</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3.06</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4.53</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2.63</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3.8675</a:t>
                      </a:r>
                      <a:endParaRPr sz="1200">
                        <a:latin typeface="Roboto"/>
                        <a:ea typeface="Roboto"/>
                        <a:cs typeface="Roboto"/>
                        <a:sym typeface="Roboto"/>
                      </a:endParaRPr>
                    </a:p>
                  </a:txBody>
                  <a:tcPr marL="63500" marR="63500" marT="63500" marB="63500"/>
                </a:tc>
                <a:extLst>
                  <a:ext uri="{0D108BD9-81ED-4DB2-BD59-A6C34878D82A}">
                    <a16:rowId xmlns:a16="http://schemas.microsoft.com/office/drawing/2014/main" val="10004"/>
                  </a:ext>
                </a:extLst>
              </a:tr>
              <a:tr h="190500">
                <a:tc>
                  <a:txBody>
                    <a:bodyPr/>
                    <a:lstStyle/>
                    <a:p>
                      <a:pPr marL="0" lvl="0" indent="0" algn="l" rtl="0">
                        <a:spcBef>
                          <a:spcPts val="0"/>
                        </a:spcBef>
                        <a:spcAft>
                          <a:spcPts val="0"/>
                        </a:spcAft>
                        <a:buNone/>
                      </a:pPr>
                      <a:r>
                        <a:rPr lang="en" sz="1200">
                          <a:latin typeface="Roboto"/>
                          <a:ea typeface="Roboto"/>
                          <a:cs typeface="Roboto"/>
                          <a:sym typeface="Roboto"/>
                        </a:rPr>
                        <a:t>5k</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1.43</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1.28</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0.76</a:t>
                      </a:r>
                      <a:endParaRPr sz="1200">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r>
                        <a:rPr lang="en" sz="1200">
                          <a:latin typeface="Roboto"/>
                          <a:ea typeface="Roboto"/>
                          <a:cs typeface="Roboto"/>
                          <a:sym typeface="Roboto"/>
                        </a:rPr>
                        <a:t>**0.78</a:t>
                      </a:r>
                      <a:endParaRPr sz="1200">
                        <a:latin typeface="Roboto"/>
                        <a:ea typeface="Roboto"/>
                        <a:cs typeface="Roboto"/>
                        <a:sym typeface="Roboto"/>
                      </a:endParaRPr>
                    </a:p>
                  </a:txBody>
                  <a:tcPr marL="63500" marR="63500" marT="63500" marB="63500">
                    <a:solidFill>
                      <a:srgbClr val="EEECE1"/>
                    </a:solidFill>
                  </a:tcPr>
                </a:tc>
                <a:tc>
                  <a:txBody>
                    <a:bodyPr/>
                    <a:lstStyle/>
                    <a:p>
                      <a:pPr marL="0" lvl="0" indent="0" algn="r" rtl="0">
                        <a:spcBef>
                          <a:spcPts val="0"/>
                        </a:spcBef>
                        <a:spcAft>
                          <a:spcPts val="0"/>
                        </a:spcAft>
                        <a:buNone/>
                      </a:pPr>
                      <a:r>
                        <a:rPr lang="en" sz="1200">
                          <a:latin typeface="Roboto"/>
                          <a:ea typeface="Roboto"/>
                          <a:cs typeface="Roboto"/>
                          <a:sym typeface="Roboto"/>
                        </a:rPr>
                        <a:t>0.8675</a:t>
                      </a:r>
                      <a:endParaRPr sz="1200">
                        <a:latin typeface="Roboto"/>
                        <a:ea typeface="Roboto"/>
                        <a:cs typeface="Roboto"/>
                        <a:sym typeface="Roboto"/>
                      </a:endParaRPr>
                    </a:p>
                  </a:txBody>
                  <a:tcPr marL="63500" marR="63500" marT="63500" marB="63500"/>
                </a:tc>
                <a:extLst>
                  <a:ext uri="{0D108BD9-81ED-4DB2-BD59-A6C34878D82A}">
                    <a16:rowId xmlns:a16="http://schemas.microsoft.com/office/drawing/2014/main" val="10005"/>
                  </a:ext>
                </a:extLst>
              </a:tr>
              <a:tr h="190500">
                <a:tc>
                  <a:txBody>
                    <a:bodyPr/>
                    <a:lstStyle/>
                    <a:p>
                      <a:pPr marL="0" lvl="0" indent="0" algn="l" rtl="0">
                        <a:spcBef>
                          <a:spcPts val="0"/>
                        </a:spcBef>
                        <a:spcAft>
                          <a:spcPts val="0"/>
                        </a:spcAft>
                        <a:buNone/>
                      </a:pPr>
                      <a:r>
                        <a:rPr lang="en" sz="1200">
                          <a:latin typeface="Roboto"/>
                          <a:ea typeface="Roboto"/>
                          <a:cs typeface="Roboto"/>
                          <a:sym typeface="Roboto"/>
                        </a:rPr>
                        <a:t>6k</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0.81</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1.24</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0.6</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0.41</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0.765</a:t>
                      </a:r>
                      <a:endParaRPr sz="1200">
                        <a:latin typeface="Roboto"/>
                        <a:ea typeface="Roboto"/>
                        <a:cs typeface="Roboto"/>
                        <a:sym typeface="Roboto"/>
                      </a:endParaRPr>
                    </a:p>
                  </a:txBody>
                  <a:tcPr marL="63500" marR="63500" marT="63500" marB="63500"/>
                </a:tc>
                <a:extLst>
                  <a:ext uri="{0D108BD9-81ED-4DB2-BD59-A6C34878D82A}">
                    <a16:rowId xmlns:a16="http://schemas.microsoft.com/office/drawing/2014/main" val="10006"/>
                  </a:ext>
                </a:extLst>
              </a:tr>
              <a:tr h="190500">
                <a:tc>
                  <a:txBody>
                    <a:bodyPr/>
                    <a:lstStyle/>
                    <a:p>
                      <a:pPr marL="0" lvl="0" indent="0" algn="l" rtl="0">
                        <a:spcBef>
                          <a:spcPts val="0"/>
                        </a:spcBef>
                        <a:spcAft>
                          <a:spcPts val="0"/>
                        </a:spcAft>
                        <a:buNone/>
                      </a:pPr>
                      <a:r>
                        <a:rPr lang="en" sz="1200">
                          <a:latin typeface="Roboto"/>
                          <a:ea typeface="Roboto"/>
                          <a:cs typeface="Roboto"/>
                          <a:sym typeface="Roboto"/>
                        </a:rPr>
                        <a:t>7k</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0.89</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0.41</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0.28</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0.26</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0.46</a:t>
                      </a:r>
                      <a:endParaRPr sz="1200">
                        <a:latin typeface="Roboto"/>
                        <a:ea typeface="Roboto"/>
                        <a:cs typeface="Roboto"/>
                        <a:sym typeface="Roboto"/>
                      </a:endParaRPr>
                    </a:p>
                  </a:txBody>
                  <a:tcPr marL="63500" marR="63500" marT="63500" marB="63500"/>
                </a:tc>
                <a:extLst>
                  <a:ext uri="{0D108BD9-81ED-4DB2-BD59-A6C34878D82A}">
                    <a16:rowId xmlns:a16="http://schemas.microsoft.com/office/drawing/2014/main" val="10007"/>
                  </a:ext>
                </a:extLst>
              </a:tr>
              <a:tr h="190500">
                <a:tc>
                  <a:txBody>
                    <a:bodyPr/>
                    <a:lstStyle/>
                    <a:p>
                      <a:pPr marL="0" lvl="0" indent="0" algn="l" rtl="0">
                        <a:spcBef>
                          <a:spcPts val="0"/>
                        </a:spcBef>
                        <a:spcAft>
                          <a:spcPts val="0"/>
                        </a:spcAft>
                        <a:buNone/>
                      </a:pPr>
                      <a:r>
                        <a:rPr lang="en" sz="1200">
                          <a:latin typeface="Roboto"/>
                          <a:ea typeface="Roboto"/>
                          <a:cs typeface="Roboto"/>
                          <a:sym typeface="Roboto"/>
                        </a:rPr>
                        <a:t>8k</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0.71</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0.39</a:t>
                      </a:r>
                      <a:endParaRPr sz="1200">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r>
                        <a:rPr lang="en" sz="1200">
                          <a:latin typeface="Roboto"/>
                          <a:ea typeface="Roboto"/>
                          <a:cs typeface="Roboto"/>
                          <a:sym typeface="Roboto"/>
                        </a:rPr>
                        <a:t>**1.19</a:t>
                      </a:r>
                      <a:endParaRPr sz="1200">
                        <a:highlight>
                          <a:srgbClr val="FFFF00"/>
                        </a:highlight>
                        <a:latin typeface="Roboto"/>
                        <a:ea typeface="Roboto"/>
                        <a:cs typeface="Roboto"/>
                        <a:sym typeface="Roboto"/>
                      </a:endParaRPr>
                    </a:p>
                  </a:txBody>
                  <a:tcPr marL="63500" marR="63500" marT="63500" marB="63500">
                    <a:solidFill>
                      <a:srgbClr val="EEECE1"/>
                    </a:solidFill>
                  </a:tcPr>
                </a:tc>
                <a:tc>
                  <a:txBody>
                    <a:bodyPr/>
                    <a:lstStyle/>
                    <a:p>
                      <a:pPr marL="0" lvl="0" indent="0" algn="r" rtl="0">
                        <a:spcBef>
                          <a:spcPts val="0"/>
                        </a:spcBef>
                        <a:spcAft>
                          <a:spcPts val="0"/>
                        </a:spcAft>
                        <a:buNone/>
                      </a:pPr>
                      <a:r>
                        <a:rPr lang="en" sz="1200">
                          <a:latin typeface="Roboto"/>
                          <a:ea typeface="Roboto"/>
                          <a:cs typeface="Roboto"/>
                          <a:sym typeface="Roboto"/>
                        </a:rPr>
                        <a:t>0.16</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0.315</a:t>
                      </a:r>
                      <a:endParaRPr sz="1200">
                        <a:latin typeface="Roboto"/>
                        <a:ea typeface="Roboto"/>
                        <a:cs typeface="Roboto"/>
                        <a:sym typeface="Roboto"/>
                      </a:endParaRPr>
                    </a:p>
                  </a:txBody>
                  <a:tcPr marL="63500" marR="63500" marT="63500" marB="63500"/>
                </a:tc>
                <a:extLst>
                  <a:ext uri="{0D108BD9-81ED-4DB2-BD59-A6C34878D82A}">
                    <a16:rowId xmlns:a16="http://schemas.microsoft.com/office/drawing/2014/main" val="10008"/>
                  </a:ext>
                </a:extLst>
              </a:tr>
              <a:tr h="190500">
                <a:tc>
                  <a:txBody>
                    <a:bodyPr/>
                    <a:lstStyle/>
                    <a:p>
                      <a:pPr marL="0" lvl="0" indent="0" algn="l" rtl="0">
                        <a:spcBef>
                          <a:spcPts val="0"/>
                        </a:spcBef>
                        <a:spcAft>
                          <a:spcPts val="0"/>
                        </a:spcAft>
                        <a:buNone/>
                      </a:pPr>
                      <a:r>
                        <a:rPr lang="en" sz="1200">
                          <a:latin typeface="Roboto"/>
                          <a:ea typeface="Roboto"/>
                          <a:cs typeface="Roboto"/>
                          <a:sym typeface="Roboto"/>
                        </a:rPr>
                        <a:t>9k</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0.26</a:t>
                      </a:r>
                      <a:endParaRPr sz="1200">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r>
                        <a:rPr lang="en" sz="1200">
                          <a:latin typeface="Roboto"/>
                          <a:ea typeface="Roboto"/>
                          <a:cs typeface="Roboto"/>
                          <a:sym typeface="Roboto"/>
                        </a:rPr>
                        <a:t>**0.32</a:t>
                      </a:r>
                      <a:endParaRPr sz="1200">
                        <a:highlight>
                          <a:srgbClr val="FFFF00"/>
                        </a:highlight>
                        <a:latin typeface="Roboto"/>
                        <a:ea typeface="Roboto"/>
                        <a:cs typeface="Roboto"/>
                        <a:sym typeface="Roboto"/>
                      </a:endParaRPr>
                    </a:p>
                  </a:txBody>
                  <a:tcPr marL="63500" marR="63500" marT="63500" marB="63500">
                    <a:solidFill>
                      <a:srgbClr val="EEECE1"/>
                    </a:solidFill>
                  </a:tcPr>
                </a:tc>
                <a:tc>
                  <a:txBody>
                    <a:bodyPr/>
                    <a:lstStyle/>
                    <a:p>
                      <a:pPr marL="0" lvl="0" indent="0" algn="r" rtl="0">
                        <a:spcBef>
                          <a:spcPts val="0"/>
                        </a:spcBef>
                        <a:spcAft>
                          <a:spcPts val="0"/>
                        </a:spcAft>
                        <a:buNone/>
                      </a:pPr>
                      <a:r>
                        <a:rPr lang="en" sz="1200">
                          <a:latin typeface="Roboto"/>
                          <a:ea typeface="Roboto"/>
                          <a:cs typeface="Roboto"/>
                          <a:sym typeface="Roboto"/>
                        </a:rPr>
                        <a:t>0.18</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0.17</a:t>
                      </a:r>
                      <a:endParaRPr sz="1200">
                        <a:latin typeface="Roboto"/>
                        <a:ea typeface="Roboto"/>
                        <a:cs typeface="Roboto"/>
                        <a:sym typeface="Roboto"/>
                      </a:endParaRPr>
                    </a:p>
                  </a:txBody>
                  <a:tcPr marL="63500" marR="63500" marT="63500" marB="63500">
                    <a:solidFill>
                      <a:srgbClr val="FFFFFF"/>
                    </a:solidFill>
                  </a:tcPr>
                </a:tc>
                <a:tc>
                  <a:txBody>
                    <a:bodyPr/>
                    <a:lstStyle/>
                    <a:p>
                      <a:pPr marL="0" lvl="0" indent="0" algn="r" rtl="0">
                        <a:spcBef>
                          <a:spcPts val="0"/>
                        </a:spcBef>
                        <a:spcAft>
                          <a:spcPts val="0"/>
                        </a:spcAft>
                        <a:buNone/>
                      </a:pPr>
                      <a:r>
                        <a:rPr lang="en" sz="1200">
                          <a:latin typeface="Roboto"/>
                          <a:ea typeface="Roboto"/>
                          <a:cs typeface="Roboto"/>
                          <a:sym typeface="Roboto"/>
                        </a:rPr>
                        <a:t>0.1525</a:t>
                      </a:r>
                      <a:endParaRPr sz="1200">
                        <a:latin typeface="Roboto"/>
                        <a:ea typeface="Roboto"/>
                        <a:cs typeface="Roboto"/>
                        <a:sym typeface="Roboto"/>
                      </a:endParaRPr>
                    </a:p>
                  </a:txBody>
                  <a:tcPr marL="63500" marR="63500" marT="63500" marB="63500">
                    <a:solidFill>
                      <a:srgbClr val="FFFFFF"/>
                    </a:solidFill>
                  </a:tcPr>
                </a:tc>
                <a:extLst>
                  <a:ext uri="{0D108BD9-81ED-4DB2-BD59-A6C34878D82A}">
                    <a16:rowId xmlns:a16="http://schemas.microsoft.com/office/drawing/2014/main" val="10009"/>
                  </a:ext>
                </a:extLst>
              </a:tr>
              <a:tr h="190500">
                <a:tc>
                  <a:txBody>
                    <a:bodyPr/>
                    <a:lstStyle/>
                    <a:p>
                      <a:pPr marL="0" lvl="0" indent="0" algn="l" rtl="0">
                        <a:spcBef>
                          <a:spcPts val="0"/>
                        </a:spcBef>
                        <a:spcAft>
                          <a:spcPts val="0"/>
                        </a:spcAft>
                        <a:buNone/>
                      </a:pPr>
                      <a:r>
                        <a:rPr lang="en" sz="1200">
                          <a:latin typeface="Roboto"/>
                          <a:ea typeface="Roboto"/>
                          <a:cs typeface="Roboto"/>
                          <a:sym typeface="Roboto"/>
                        </a:rPr>
                        <a:t>10k</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0.2</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0.15</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0.25</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0.09</a:t>
                      </a:r>
                      <a:endParaRPr sz="1200">
                        <a:latin typeface="Roboto"/>
                        <a:ea typeface="Roboto"/>
                        <a:cs typeface="Roboto"/>
                        <a:sym typeface="Roboto"/>
                      </a:endParaRPr>
                    </a:p>
                  </a:txBody>
                  <a:tcPr marL="63500" marR="63500" marT="63500" marB="63500">
                    <a:solidFill>
                      <a:srgbClr val="FFFFFF"/>
                    </a:solidFill>
                  </a:tcPr>
                </a:tc>
                <a:tc>
                  <a:txBody>
                    <a:bodyPr/>
                    <a:lstStyle/>
                    <a:p>
                      <a:pPr marL="0" lvl="0" indent="0" algn="l" rtl="0">
                        <a:spcBef>
                          <a:spcPts val="0"/>
                        </a:spcBef>
                        <a:spcAft>
                          <a:spcPts val="0"/>
                        </a:spcAft>
                        <a:buNone/>
                      </a:pPr>
                      <a:r>
                        <a:rPr lang="en" sz="1200">
                          <a:latin typeface="Roboto"/>
                          <a:ea typeface="Roboto"/>
                          <a:cs typeface="Roboto"/>
                          <a:sym typeface="Roboto"/>
                        </a:rPr>
                        <a:t>**0.1725</a:t>
                      </a:r>
                      <a:endParaRPr sz="1200">
                        <a:latin typeface="Roboto"/>
                        <a:ea typeface="Roboto"/>
                        <a:cs typeface="Roboto"/>
                        <a:sym typeface="Roboto"/>
                      </a:endParaRPr>
                    </a:p>
                  </a:txBody>
                  <a:tcPr marL="63500" marR="63500" marT="63500" marB="63500">
                    <a:solidFill>
                      <a:srgbClr val="00FFFF"/>
                    </a:solidFill>
                  </a:tcPr>
                </a:tc>
                <a:extLst>
                  <a:ext uri="{0D108BD9-81ED-4DB2-BD59-A6C34878D82A}">
                    <a16:rowId xmlns:a16="http://schemas.microsoft.com/office/drawing/2014/main" val="10010"/>
                  </a:ext>
                </a:extLst>
              </a:tr>
              <a:tr h="190500">
                <a:tc>
                  <a:txBody>
                    <a:bodyPr/>
                    <a:lstStyle/>
                    <a:p>
                      <a:pPr marL="0" lvl="0" indent="0" algn="l" rtl="0">
                        <a:spcBef>
                          <a:spcPts val="0"/>
                        </a:spcBef>
                        <a:spcAft>
                          <a:spcPts val="0"/>
                        </a:spcAft>
                        <a:buNone/>
                      </a:pPr>
                      <a:r>
                        <a:rPr lang="en" sz="1200">
                          <a:latin typeface="Roboto"/>
                          <a:ea typeface="Roboto"/>
                          <a:cs typeface="Roboto"/>
                          <a:sym typeface="Roboto"/>
                        </a:rPr>
                        <a:t>11k</a:t>
                      </a:r>
                      <a:endParaRPr sz="1200">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r>
                        <a:rPr lang="en" sz="1200">
                          <a:latin typeface="Roboto"/>
                          <a:ea typeface="Roboto"/>
                          <a:cs typeface="Roboto"/>
                          <a:sym typeface="Roboto"/>
                        </a:rPr>
                        <a:t>**0.35</a:t>
                      </a:r>
                      <a:endParaRPr sz="1200">
                        <a:latin typeface="Roboto"/>
                        <a:ea typeface="Roboto"/>
                        <a:cs typeface="Roboto"/>
                        <a:sym typeface="Roboto"/>
                      </a:endParaRPr>
                    </a:p>
                  </a:txBody>
                  <a:tcPr marL="63500" marR="63500" marT="63500" marB="63500">
                    <a:solidFill>
                      <a:srgbClr val="EEECE1"/>
                    </a:solidFill>
                  </a:tcPr>
                </a:tc>
                <a:tc>
                  <a:txBody>
                    <a:bodyPr/>
                    <a:lstStyle/>
                    <a:p>
                      <a:pPr marL="0" lvl="0" indent="0" algn="r" rtl="0">
                        <a:spcBef>
                          <a:spcPts val="0"/>
                        </a:spcBef>
                        <a:spcAft>
                          <a:spcPts val="0"/>
                        </a:spcAft>
                        <a:buNone/>
                      </a:pPr>
                      <a:r>
                        <a:rPr lang="en" sz="1200">
                          <a:latin typeface="Roboto"/>
                          <a:ea typeface="Roboto"/>
                          <a:cs typeface="Roboto"/>
                          <a:sym typeface="Roboto"/>
                        </a:rPr>
                        <a:t>0.17</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0.17</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0.09</a:t>
                      </a:r>
                      <a:endParaRPr sz="1200">
                        <a:latin typeface="Roboto"/>
                        <a:ea typeface="Roboto"/>
                        <a:cs typeface="Roboto"/>
                        <a:sym typeface="Roboto"/>
                      </a:endParaRPr>
                    </a:p>
                  </a:txBody>
                  <a:tcPr marL="63500" marR="63500" marT="63500" marB="63500">
                    <a:solidFill>
                      <a:srgbClr val="FFFFFF"/>
                    </a:solidFill>
                  </a:tcPr>
                </a:tc>
                <a:tc>
                  <a:txBody>
                    <a:bodyPr/>
                    <a:lstStyle/>
                    <a:p>
                      <a:pPr marL="0" lvl="0" indent="0" algn="r" rtl="0">
                        <a:spcBef>
                          <a:spcPts val="0"/>
                        </a:spcBef>
                        <a:spcAft>
                          <a:spcPts val="0"/>
                        </a:spcAft>
                        <a:buNone/>
                      </a:pPr>
                      <a:r>
                        <a:rPr lang="en" sz="1200">
                          <a:latin typeface="Roboto"/>
                          <a:ea typeface="Roboto"/>
                          <a:cs typeface="Roboto"/>
                          <a:sym typeface="Roboto"/>
                        </a:rPr>
                        <a:t>0.1075</a:t>
                      </a:r>
                      <a:endParaRPr sz="1200">
                        <a:latin typeface="Roboto"/>
                        <a:ea typeface="Roboto"/>
                        <a:cs typeface="Roboto"/>
                        <a:sym typeface="Roboto"/>
                      </a:endParaRPr>
                    </a:p>
                  </a:txBody>
                  <a:tcPr marL="63500" marR="63500" marT="63500" marB="63500">
                    <a:solidFill>
                      <a:srgbClr val="FFFFFF"/>
                    </a:solidFill>
                  </a:tcPr>
                </a:tc>
                <a:extLst>
                  <a:ext uri="{0D108BD9-81ED-4DB2-BD59-A6C34878D82A}">
                    <a16:rowId xmlns:a16="http://schemas.microsoft.com/office/drawing/2014/main" val="10011"/>
                  </a:ext>
                </a:extLst>
              </a:tr>
              <a:tr h="190500">
                <a:tc>
                  <a:txBody>
                    <a:bodyPr/>
                    <a:lstStyle/>
                    <a:p>
                      <a:pPr marL="0" lvl="0" indent="0" algn="l" rtl="0">
                        <a:spcBef>
                          <a:spcPts val="0"/>
                        </a:spcBef>
                        <a:spcAft>
                          <a:spcPts val="0"/>
                        </a:spcAft>
                        <a:buNone/>
                      </a:pPr>
                      <a:r>
                        <a:rPr lang="en" sz="1200">
                          <a:latin typeface="Roboto"/>
                          <a:ea typeface="Roboto"/>
                          <a:cs typeface="Roboto"/>
                          <a:sym typeface="Roboto"/>
                        </a:rPr>
                        <a:t>Prop</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1.45</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3.28</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2.47</a:t>
                      </a:r>
                      <a:endParaRPr sz="12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200">
                          <a:latin typeface="Roboto"/>
                          <a:ea typeface="Roboto"/>
                          <a:cs typeface="Roboto"/>
                          <a:sym typeface="Roboto"/>
                        </a:rPr>
                        <a:t>0.74</a:t>
                      </a:r>
                      <a:endParaRPr sz="1200">
                        <a:latin typeface="Roboto"/>
                        <a:ea typeface="Roboto"/>
                        <a:cs typeface="Roboto"/>
                        <a:sym typeface="Roboto"/>
                      </a:endParaRPr>
                    </a:p>
                  </a:txBody>
                  <a:tcPr marL="63500" marR="63500" marT="63500" marB="63500">
                    <a:solidFill>
                      <a:srgbClr val="FFFFFF"/>
                    </a:solidFill>
                  </a:tcPr>
                </a:tc>
                <a:tc>
                  <a:txBody>
                    <a:bodyPr/>
                    <a:lstStyle/>
                    <a:p>
                      <a:pPr marL="0" lvl="0" indent="0" algn="r" rtl="0">
                        <a:spcBef>
                          <a:spcPts val="0"/>
                        </a:spcBef>
                        <a:spcAft>
                          <a:spcPts val="0"/>
                        </a:spcAft>
                        <a:buNone/>
                      </a:pPr>
                      <a:r>
                        <a:rPr lang="en" sz="1200">
                          <a:latin typeface="Roboto"/>
                          <a:ea typeface="Roboto"/>
                          <a:cs typeface="Roboto"/>
                          <a:sym typeface="Roboto"/>
                        </a:rPr>
                        <a:t>1.985</a:t>
                      </a:r>
                      <a:endParaRPr sz="1200">
                        <a:latin typeface="Roboto"/>
                        <a:ea typeface="Roboto"/>
                        <a:cs typeface="Roboto"/>
                        <a:sym typeface="Roboto"/>
                      </a:endParaRPr>
                    </a:p>
                  </a:txBody>
                  <a:tcPr marL="63500" marR="63500" marT="63500" marB="63500">
                    <a:solidFill>
                      <a:srgbClr val="FFFFFF"/>
                    </a:solidFill>
                  </a:tcPr>
                </a:tc>
                <a:extLst>
                  <a:ext uri="{0D108BD9-81ED-4DB2-BD59-A6C34878D82A}">
                    <a16:rowId xmlns:a16="http://schemas.microsoft.com/office/drawing/2014/main" val="10012"/>
                  </a:ext>
                </a:extLst>
              </a:tr>
              <a:tr h="190500">
                <a:tc gridSpan="6">
                  <a:txBody>
                    <a:bodyPr/>
                    <a:lstStyle/>
                    <a:p>
                      <a:pPr marL="0" lvl="0" indent="0" algn="l" rtl="0">
                        <a:spcBef>
                          <a:spcPts val="0"/>
                        </a:spcBef>
                        <a:spcAft>
                          <a:spcPts val="0"/>
                        </a:spcAft>
                        <a:buNone/>
                      </a:pPr>
                      <a:r>
                        <a:rPr lang="en" sz="1200" dirty="0">
                          <a:latin typeface="Roboto"/>
                          <a:ea typeface="Roboto"/>
                          <a:cs typeface="Roboto"/>
                          <a:sym typeface="Roboto"/>
                        </a:rPr>
                        <a:t>**98% coverage reached with this no. word families + proper nouns</a:t>
                      </a:r>
                      <a:endParaRPr sz="1200" dirty="0">
                        <a:latin typeface="Roboto"/>
                        <a:ea typeface="Roboto"/>
                        <a:cs typeface="Roboto"/>
                        <a:sym typeface="Roboto"/>
                      </a:endParaRPr>
                    </a:p>
                  </a:txBody>
                  <a:tcPr marL="63500" marR="63500" marT="63500" marB="63500">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7"/>
          <p:cNvSpPr txBox="1">
            <a:spLocks noGrp="1"/>
          </p:cNvSpPr>
          <p:nvPr>
            <p:ph type="title"/>
          </p:nvPr>
        </p:nvSpPr>
        <p:spPr>
          <a:xfrm>
            <a:off x="311700" y="257600"/>
            <a:ext cx="8520600" cy="607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sz="1800">
                <a:solidFill>
                  <a:srgbClr val="000000"/>
                </a:solidFill>
              </a:rPr>
              <a:t>Implied coverage of MA DAMM mini-corpus based on student [A]’s VST score profile</a:t>
            </a:r>
            <a:endParaRPr sz="1800"/>
          </a:p>
        </p:txBody>
      </p:sp>
      <p:graphicFrame>
        <p:nvGraphicFramePr>
          <p:cNvPr id="286" name="Google Shape;286;p37"/>
          <p:cNvGraphicFramePr/>
          <p:nvPr/>
        </p:nvGraphicFramePr>
        <p:xfrm>
          <a:off x="304800" y="1143000"/>
          <a:ext cx="8665550" cy="2722600"/>
        </p:xfrm>
        <a:graphic>
          <a:graphicData uri="http://schemas.openxmlformats.org/drawingml/2006/table">
            <a:tbl>
              <a:tblPr bandRow="1">
                <a:noFill/>
                <a:tableStyleId>{3BCECD72-1327-498C-BDB1-15037C1A40AF}</a:tableStyleId>
              </a:tblPr>
              <a:tblGrid>
                <a:gridCol w="900725">
                  <a:extLst>
                    <a:ext uri="{9D8B030D-6E8A-4147-A177-3AD203B41FA5}">
                      <a16:colId xmlns:a16="http://schemas.microsoft.com/office/drawing/2014/main" val="20000"/>
                    </a:ext>
                  </a:extLst>
                </a:gridCol>
                <a:gridCol w="595775">
                  <a:extLst>
                    <a:ext uri="{9D8B030D-6E8A-4147-A177-3AD203B41FA5}">
                      <a16:colId xmlns:a16="http://schemas.microsoft.com/office/drawing/2014/main" val="20001"/>
                    </a:ext>
                  </a:extLst>
                </a:gridCol>
                <a:gridCol w="595775">
                  <a:extLst>
                    <a:ext uri="{9D8B030D-6E8A-4147-A177-3AD203B41FA5}">
                      <a16:colId xmlns:a16="http://schemas.microsoft.com/office/drawing/2014/main" val="20002"/>
                    </a:ext>
                  </a:extLst>
                </a:gridCol>
                <a:gridCol w="503525">
                  <a:extLst>
                    <a:ext uri="{9D8B030D-6E8A-4147-A177-3AD203B41FA5}">
                      <a16:colId xmlns:a16="http://schemas.microsoft.com/office/drawing/2014/main" val="20003"/>
                    </a:ext>
                  </a:extLst>
                </a:gridCol>
                <a:gridCol w="503525">
                  <a:extLst>
                    <a:ext uri="{9D8B030D-6E8A-4147-A177-3AD203B41FA5}">
                      <a16:colId xmlns:a16="http://schemas.microsoft.com/office/drawing/2014/main" val="20004"/>
                    </a:ext>
                  </a:extLst>
                </a:gridCol>
                <a:gridCol w="503525">
                  <a:extLst>
                    <a:ext uri="{9D8B030D-6E8A-4147-A177-3AD203B41FA5}">
                      <a16:colId xmlns:a16="http://schemas.microsoft.com/office/drawing/2014/main" val="20005"/>
                    </a:ext>
                  </a:extLst>
                </a:gridCol>
                <a:gridCol w="503525">
                  <a:extLst>
                    <a:ext uri="{9D8B030D-6E8A-4147-A177-3AD203B41FA5}">
                      <a16:colId xmlns:a16="http://schemas.microsoft.com/office/drawing/2014/main" val="20006"/>
                    </a:ext>
                  </a:extLst>
                </a:gridCol>
                <a:gridCol w="503525">
                  <a:extLst>
                    <a:ext uri="{9D8B030D-6E8A-4147-A177-3AD203B41FA5}">
                      <a16:colId xmlns:a16="http://schemas.microsoft.com/office/drawing/2014/main" val="20007"/>
                    </a:ext>
                  </a:extLst>
                </a:gridCol>
                <a:gridCol w="503525">
                  <a:extLst>
                    <a:ext uri="{9D8B030D-6E8A-4147-A177-3AD203B41FA5}">
                      <a16:colId xmlns:a16="http://schemas.microsoft.com/office/drawing/2014/main" val="20008"/>
                    </a:ext>
                  </a:extLst>
                </a:gridCol>
                <a:gridCol w="503525">
                  <a:extLst>
                    <a:ext uri="{9D8B030D-6E8A-4147-A177-3AD203B41FA5}">
                      <a16:colId xmlns:a16="http://schemas.microsoft.com/office/drawing/2014/main" val="20009"/>
                    </a:ext>
                  </a:extLst>
                </a:gridCol>
                <a:gridCol w="503525">
                  <a:extLst>
                    <a:ext uri="{9D8B030D-6E8A-4147-A177-3AD203B41FA5}">
                      <a16:colId xmlns:a16="http://schemas.microsoft.com/office/drawing/2014/main" val="20010"/>
                    </a:ext>
                  </a:extLst>
                </a:gridCol>
                <a:gridCol w="503525">
                  <a:extLst>
                    <a:ext uri="{9D8B030D-6E8A-4147-A177-3AD203B41FA5}">
                      <a16:colId xmlns:a16="http://schemas.microsoft.com/office/drawing/2014/main" val="20011"/>
                    </a:ext>
                  </a:extLst>
                </a:gridCol>
                <a:gridCol w="503525">
                  <a:extLst>
                    <a:ext uri="{9D8B030D-6E8A-4147-A177-3AD203B41FA5}">
                      <a16:colId xmlns:a16="http://schemas.microsoft.com/office/drawing/2014/main" val="20012"/>
                    </a:ext>
                  </a:extLst>
                </a:gridCol>
                <a:gridCol w="503525">
                  <a:extLst>
                    <a:ext uri="{9D8B030D-6E8A-4147-A177-3AD203B41FA5}">
                      <a16:colId xmlns:a16="http://schemas.microsoft.com/office/drawing/2014/main" val="20013"/>
                    </a:ext>
                  </a:extLst>
                </a:gridCol>
                <a:gridCol w="503525">
                  <a:extLst>
                    <a:ext uri="{9D8B030D-6E8A-4147-A177-3AD203B41FA5}">
                      <a16:colId xmlns:a16="http://schemas.microsoft.com/office/drawing/2014/main" val="20014"/>
                    </a:ext>
                  </a:extLst>
                </a:gridCol>
                <a:gridCol w="530975">
                  <a:extLst>
                    <a:ext uri="{9D8B030D-6E8A-4147-A177-3AD203B41FA5}">
                      <a16:colId xmlns:a16="http://schemas.microsoft.com/office/drawing/2014/main" val="20015"/>
                    </a:ext>
                  </a:extLst>
                </a:gridCol>
              </a:tblGrid>
              <a:tr h="374350">
                <a:tc>
                  <a:txBody>
                    <a:bodyPr/>
                    <a:lstStyle/>
                    <a:p>
                      <a:pPr marL="0" lvl="0" indent="0" algn="r" rtl="0">
                        <a:spcBef>
                          <a:spcPts val="0"/>
                        </a:spcBef>
                        <a:spcAft>
                          <a:spcPts val="0"/>
                        </a:spcAft>
                        <a:buNone/>
                      </a:pPr>
                      <a:endParaRPr>
                        <a:solidFill>
                          <a:schemeClr val="lt1"/>
                        </a:solidFill>
                      </a:endParaRPr>
                    </a:p>
                  </a:txBody>
                  <a:tcPr marL="63500" marR="63500" marT="63500" marB="63500">
                    <a:solidFill>
                      <a:schemeClr val="dk1"/>
                    </a:solidFill>
                  </a:tcPr>
                </a:tc>
                <a:tc>
                  <a:txBody>
                    <a:bodyPr/>
                    <a:lstStyle/>
                    <a:p>
                      <a:pPr marL="0" lvl="0" indent="0" algn="r" rtl="0">
                        <a:spcBef>
                          <a:spcPts val="0"/>
                        </a:spcBef>
                        <a:spcAft>
                          <a:spcPts val="0"/>
                        </a:spcAft>
                        <a:buNone/>
                      </a:pPr>
                      <a:r>
                        <a:rPr lang="en">
                          <a:solidFill>
                            <a:schemeClr val="lt1"/>
                          </a:solidFill>
                        </a:rPr>
                        <a:t>1k</a:t>
                      </a:r>
                      <a:endParaRPr>
                        <a:solidFill>
                          <a:schemeClr val="lt1"/>
                        </a:solidFill>
                      </a:endParaRPr>
                    </a:p>
                  </a:txBody>
                  <a:tcPr marL="63500" marR="63500" marT="63500" marB="63500">
                    <a:solidFill>
                      <a:schemeClr val="dk1"/>
                    </a:solidFill>
                  </a:tcPr>
                </a:tc>
                <a:tc>
                  <a:txBody>
                    <a:bodyPr/>
                    <a:lstStyle/>
                    <a:p>
                      <a:pPr marL="0" lvl="0" indent="0" algn="r" rtl="0">
                        <a:spcBef>
                          <a:spcPts val="0"/>
                        </a:spcBef>
                        <a:spcAft>
                          <a:spcPts val="0"/>
                        </a:spcAft>
                        <a:buNone/>
                      </a:pPr>
                      <a:r>
                        <a:rPr lang="en">
                          <a:solidFill>
                            <a:schemeClr val="lt1"/>
                          </a:solidFill>
                        </a:rPr>
                        <a:t>2k</a:t>
                      </a:r>
                      <a:endParaRPr>
                        <a:solidFill>
                          <a:schemeClr val="lt1"/>
                        </a:solidFill>
                      </a:endParaRPr>
                    </a:p>
                  </a:txBody>
                  <a:tcPr marL="63500" marR="63500" marT="63500" marB="63500">
                    <a:solidFill>
                      <a:schemeClr val="dk1"/>
                    </a:solidFill>
                  </a:tcPr>
                </a:tc>
                <a:tc>
                  <a:txBody>
                    <a:bodyPr/>
                    <a:lstStyle/>
                    <a:p>
                      <a:pPr marL="0" lvl="0" indent="0" algn="r" rtl="0">
                        <a:spcBef>
                          <a:spcPts val="0"/>
                        </a:spcBef>
                        <a:spcAft>
                          <a:spcPts val="0"/>
                        </a:spcAft>
                        <a:buNone/>
                      </a:pPr>
                      <a:r>
                        <a:rPr lang="en">
                          <a:solidFill>
                            <a:schemeClr val="lt1"/>
                          </a:solidFill>
                        </a:rPr>
                        <a:t>3k</a:t>
                      </a:r>
                      <a:endParaRPr>
                        <a:solidFill>
                          <a:schemeClr val="lt1"/>
                        </a:solidFill>
                      </a:endParaRPr>
                    </a:p>
                  </a:txBody>
                  <a:tcPr marL="63500" marR="63500" marT="63500" marB="63500">
                    <a:solidFill>
                      <a:schemeClr val="dk1"/>
                    </a:solidFill>
                  </a:tcPr>
                </a:tc>
                <a:tc>
                  <a:txBody>
                    <a:bodyPr/>
                    <a:lstStyle/>
                    <a:p>
                      <a:pPr marL="0" lvl="0" indent="0" algn="r" rtl="0">
                        <a:spcBef>
                          <a:spcPts val="0"/>
                        </a:spcBef>
                        <a:spcAft>
                          <a:spcPts val="0"/>
                        </a:spcAft>
                        <a:buNone/>
                      </a:pPr>
                      <a:r>
                        <a:rPr lang="en">
                          <a:solidFill>
                            <a:schemeClr val="lt1"/>
                          </a:solidFill>
                        </a:rPr>
                        <a:t>4k</a:t>
                      </a:r>
                      <a:endParaRPr>
                        <a:solidFill>
                          <a:schemeClr val="lt1"/>
                        </a:solidFill>
                      </a:endParaRPr>
                    </a:p>
                  </a:txBody>
                  <a:tcPr marL="63500" marR="63500" marT="63500" marB="63500">
                    <a:solidFill>
                      <a:schemeClr val="dk1"/>
                    </a:solidFill>
                  </a:tcPr>
                </a:tc>
                <a:tc>
                  <a:txBody>
                    <a:bodyPr/>
                    <a:lstStyle/>
                    <a:p>
                      <a:pPr marL="0" lvl="0" indent="0" algn="r" rtl="0">
                        <a:spcBef>
                          <a:spcPts val="0"/>
                        </a:spcBef>
                        <a:spcAft>
                          <a:spcPts val="0"/>
                        </a:spcAft>
                        <a:buNone/>
                      </a:pPr>
                      <a:r>
                        <a:rPr lang="en">
                          <a:solidFill>
                            <a:schemeClr val="lt1"/>
                          </a:solidFill>
                        </a:rPr>
                        <a:t>5k</a:t>
                      </a:r>
                      <a:endParaRPr>
                        <a:solidFill>
                          <a:schemeClr val="lt1"/>
                        </a:solidFill>
                      </a:endParaRPr>
                    </a:p>
                  </a:txBody>
                  <a:tcPr marL="63500" marR="63500" marT="63500" marB="63500">
                    <a:solidFill>
                      <a:schemeClr val="dk1"/>
                    </a:solidFill>
                  </a:tcPr>
                </a:tc>
                <a:tc>
                  <a:txBody>
                    <a:bodyPr/>
                    <a:lstStyle/>
                    <a:p>
                      <a:pPr marL="0" lvl="0" indent="0" algn="r" rtl="0">
                        <a:spcBef>
                          <a:spcPts val="0"/>
                        </a:spcBef>
                        <a:spcAft>
                          <a:spcPts val="0"/>
                        </a:spcAft>
                        <a:buNone/>
                      </a:pPr>
                      <a:r>
                        <a:rPr lang="en">
                          <a:solidFill>
                            <a:schemeClr val="lt1"/>
                          </a:solidFill>
                        </a:rPr>
                        <a:t>6k</a:t>
                      </a:r>
                      <a:endParaRPr>
                        <a:solidFill>
                          <a:schemeClr val="lt1"/>
                        </a:solidFill>
                      </a:endParaRPr>
                    </a:p>
                  </a:txBody>
                  <a:tcPr marL="63500" marR="63500" marT="63500" marB="63500">
                    <a:solidFill>
                      <a:schemeClr val="dk1"/>
                    </a:solidFill>
                  </a:tcPr>
                </a:tc>
                <a:tc>
                  <a:txBody>
                    <a:bodyPr/>
                    <a:lstStyle/>
                    <a:p>
                      <a:pPr marL="0" lvl="0" indent="0" algn="r" rtl="0">
                        <a:spcBef>
                          <a:spcPts val="0"/>
                        </a:spcBef>
                        <a:spcAft>
                          <a:spcPts val="0"/>
                        </a:spcAft>
                        <a:buNone/>
                      </a:pPr>
                      <a:r>
                        <a:rPr lang="en">
                          <a:solidFill>
                            <a:schemeClr val="lt1"/>
                          </a:solidFill>
                        </a:rPr>
                        <a:t>7k</a:t>
                      </a:r>
                      <a:endParaRPr>
                        <a:solidFill>
                          <a:schemeClr val="lt1"/>
                        </a:solidFill>
                      </a:endParaRPr>
                    </a:p>
                  </a:txBody>
                  <a:tcPr marL="63500" marR="63500" marT="63500" marB="63500">
                    <a:solidFill>
                      <a:schemeClr val="dk1"/>
                    </a:solidFill>
                  </a:tcPr>
                </a:tc>
                <a:tc>
                  <a:txBody>
                    <a:bodyPr/>
                    <a:lstStyle/>
                    <a:p>
                      <a:pPr marL="0" lvl="0" indent="0" algn="r" rtl="0">
                        <a:spcBef>
                          <a:spcPts val="0"/>
                        </a:spcBef>
                        <a:spcAft>
                          <a:spcPts val="0"/>
                        </a:spcAft>
                        <a:buNone/>
                      </a:pPr>
                      <a:r>
                        <a:rPr lang="en">
                          <a:solidFill>
                            <a:schemeClr val="lt1"/>
                          </a:solidFill>
                        </a:rPr>
                        <a:t>8k</a:t>
                      </a:r>
                      <a:endParaRPr>
                        <a:solidFill>
                          <a:schemeClr val="lt1"/>
                        </a:solidFill>
                      </a:endParaRPr>
                    </a:p>
                  </a:txBody>
                  <a:tcPr marL="63500" marR="63500" marT="63500" marB="63500">
                    <a:solidFill>
                      <a:schemeClr val="dk1"/>
                    </a:solidFill>
                  </a:tcPr>
                </a:tc>
                <a:tc>
                  <a:txBody>
                    <a:bodyPr/>
                    <a:lstStyle/>
                    <a:p>
                      <a:pPr marL="0" lvl="0" indent="0" algn="r" rtl="0">
                        <a:spcBef>
                          <a:spcPts val="0"/>
                        </a:spcBef>
                        <a:spcAft>
                          <a:spcPts val="0"/>
                        </a:spcAft>
                        <a:buNone/>
                      </a:pPr>
                      <a:r>
                        <a:rPr lang="en">
                          <a:solidFill>
                            <a:schemeClr val="lt1"/>
                          </a:solidFill>
                        </a:rPr>
                        <a:t>9k</a:t>
                      </a:r>
                      <a:endParaRPr>
                        <a:solidFill>
                          <a:schemeClr val="lt1"/>
                        </a:solidFill>
                      </a:endParaRPr>
                    </a:p>
                  </a:txBody>
                  <a:tcPr marL="63500" marR="63500" marT="63500" marB="63500">
                    <a:solidFill>
                      <a:schemeClr val="dk1"/>
                    </a:solidFill>
                  </a:tcPr>
                </a:tc>
                <a:tc>
                  <a:txBody>
                    <a:bodyPr/>
                    <a:lstStyle/>
                    <a:p>
                      <a:pPr marL="0" lvl="0" indent="0" algn="r" rtl="0">
                        <a:spcBef>
                          <a:spcPts val="0"/>
                        </a:spcBef>
                        <a:spcAft>
                          <a:spcPts val="0"/>
                        </a:spcAft>
                        <a:buNone/>
                      </a:pPr>
                      <a:r>
                        <a:rPr lang="en">
                          <a:solidFill>
                            <a:schemeClr val="lt1"/>
                          </a:solidFill>
                        </a:rPr>
                        <a:t>10k</a:t>
                      </a:r>
                      <a:endParaRPr>
                        <a:solidFill>
                          <a:schemeClr val="lt1"/>
                        </a:solidFill>
                      </a:endParaRPr>
                    </a:p>
                  </a:txBody>
                  <a:tcPr marL="63500" marR="63500" marT="63500" marB="63500">
                    <a:solidFill>
                      <a:schemeClr val="dk1"/>
                    </a:solidFill>
                  </a:tcPr>
                </a:tc>
                <a:tc>
                  <a:txBody>
                    <a:bodyPr/>
                    <a:lstStyle/>
                    <a:p>
                      <a:pPr marL="0" lvl="0" indent="0" algn="r" rtl="0">
                        <a:spcBef>
                          <a:spcPts val="0"/>
                        </a:spcBef>
                        <a:spcAft>
                          <a:spcPts val="0"/>
                        </a:spcAft>
                        <a:buNone/>
                      </a:pPr>
                      <a:r>
                        <a:rPr lang="en">
                          <a:solidFill>
                            <a:schemeClr val="lt1"/>
                          </a:solidFill>
                        </a:rPr>
                        <a:t>11k</a:t>
                      </a:r>
                      <a:endParaRPr>
                        <a:solidFill>
                          <a:schemeClr val="lt1"/>
                        </a:solidFill>
                      </a:endParaRPr>
                    </a:p>
                  </a:txBody>
                  <a:tcPr marL="63500" marR="63500" marT="63500" marB="63500">
                    <a:solidFill>
                      <a:schemeClr val="dk1"/>
                    </a:solidFill>
                  </a:tcPr>
                </a:tc>
                <a:tc>
                  <a:txBody>
                    <a:bodyPr/>
                    <a:lstStyle/>
                    <a:p>
                      <a:pPr marL="0" lvl="0" indent="0" algn="r" rtl="0">
                        <a:spcBef>
                          <a:spcPts val="0"/>
                        </a:spcBef>
                        <a:spcAft>
                          <a:spcPts val="0"/>
                        </a:spcAft>
                        <a:buNone/>
                      </a:pPr>
                      <a:r>
                        <a:rPr lang="en">
                          <a:solidFill>
                            <a:schemeClr val="lt1"/>
                          </a:solidFill>
                        </a:rPr>
                        <a:t>12k</a:t>
                      </a:r>
                      <a:endParaRPr>
                        <a:solidFill>
                          <a:schemeClr val="lt1"/>
                        </a:solidFill>
                      </a:endParaRPr>
                    </a:p>
                  </a:txBody>
                  <a:tcPr marL="63500" marR="63500" marT="63500" marB="63500">
                    <a:solidFill>
                      <a:schemeClr val="dk1"/>
                    </a:solidFill>
                  </a:tcPr>
                </a:tc>
                <a:tc>
                  <a:txBody>
                    <a:bodyPr/>
                    <a:lstStyle/>
                    <a:p>
                      <a:pPr marL="0" lvl="0" indent="0" algn="r" rtl="0">
                        <a:spcBef>
                          <a:spcPts val="0"/>
                        </a:spcBef>
                        <a:spcAft>
                          <a:spcPts val="0"/>
                        </a:spcAft>
                        <a:buNone/>
                      </a:pPr>
                      <a:r>
                        <a:rPr lang="en">
                          <a:solidFill>
                            <a:schemeClr val="lt1"/>
                          </a:solidFill>
                        </a:rPr>
                        <a:t>13k</a:t>
                      </a:r>
                      <a:endParaRPr>
                        <a:solidFill>
                          <a:schemeClr val="lt1"/>
                        </a:solidFill>
                      </a:endParaRPr>
                    </a:p>
                  </a:txBody>
                  <a:tcPr marL="63500" marR="63500" marT="63500" marB="63500">
                    <a:solidFill>
                      <a:schemeClr val="dk1"/>
                    </a:solidFill>
                  </a:tcPr>
                </a:tc>
                <a:tc>
                  <a:txBody>
                    <a:bodyPr/>
                    <a:lstStyle/>
                    <a:p>
                      <a:pPr marL="0" lvl="0" indent="0" algn="r" rtl="0">
                        <a:spcBef>
                          <a:spcPts val="0"/>
                        </a:spcBef>
                        <a:spcAft>
                          <a:spcPts val="0"/>
                        </a:spcAft>
                        <a:buNone/>
                      </a:pPr>
                      <a:r>
                        <a:rPr lang="en">
                          <a:solidFill>
                            <a:schemeClr val="lt1"/>
                          </a:solidFill>
                        </a:rPr>
                        <a:t>14k</a:t>
                      </a:r>
                      <a:endParaRPr>
                        <a:solidFill>
                          <a:schemeClr val="lt1"/>
                        </a:solidFill>
                      </a:endParaRPr>
                    </a:p>
                  </a:txBody>
                  <a:tcPr marL="63500" marR="63500" marT="63500" marB="63500">
                    <a:solidFill>
                      <a:schemeClr val="dk1"/>
                    </a:solidFill>
                  </a:tcPr>
                </a:tc>
                <a:tc>
                  <a:txBody>
                    <a:bodyPr/>
                    <a:lstStyle/>
                    <a:p>
                      <a:pPr marL="0" lvl="0" indent="0" algn="r" rtl="0">
                        <a:spcBef>
                          <a:spcPts val="0"/>
                        </a:spcBef>
                        <a:spcAft>
                          <a:spcPts val="0"/>
                        </a:spcAft>
                        <a:buNone/>
                      </a:pPr>
                      <a:r>
                        <a:rPr lang="en">
                          <a:solidFill>
                            <a:schemeClr val="lt1"/>
                          </a:solidFill>
                        </a:rPr>
                        <a:t>Prop</a:t>
                      </a:r>
                      <a:endParaRPr>
                        <a:solidFill>
                          <a:schemeClr val="lt1"/>
                        </a:solidFill>
                      </a:endParaRPr>
                    </a:p>
                  </a:txBody>
                  <a:tcPr marL="63500" marR="63500" marT="63500" marB="63500">
                    <a:solidFill>
                      <a:schemeClr val="dk1"/>
                    </a:solidFill>
                  </a:tcPr>
                </a:tc>
                <a:extLst>
                  <a:ext uri="{0D108BD9-81ED-4DB2-BD59-A6C34878D82A}">
                    <a16:rowId xmlns:a16="http://schemas.microsoft.com/office/drawing/2014/main" val="10000"/>
                  </a:ext>
                </a:extLst>
              </a:tr>
              <a:tr h="782750">
                <a:tc>
                  <a:txBody>
                    <a:bodyPr/>
                    <a:lstStyle/>
                    <a:p>
                      <a:pPr marL="0" lvl="0" indent="0" algn="l" rtl="0">
                        <a:spcBef>
                          <a:spcPts val="0"/>
                        </a:spcBef>
                        <a:spcAft>
                          <a:spcPts val="0"/>
                        </a:spcAft>
                        <a:buNone/>
                      </a:pPr>
                      <a:r>
                        <a:rPr lang="en">
                          <a:latin typeface="Roboto"/>
                          <a:ea typeface="Roboto"/>
                          <a:cs typeface="Roboto"/>
                          <a:sym typeface="Roboto"/>
                        </a:rPr>
                        <a:t>Coverage BNC 1k-14k %</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73.45</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10.90</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2.56</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5.25</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1.43</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0.81</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0.89</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0.71</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0.26</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0.20</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0.35</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0.31</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0.58</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0.12</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1.45</a:t>
                      </a:r>
                      <a:endParaRPr>
                        <a:latin typeface="Roboto"/>
                        <a:ea typeface="Roboto"/>
                        <a:cs typeface="Roboto"/>
                        <a:sym typeface="Roboto"/>
                      </a:endParaRPr>
                    </a:p>
                  </a:txBody>
                  <a:tcPr marL="63500" marR="63500" marT="63500" marB="63500"/>
                </a:tc>
                <a:extLst>
                  <a:ext uri="{0D108BD9-81ED-4DB2-BD59-A6C34878D82A}">
                    <a16:rowId xmlns:a16="http://schemas.microsoft.com/office/drawing/2014/main" val="10001"/>
                  </a:ext>
                </a:extLst>
              </a:tr>
              <a:tr h="782750">
                <a:tc>
                  <a:txBody>
                    <a:bodyPr/>
                    <a:lstStyle/>
                    <a:p>
                      <a:pPr marL="0" lvl="0" indent="0" algn="l" rtl="0">
                        <a:spcBef>
                          <a:spcPts val="0"/>
                        </a:spcBef>
                        <a:spcAft>
                          <a:spcPts val="0"/>
                        </a:spcAft>
                        <a:buNone/>
                      </a:pPr>
                      <a:r>
                        <a:rPr lang="en">
                          <a:latin typeface="Roboto"/>
                          <a:ea typeface="Roboto"/>
                          <a:cs typeface="Roboto"/>
                          <a:sym typeface="Roboto"/>
                        </a:rPr>
                        <a:t>Correct Answers in VST</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10.00</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6.00</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4.00</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3.00</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1.00</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2.00</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2.00</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3.00</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1.00</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0.00</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2.00</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1.00</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0.00</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0.00</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n/a</a:t>
                      </a:r>
                      <a:endParaRPr>
                        <a:latin typeface="Roboto"/>
                        <a:ea typeface="Roboto"/>
                        <a:cs typeface="Roboto"/>
                        <a:sym typeface="Roboto"/>
                      </a:endParaRPr>
                    </a:p>
                  </a:txBody>
                  <a:tcPr marL="63500" marR="63500" marT="63500" marB="63500"/>
                </a:tc>
                <a:extLst>
                  <a:ext uri="{0D108BD9-81ED-4DB2-BD59-A6C34878D82A}">
                    <a16:rowId xmlns:a16="http://schemas.microsoft.com/office/drawing/2014/main" val="10002"/>
                  </a:ext>
                </a:extLst>
              </a:tr>
              <a:tr h="782750">
                <a:tc>
                  <a:txBody>
                    <a:bodyPr/>
                    <a:lstStyle/>
                    <a:p>
                      <a:pPr marL="0" lvl="0" indent="0" algn="l" rtl="0">
                        <a:spcBef>
                          <a:spcPts val="0"/>
                        </a:spcBef>
                        <a:spcAft>
                          <a:spcPts val="0"/>
                        </a:spcAft>
                        <a:buNone/>
                      </a:pPr>
                      <a:r>
                        <a:rPr lang="en">
                          <a:latin typeface="Roboto"/>
                          <a:ea typeface="Roboto"/>
                          <a:cs typeface="Roboto"/>
                          <a:sym typeface="Roboto"/>
                        </a:rPr>
                        <a:t>Implied coverage %</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73.45</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6.54</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1.02</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1.58</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0.14</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0.16</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0.18</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0.21</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0.03</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0.00</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0.07</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0.03</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0.00</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0.00</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1.45</a:t>
                      </a:r>
                      <a:endParaRPr>
                        <a:latin typeface="Roboto"/>
                        <a:ea typeface="Roboto"/>
                        <a:cs typeface="Roboto"/>
                        <a:sym typeface="Roboto"/>
                      </a:endParaRPr>
                    </a:p>
                  </a:txBody>
                  <a:tcPr marL="63500" marR="63500" marT="63500" marB="63500"/>
                </a:tc>
                <a:extLst>
                  <a:ext uri="{0D108BD9-81ED-4DB2-BD59-A6C34878D82A}">
                    <a16:rowId xmlns:a16="http://schemas.microsoft.com/office/drawing/2014/main" val="10003"/>
                  </a:ext>
                </a:extLst>
              </a:tr>
            </a:tbl>
          </a:graphicData>
        </a:graphic>
      </p:graphicFrame>
      <p:graphicFrame>
        <p:nvGraphicFramePr>
          <p:cNvPr id="287" name="Google Shape;287;p37"/>
          <p:cNvGraphicFramePr/>
          <p:nvPr/>
        </p:nvGraphicFramePr>
        <p:xfrm>
          <a:off x="304800" y="3865600"/>
          <a:ext cx="6524625" cy="1076960"/>
        </p:xfrm>
        <a:graphic>
          <a:graphicData uri="http://schemas.openxmlformats.org/drawingml/2006/table">
            <a:tbl>
              <a:tblPr bandRow="1">
                <a:noFill/>
                <a:tableStyleId>{3BCECD72-1327-498C-BDB1-15037C1A40AF}</a:tableStyleId>
              </a:tblPr>
              <a:tblGrid>
                <a:gridCol w="2447925">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tblGrid>
              <a:tr h="190500">
                <a:tc>
                  <a:txBody>
                    <a:bodyPr/>
                    <a:lstStyle/>
                    <a:p>
                      <a:pPr marL="0" lvl="0" indent="0" algn="r" rtl="0">
                        <a:spcBef>
                          <a:spcPts val="0"/>
                        </a:spcBef>
                        <a:spcAft>
                          <a:spcPts val="0"/>
                        </a:spcAft>
                        <a:buNone/>
                      </a:pPr>
                      <a:r>
                        <a:rPr lang="en" sz="1800">
                          <a:solidFill>
                            <a:schemeClr val="lt1"/>
                          </a:solidFill>
                          <a:latin typeface="Roboto"/>
                          <a:ea typeface="Roboto"/>
                          <a:cs typeface="Roboto"/>
                          <a:sym typeface="Roboto"/>
                        </a:rPr>
                        <a:t>Total text coverage implied</a:t>
                      </a:r>
                      <a:endParaRPr sz="1800">
                        <a:solidFill>
                          <a:schemeClr val="lt1"/>
                        </a:solidFill>
                        <a:latin typeface="Roboto"/>
                        <a:ea typeface="Roboto"/>
                        <a:cs typeface="Roboto"/>
                        <a:sym typeface="Roboto"/>
                      </a:endParaRPr>
                    </a:p>
                  </a:txBody>
                  <a:tcPr marL="63500" marR="63500" marT="63500" marB="63500">
                    <a:solidFill>
                      <a:schemeClr val="dk1"/>
                    </a:solidFill>
                  </a:tcPr>
                </a:tc>
                <a:tc>
                  <a:txBody>
                    <a:bodyPr/>
                    <a:lstStyle/>
                    <a:p>
                      <a:pPr marL="0" lvl="0" indent="0" algn="r" rtl="0">
                        <a:spcBef>
                          <a:spcPts val="0"/>
                        </a:spcBef>
                        <a:spcAft>
                          <a:spcPts val="0"/>
                        </a:spcAft>
                        <a:buNone/>
                      </a:pPr>
                      <a:r>
                        <a:rPr lang="en" sz="1800">
                          <a:solidFill>
                            <a:schemeClr val="lt1"/>
                          </a:solidFill>
                          <a:latin typeface="Roboto"/>
                          <a:ea typeface="Roboto"/>
                          <a:cs typeface="Roboto"/>
                          <a:sym typeface="Roboto"/>
                        </a:rPr>
                        <a:t>No. of unknown words per  000</a:t>
                      </a:r>
                      <a:endParaRPr sz="1800">
                        <a:solidFill>
                          <a:schemeClr val="lt1"/>
                        </a:solidFill>
                        <a:latin typeface="Roboto"/>
                        <a:ea typeface="Roboto"/>
                        <a:cs typeface="Roboto"/>
                        <a:sym typeface="Roboto"/>
                      </a:endParaRPr>
                    </a:p>
                  </a:txBody>
                  <a:tcPr marL="63500" marR="63500" marT="63500" marB="63500">
                    <a:solidFill>
                      <a:schemeClr val="dk1"/>
                    </a:solidFill>
                  </a:tcPr>
                </a:tc>
                <a:tc>
                  <a:txBody>
                    <a:bodyPr/>
                    <a:lstStyle/>
                    <a:p>
                      <a:pPr marL="0" lvl="0" indent="0" algn="r" rtl="0">
                        <a:spcBef>
                          <a:spcPts val="0"/>
                        </a:spcBef>
                        <a:spcAft>
                          <a:spcPts val="0"/>
                        </a:spcAft>
                        <a:buNone/>
                      </a:pPr>
                      <a:r>
                        <a:rPr lang="en" sz="1800">
                          <a:solidFill>
                            <a:schemeClr val="lt1"/>
                          </a:solidFill>
                          <a:latin typeface="Roboto"/>
                          <a:ea typeface="Roboto"/>
                          <a:cs typeface="Roboto"/>
                          <a:sym typeface="Roboto"/>
                        </a:rPr>
                        <a:t>One in X Words unknown</a:t>
                      </a:r>
                      <a:endParaRPr sz="1800">
                        <a:solidFill>
                          <a:schemeClr val="lt1"/>
                        </a:solidFill>
                        <a:latin typeface="Roboto"/>
                        <a:ea typeface="Roboto"/>
                        <a:cs typeface="Roboto"/>
                        <a:sym typeface="Roboto"/>
                      </a:endParaRPr>
                    </a:p>
                  </a:txBody>
                  <a:tcPr marL="63500" marR="63500" marT="63500" marB="63500">
                    <a:solidFill>
                      <a:schemeClr val="dk1"/>
                    </a:solidFill>
                  </a:tcPr>
                </a:tc>
                <a:extLst>
                  <a:ext uri="{0D108BD9-81ED-4DB2-BD59-A6C34878D82A}">
                    <a16:rowId xmlns:a16="http://schemas.microsoft.com/office/drawing/2014/main" val="10000"/>
                  </a:ext>
                </a:extLst>
              </a:tr>
              <a:tr h="190500">
                <a:tc>
                  <a:txBody>
                    <a:bodyPr/>
                    <a:lstStyle/>
                    <a:p>
                      <a:pPr marL="0" lvl="0" indent="0" algn="r" rtl="0">
                        <a:spcBef>
                          <a:spcPts val="0"/>
                        </a:spcBef>
                        <a:spcAft>
                          <a:spcPts val="0"/>
                        </a:spcAft>
                        <a:buNone/>
                      </a:pPr>
                      <a:r>
                        <a:rPr lang="en" sz="1800">
                          <a:latin typeface="Roboto"/>
                          <a:ea typeface="Roboto"/>
                          <a:cs typeface="Roboto"/>
                          <a:sym typeface="Roboto"/>
                        </a:rPr>
                        <a:t>84.86</a:t>
                      </a:r>
                      <a:endParaRPr sz="1800">
                        <a:latin typeface="Roboto"/>
                        <a:ea typeface="Roboto"/>
                        <a:cs typeface="Roboto"/>
                        <a:sym typeface="Roboto"/>
                      </a:endParaRPr>
                    </a:p>
                  </a:txBody>
                  <a:tcPr marL="63500" marR="63500" marT="63500" marB="63500">
                    <a:solidFill>
                      <a:srgbClr val="FFFFFF"/>
                    </a:solidFill>
                  </a:tcPr>
                </a:tc>
                <a:tc>
                  <a:txBody>
                    <a:bodyPr/>
                    <a:lstStyle/>
                    <a:p>
                      <a:pPr marL="0" lvl="0" indent="0" algn="r" rtl="0">
                        <a:spcBef>
                          <a:spcPts val="0"/>
                        </a:spcBef>
                        <a:spcAft>
                          <a:spcPts val="0"/>
                        </a:spcAft>
                        <a:buNone/>
                      </a:pPr>
                      <a:r>
                        <a:rPr lang="en" sz="1800">
                          <a:latin typeface="Roboto"/>
                          <a:ea typeface="Roboto"/>
                          <a:cs typeface="Roboto"/>
                          <a:sym typeface="Roboto"/>
                        </a:rPr>
                        <a:t>151.38</a:t>
                      </a:r>
                      <a:endParaRPr sz="1800">
                        <a:latin typeface="Roboto"/>
                        <a:ea typeface="Roboto"/>
                        <a:cs typeface="Roboto"/>
                        <a:sym typeface="Roboto"/>
                      </a:endParaRPr>
                    </a:p>
                  </a:txBody>
                  <a:tcPr marL="63500" marR="63500" marT="63500" marB="63500">
                    <a:solidFill>
                      <a:srgbClr val="FFFFFF"/>
                    </a:solidFill>
                  </a:tcPr>
                </a:tc>
                <a:tc>
                  <a:txBody>
                    <a:bodyPr/>
                    <a:lstStyle/>
                    <a:p>
                      <a:pPr marL="0" lvl="0" indent="0" algn="r" rtl="0">
                        <a:spcBef>
                          <a:spcPts val="0"/>
                        </a:spcBef>
                        <a:spcAft>
                          <a:spcPts val="0"/>
                        </a:spcAft>
                        <a:buNone/>
                      </a:pPr>
                      <a:r>
                        <a:rPr lang="en" sz="1800">
                          <a:latin typeface="Roboto"/>
                          <a:ea typeface="Roboto"/>
                          <a:cs typeface="Roboto"/>
                          <a:sym typeface="Roboto"/>
                        </a:rPr>
                        <a:t>6.61</a:t>
                      </a:r>
                      <a:endParaRPr sz="1800">
                        <a:latin typeface="Roboto"/>
                        <a:ea typeface="Roboto"/>
                        <a:cs typeface="Roboto"/>
                        <a:sym typeface="Roboto"/>
                      </a:endParaRPr>
                    </a:p>
                  </a:txBody>
                  <a:tcPr marL="63500" marR="63500" marT="63500" marB="63500">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8"/>
          <p:cNvSpPr txBox="1">
            <a:spLocks noGrp="1"/>
          </p:cNvSpPr>
          <p:nvPr>
            <p:ph type="title"/>
          </p:nvPr>
        </p:nvSpPr>
        <p:spPr>
          <a:xfrm>
            <a:off x="311700" y="1915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The other 4 students’ implied textual coverage of term 1 readings</a:t>
            </a:r>
            <a:endParaRPr sz="2400"/>
          </a:p>
        </p:txBody>
      </p:sp>
      <p:graphicFrame>
        <p:nvGraphicFramePr>
          <p:cNvPr id="293" name="Google Shape;293;p38"/>
          <p:cNvGraphicFramePr/>
          <p:nvPr/>
        </p:nvGraphicFramePr>
        <p:xfrm>
          <a:off x="438150" y="1201775"/>
          <a:ext cx="7294575" cy="3643530"/>
        </p:xfrm>
        <a:graphic>
          <a:graphicData uri="http://schemas.openxmlformats.org/drawingml/2006/table">
            <a:tbl>
              <a:tblPr bandRow="1">
                <a:noFill/>
                <a:tableStyleId>{3BCECD72-1327-498C-BDB1-15037C1A40AF}</a:tableStyleId>
              </a:tblPr>
              <a:tblGrid>
                <a:gridCol w="1359500">
                  <a:extLst>
                    <a:ext uri="{9D8B030D-6E8A-4147-A177-3AD203B41FA5}">
                      <a16:colId xmlns:a16="http://schemas.microsoft.com/office/drawing/2014/main" val="20000"/>
                    </a:ext>
                  </a:extLst>
                </a:gridCol>
                <a:gridCol w="1322400">
                  <a:extLst>
                    <a:ext uri="{9D8B030D-6E8A-4147-A177-3AD203B41FA5}">
                      <a16:colId xmlns:a16="http://schemas.microsoft.com/office/drawing/2014/main" val="20001"/>
                    </a:ext>
                  </a:extLst>
                </a:gridCol>
                <a:gridCol w="1538600">
                  <a:extLst>
                    <a:ext uri="{9D8B030D-6E8A-4147-A177-3AD203B41FA5}">
                      <a16:colId xmlns:a16="http://schemas.microsoft.com/office/drawing/2014/main" val="20002"/>
                    </a:ext>
                  </a:extLst>
                </a:gridCol>
                <a:gridCol w="1532300">
                  <a:extLst>
                    <a:ext uri="{9D8B030D-6E8A-4147-A177-3AD203B41FA5}">
                      <a16:colId xmlns:a16="http://schemas.microsoft.com/office/drawing/2014/main" val="20003"/>
                    </a:ext>
                  </a:extLst>
                </a:gridCol>
                <a:gridCol w="1541775">
                  <a:extLst>
                    <a:ext uri="{9D8B030D-6E8A-4147-A177-3AD203B41FA5}">
                      <a16:colId xmlns:a16="http://schemas.microsoft.com/office/drawing/2014/main" val="20004"/>
                    </a:ext>
                  </a:extLst>
                </a:gridCol>
              </a:tblGrid>
              <a:tr h="761800">
                <a:tc>
                  <a:txBody>
                    <a:bodyPr/>
                    <a:lstStyle/>
                    <a:p>
                      <a:pPr marL="0" lvl="0" indent="0" algn="l" rtl="0">
                        <a:spcBef>
                          <a:spcPts val="0"/>
                        </a:spcBef>
                        <a:spcAft>
                          <a:spcPts val="0"/>
                        </a:spcAft>
                        <a:buNone/>
                      </a:pPr>
                      <a:r>
                        <a:rPr lang="en" sz="1800">
                          <a:solidFill>
                            <a:schemeClr val="lt1"/>
                          </a:solidFill>
                          <a:latin typeface="Roboto"/>
                          <a:ea typeface="Roboto"/>
                          <a:cs typeface="Roboto"/>
                          <a:sym typeface="Roboto"/>
                        </a:rPr>
                        <a:t>Student</a:t>
                      </a:r>
                      <a:endParaRPr sz="1800">
                        <a:solidFill>
                          <a:schemeClr val="lt1"/>
                        </a:solidFill>
                        <a:latin typeface="Roboto"/>
                        <a:ea typeface="Roboto"/>
                        <a:cs typeface="Roboto"/>
                        <a:sym typeface="Roboto"/>
                      </a:endParaRPr>
                    </a:p>
                  </a:txBody>
                  <a:tcPr marL="63500" marR="63500" marT="63500" marB="63500">
                    <a:solidFill>
                      <a:schemeClr val="dk1"/>
                    </a:solidFill>
                  </a:tcPr>
                </a:tc>
                <a:tc>
                  <a:txBody>
                    <a:bodyPr/>
                    <a:lstStyle/>
                    <a:p>
                      <a:pPr marL="0" lvl="0" indent="0" algn="l" rtl="0">
                        <a:spcBef>
                          <a:spcPts val="0"/>
                        </a:spcBef>
                        <a:spcAft>
                          <a:spcPts val="0"/>
                        </a:spcAft>
                        <a:buNone/>
                      </a:pPr>
                      <a:r>
                        <a:rPr lang="en" sz="1800">
                          <a:solidFill>
                            <a:schemeClr val="lt1"/>
                          </a:solidFill>
                          <a:latin typeface="Roboto"/>
                          <a:ea typeface="Roboto"/>
                          <a:cs typeface="Roboto"/>
                          <a:sym typeface="Roboto"/>
                        </a:rPr>
                        <a:t>Destination degree</a:t>
                      </a:r>
                      <a:endParaRPr sz="1800">
                        <a:solidFill>
                          <a:schemeClr val="lt1"/>
                        </a:solidFill>
                        <a:latin typeface="Roboto"/>
                        <a:ea typeface="Roboto"/>
                        <a:cs typeface="Roboto"/>
                        <a:sym typeface="Roboto"/>
                      </a:endParaRPr>
                    </a:p>
                  </a:txBody>
                  <a:tcPr marL="63500" marR="63500" marT="63500" marB="63500">
                    <a:solidFill>
                      <a:schemeClr val="dk1"/>
                    </a:solidFill>
                  </a:tcPr>
                </a:tc>
                <a:tc>
                  <a:txBody>
                    <a:bodyPr/>
                    <a:lstStyle/>
                    <a:p>
                      <a:pPr marL="0" lvl="0" indent="0" algn="l" rtl="0">
                        <a:spcBef>
                          <a:spcPts val="0"/>
                        </a:spcBef>
                        <a:spcAft>
                          <a:spcPts val="0"/>
                        </a:spcAft>
                        <a:buNone/>
                      </a:pPr>
                      <a:r>
                        <a:rPr lang="en" sz="1800">
                          <a:solidFill>
                            <a:schemeClr val="lt1"/>
                          </a:solidFill>
                          <a:latin typeface="Roboto"/>
                          <a:ea typeface="Roboto"/>
                          <a:cs typeface="Roboto"/>
                          <a:sym typeface="Roboto"/>
                        </a:rPr>
                        <a:t>Total text coverage implied</a:t>
                      </a:r>
                      <a:endParaRPr sz="1800">
                        <a:solidFill>
                          <a:schemeClr val="lt1"/>
                        </a:solidFill>
                        <a:latin typeface="Roboto"/>
                        <a:ea typeface="Roboto"/>
                        <a:cs typeface="Roboto"/>
                        <a:sym typeface="Roboto"/>
                      </a:endParaRPr>
                    </a:p>
                  </a:txBody>
                  <a:tcPr marL="63500" marR="63500" marT="63500" marB="63500">
                    <a:solidFill>
                      <a:schemeClr val="dk1"/>
                    </a:solidFill>
                  </a:tcPr>
                </a:tc>
                <a:tc>
                  <a:txBody>
                    <a:bodyPr/>
                    <a:lstStyle/>
                    <a:p>
                      <a:pPr marL="0" lvl="0" indent="0" algn="l" rtl="0">
                        <a:spcBef>
                          <a:spcPts val="0"/>
                        </a:spcBef>
                        <a:spcAft>
                          <a:spcPts val="0"/>
                        </a:spcAft>
                        <a:buNone/>
                      </a:pPr>
                      <a:r>
                        <a:rPr lang="en" sz="1800">
                          <a:solidFill>
                            <a:schemeClr val="lt1"/>
                          </a:solidFill>
                          <a:latin typeface="Roboto"/>
                          <a:ea typeface="Roboto"/>
                          <a:cs typeface="Roboto"/>
                          <a:sym typeface="Roboto"/>
                        </a:rPr>
                        <a:t>No. of unknown words per 000</a:t>
                      </a:r>
                      <a:endParaRPr sz="1800">
                        <a:solidFill>
                          <a:schemeClr val="lt1"/>
                        </a:solidFill>
                        <a:latin typeface="Roboto"/>
                        <a:ea typeface="Roboto"/>
                        <a:cs typeface="Roboto"/>
                        <a:sym typeface="Roboto"/>
                      </a:endParaRPr>
                    </a:p>
                  </a:txBody>
                  <a:tcPr marL="63500" marR="63500" marT="63500" marB="63500">
                    <a:solidFill>
                      <a:schemeClr val="dk1"/>
                    </a:solidFill>
                  </a:tcPr>
                </a:tc>
                <a:tc>
                  <a:txBody>
                    <a:bodyPr/>
                    <a:lstStyle/>
                    <a:p>
                      <a:pPr marL="0" lvl="0" indent="0" algn="l" rtl="0">
                        <a:spcBef>
                          <a:spcPts val="0"/>
                        </a:spcBef>
                        <a:spcAft>
                          <a:spcPts val="0"/>
                        </a:spcAft>
                        <a:buNone/>
                      </a:pPr>
                      <a:r>
                        <a:rPr lang="en" sz="1800">
                          <a:solidFill>
                            <a:schemeClr val="lt1"/>
                          </a:solidFill>
                          <a:latin typeface="Roboto"/>
                          <a:ea typeface="Roboto"/>
                          <a:cs typeface="Roboto"/>
                          <a:sym typeface="Roboto"/>
                        </a:rPr>
                        <a:t>One in X Words Unknown</a:t>
                      </a:r>
                      <a:endParaRPr sz="1800">
                        <a:solidFill>
                          <a:schemeClr val="lt1"/>
                        </a:solidFill>
                        <a:latin typeface="Roboto"/>
                        <a:ea typeface="Roboto"/>
                        <a:cs typeface="Roboto"/>
                        <a:sym typeface="Roboto"/>
                      </a:endParaRPr>
                    </a:p>
                  </a:txBody>
                  <a:tcPr marL="63500" marR="63500" marT="63500" marB="63500">
                    <a:solidFill>
                      <a:schemeClr val="dk1"/>
                    </a:solidFill>
                  </a:tcPr>
                </a:tc>
                <a:extLst>
                  <a:ext uri="{0D108BD9-81ED-4DB2-BD59-A6C34878D82A}">
                    <a16:rowId xmlns:a16="http://schemas.microsoft.com/office/drawing/2014/main" val="10000"/>
                  </a:ext>
                </a:extLst>
              </a:tr>
              <a:tr h="483850">
                <a:tc>
                  <a:txBody>
                    <a:bodyPr/>
                    <a:lstStyle/>
                    <a:p>
                      <a:pPr marL="0" lvl="0" indent="0" algn="l" rtl="0">
                        <a:spcBef>
                          <a:spcPts val="0"/>
                        </a:spcBef>
                        <a:spcAft>
                          <a:spcPts val="0"/>
                        </a:spcAft>
                        <a:buNone/>
                      </a:pPr>
                      <a:r>
                        <a:rPr lang="en" sz="1800">
                          <a:latin typeface="Roboto"/>
                          <a:ea typeface="Roboto"/>
                          <a:cs typeface="Roboto"/>
                          <a:sym typeface="Roboto"/>
                        </a:rPr>
                        <a:t>B</a:t>
                      </a:r>
                      <a:endParaRPr sz="1800">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r>
                        <a:rPr lang="en" sz="1800">
                          <a:latin typeface="Roboto"/>
                          <a:ea typeface="Roboto"/>
                          <a:cs typeface="Roboto"/>
                          <a:sym typeface="Roboto"/>
                        </a:rPr>
                        <a:t>MA HRM</a:t>
                      </a:r>
                      <a:endParaRPr sz="18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800">
                          <a:latin typeface="Roboto"/>
                          <a:ea typeface="Roboto"/>
                          <a:cs typeface="Roboto"/>
                          <a:sym typeface="Roboto"/>
                        </a:rPr>
                        <a:t>80.97</a:t>
                      </a:r>
                      <a:endParaRPr sz="1800">
                        <a:latin typeface="Roboto"/>
                        <a:ea typeface="Roboto"/>
                        <a:cs typeface="Roboto"/>
                        <a:sym typeface="Roboto"/>
                      </a:endParaRPr>
                    </a:p>
                  </a:txBody>
                  <a:tcPr marL="63500" marR="63500" marT="63500" marB="63500">
                    <a:lnB w="9525" cap="flat" cmpd="sng">
                      <a:solidFill>
                        <a:srgbClr val="CCCCCC"/>
                      </a:solidFill>
                      <a:prstDash val="solid"/>
                      <a:round/>
                      <a:headEnd type="none" w="sm" len="sm"/>
                      <a:tailEnd type="none" w="sm" len="sm"/>
                    </a:lnB>
                  </a:tcPr>
                </a:tc>
                <a:tc>
                  <a:txBody>
                    <a:bodyPr/>
                    <a:lstStyle/>
                    <a:p>
                      <a:pPr marL="0" lvl="0" indent="0" algn="r" rtl="0">
                        <a:spcBef>
                          <a:spcPts val="0"/>
                        </a:spcBef>
                        <a:spcAft>
                          <a:spcPts val="0"/>
                        </a:spcAft>
                        <a:buNone/>
                      </a:pPr>
                      <a:r>
                        <a:rPr lang="en" sz="1800">
                          <a:latin typeface="Roboto"/>
                          <a:ea typeface="Roboto"/>
                          <a:cs typeface="Roboto"/>
                          <a:sym typeface="Roboto"/>
                        </a:rPr>
                        <a:t>190.26</a:t>
                      </a:r>
                      <a:endParaRPr sz="1800">
                        <a:latin typeface="Roboto"/>
                        <a:ea typeface="Roboto"/>
                        <a:cs typeface="Roboto"/>
                        <a:sym typeface="Roboto"/>
                      </a:endParaRPr>
                    </a:p>
                  </a:txBody>
                  <a:tcPr marL="63500" marR="63500" marT="63500" marB="63500">
                    <a:lnB w="9525" cap="flat" cmpd="sng">
                      <a:solidFill>
                        <a:srgbClr val="CCCCCC"/>
                      </a:solidFill>
                      <a:prstDash val="solid"/>
                      <a:round/>
                      <a:headEnd type="none" w="sm" len="sm"/>
                      <a:tailEnd type="none" w="sm" len="sm"/>
                    </a:lnB>
                  </a:tcPr>
                </a:tc>
                <a:tc>
                  <a:txBody>
                    <a:bodyPr/>
                    <a:lstStyle/>
                    <a:p>
                      <a:pPr marL="0" lvl="0" indent="0" algn="r" rtl="0">
                        <a:spcBef>
                          <a:spcPts val="0"/>
                        </a:spcBef>
                        <a:spcAft>
                          <a:spcPts val="0"/>
                        </a:spcAft>
                        <a:buNone/>
                      </a:pPr>
                      <a:r>
                        <a:rPr lang="en" sz="1800">
                          <a:latin typeface="Roboto"/>
                          <a:ea typeface="Roboto"/>
                          <a:cs typeface="Roboto"/>
                          <a:sym typeface="Roboto"/>
                        </a:rPr>
                        <a:t>5.26</a:t>
                      </a:r>
                      <a:endParaRPr sz="1800">
                        <a:latin typeface="Roboto"/>
                        <a:ea typeface="Roboto"/>
                        <a:cs typeface="Roboto"/>
                        <a:sym typeface="Roboto"/>
                      </a:endParaRPr>
                    </a:p>
                  </a:txBody>
                  <a:tcPr marL="63500" marR="63500" marT="63500" marB="63500">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483850">
                <a:tc>
                  <a:txBody>
                    <a:bodyPr/>
                    <a:lstStyle/>
                    <a:p>
                      <a:pPr marL="0" lvl="0" indent="0" algn="l" rtl="0">
                        <a:spcBef>
                          <a:spcPts val="0"/>
                        </a:spcBef>
                        <a:spcAft>
                          <a:spcPts val="0"/>
                        </a:spcAft>
                        <a:buNone/>
                      </a:pPr>
                      <a:r>
                        <a:rPr lang="en" sz="1800">
                          <a:latin typeface="Roboto"/>
                          <a:ea typeface="Roboto"/>
                          <a:cs typeface="Roboto"/>
                          <a:sym typeface="Roboto"/>
                        </a:rPr>
                        <a:t>C</a:t>
                      </a:r>
                      <a:endParaRPr sz="1800">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r>
                        <a:rPr lang="en" sz="1800">
                          <a:latin typeface="Roboto"/>
                          <a:ea typeface="Roboto"/>
                          <a:cs typeface="Roboto"/>
                          <a:sym typeface="Roboto"/>
                        </a:rPr>
                        <a:t>MA DM</a:t>
                      </a:r>
                      <a:endParaRPr sz="1800">
                        <a:latin typeface="Roboto"/>
                        <a:ea typeface="Roboto"/>
                        <a:cs typeface="Roboto"/>
                        <a:sym typeface="Roboto"/>
                      </a:endParaRPr>
                    </a:p>
                  </a:txBody>
                  <a:tcPr marL="63500" marR="63500" marT="63500" marB="63500">
                    <a:lnR w="9525" cap="flat" cmpd="sng">
                      <a:solidFill>
                        <a:srgbClr val="CCCCCC"/>
                      </a:solidFill>
                      <a:prstDash val="solid"/>
                      <a:round/>
                      <a:headEnd type="none" w="sm" len="sm"/>
                      <a:tailEnd type="none" w="sm" len="sm"/>
                    </a:lnR>
                  </a:tcPr>
                </a:tc>
                <a:tc>
                  <a:txBody>
                    <a:bodyPr/>
                    <a:lstStyle/>
                    <a:p>
                      <a:pPr marL="0" lvl="0" indent="0" algn="r" rtl="0">
                        <a:lnSpc>
                          <a:spcPct val="115000"/>
                        </a:lnSpc>
                        <a:spcBef>
                          <a:spcPts val="0"/>
                        </a:spcBef>
                        <a:spcAft>
                          <a:spcPts val="0"/>
                        </a:spcAft>
                        <a:buNone/>
                      </a:pPr>
                      <a:r>
                        <a:rPr lang="en" sz="1800">
                          <a:latin typeface="Roboto"/>
                          <a:ea typeface="Roboto"/>
                          <a:cs typeface="Roboto"/>
                          <a:sym typeface="Roboto"/>
                        </a:rPr>
                        <a:t>92.92</a:t>
                      </a:r>
                      <a:endParaRPr sz="1800">
                        <a:latin typeface="Roboto"/>
                        <a:ea typeface="Roboto"/>
                        <a:cs typeface="Roboto"/>
                        <a:sym typeface="Roboto"/>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800">
                          <a:latin typeface="Roboto"/>
                          <a:ea typeface="Roboto"/>
                          <a:cs typeface="Roboto"/>
                          <a:sym typeface="Roboto"/>
                        </a:rPr>
                        <a:t>70.78</a:t>
                      </a:r>
                      <a:endParaRPr sz="1800">
                        <a:latin typeface="Roboto"/>
                        <a:ea typeface="Roboto"/>
                        <a:cs typeface="Roboto"/>
                        <a:sym typeface="Roboto"/>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800">
                          <a:latin typeface="Roboto"/>
                          <a:ea typeface="Roboto"/>
                          <a:cs typeface="Roboto"/>
                          <a:sym typeface="Roboto"/>
                        </a:rPr>
                        <a:t>14.13</a:t>
                      </a:r>
                      <a:endParaRPr sz="1800">
                        <a:latin typeface="Roboto"/>
                        <a:ea typeface="Roboto"/>
                        <a:cs typeface="Roboto"/>
                        <a:sym typeface="Roboto"/>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483850">
                <a:tc>
                  <a:txBody>
                    <a:bodyPr/>
                    <a:lstStyle/>
                    <a:p>
                      <a:pPr marL="0" lvl="0" indent="0" algn="l" rtl="0">
                        <a:spcBef>
                          <a:spcPts val="0"/>
                        </a:spcBef>
                        <a:spcAft>
                          <a:spcPts val="0"/>
                        </a:spcAft>
                        <a:buNone/>
                      </a:pPr>
                      <a:r>
                        <a:rPr lang="en" sz="1800">
                          <a:latin typeface="Roboto"/>
                          <a:ea typeface="Roboto"/>
                          <a:cs typeface="Roboto"/>
                          <a:sym typeface="Roboto"/>
                        </a:rPr>
                        <a:t>D</a:t>
                      </a:r>
                      <a:endParaRPr sz="1800">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r>
                        <a:rPr lang="en" sz="1800">
                          <a:latin typeface="Roboto"/>
                          <a:ea typeface="Roboto"/>
                          <a:cs typeface="Roboto"/>
                          <a:sym typeface="Roboto"/>
                        </a:rPr>
                        <a:t>Bsc BM</a:t>
                      </a:r>
                      <a:endParaRPr sz="1800">
                        <a:latin typeface="Roboto"/>
                        <a:ea typeface="Roboto"/>
                        <a:cs typeface="Roboto"/>
                        <a:sym typeface="Roboto"/>
                      </a:endParaRPr>
                    </a:p>
                  </a:txBody>
                  <a:tcPr marL="63500" marR="63500" marT="63500" marB="63500">
                    <a:lnR w="9525" cap="flat" cmpd="sng">
                      <a:solidFill>
                        <a:srgbClr val="CCCCCC"/>
                      </a:solidFill>
                      <a:prstDash val="solid"/>
                      <a:round/>
                      <a:headEnd type="none" w="sm" len="sm"/>
                      <a:tailEnd type="none" w="sm" len="sm"/>
                    </a:lnR>
                  </a:tcPr>
                </a:tc>
                <a:tc>
                  <a:txBody>
                    <a:bodyPr/>
                    <a:lstStyle/>
                    <a:p>
                      <a:pPr marL="0" lvl="0" indent="0" algn="r" rtl="0">
                        <a:lnSpc>
                          <a:spcPct val="115000"/>
                        </a:lnSpc>
                        <a:spcBef>
                          <a:spcPts val="0"/>
                        </a:spcBef>
                        <a:spcAft>
                          <a:spcPts val="0"/>
                        </a:spcAft>
                        <a:buNone/>
                      </a:pPr>
                      <a:r>
                        <a:rPr lang="en" sz="1800">
                          <a:latin typeface="Roboto"/>
                          <a:ea typeface="Roboto"/>
                          <a:cs typeface="Roboto"/>
                          <a:sym typeface="Roboto"/>
                        </a:rPr>
                        <a:t>92.86</a:t>
                      </a:r>
                      <a:endParaRPr sz="1800">
                        <a:latin typeface="Roboto"/>
                        <a:ea typeface="Roboto"/>
                        <a:cs typeface="Roboto"/>
                        <a:sym typeface="Roboto"/>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800">
                          <a:latin typeface="Roboto"/>
                          <a:ea typeface="Roboto"/>
                          <a:cs typeface="Roboto"/>
                          <a:sym typeface="Roboto"/>
                        </a:rPr>
                        <a:t>71.45</a:t>
                      </a:r>
                      <a:endParaRPr sz="1800">
                        <a:latin typeface="Roboto"/>
                        <a:ea typeface="Roboto"/>
                        <a:cs typeface="Roboto"/>
                        <a:sym typeface="Roboto"/>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800">
                          <a:latin typeface="Roboto"/>
                          <a:ea typeface="Roboto"/>
                          <a:cs typeface="Roboto"/>
                          <a:sym typeface="Roboto"/>
                        </a:rPr>
                        <a:t>14.00</a:t>
                      </a:r>
                      <a:endParaRPr sz="1800">
                        <a:latin typeface="Roboto"/>
                        <a:ea typeface="Roboto"/>
                        <a:cs typeface="Roboto"/>
                        <a:sym typeface="Roboto"/>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483850">
                <a:tc>
                  <a:txBody>
                    <a:bodyPr/>
                    <a:lstStyle/>
                    <a:p>
                      <a:pPr marL="0" lvl="0" indent="0" algn="l" rtl="0">
                        <a:spcBef>
                          <a:spcPts val="0"/>
                        </a:spcBef>
                        <a:spcAft>
                          <a:spcPts val="0"/>
                        </a:spcAft>
                        <a:buNone/>
                      </a:pPr>
                      <a:r>
                        <a:rPr lang="en" sz="1800">
                          <a:latin typeface="Roboto"/>
                          <a:ea typeface="Roboto"/>
                          <a:cs typeface="Roboto"/>
                          <a:sym typeface="Roboto"/>
                        </a:rPr>
                        <a:t>E</a:t>
                      </a:r>
                      <a:endParaRPr sz="1800">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r>
                        <a:rPr lang="en" sz="1800">
                          <a:latin typeface="Roboto"/>
                          <a:ea typeface="Roboto"/>
                          <a:cs typeface="Roboto"/>
                          <a:sym typeface="Roboto"/>
                        </a:rPr>
                        <a:t>Bsc BM</a:t>
                      </a:r>
                      <a:endParaRPr sz="1800">
                        <a:latin typeface="Roboto"/>
                        <a:ea typeface="Roboto"/>
                        <a:cs typeface="Roboto"/>
                        <a:sym typeface="Roboto"/>
                      </a:endParaRPr>
                    </a:p>
                  </a:txBody>
                  <a:tcPr marL="63500" marR="63500" marT="63500" marB="63500">
                    <a:lnR w="9525" cap="flat" cmpd="sng">
                      <a:solidFill>
                        <a:srgbClr val="CCCCCC"/>
                      </a:solidFill>
                      <a:prstDash val="solid"/>
                      <a:round/>
                      <a:headEnd type="none" w="sm" len="sm"/>
                      <a:tailEnd type="none" w="sm" len="sm"/>
                    </a:lnR>
                  </a:tcPr>
                </a:tc>
                <a:tc>
                  <a:txBody>
                    <a:bodyPr/>
                    <a:lstStyle/>
                    <a:p>
                      <a:pPr marL="0" lvl="0" indent="0" algn="r" rtl="0">
                        <a:lnSpc>
                          <a:spcPct val="115000"/>
                        </a:lnSpc>
                        <a:spcBef>
                          <a:spcPts val="0"/>
                        </a:spcBef>
                        <a:spcAft>
                          <a:spcPts val="0"/>
                        </a:spcAft>
                        <a:buNone/>
                      </a:pPr>
                      <a:r>
                        <a:rPr lang="en" sz="1800">
                          <a:latin typeface="Roboto"/>
                          <a:ea typeface="Roboto"/>
                          <a:cs typeface="Roboto"/>
                          <a:sym typeface="Roboto"/>
                        </a:rPr>
                        <a:t>84.40</a:t>
                      </a:r>
                      <a:endParaRPr sz="1800">
                        <a:latin typeface="Roboto"/>
                        <a:ea typeface="Roboto"/>
                        <a:cs typeface="Roboto"/>
                        <a:sym typeface="Roboto"/>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800">
                          <a:latin typeface="Roboto"/>
                          <a:ea typeface="Roboto"/>
                          <a:cs typeface="Roboto"/>
                          <a:sym typeface="Roboto"/>
                        </a:rPr>
                        <a:t>155.98</a:t>
                      </a:r>
                      <a:endParaRPr sz="1800">
                        <a:latin typeface="Roboto"/>
                        <a:ea typeface="Roboto"/>
                        <a:cs typeface="Roboto"/>
                        <a:sym typeface="Roboto"/>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800">
                          <a:latin typeface="Roboto"/>
                          <a:ea typeface="Roboto"/>
                          <a:cs typeface="Roboto"/>
                          <a:sym typeface="Roboto"/>
                        </a:rPr>
                        <a:t>6.41</a:t>
                      </a:r>
                      <a:endParaRPr sz="1800">
                        <a:latin typeface="Roboto"/>
                        <a:ea typeface="Roboto"/>
                        <a:cs typeface="Roboto"/>
                        <a:sym typeface="Roboto"/>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483850">
                <a:tc>
                  <a:txBody>
                    <a:bodyPr/>
                    <a:lstStyle/>
                    <a:p>
                      <a:pPr marL="0" lvl="0" indent="0" algn="l" rtl="0">
                        <a:spcBef>
                          <a:spcPts val="0"/>
                        </a:spcBef>
                        <a:spcAft>
                          <a:spcPts val="0"/>
                        </a:spcAft>
                        <a:buNone/>
                      </a:pPr>
                      <a:r>
                        <a:rPr lang="en" sz="1600">
                          <a:latin typeface="Roboto"/>
                          <a:ea typeface="Roboto"/>
                          <a:cs typeface="Roboto"/>
                          <a:sym typeface="Roboto"/>
                        </a:rPr>
                        <a:t>Comfortable</a:t>
                      </a:r>
                      <a:endParaRPr sz="1600">
                        <a:latin typeface="Roboto"/>
                        <a:ea typeface="Roboto"/>
                        <a:cs typeface="Roboto"/>
                        <a:sym typeface="Roboto"/>
                      </a:endParaRPr>
                    </a:p>
                  </a:txBody>
                  <a:tcPr marL="63500" marR="63500" marT="63500" marB="63500">
                    <a:solidFill>
                      <a:srgbClr val="F3F3F3"/>
                    </a:solidFill>
                  </a:tcPr>
                </a:tc>
                <a:tc>
                  <a:txBody>
                    <a:bodyPr/>
                    <a:lstStyle/>
                    <a:p>
                      <a:pPr marL="0" lvl="0" indent="0" algn="l" rtl="0">
                        <a:spcBef>
                          <a:spcPts val="0"/>
                        </a:spcBef>
                        <a:spcAft>
                          <a:spcPts val="0"/>
                        </a:spcAft>
                        <a:buNone/>
                      </a:pPr>
                      <a:r>
                        <a:rPr lang="en" sz="1800">
                          <a:latin typeface="Roboto"/>
                          <a:ea typeface="Roboto"/>
                          <a:cs typeface="Roboto"/>
                          <a:sym typeface="Roboto"/>
                        </a:rPr>
                        <a:t>--</a:t>
                      </a:r>
                      <a:endParaRPr sz="1800">
                        <a:latin typeface="Roboto"/>
                        <a:ea typeface="Roboto"/>
                        <a:cs typeface="Roboto"/>
                        <a:sym typeface="Roboto"/>
                      </a:endParaRPr>
                    </a:p>
                  </a:txBody>
                  <a:tcPr marL="63500" marR="63500" marT="63500" marB="63500">
                    <a:lnR w="9525" cap="flat" cmpd="sng">
                      <a:solidFill>
                        <a:srgbClr val="CCCCCC"/>
                      </a:solidFill>
                      <a:prstDash val="solid"/>
                      <a:round/>
                      <a:headEnd type="none" w="sm" len="sm"/>
                      <a:tailEnd type="none" w="sm" len="sm"/>
                    </a:lnR>
                    <a:solidFill>
                      <a:srgbClr val="F3F3F3"/>
                    </a:solidFill>
                  </a:tcPr>
                </a:tc>
                <a:tc>
                  <a:txBody>
                    <a:bodyPr/>
                    <a:lstStyle/>
                    <a:p>
                      <a:pPr marL="0" lvl="0" indent="0" algn="r" rtl="0">
                        <a:lnSpc>
                          <a:spcPct val="115000"/>
                        </a:lnSpc>
                        <a:spcBef>
                          <a:spcPts val="0"/>
                        </a:spcBef>
                        <a:spcAft>
                          <a:spcPts val="0"/>
                        </a:spcAft>
                        <a:buNone/>
                      </a:pPr>
                      <a:r>
                        <a:rPr lang="en" sz="1800">
                          <a:latin typeface="Roboto"/>
                          <a:ea typeface="Roboto"/>
                          <a:cs typeface="Roboto"/>
                          <a:sym typeface="Roboto"/>
                        </a:rPr>
                        <a:t>98.00</a:t>
                      </a:r>
                      <a:endParaRPr sz="1800">
                        <a:latin typeface="Roboto"/>
                        <a:ea typeface="Roboto"/>
                        <a:cs typeface="Roboto"/>
                        <a:sym typeface="Roboto"/>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1800">
                          <a:latin typeface="Roboto"/>
                          <a:ea typeface="Roboto"/>
                          <a:cs typeface="Roboto"/>
                          <a:sym typeface="Roboto"/>
                        </a:rPr>
                        <a:t>20</a:t>
                      </a:r>
                      <a:endParaRPr sz="1800">
                        <a:latin typeface="Roboto"/>
                        <a:ea typeface="Roboto"/>
                        <a:cs typeface="Roboto"/>
                        <a:sym typeface="Roboto"/>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1800">
                          <a:latin typeface="Roboto"/>
                          <a:ea typeface="Roboto"/>
                          <a:cs typeface="Roboto"/>
                          <a:sym typeface="Roboto"/>
                        </a:rPr>
                        <a:t>50</a:t>
                      </a:r>
                      <a:endParaRPr sz="1800">
                        <a:latin typeface="Roboto"/>
                        <a:ea typeface="Roboto"/>
                        <a:cs typeface="Roboto"/>
                        <a:sym typeface="Roboto"/>
                      </a:endParaRPr>
                    </a:p>
                  </a:txBody>
                  <a:tcPr marL="25400" marR="25400" marT="25400" marB="2540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3F3F3"/>
                    </a:solidFill>
                  </a:tcPr>
                </a:tc>
                <a:extLst>
                  <a:ext uri="{0D108BD9-81ED-4DB2-BD59-A6C34878D82A}">
                    <a16:rowId xmlns:a16="http://schemas.microsoft.com/office/drawing/2014/main" val="10005"/>
                  </a:ext>
                </a:extLst>
              </a:tr>
            </a:tbl>
          </a:graphicData>
        </a:graphic>
      </p:graphicFrame>
      <p:sp>
        <p:nvSpPr>
          <p:cNvPr id="294" name="Google Shape;294;p38"/>
          <p:cNvSpPr txBox="1"/>
          <p:nvPr/>
        </p:nvSpPr>
        <p:spPr>
          <a:xfrm>
            <a:off x="7876625" y="1190075"/>
            <a:ext cx="1217100" cy="105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latin typeface="Roboto"/>
                <a:ea typeface="Roboto"/>
                <a:cs typeface="Roboto"/>
                <a:sym typeface="Roboto"/>
              </a:rPr>
              <a:t>All five are very distant from 98% coverage</a:t>
            </a:r>
            <a:endParaRPr sz="1500">
              <a:latin typeface="Roboto"/>
              <a:ea typeface="Roboto"/>
              <a:cs typeface="Roboto"/>
              <a:sym typeface="Roboto"/>
            </a:endParaRPr>
          </a:p>
        </p:txBody>
      </p:sp>
      <p:sp>
        <p:nvSpPr>
          <p:cNvPr id="295" name="Google Shape;295;p38"/>
          <p:cNvSpPr txBox="1"/>
          <p:nvPr/>
        </p:nvSpPr>
        <p:spPr>
          <a:xfrm>
            <a:off x="7876625" y="2400300"/>
            <a:ext cx="1267500" cy="138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latin typeface="Roboto"/>
                <a:ea typeface="Roboto"/>
                <a:cs typeface="Roboto"/>
                <a:sym typeface="Roboto"/>
              </a:rPr>
              <a:t>L2 alone not likely to provide epistemic access</a:t>
            </a:r>
            <a:endParaRPr sz="1500">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9"/>
          <p:cNvSpPr txBox="1">
            <a:spLocks noGrp="1"/>
          </p:cNvSpPr>
          <p:nvPr>
            <p:ph type="title"/>
          </p:nvPr>
        </p:nvSpPr>
        <p:spPr>
          <a:xfrm>
            <a:off x="311700" y="18287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 not a deficit but a difference</a:t>
            </a:r>
            <a:endParaRPr/>
          </a:p>
        </p:txBody>
      </p:sp>
      <p:sp>
        <p:nvSpPr>
          <p:cNvPr id="301" name="Google Shape;301;p39"/>
          <p:cNvSpPr txBox="1">
            <a:spLocks noGrp="1"/>
          </p:cNvSpPr>
          <p:nvPr>
            <p:ph type="body" idx="1"/>
          </p:nvPr>
        </p:nvSpPr>
        <p:spPr>
          <a:xfrm>
            <a:off x="311700" y="1017800"/>
            <a:ext cx="8520600" cy="3858600"/>
          </a:xfrm>
          <a:prstGeom prst="rect">
            <a:avLst/>
          </a:prstGeom>
          <a:solidFill>
            <a:srgbClr val="FFFFFF"/>
          </a:solidFill>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Large group of Chinese speakers with weakest recorded correlations with IELTS scores and Vocabulary test</a:t>
            </a:r>
            <a:endParaRPr sz="2000"/>
          </a:p>
          <a:p>
            <a:pPr marL="457200" lvl="0" indent="-355600" algn="l" rtl="0">
              <a:spcBef>
                <a:spcPts val="0"/>
              </a:spcBef>
              <a:spcAft>
                <a:spcPts val="0"/>
              </a:spcAft>
              <a:buSzPts val="2000"/>
              <a:buChar char="●"/>
            </a:pPr>
            <a:r>
              <a:rPr lang="en" sz="2000"/>
              <a:t>Apparently ‘leveraging’ smaller vocabularies into higher IELTS scores</a:t>
            </a:r>
            <a:endParaRPr sz="2000"/>
          </a:p>
          <a:p>
            <a:pPr marL="457200" lvl="0" indent="0" algn="l" rtl="0">
              <a:spcBef>
                <a:spcPts val="1600"/>
              </a:spcBef>
              <a:spcAft>
                <a:spcPts val="0"/>
              </a:spcAft>
              <a:buNone/>
            </a:pPr>
            <a:r>
              <a:rPr lang="en" sz="2000" b="1"/>
              <a:t>BUT</a:t>
            </a:r>
            <a:endParaRPr sz="2000" b="1"/>
          </a:p>
          <a:p>
            <a:pPr marL="457200" lvl="0" indent="-355600" algn="l" rtl="0">
              <a:spcBef>
                <a:spcPts val="1600"/>
              </a:spcBef>
              <a:spcAft>
                <a:spcPts val="0"/>
              </a:spcAft>
              <a:buSzPts val="2000"/>
              <a:buChar char="●"/>
            </a:pPr>
            <a:r>
              <a:rPr lang="en" sz="2000"/>
              <a:t>Chinese students interviewed very adaptive; adapt to presessional</a:t>
            </a:r>
            <a:endParaRPr sz="2000"/>
          </a:p>
          <a:p>
            <a:pPr marL="457200" lvl="0" indent="-355600" algn="l" rtl="0">
              <a:spcBef>
                <a:spcPts val="0"/>
              </a:spcBef>
              <a:spcAft>
                <a:spcPts val="0"/>
              </a:spcAft>
              <a:buSzPts val="2000"/>
              <a:buChar char="●"/>
            </a:pPr>
            <a:r>
              <a:rPr lang="en" sz="2000"/>
              <a:t>Work ethic; translation strategies apparently overcome apparent severe limitations in vocabulary</a:t>
            </a:r>
            <a:endParaRPr sz="2000"/>
          </a:p>
          <a:p>
            <a:pPr marL="457200" lvl="0" indent="-355600" algn="l" rtl="0">
              <a:spcBef>
                <a:spcPts val="0"/>
              </a:spcBef>
              <a:spcAft>
                <a:spcPts val="0"/>
              </a:spcAft>
              <a:buSzPts val="2000"/>
              <a:buChar char="●"/>
            </a:pPr>
            <a:r>
              <a:rPr lang="en" sz="2000"/>
              <a:t>Gaming a test requires intense application of cognitive, problem solving resources, these then applied to new problems</a:t>
            </a:r>
            <a:endParaRPr sz="2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0"/>
          <p:cNvSpPr txBox="1">
            <a:spLocks noGrp="1"/>
          </p:cNvSpPr>
          <p:nvPr>
            <p:ph type="title"/>
          </p:nvPr>
        </p:nvSpPr>
        <p:spPr>
          <a:xfrm>
            <a:off x="311700" y="18287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 assessment and support</a:t>
            </a:r>
            <a:endParaRPr/>
          </a:p>
        </p:txBody>
      </p:sp>
      <p:sp>
        <p:nvSpPr>
          <p:cNvPr id="307" name="Google Shape;307;p40"/>
          <p:cNvSpPr txBox="1">
            <a:spLocks noGrp="1"/>
          </p:cNvSpPr>
          <p:nvPr>
            <p:ph type="body" idx="1"/>
          </p:nvPr>
        </p:nvSpPr>
        <p:spPr>
          <a:xfrm>
            <a:off x="311700" y="1017800"/>
            <a:ext cx="8520600" cy="26679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dirty="0"/>
              <a:t>Is IELTS test + vocabulary test a more robust assessment?</a:t>
            </a:r>
            <a:endParaRPr sz="2000" dirty="0"/>
          </a:p>
          <a:p>
            <a:pPr marL="457200" lvl="0" indent="-355600" algn="l" rtl="0">
              <a:spcBef>
                <a:spcPts val="0"/>
              </a:spcBef>
              <a:spcAft>
                <a:spcPts val="0"/>
              </a:spcAft>
              <a:buSzPts val="2000"/>
              <a:buChar char="●"/>
            </a:pPr>
            <a:r>
              <a:rPr lang="en" sz="2000" dirty="0"/>
              <a:t>Avoid </a:t>
            </a:r>
            <a:r>
              <a:rPr lang="en-GB" sz="2000" dirty="0"/>
              <a:t>IELTS-type </a:t>
            </a:r>
            <a:r>
              <a:rPr lang="en" sz="2000" dirty="0"/>
              <a:t>MCQs in assessments?</a:t>
            </a:r>
            <a:endParaRPr sz="2000" dirty="0"/>
          </a:p>
          <a:p>
            <a:pPr marL="457200" lvl="0" indent="-355600" algn="l" rtl="0">
              <a:spcBef>
                <a:spcPts val="0"/>
              </a:spcBef>
              <a:spcAft>
                <a:spcPts val="0"/>
              </a:spcAft>
              <a:buSzPts val="2000"/>
              <a:buChar char="●"/>
            </a:pPr>
            <a:r>
              <a:rPr lang="en" sz="2000" dirty="0"/>
              <a:t>Model predicts major reading problems with Semester 1 texts; is this English-medium education? Shouldn’t we admit role of L1? Social processes? </a:t>
            </a:r>
            <a:endParaRPr sz="2000" dirty="0"/>
          </a:p>
          <a:p>
            <a:pPr marL="457200" lvl="0" indent="-355600" algn="l" rtl="0">
              <a:spcBef>
                <a:spcPts val="0"/>
              </a:spcBef>
              <a:spcAft>
                <a:spcPts val="0"/>
              </a:spcAft>
              <a:buSzPts val="2000"/>
              <a:buChar char="●"/>
            </a:pPr>
            <a:r>
              <a:rPr lang="en" sz="2000" dirty="0"/>
              <a:t>Is the learning produced different from those with larger vocabulary?</a:t>
            </a:r>
            <a:endParaRPr sz="2000" dirty="0"/>
          </a:p>
          <a:p>
            <a:pPr marL="457200" lvl="0" indent="-355600" algn="l" rtl="0">
              <a:spcBef>
                <a:spcPts val="0"/>
              </a:spcBef>
              <a:spcAft>
                <a:spcPts val="0"/>
              </a:spcAft>
              <a:buSzPts val="2000"/>
              <a:buChar char="●"/>
            </a:pPr>
            <a:r>
              <a:rPr lang="en" sz="2000" dirty="0"/>
              <a:t>How can we support students with high IELTS scores and low lexical knowledge?</a:t>
            </a:r>
          </a:p>
          <a:p>
            <a:pPr marL="101600" lvl="0" indent="0" algn="l" rtl="0">
              <a:spcBef>
                <a:spcPts val="0"/>
              </a:spcBef>
              <a:spcAft>
                <a:spcPts val="0"/>
              </a:spcAft>
              <a:buSzPts val="2000"/>
              <a:buNone/>
            </a:pPr>
            <a:endParaRPr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1"/>
          <p:cNvSpPr txBox="1">
            <a:spLocks noGrp="1"/>
          </p:cNvSpPr>
          <p:nvPr>
            <p:ph type="title"/>
          </p:nvPr>
        </p:nvSpPr>
        <p:spPr>
          <a:xfrm>
            <a:off x="311700" y="410000"/>
            <a:ext cx="2553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313" name="Google Shape;313;p41"/>
          <p:cNvSpPr txBox="1">
            <a:spLocks noGrp="1"/>
          </p:cNvSpPr>
          <p:nvPr>
            <p:ph type="body" idx="1"/>
          </p:nvPr>
        </p:nvSpPr>
        <p:spPr>
          <a:xfrm>
            <a:off x="311700" y="1229875"/>
            <a:ext cx="8520600" cy="3630800"/>
          </a:xfrm>
          <a:prstGeom prst="rect">
            <a:avLst/>
          </a:prstGeom>
          <a:solidFill>
            <a:schemeClr val="bg1"/>
          </a:solidFill>
        </p:spPr>
        <p:txBody>
          <a:bodyPr spcFirstLastPara="1" wrap="square" lIns="91425" tIns="91425" rIns="91425" bIns="91425" anchor="t" anchorCtr="0">
            <a:noAutofit/>
          </a:bodyPr>
          <a:lstStyle/>
          <a:p>
            <a:pPr marL="0" indent="0">
              <a:buNone/>
            </a:pPr>
            <a:r>
              <a:rPr lang="en" sz="1100" dirty="0">
                <a:solidFill>
                  <a:srgbClr val="222222"/>
                </a:solidFill>
              </a:rPr>
              <a:t>Alderson, J. C. (2005). Diagnosing foreign language proficiency: The interface between learning and assessment. A&amp;C Black</a:t>
            </a:r>
            <a:endParaRPr sz="1100" dirty="0">
              <a:solidFill>
                <a:srgbClr val="000000"/>
              </a:solidFill>
            </a:endParaRPr>
          </a:p>
          <a:p>
            <a:pPr marL="0" indent="0">
              <a:buNone/>
            </a:pPr>
            <a:r>
              <a:rPr lang="en" sz="1100" dirty="0">
                <a:solidFill>
                  <a:srgbClr val="000000"/>
                </a:solidFill>
              </a:rPr>
              <a:t>Beglar, D. (2010). A Rasch-based validation of the Vocabulary Size Test. Language Testing, 27(1), 101-118.</a:t>
            </a:r>
            <a:endParaRPr sz="1100" dirty="0">
              <a:solidFill>
                <a:srgbClr val="000000"/>
              </a:solidFill>
            </a:endParaRPr>
          </a:p>
          <a:p>
            <a:pPr marL="0" indent="0">
              <a:buNone/>
            </a:pPr>
            <a:r>
              <a:rPr lang="en" sz="1100" dirty="0">
                <a:solidFill>
                  <a:srgbClr val="222222"/>
                </a:solidFill>
              </a:rPr>
              <a:t>Drummond, A. (2018). Investigating the Relationship between IELTS Scores and Receptive Vocabulary Size. </a:t>
            </a:r>
            <a:r>
              <a:rPr lang="en" sz="1100" i="1" dirty="0">
                <a:solidFill>
                  <a:srgbClr val="222222"/>
                </a:solidFill>
              </a:rPr>
              <a:t>Journal of the Foundation Year Network</a:t>
            </a:r>
            <a:r>
              <a:rPr lang="en" sz="1100" dirty="0">
                <a:solidFill>
                  <a:srgbClr val="222222"/>
                </a:solidFill>
              </a:rPr>
              <a:t>, </a:t>
            </a:r>
            <a:r>
              <a:rPr lang="en" sz="1100" i="1" dirty="0">
                <a:solidFill>
                  <a:srgbClr val="222222"/>
                </a:solidFill>
              </a:rPr>
              <a:t>1</a:t>
            </a:r>
            <a:r>
              <a:rPr lang="en" sz="1100" dirty="0">
                <a:solidFill>
                  <a:srgbClr val="222222"/>
                </a:solidFill>
              </a:rPr>
              <a:t>.</a:t>
            </a:r>
            <a:br>
              <a:rPr lang="en" sz="1100" dirty="0">
                <a:solidFill>
                  <a:srgbClr val="000000"/>
                </a:solidFill>
              </a:rPr>
            </a:br>
            <a:r>
              <a:rPr lang="en" sz="1100" dirty="0">
                <a:solidFill>
                  <a:srgbClr val="000000"/>
                </a:solidFill>
              </a:rPr>
              <a:t>Hu, M., and Nation, I. S. P. (2000). Vocabulary density and reading comprehension. Reading in a Foreign Language, 23, 403–430.</a:t>
            </a:r>
            <a:endParaRPr sz="1100" dirty="0">
              <a:solidFill>
                <a:srgbClr val="000000"/>
              </a:solidFill>
            </a:endParaRPr>
          </a:p>
          <a:p>
            <a:pPr marL="0" indent="0">
              <a:buNone/>
            </a:pPr>
            <a:r>
              <a:rPr lang="en" sz="1100" dirty="0">
                <a:solidFill>
                  <a:srgbClr val="000000"/>
                </a:solidFill>
              </a:rPr>
              <a:t>Gyllstad, H., Vilkaitė, L., &amp; Schmitt, N. (2015). Assessing vocabulary size through multiple-choice formats: Issues with guessing and sampling rates. ITL-International Journal of Applied Linguistics, 166(2), 278-306.</a:t>
            </a:r>
            <a:br>
              <a:rPr lang="en" sz="1100" dirty="0">
                <a:solidFill>
                  <a:srgbClr val="000000"/>
                </a:solidFill>
              </a:rPr>
            </a:br>
            <a:r>
              <a:rPr lang="en" sz="1100" dirty="0">
                <a:solidFill>
                  <a:srgbClr val="000000"/>
                </a:solidFill>
              </a:rPr>
              <a:t>Laufer, B. (1992). How much lexis is necessary for reading comprehension? In Vocabulary and Applied Linguistics (pp. 126-132). Palgrave Macmillan, London.</a:t>
            </a:r>
            <a:endParaRPr sz="1100" dirty="0">
              <a:solidFill>
                <a:srgbClr val="000000"/>
              </a:solidFill>
            </a:endParaRPr>
          </a:p>
          <a:p>
            <a:pPr marL="0" indent="0">
              <a:buNone/>
            </a:pPr>
            <a:r>
              <a:rPr lang="en" sz="1100" dirty="0">
                <a:solidFill>
                  <a:srgbClr val="222222"/>
                </a:solidFill>
              </a:rPr>
              <a:t>Milton, J. (2013). Measuring the contribution of vocabulary knowledge to proficiency in the four skills. C. Bardel, C. Lindqvist, &amp; B. Laufer (Eds.) L, 2, 57-78</a:t>
            </a:r>
            <a:endParaRPr sz="1100" dirty="0">
              <a:solidFill>
                <a:srgbClr val="000000"/>
              </a:solidFill>
            </a:endParaRPr>
          </a:p>
          <a:p>
            <a:pPr marL="0" indent="0">
              <a:buNone/>
            </a:pPr>
            <a:r>
              <a:rPr lang="en" sz="1100" dirty="0">
                <a:solidFill>
                  <a:srgbClr val="222222"/>
                </a:solidFill>
              </a:rPr>
              <a:t>Milton, J., Wade, J., &amp; Hopkins, N. (2010). Aural word recognition and oral competence in English as a foreign language. </a:t>
            </a:r>
            <a:r>
              <a:rPr lang="en" sz="1100" i="1" dirty="0">
                <a:solidFill>
                  <a:srgbClr val="222222"/>
                </a:solidFill>
              </a:rPr>
              <a:t>Insights into non-native vocabulary teaching and learning</a:t>
            </a:r>
            <a:r>
              <a:rPr lang="en" sz="1100" dirty="0">
                <a:solidFill>
                  <a:srgbClr val="222222"/>
                </a:solidFill>
              </a:rPr>
              <a:t>, 83-98.</a:t>
            </a:r>
            <a:br>
              <a:rPr lang="en" sz="1100" dirty="0">
                <a:solidFill>
                  <a:srgbClr val="000000"/>
                </a:solidFill>
              </a:rPr>
            </a:br>
            <a:r>
              <a:rPr lang="en" sz="1100" dirty="0">
                <a:solidFill>
                  <a:srgbClr val="000000"/>
                </a:solidFill>
              </a:rPr>
              <a:t>Nation, I. S. P. (2006). How large a vocabulary is needed for reading and listening?. Canadian Modern Language Review, 63(1), 59-82.</a:t>
            </a:r>
            <a:br>
              <a:rPr lang="en" sz="1100" dirty="0">
                <a:solidFill>
                  <a:srgbClr val="000000"/>
                </a:solidFill>
              </a:rPr>
            </a:br>
            <a:r>
              <a:rPr lang="en" sz="1100" dirty="0">
                <a:solidFill>
                  <a:srgbClr val="000000"/>
                </a:solidFill>
              </a:rPr>
              <a:t>Nation, I. S. P., and Belgar, D. (2007). A vocabulary size test. The Language Teacher, 31(7), 9-13. </a:t>
            </a:r>
            <a:endParaRPr sz="1100" dirty="0">
              <a:solidFill>
                <a:srgbClr val="000000"/>
              </a:solidFill>
            </a:endParaRPr>
          </a:p>
          <a:p>
            <a:pPr marL="0" indent="0">
              <a:buNone/>
            </a:pPr>
            <a:r>
              <a:rPr lang="en" sz="1100" dirty="0">
                <a:solidFill>
                  <a:srgbClr val="000000"/>
                </a:solidFill>
              </a:rPr>
              <a:t>Schmitt, N., Jiang, X., and Grabe, W. (2011). The percentage of words known in a text and reading comprehension. The Modern Language Journal, 95(1), 26-43.</a:t>
            </a:r>
            <a:br>
              <a:rPr lang="en" sz="1100" dirty="0">
                <a:solidFill>
                  <a:srgbClr val="000000"/>
                </a:solidFill>
              </a:rPr>
            </a:br>
            <a:r>
              <a:rPr lang="en" sz="1100" dirty="0">
                <a:solidFill>
                  <a:srgbClr val="000000"/>
                </a:solidFill>
              </a:rPr>
              <a:t>Zhang, X. (2013). The I don't know option in the Vocabulary Size Test. TESOL Quarterly, 47(4),  790-811.</a:t>
            </a:r>
            <a:endParaRPr sz="1100" dirty="0">
              <a:solidFill>
                <a:srgbClr val="000000"/>
              </a:solidFill>
            </a:endParaRPr>
          </a:p>
          <a:p>
            <a:pPr marL="0" indent="0">
              <a:buNone/>
            </a:pPr>
            <a:r>
              <a:rPr lang="en" sz="1100" dirty="0">
                <a:solidFill>
                  <a:srgbClr val="222222"/>
                </a:solidFill>
                <a:highlight>
                  <a:srgbClr val="FFFFFF"/>
                </a:highlight>
              </a:rPr>
              <a:t>.</a:t>
            </a:r>
            <a:endParaRPr sz="1100" dirty="0"/>
          </a:p>
        </p:txBody>
      </p:sp>
      <p:sp>
        <p:nvSpPr>
          <p:cNvPr id="314" name="Google Shape;314;p41"/>
          <p:cNvSpPr txBox="1"/>
          <p:nvPr/>
        </p:nvSpPr>
        <p:spPr>
          <a:xfrm>
            <a:off x="5386925" y="282825"/>
            <a:ext cx="3244800" cy="828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u="sng">
                <a:solidFill>
                  <a:schemeClr val="hlink"/>
                </a:solidFill>
                <a:latin typeface="Roboto"/>
                <a:ea typeface="Roboto"/>
                <a:cs typeface="Roboto"/>
                <a:sym typeface="Roboto"/>
                <a:hlinkClick r:id="rId3"/>
              </a:rPr>
              <a:t>andrew.drummond@kcl.ac.uk</a:t>
            </a:r>
            <a:endParaRPr sz="1800">
              <a:latin typeface="Roboto"/>
              <a:ea typeface="Roboto"/>
              <a:cs typeface="Roboto"/>
              <a:sym typeface="Roboto"/>
            </a:endParaRPr>
          </a:p>
          <a:p>
            <a:pPr marL="0" lvl="0" indent="0" algn="r" rtl="0">
              <a:spcBef>
                <a:spcPts val="0"/>
              </a:spcBef>
              <a:spcAft>
                <a:spcPts val="0"/>
              </a:spcAft>
              <a:buNone/>
            </a:pPr>
            <a:r>
              <a:rPr lang="en" sz="1800">
                <a:latin typeface="Roboto"/>
                <a:ea typeface="Roboto"/>
                <a:cs typeface="Roboto"/>
                <a:sym typeface="Roboto"/>
              </a:rPr>
              <a:t>@drummondandrew</a:t>
            </a:r>
            <a:endParaRPr sz="1800">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428397" y="31156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Published correlations between vocabulary test score and IELTS scores</a:t>
            </a:r>
            <a:endParaRPr sz="2200"/>
          </a:p>
        </p:txBody>
      </p:sp>
      <p:graphicFrame>
        <p:nvGraphicFramePr>
          <p:cNvPr id="120" name="Google Shape;120;p17"/>
          <p:cNvGraphicFramePr/>
          <p:nvPr/>
        </p:nvGraphicFramePr>
        <p:xfrm>
          <a:off x="324478" y="1304869"/>
          <a:ext cx="8507775" cy="2864280"/>
        </p:xfrm>
        <a:graphic>
          <a:graphicData uri="http://schemas.openxmlformats.org/drawingml/2006/table">
            <a:tbl>
              <a:tblPr>
                <a:noFill/>
                <a:tableStyleId>{3BCECD72-1327-498C-BDB1-15037C1A40AF}</a:tableStyleId>
              </a:tblPr>
              <a:tblGrid>
                <a:gridCol w="1313525">
                  <a:extLst>
                    <a:ext uri="{9D8B030D-6E8A-4147-A177-3AD203B41FA5}">
                      <a16:colId xmlns:a16="http://schemas.microsoft.com/office/drawing/2014/main" val="20000"/>
                    </a:ext>
                  </a:extLst>
                </a:gridCol>
                <a:gridCol w="766075">
                  <a:extLst>
                    <a:ext uri="{9D8B030D-6E8A-4147-A177-3AD203B41FA5}">
                      <a16:colId xmlns:a16="http://schemas.microsoft.com/office/drawing/2014/main" val="20001"/>
                    </a:ext>
                  </a:extLst>
                </a:gridCol>
                <a:gridCol w="1094925">
                  <a:extLst>
                    <a:ext uri="{9D8B030D-6E8A-4147-A177-3AD203B41FA5}">
                      <a16:colId xmlns:a16="http://schemas.microsoft.com/office/drawing/2014/main" val="20002"/>
                    </a:ext>
                  </a:extLst>
                </a:gridCol>
                <a:gridCol w="1066650">
                  <a:extLst>
                    <a:ext uri="{9D8B030D-6E8A-4147-A177-3AD203B41FA5}">
                      <a16:colId xmlns:a16="http://schemas.microsoft.com/office/drawing/2014/main" val="20003"/>
                    </a:ext>
                  </a:extLst>
                </a:gridCol>
                <a:gridCol w="1066650">
                  <a:extLst>
                    <a:ext uri="{9D8B030D-6E8A-4147-A177-3AD203B41FA5}">
                      <a16:colId xmlns:a16="http://schemas.microsoft.com/office/drawing/2014/main" val="20004"/>
                    </a:ext>
                  </a:extLst>
                </a:gridCol>
                <a:gridCol w="1066650">
                  <a:extLst>
                    <a:ext uri="{9D8B030D-6E8A-4147-A177-3AD203B41FA5}">
                      <a16:colId xmlns:a16="http://schemas.microsoft.com/office/drawing/2014/main" val="20005"/>
                    </a:ext>
                  </a:extLst>
                </a:gridCol>
                <a:gridCol w="1066650">
                  <a:extLst>
                    <a:ext uri="{9D8B030D-6E8A-4147-A177-3AD203B41FA5}">
                      <a16:colId xmlns:a16="http://schemas.microsoft.com/office/drawing/2014/main" val="20006"/>
                    </a:ext>
                  </a:extLst>
                </a:gridCol>
                <a:gridCol w="1066650">
                  <a:extLst>
                    <a:ext uri="{9D8B030D-6E8A-4147-A177-3AD203B41FA5}">
                      <a16:colId xmlns:a16="http://schemas.microsoft.com/office/drawing/2014/main" val="20007"/>
                    </a:ext>
                  </a:extLst>
                </a:gridCol>
              </a:tblGrid>
              <a:tr h="520800">
                <a:tc>
                  <a:txBody>
                    <a:bodyPr/>
                    <a:lstStyle/>
                    <a:p>
                      <a:pPr marL="0" lvl="0" indent="0" algn="l" rtl="0">
                        <a:spcBef>
                          <a:spcPts val="0"/>
                        </a:spcBef>
                        <a:spcAft>
                          <a:spcPts val="0"/>
                        </a:spcAft>
                        <a:buNone/>
                      </a:pPr>
                      <a:endParaRPr sz="1800">
                        <a:solidFill>
                          <a:srgbClr val="FFFFFF"/>
                        </a:solidFill>
                        <a:latin typeface="Roboto"/>
                        <a:ea typeface="Roboto"/>
                        <a:cs typeface="Roboto"/>
                        <a:sym typeface="Roboto"/>
                      </a:endParaRPr>
                    </a:p>
                  </a:txBody>
                  <a:tcPr marL="63500" marR="63500" marT="63500" marB="63500">
                    <a:solidFill>
                      <a:schemeClr val="dk1"/>
                    </a:solidFill>
                  </a:tcPr>
                </a:tc>
                <a:tc>
                  <a:txBody>
                    <a:bodyPr/>
                    <a:lstStyle/>
                    <a:p>
                      <a:pPr marL="0" lvl="0" indent="0" algn="l" rtl="0">
                        <a:spcBef>
                          <a:spcPts val="0"/>
                        </a:spcBef>
                        <a:spcAft>
                          <a:spcPts val="0"/>
                        </a:spcAft>
                        <a:buNone/>
                      </a:pPr>
                      <a:r>
                        <a:rPr lang="en" sz="1800">
                          <a:solidFill>
                            <a:srgbClr val="FFFFFF"/>
                          </a:solidFill>
                          <a:latin typeface="Roboto"/>
                          <a:ea typeface="Roboto"/>
                          <a:cs typeface="Roboto"/>
                          <a:sym typeface="Roboto"/>
                        </a:rPr>
                        <a:t>n</a:t>
                      </a:r>
                      <a:endParaRPr sz="1800">
                        <a:solidFill>
                          <a:srgbClr val="FFFFFF"/>
                        </a:solidFill>
                        <a:latin typeface="Roboto"/>
                        <a:ea typeface="Roboto"/>
                        <a:cs typeface="Roboto"/>
                        <a:sym typeface="Roboto"/>
                      </a:endParaRPr>
                    </a:p>
                  </a:txBody>
                  <a:tcPr marL="63500" marR="63500" marT="63500" marB="63500">
                    <a:solidFill>
                      <a:schemeClr val="dk1"/>
                    </a:solidFill>
                  </a:tcPr>
                </a:tc>
                <a:tc>
                  <a:txBody>
                    <a:bodyPr/>
                    <a:lstStyle/>
                    <a:p>
                      <a:pPr marL="0" lvl="0" indent="0" algn="l" rtl="0">
                        <a:spcBef>
                          <a:spcPts val="0"/>
                        </a:spcBef>
                        <a:spcAft>
                          <a:spcPts val="0"/>
                        </a:spcAft>
                        <a:buNone/>
                      </a:pPr>
                      <a:r>
                        <a:rPr lang="en" sz="1800">
                          <a:solidFill>
                            <a:srgbClr val="FFFFFF"/>
                          </a:solidFill>
                          <a:latin typeface="Roboto"/>
                          <a:ea typeface="Roboto"/>
                          <a:cs typeface="Roboto"/>
                          <a:sym typeface="Roboto"/>
                        </a:rPr>
                        <a:t>Variables</a:t>
                      </a:r>
                      <a:endParaRPr sz="1800">
                        <a:solidFill>
                          <a:srgbClr val="FFFFFF"/>
                        </a:solidFill>
                        <a:latin typeface="Roboto"/>
                        <a:ea typeface="Roboto"/>
                        <a:cs typeface="Roboto"/>
                        <a:sym typeface="Roboto"/>
                      </a:endParaRPr>
                    </a:p>
                  </a:txBody>
                  <a:tcPr marL="63500" marR="63500" marT="63500" marB="63500">
                    <a:solidFill>
                      <a:schemeClr val="dk1"/>
                    </a:solidFill>
                  </a:tcPr>
                </a:tc>
                <a:tc>
                  <a:txBody>
                    <a:bodyPr/>
                    <a:lstStyle/>
                    <a:p>
                      <a:pPr marL="0" lvl="0" indent="0" algn="l" rtl="0">
                        <a:spcBef>
                          <a:spcPts val="0"/>
                        </a:spcBef>
                        <a:spcAft>
                          <a:spcPts val="0"/>
                        </a:spcAft>
                        <a:buNone/>
                      </a:pPr>
                      <a:r>
                        <a:rPr lang="en" sz="1800">
                          <a:solidFill>
                            <a:srgbClr val="FFFFFF"/>
                          </a:solidFill>
                          <a:latin typeface="Roboto"/>
                          <a:ea typeface="Roboto"/>
                          <a:cs typeface="Roboto"/>
                          <a:sym typeface="Roboto"/>
                        </a:rPr>
                        <a:t>OIS</a:t>
                      </a:r>
                      <a:endParaRPr sz="1800">
                        <a:solidFill>
                          <a:srgbClr val="FFFFFF"/>
                        </a:solidFill>
                        <a:latin typeface="Roboto"/>
                        <a:ea typeface="Roboto"/>
                        <a:cs typeface="Roboto"/>
                        <a:sym typeface="Roboto"/>
                      </a:endParaRPr>
                    </a:p>
                  </a:txBody>
                  <a:tcPr marL="63500" marR="63500" marT="63500" marB="63500">
                    <a:solidFill>
                      <a:schemeClr val="dk1"/>
                    </a:solidFill>
                  </a:tcPr>
                </a:tc>
                <a:tc>
                  <a:txBody>
                    <a:bodyPr/>
                    <a:lstStyle/>
                    <a:p>
                      <a:pPr marL="0" lvl="0" indent="0" algn="l" rtl="0">
                        <a:spcBef>
                          <a:spcPts val="0"/>
                        </a:spcBef>
                        <a:spcAft>
                          <a:spcPts val="0"/>
                        </a:spcAft>
                        <a:buNone/>
                      </a:pPr>
                      <a:r>
                        <a:rPr lang="en" sz="1800">
                          <a:solidFill>
                            <a:srgbClr val="FFFFFF"/>
                          </a:solidFill>
                          <a:latin typeface="Roboto"/>
                          <a:ea typeface="Roboto"/>
                          <a:cs typeface="Roboto"/>
                          <a:sym typeface="Roboto"/>
                        </a:rPr>
                        <a:t>Reading </a:t>
                      </a:r>
                      <a:endParaRPr sz="1800">
                        <a:solidFill>
                          <a:srgbClr val="FFFFFF"/>
                        </a:solidFill>
                        <a:latin typeface="Roboto"/>
                        <a:ea typeface="Roboto"/>
                        <a:cs typeface="Roboto"/>
                        <a:sym typeface="Roboto"/>
                      </a:endParaRPr>
                    </a:p>
                  </a:txBody>
                  <a:tcPr marL="63500" marR="63500" marT="63500" marB="63500">
                    <a:solidFill>
                      <a:schemeClr val="dk1"/>
                    </a:solidFill>
                  </a:tcPr>
                </a:tc>
                <a:tc>
                  <a:txBody>
                    <a:bodyPr/>
                    <a:lstStyle/>
                    <a:p>
                      <a:pPr marL="0" lvl="0" indent="0" algn="l" rtl="0">
                        <a:spcBef>
                          <a:spcPts val="0"/>
                        </a:spcBef>
                        <a:spcAft>
                          <a:spcPts val="0"/>
                        </a:spcAft>
                        <a:buNone/>
                      </a:pPr>
                      <a:r>
                        <a:rPr lang="en" sz="1800">
                          <a:solidFill>
                            <a:srgbClr val="FFFFFF"/>
                          </a:solidFill>
                          <a:latin typeface="Roboto"/>
                          <a:ea typeface="Roboto"/>
                          <a:cs typeface="Roboto"/>
                          <a:sym typeface="Roboto"/>
                        </a:rPr>
                        <a:t>Writing</a:t>
                      </a:r>
                      <a:endParaRPr sz="1800">
                        <a:solidFill>
                          <a:srgbClr val="FFFFFF"/>
                        </a:solidFill>
                        <a:latin typeface="Roboto"/>
                        <a:ea typeface="Roboto"/>
                        <a:cs typeface="Roboto"/>
                        <a:sym typeface="Roboto"/>
                      </a:endParaRPr>
                    </a:p>
                  </a:txBody>
                  <a:tcPr marL="63500" marR="63500" marT="63500" marB="63500">
                    <a:solidFill>
                      <a:schemeClr val="dk1"/>
                    </a:solidFill>
                  </a:tcPr>
                </a:tc>
                <a:tc>
                  <a:txBody>
                    <a:bodyPr/>
                    <a:lstStyle/>
                    <a:p>
                      <a:pPr marL="0" lvl="0" indent="0" algn="l" rtl="0">
                        <a:spcBef>
                          <a:spcPts val="0"/>
                        </a:spcBef>
                        <a:spcAft>
                          <a:spcPts val="0"/>
                        </a:spcAft>
                        <a:buNone/>
                      </a:pPr>
                      <a:r>
                        <a:rPr lang="en" sz="1800">
                          <a:solidFill>
                            <a:srgbClr val="FFFFFF"/>
                          </a:solidFill>
                          <a:latin typeface="Roboto"/>
                          <a:ea typeface="Roboto"/>
                          <a:cs typeface="Roboto"/>
                          <a:sym typeface="Roboto"/>
                        </a:rPr>
                        <a:t>Speaking </a:t>
                      </a:r>
                      <a:endParaRPr sz="1800">
                        <a:solidFill>
                          <a:srgbClr val="FFFFFF"/>
                        </a:solidFill>
                        <a:latin typeface="Roboto"/>
                        <a:ea typeface="Roboto"/>
                        <a:cs typeface="Roboto"/>
                        <a:sym typeface="Roboto"/>
                      </a:endParaRPr>
                    </a:p>
                  </a:txBody>
                  <a:tcPr marL="63500" marR="63500" marT="63500" marB="63500">
                    <a:solidFill>
                      <a:schemeClr val="dk1"/>
                    </a:solidFill>
                  </a:tcPr>
                </a:tc>
                <a:tc>
                  <a:txBody>
                    <a:bodyPr/>
                    <a:lstStyle/>
                    <a:p>
                      <a:pPr marL="0" lvl="0" indent="0" algn="l" rtl="0">
                        <a:spcBef>
                          <a:spcPts val="0"/>
                        </a:spcBef>
                        <a:spcAft>
                          <a:spcPts val="0"/>
                        </a:spcAft>
                        <a:buNone/>
                      </a:pPr>
                      <a:r>
                        <a:rPr lang="en" sz="1800">
                          <a:solidFill>
                            <a:srgbClr val="FFFFFF"/>
                          </a:solidFill>
                          <a:latin typeface="Roboto"/>
                          <a:ea typeface="Roboto"/>
                          <a:cs typeface="Roboto"/>
                          <a:sym typeface="Roboto"/>
                        </a:rPr>
                        <a:t>Listening</a:t>
                      </a:r>
                      <a:endParaRPr sz="1800">
                        <a:solidFill>
                          <a:srgbClr val="FFFFFF"/>
                        </a:solidFill>
                        <a:latin typeface="Roboto"/>
                        <a:ea typeface="Roboto"/>
                        <a:cs typeface="Roboto"/>
                        <a:sym typeface="Roboto"/>
                      </a:endParaRPr>
                    </a:p>
                  </a:txBody>
                  <a:tcPr marL="63500" marR="63500" marT="63500" marB="63500">
                    <a:solidFill>
                      <a:schemeClr val="dk1"/>
                    </a:solidFill>
                  </a:tcPr>
                </a:tc>
                <a:extLst>
                  <a:ext uri="{0D108BD9-81ED-4DB2-BD59-A6C34878D82A}">
                    <a16:rowId xmlns:a16="http://schemas.microsoft.com/office/drawing/2014/main" val="10000"/>
                  </a:ext>
                </a:extLst>
              </a:tr>
              <a:tr h="1119200">
                <a:tc>
                  <a:txBody>
                    <a:bodyPr/>
                    <a:lstStyle/>
                    <a:p>
                      <a:pPr marL="0" lvl="0" indent="0" algn="l" rtl="0">
                        <a:spcBef>
                          <a:spcPts val="0"/>
                        </a:spcBef>
                        <a:spcAft>
                          <a:spcPts val="0"/>
                        </a:spcAft>
                        <a:buNone/>
                      </a:pPr>
                      <a:r>
                        <a:rPr lang="en" sz="1800">
                          <a:latin typeface="Roboto"/>
                          <a:ea typeface="Roboto"/>
                          <a:cs typeface="Roboto"/>
                          <a:sym typeface="Roboto"/>
                        </a:rPr>
                        <a:t>Milton, Wade and Hopkins (2010)</a:t>
                      </a:r>
                      <a:endParaRPr sz="1800">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r>
                        <a:rPr lang="en" sz="1800">
                          <a:latin typeface="Roboto"/>
                          <a:ea typeface="Roboto"/>
                          <a:cs typeface="Roboto"/>
                          <a:sym typeface="Roboto"/>
                        </a:rPr>
                        <a:t>30</a:t>
                      </a:r>
                      <a:endParaRPr sz="1800">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r>
                        <a:rPr lang="en" sz="1800">
                          <a:latin typeface="Roboto"/>
                          <a:ea typeface="Roboto"/>
                          <a:cs typeface="Roboto"/>
                          <a:sym typeface="Roboto"/>
                        </a:rPr>
                        <a:t>IELTS scores + X Lex</a:t>
                      </a:r>
                      <a:endParaRPr sz="1800">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r>
                        <a:rPr lang="en" sz="1800">
                          <a:latin typeface="Roboto"/>
                          <a:ea typeface="Roboto"/>
                          <a:cs typeface="Roboto"/>
                          <a:sym typeface="Roboto"/>
                        </a:rPr>
                        <a:t>.68</a:t>
                      </a:r>
                      <a:endParaRPr sz="1800">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r>
                        <a:rPr lang="en" sz="1800">
                          <a:latin typeface="Roboto"/>
                          <a:ea typeface="Roboto"/>
                          <a:cs typeface="Roboto"/>
                          <a:sym typeface="Roboto"/>
                        </a:rPr>
                        <a:t>.70</a:t>
                      </a:r>
                      <a:endParaRPr sz="1800">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r>
                        <a:rPr lang="en" sz="1800">
                          <a:latin typeface="Roboto"/>
                          <a:ea typeface="Roboto"/>
                          <a:cs typeface="Roboto"/>
                          <a:sym typeface="Roboto"/>
                        </a:rPr>
                        <a:t>.76</a:t>
                      </a:r>
                      <a:endParaRPr sz="1800">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r>
                        <a:rPr lang="en" sz="1800">
                          <a:latin typeface="Roboto"/>
                          <a:ea typeface="Roboto"/>
                          <a:cs typeface="Roboto"/>
                          <a:sym typeface="Roboto"/>
                        </a:rPr>
                        <a:t>.35</a:t>
                      </a:r>
                      <a:endParaRPr sz="1800">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r>
                        <a:rPr lang="en" sz="1800">
                          <a:latin typeface="Roboto"/>
                          <a:ea typeface="Roboto"/>
                          <a:cs typeface="Roboto"/>
                          <a:sym typeface="Roboto"/>
                        </a:rPr>
                        <a:t>.48</a:t>
                      </a:r>
                      <a:endParaRPr sz="1800">
                        <a:latin typeface="Roboto"/>
                        <a:ea typeface="Roboto"/>
                        <a:cs typeface="Roboto"/>
                        <a:sym typeface="Roboto"/>
                      </a:endParaRPr>
                    </a:p>
                  </a:txBody>
                  <a:tcPr marL="63500" marR="63500" marT="63500" marB="63500"/>
                </a:tc>
                <a:extLst>
                  <a:ext uri="{0D108BD9-81ED-4DB2-BD59-A6C34878D82A}">
                    <a16:rowId xmlns:a16="http://schemas.microsoft.com/office/drawing/2014/main" val="10001"/>
                  </a:ext>
                </a:extLst>
              </a:tr>
              <a:tr h="1119200">
                <a:tc>
                  <a:txBody>
                    <a:bodyPr/>
                    <a:lstStyle/>
                    <a:p>
                      <a:pPr marL="0" lvl="0" indent="0" algn="l" rtl="0">
                        <a:spcBef>
                          <a:spcPts val="0"/>
                        </a:spcBef>
                        <a:spcAft>
                          <a:spcPts val="0"/>
                        </a:spcAft>
                        <a:buNone/>
                      </a:pPr>
                      <a:r>
                        <a:rPr lang="en" sz="1800">
                          <a:latin typeface="Roboto"/>
                          <a:ea typeface="Roboto"/>
                          <a:cs typeface="Roboto"/>
                          <a:sym typeface="Roboto"/>
                        </a:rPr>
                        <a:t>Drummond (2018)</a:t>
                      </a:r>
                      <a:endParaRPr sz="1800">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r>
                        <a:rPr lang="en" sz="1800">
                          <a:latin typeface="Roboto"/>
                          <a:ea typeface="Roboto"/>
                          <a:cs typeface="Roboto"/>
                          <a:sym typeface="Roboto"/>
                        </a:rPr>
                        <a:t>205</a:t>
                      </a:r>
                      <a:endParaRPr sz="1800">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r>
                        <a:rPr lang="en" sz="1800">
                          <a:latin typeface="Roboto"/>
                          <a:ea typeface="Roboto"/>
                          <a:cs typeface="Roboto"/>
                          <a:sym typeface="Roboto"/>
                        </a:rPr>
                        <a:t>IELTS score + VST</a:t>
                      </a:r>
                      <a:endParaRPr sz="1800">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r>
                        <a:rPr lang="en" sz="1800">
                          <a:latin typeface="Roboto"/>
                          <a:ea typeface="Roboto"/>
                          <a:cs typeface="Roboto"/>
                          <a:sym typeface="Roboto"/>
                        </a:rPr>
                        <a:t>.68</a:t>
                      </a:r>
                      <a:endParaRPr sz="1800">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r>
                        <a:rPr lang="en" sz="1800">
                          <a:latin typeface="Roboto"/>
                          <a:ea typeface="Roboto"/>
                          <a:cs typeface="Roboto"/>
                          <a:sym typeface="Roboto"/>
                        </a:rPr>
                        <a:t>.53</a:t>
                      </a:r>
                      <a:endParaRPr sz="1800">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r>
                        <a:rPr lang="en" sz="1800">
                          <a:latin typeface="Roboto"/>
                          <a:ea typeface="Roboto"/>
                          <a:cs typeface="Roboto"/>
                          <a:sym typeface="Roboto"/>
                        </a:rPr>
                        <a:t>.58</a:t>
                      </a:r>
                      <a:endParaRPr sz="1800">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r>
                        <a:rPr lang="en" sz="1800">
                          <a:latin typeface="Roboto"/>
                          <a:ea typeface="Roboto"/>
                          <a:cs typeface="Roboto"/>
                          <a:sym typeface="Roboto"/>
                        </a:rPr>
                        <a:t>.62</a:t>
                      </a:r>
                      <a:endParaRPr sz="1800">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r>
                        <a:rPr lang="en" sz="1800">
                          <a:latin typeface="Roboto"/>
                          <a:ea typeface="Roboto"/>
                          <a:cs typeface="Roboto"/>
                          <a:sym typeface="Roboto"/>
                        </a:rPr>
                        <a:t>.56</a:t>
                      </a:r>
                      <a:endParaRPr sz="1800">
                        <a:latin typeface="Roboto"/>
                        <a:ea typeface="Roboto"/>
                        <a:cs typeface="Roboto"/>
                        <a:sym typeface="Roboto"/>
                      </a:endParaRPr>
                    </a:p>
                  </a:txBody>
                  <a:tcPr marL="63500" marR="63500" marT="63500" marB="63500"/>
                </a:tc>
                <a:extLst>
                  <a:ext uri="{0D108BD9-81ED-4DB2-BD59-A6C34878D82A}">
                    <a16:rowId xmlns:a16="http://schemas.microsoft.com/office/drawing/2014/main" val="10002"/>
                  </a:ext>
                </a:extLst>
              </a:tr>
            </a:tbl>
          </a:graphicData>
        </a:graphic>
      </p:graphicFrame>
      <p:sp>
        <p:nvSpPr>
          <p:cNvPr id="121" name="Google Shape;121;p17"/>
          <p:cNvSpPr txBox="1"/>
          <p:nvPr/>
        </p:nvSpPr>
        <p:spPr>
          <a:xfrm>
            <a:off x="285750" y="4295775"/>
            <a:ext cx="8546400" cy="607800"/>
          </a:xfrm>
          <a:prstGeom prst="rect">
            <a:avLst/>
          </a:prstGeom>
          <a:solidFill>
            <a:srgbClr val="F3F3F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t>But….. Chinese subsample in Drummond (2018) shows much weaker correlation</a:t>
            </a:r>
            <a:endParaRPr sz="1600"/>
          </a:p>
          <a:p>
            <a:pPr marL="0" lvl="0" indent="0" algn="l" rtl="0">
              <a:spcBef>
                <a:spcPts val="0"/>
              </a:spcBef>
              <a:spcAft>
                <a:spcPts val="0"/>
              </a:spcAft>
              <a:buNone/>
            </a:pPr>
            <a:r>
              <a:rPr lang="en" sz="1600"/>
              <a:t>(n=76; r=.298 for Overall IELTS and VST scores)….. This is </a:t>
            </a:r>
            <a:r>
              <a:rPr lang="en" sz="1600" b="1"/>
              <a:t>not</a:t>
            </a:r>
            <a:r>
              <a:rPr lang="en" sz="1600"/>
              <a:t> a strong relationship</a:t>
            </a:r>
            <a:endParaRPr sz="1600"/>
          </a:p>
        </p:txBody>
      </p:sp>
      <p:sp>
        <p:nvSpPr>
          <p:cNvPr id="122" name="Google Shape;122;p17"/>
          <p:cNvSpPr/>
          <p:nvPr/>
        </p:nvSpPr>
        <p:spPr>
          <a:xfrm>
            <a:off x="3318050" y="2849875"/>
            <a:ext cx="776700" cy="1190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a:spLocks noGrp="1"/>
          </p:cNvSpPr>
          <p:nvPr>
            <p:ph type="ctrTitle"/>
          </p:nvPr>
        </p:nvSpPr>
        <p:spPr>
          <a:xfrm>
            <a:off x="1884750" y="711325"/>
            <a:ext cx="6947700" cy="99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Research question</a:t>
            </a:r>
            <a:endParaRPr/>
          </a:p>
        </p:txBody>
      </p:sp>
      <p:sp>
        <p:nvSpPr>
          <p:cNvPr id="128" name="Google Shape;128;p18"/>
          <p:cNvSpPr txBox="1">
            <a:spLocks noGrp="1"/>
          </p:cNvSpPr>
          <p:nvPr>
            <p:ph type="body" idx="1"/>
          </p:nvPr>
        </p:nvSpPr>
        <p:spPr>
          <a:xfrm>
            <a:off x="1884750" y="1825575"/>
            <a:ext cx="6947700" cy="274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How strong is the relationship between IELTS score and receptive vocabulary knowledge for a large sample of Chinese-speaking students on a pre-sessional course in the UK?</a:t>
            </a:r>
            <a:endParaRPr sz="2400"/>
          </a:p>
          <a:p>
            <a:pPr marL="0" lvl="0" indent="0" algn="l" rtl="0">
              <a:spcBef>
                <a:spcPts val="1600"/>
              </a:spcBef>
              <a:spcAft>
                <a:spcPts val="0"/>
              </a:spcAft>
              <a:buNone/>
            </a:pPr>
            <a:r>
              <a:rPr lang="en" sz="2400"/>
              <a:t>(Does additional testing support the weak relationship seen in Drummond 2018?)</a:t>
            </a:r>
            <a:endParaRPr sz="2400"/>
          </a:p>
          <a:p>
            <a:pPr marL="0" lvl="0" indent="0" algn="l" rtl="0">
              <a:spcBef>
                <a:spcPts val="1600"/>
              </a:spcBef>
              <a:spcAft>
                <a:spcPts val="0"/>
              </a:spcAft>
              <a:buNone/>
            </a:pPr>
            <a:endParaRPr/>
          </a:p>
          <a:p>
            <a:pPr marL="457200" lvl="0" indent="0" algn="l" rtl="0">
              <a:spcBef>
                <a:spcPts val="16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9"/>
          <p:cNvSpPr txBox="1">
            <a:spLocks noGrp="1"/>
          </p:cNvSpPr>
          <p:nvPr>
            <p:ph type="title"/>
          </p:nvPr>
        </p:nvSpPr>
        <p:spPr>
          <a:xfrm>
            <a:off x="311700" y="2576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Instrument: Vocabulary size test (Nation, 2007)</a:t>
            </a:r>
            <a:endParaRPr/>
          </a:p>
        </p:txBody>
      </p:sp>
      <p:sp>
        <p:nvSpPr>
          <p:cNvPr id="134" name="Google Shape;134;p19"/>
          <p:cNvSpPr txBox="1">
            <a:spLocks noGrp="1"/>
          </p:cNvSpPr>
          <p:nvPr>
            <p:ph type="body" idx="1"/>
          </p:nvPr>
        </p:nvSpPr>
        <p:spPr>
          <a:xfrm>
            <a:off x="514050" y="957525"/>
            <a:ext cx="4451700" cy="3890100"/>
          </a:xfrm>
          <a:prstGeom prst="rect">
            <a:avLst/>
          </a:prstGeom>
          <a:solidFill>
            <a:srgbClr val="FFFFFF"/>
          </a:solidFill>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dirty="0"/>
              <a:t>140 questions (first 100 mandatory to answer in this version)</a:t>
            </a:r>
            <a:endParaRPr dirty="0"/>
          </a:p>
          <a:p>
            <a:pPr marL="457200" lvl="0" indent="-342900" algn="l" rtl="0">
              <a:lnSpc>
                <a:spcPct val="150000"/>
              </a:lnSpc>
              <a:spcBef>
                <a:spcPts val="0"/>
              </a:spcBef>
              <a:spcAft>
                <a:spcPts val="0"/>
              </a:spcAft>
              <a:buSzPts val="1800"/>
              <a:buChar char="●"/>
            </a:pPr>
            <a:r>
              <a:rPr lang="en" dirty="0"/>
              <a:t>14k version</a:t>
            </a:r>
            <a:endParaRPr dirty="0"/>
          </a:p>
          <a:p>
            <a:pPr marL="457200" lvl="0" indent="-342900" algn="l" rtl="0">
              <a:lnSpc>
                <a:spcPct val="150000"/>
              </a:lnSpc>
              <a:spcBef>
                <a:spcPts val="0"/>
              </a:spcBef>
              <a:spcAft>
                <a:spcPts val="0"/>
              </a:spcAft>
              <a:buSzPts val="1800"/>
              <a:buChar char="●"/>
            </a:pPr>
            <a:r>
              <a:rPr lang="en" dirty="0"/>
              <a:t>10 questions per level of 1k word frequency (based on BNC wordlists)</a:t>
            </a:r>
            <a:endParaRPr dirty="0"/>
          </a:p>
          <a:p>
            <a:pPr marL="457200" lvl="0" indent="-342900" algn="l" rtl="0">
              <a:lnSpc>
                <a:spcPct val="150000"/>
              </a:lnSpc>
              <a:spcBef>
                <a:spcPts val="0"/>
              </a:spcBef>
              <a:spcAft>
                <a:spcPts val="0"/>
              </a:spcAft>
              <a:buSzPts val="1800"/>
              <a:buChar char="●"/>
            </a:pPr>
            <a:r>
              <a:rPr lang="en" dirty="0"/>
              <a:t>“I don’t know option” included (Zhang, 2013)</a:t>
            </a:r>
            <a:endParaRPr dirty="0"/>
          </a:p>
          <a:p>
            <a:pPr marL="457200" lvl="0" indent="-342900" algn="l" rtl="0">
              <a:lnSpc>
                <a:spcPct val="150000"/>
              </a:lnSpc>
              <a:spcBef>
                <a:spcPts val="0"/>
              </a:spcBef>
              <a:spcAft>
                <a:spcPts val="0"/>
              </a:spcAft>
              <a:buSzPts val="1800"/>
              <a:buChar char="●"/>
            </a:pPr>
            <a:r>
              <a:rPr lang="en" dirty="0"/>
              <a:t>Online version</a:t>
            </a:r>
            <a:endParaRPr dirty="0"/>
          </a:p>
          <a:p>
            <a:pPr marL="457200" lvl="0" indent="-342900" algn="l" rtl="0">
              <a:lnSpc>
                <a:spcPct val="150000"/>
              </a:lnSpc>
              <a:spcBef>
                <a:spcPts val="0"/>
              </a:spcBef>
              <a:spcAft>
                <a:spcPts val="0"/>
              </a:spcAft>
              <a:buSzPts val="1800"/>
              <a:buChar char="●"/>
            </a:pPr>
            <a:r>
              <a:rPr lang="en" dirty="0"/>
              <a:t>Response rate (</a:t>
            </a:r>
            <a:r>
              <a:rPr lang="en" dirty="0">
                <a:solidFill>
                  <a:srgbClr val="000000"/>
                </a:solidFill>
                <a:latin typeface="Arial"/>
                <a:ea typeface="Arial"/>
                <a:cs typeface="Arial"/>
                <a:sym typeface="Arial"/>
              </a:rPr>
              <a:t>83.35%)</a:t>
            </a:r>
            <a:endParaRPr dirty="0"/>
          </a:p>
          <a:p>
            <a:pPr marL="0" lvl="0" indent="0" algn="l" rtl="0">
              <a:spcBef>
                <a:spcPts val="1600"/>
              </a:spcBef>
              <a:spcAft>
                <a:spcPts val="1600"/>
              </a:spcAft>
              <a:buNone/>
            </a:pPr>
            <a:endParaRPr dirty="0"/>
          </a:p>
        </p:txBody>
      </p:sp>
      <p:pic>
        <p:nvPicPr>
          <p:cNvPr id="135" name="Google Shape;135;p19"/>
          <p:cNvPicPr preferRelativeResize="0"/>
          <p:nvPr/>
        </p:nvPicPr>
        <p:blipFill>
          <a:blip r:embed="rId3">
            <a:alphaModFix/>
          </a:blip>
          <a:stretch>
            <a:fillRect/>
          </a:stretch>
        </p:blipFill>
        <p:spPr>
          <a:xfrm>
            <a:off x="5101850" y="1547072"/>
            <a:ext cx="3730450" cy="283026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txBox="1">
            <a:spLocks noGrp="1"/>
          </p:cNvSpPr>
          <p:nvPr>
            <p:ph type="title"/>
          </p:nvPr>
        </p:nvSpPr>
        <p:spPr>
          <a:xfrm>
            <a:off x="199873" y="248732"/>
            <a:ext cx="4045200" cy="659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a:t>Chinese Sample n=660</a:t>
            </a:r>
            <a:endParaRPr sz="2800"/>
          </a:p>
        </p:txBody>
      </p:sp>
      <p:sp>
        <p:nvSpPr>
          <p:cNvPr id="141" name="Google Shape;141;p20"/>
          <p:cNvSpPr txBox="1">
            <a:spLocks noGrp="1"/>
          </p:cNvSpPr>
          <p:nvPr>
            <p:ph type="title"/>
          </p:nvPr>
        </p:nvSpPr>
        <p:spPr>
          <a:xfrm>
            <a:off x="4825833" y="248732"/>
            <a:ext cx="4045200" cy="659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a:solidFill>
                  <a:srgbClr val="FFFFFF"/>
                </a:solidFill>
              </a:rPr>
              <a:t>Mixed Sample n=53</a:t>
            </a:r>
            <a:endParaRPr sz="2800">
              <a:solidFill>
                <a:srgbClr val="FFFFFF"/>
              </a:solidFill>
            </a:endParaRPr>
          </a:p>
        </p:txBody>
      </p:sp>
      <p:graphicFrame>
        <p:nvGraphicFramePr>
          <p:cNvPr id="142" name="Google Shape;142;p20"/>
          <p:cNvGraphicFramePr/>
          <p:nvPr/>
        </p:nvGraphicFramePr>
        <p:xfrm>
          <a:off x="199863" y="979606"/>
          <a:ext cx="4157775" cy="2392480"/>
        </p:xfrm>
        <a:graphic>
          <a:graphicData uri="http://schemas.openxmlformats.org/drawingml/2006/table">
            <a:tbl>
              <a:tblPr>
                <a:noFill/>
                <a:tableStyleId>{5B374ED7-3D95-42F9-B218-45764E974638}</a:tableStyleId>
              </a:tblPr>
              <a:tblGrid>
                <a:gridCol w="1385925">
                  <a:extLst>
                    <a:ext uri="{9D8B030D-6E8A-4147-A177-3AD203B41FA5}">
                      <a16:colId xmlns:a16="http://schemas.microsoft.com/office/drawing/2014/main" val="20000"/>
                    </a:ext>
                  </a:extLst>
                </a:gridCol>
                <a:gridCol w="1385925">
                  <a:extLst>
                    <a:ext uri="{9D8B030D-6E8A-4147-A177-3AD203B41FA5}">
                      <a16:colId xmlns:a16="http://schemas.microsoft.com/office/drawing/2014/main" val="20001"/>
                    </a:ext>
                  </a:extLst>
                </a:gridCol>
                <a:gridCol w="1385925">
                  <a:extLst>
                    <a:ext uri="{9D8B030D-6E8A-4147-A177-3AD203B41FA5}">
                      <a16:colId xmlns:a16="http://schemas.microsoft.com/office/drawing/2014/main" val="20002"/>
                    </a:ext>
                  </a:extLst>
                </a:gridCol>
              </a:tblGrid>
              <a:tr h="784775">
                <a:tc>
                  <a:txBody>
                    <a:bodyPr/>
                    <a:lstStyle/>
                    <a:p>
                      <a:pPr marL="0" lvl="0" indent="0" algn="l" rtl="0">
                        <a:spcBef>
                          <a:spcPts val="0"/>
                        </a:spcBef>
                        <a:spcAft>
                          <a:spcPts val="0"/>
                        </a:spcAft>
                        <a:buNone/>
                      </a:pPr>
                      <a:r>
                        <a:rPr lang="en">
                          <a:latin typeface="Roboto"/>
                          <a:ea typeface="Roboto"/>
                          <a:cs typeface="Roboto"/>
                          <a:sym typeface="Roboto"/>
                        </a:rPr>
                        <a:t>Male 155</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a:latin typeface="Roboto"/>
                          <a:ea typeface="Roboto"/>
                          <a:cs typeface="Roboto"/>
                          <a:sym typeface="Roboto"/>
                        </a:rPr>
                        <a:t>Female 550</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a:latin typeface="Roboto"/>
                          <a:ea typeface="Roboto"/>
                          <a:cs typeface="Roboto"/>
                          <a:sym typeface="Roboto"/>
                        </a:rPr>
                        <a:t>5 other / prefer not to say</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0"/>
                  </a:ext>
                </a:extLst>
              </a:tr>
              <a:tr h="784775">
                <a:tc>
                  <a:txBody>
                    <a:bodyPr/>
                    <a:lstStyle/>
                    <a:p>
                      <a:pPr marL="0" lvl="0" indent="0" algn="l" rtl="0">
                        <a:spcBef>
                          <a:spcPts val="0"/>
                        </a:spcBef>
                        <a:spcAft>
                          <a:spcPts val="0"/>
                        </a:spcAft>
                        <a:buNone/>
                      </a:pPr>
                      <a:r>
                        <a:rPr lang="en">
                          <a:latin typeface="Roboto"/>
                          <a:ea typeface="Roboto"/>
                          <a:cs typeface="Roboto"/>
                          <a:sym typeface="Roboto"/>
                        </a:rPr>
                        <a:t>613 completed undergrad</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a:latin typeface="Roboto"/>
                          <a:ea typeface="Roboto"/>
                          <a:cs typeface="Roboto"/>
                          <a:sym typeface="Roboto"/>
                        </a:rPr>
                        <a:t>22 completed high school</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a:latin typeface="Roboto"/>
                          <a:ea typeface="Roboto"/>
                          <a:cs typeface="Roboto"/>
                          <a:sym typeface="Roboto"/>
                        </a:rPr>
                        <a:t>25 completed Masters</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1"/>
                  </a:ext>
                </a:extLst>
              </a:tr>
              <a:tr h="784775">
                <a:tc>
                  <a:txBody>
                    <a:bodyPr/>
                    <a:lstStyle/>
                    <a:p>
                      <a:pPr marL="0" lvl="0" indent="0" algn="l" rtl="0">
                        <a:spcBef>
                          <a:spcPts val="0"/>
                        </a:spcBef>
                        <a:spcAft>
                          <a:spcPts val="0"/>
                        </a:spcAft>
                        <a:buNone/>
                      </a:pPr>
                      <a:r>
                        <a:rPr lang="en">
                          <a:latin typeface="Roboto"/>
                          <a:ea typeface="Roboto"/>
                          <a:cs typeface="Roboto"/>
                          <a:sym typeface="Roboto"/>
                        </a:rPr>
                        <a:t>Average age 22.8</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a:latin typeface="Roboto"/>
                          <a:ea typeface="Roboto"/>
                          <a:cs typeface="Roboto"/>
                          <a:sym typeface="Roboto"/>
                        </a:rPr>
                        <a:t>English medium school 78</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2"/>
                  </a:ext>
                </a:extLst>
              </a:tr>
            </a:tbl>
          </a:graphicData>
        </a:graphic>
      </p:graphicFrame>
      <p:graphicFrame>
        <p:nvGraphicFramePr>
          <p:cNvPr id="143" name="Google Shape;143;p20"/>
          <p:cNvGraphicFramePr/>
          <p:nvPr/>
        </p:nvGraphicFramePr>
        <p:xfrm>
          <a:off x="4720413" y="975656"/>
          <a:ext cx="4157775" cy="4087580"/>
        </p:xfrm>
        <a:graphic>
          <a:graphicData uri="http://schemas.openxmlformats.org/drawingml/2006/table">
            <a:tbl>
              <a:tblPr>
                <a:noFill/>
                <a:tableStyleId>{5B374ED7-3D95-42F9-B218-45764E974638}</a:tableStyleId>
              </a:tblPr>
              <a:tblGrid>
                <a:gridCol w="1385925">
                  <a:extLst>
                    <a:ext uri="{9D8B030D-6E8A-4147-A177-3AD203B41FA5}">
                      <a16:colId xmlns:a16="http://schemas.microsoft.com/office/drawing/2014/main" val="20000"/>
                    </a:ext>
                  </a:extLst>
                </a:gridCol>
                <a:gridCol w="1385925">
                  <a:extLst>
                    <a:ext uri="{9D8B030D-6E8A-4147-A177-3AD203B41FA5}">
                      <a16:colId xmlns:a16="http://schemas.microsoft.com/office/drawing/2014/main" val="20001"/>
                    </a:ext>
                  </a:extLst>
                </a:gridCol>
                <a:gridCol w="1385925">
                  <a:extLst>
                    <a:ext uri="{9D8B030D-6E8A-4147-A177-3AD203B41FA5}">
                      <a16:colId xmlns:a16="http://schemas.microsoft.com/office/drawing/2014/main" val="20002"/>
                    </a:ext>
                  </a:extLst>
                </a:gridCol>
              </a:tblGrid>
              <a:tr h="791400">
                <a:tc>
                  <a:txBody>
                    <a:bodyPr/>
                    <a:lstStyle/>
                    <a:p>
                      <a:pPr marL="0" lvl="0" indent="0" algn="l" rtl="0">
                        <a:spcBef>
                          <a:spcPts val="0"/>
                        </a:spcBef>
                        <a:spcAft>
                          <a:spcPts val="0"/>
                        </a:spcAft>
                        <a:buNone/>
                      </a:pPr>
                      <a:r>
                        <a:rPr lang="en">
                          <a:solidFill>
                            <a:schemeClr val="lt1"/>
                          </a:solidFill>
                          <a:latin typeface="Roboto"/>
                          <a:ea typeface="Roboto"/>
                          <a:cs typeface="Roboto"/>
                          <a:sym typeface="Roboto"/>
                        </a:rPr>
                        <a:t>Male 15</a:t>
                      </a:r>
                      <a:endParaRPr>
                        <a:solidFill>
                          <a:schemeClr val="lt1"/>
                        </a:solidFill>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a:solidFill>
                            <a:schemeClr val="lt1"/>
                          </a:solidFill>
                        </a:rPr>
                        <a:t>Female 37</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a:solidFill>
                            <a:schemeClr val="lt1"/>
                          </a:solidFill>
                        </a:rPr>
                        <a:t>1  other / prefer not to say</a:t>
                      </a:r>
                      <a:endParaRPr>
                        <a:solidFill>
                          <a:schemeClr val="lt1"/>
                        </a:solidFill>
                      </a:endParaRPr>
                    </a:p>
                  </a:txBody>
                  <a:tcPr marL="91425" marR="91425" marT="91425" marB="91425"/>
                </a:tc>
                <a:extLst>
                  <a:ext uri="{0D108BD9-81ED-4DB2-BD59-A6C34878D82A}">
                    <a16:rowId xmlns:a16="http://schemas.microsoft.com/office/drawing/2014/main" val="10000"/>
                  </a:ext>
                </a:extLst>
              </a:tr>
              <a:tr h="765350">
                <a:tc>
                  <a:txBody>
                    <a:bodyPr/>
                    <a:lstStyle/>
                    <a:p>
                      <a:pPr marL="0" lvl="0" indent="0" algn="l" rtl="0">
                        <a:spcBef>
                          <a:spcPts val="0"/>
                        </a:spcBef>
                        <a:spcAft>
                          <a:spcPts val="0"/>
                        </a:spcAft>
                        <a:buNone/>
                      </a:pPr>
                      <a:r>
                        <a:rPr lang="en">
                          <a:solidFill>
                            <a:schemeClr val="lt1"/>
                          </a:solidFill>
                          <a:latin typeface="Roboto"/>
                          <a:ea typeface="Roboto"/>
                          <a:cs typeface="Roboto"/>
                          <a:sym typeface="Roboto"/>
                        </a:rPr>
                        <a:t>38 completed undergrad</a:t>
                      </a:r>
                      <a:endParaRPr>
                        <a:solidFill>
                          <a:schemeClr val="lt1"/>
                        </a:solidFill>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a:solidFill>
                            <a:schemeClr val="lt1"/>
                          </a:solidFill>
                        </a:rPr>
                        <a:t>3 completed high school</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a:solidFill>
                            <a:schemeClr val="lt1"/>
                          </a:solidFill>
                        </a:rPr>
                        <a:t>12 completed Masters</a:t>
                      </a:r>
                      <a:endParaRPr>
                        <a:solidFill>
                          <a:schemeClr val="lt1"/>
                        </a:solidFill>
                      </a:endParaRPr>
                    </a:p>
                  </a:txBody>
                  <a:tcPr marL="91425" marR="91425" marT="91425" marB="91425"/>
                </a:tc>
                <a:extLst>
                  <a:ext uri="{0D108BD9-81ED-4DB2-BD59-A6C34878D82A}">
                    <a16:rowId xmlns:a16="http://schemas.microsoft.com/office/drawing/2014/main" val="10001"/>
                  </a:ext>
                </a:extLst>
              </a:tr>
              <a:tr h="791400">
                <a:tc>
                  <a:txBody>
                    <a:bodyPr/>
                    <a:lstStyle/>
                    <a:p>
                      <a:pPr marL="0" lvl="0" indent="0" algn="l" rtl="0">
                        <a:spcBef>
                          <a:spcPts val="0"/>
                        </a:spcBef>
                        <a:spcAft>
                          <a:spcPts val="0"/>
                        </a:spcAft>
                        <a:buNone/>
                      </a:pPr>
                      <a:r>
                        <a:rPr lang="en">
                          <a:solidFill>
                            <a:schemeClr val="lt1"/>
                          </a:solidFill>
                          <a:latin typeface="Roboto"/>
                          <a:ea typeface="Roboto"/>
                          <a:cs typeface="Roboto"/>
                          <a:sym typeface="Roboto"/>
                        </a:rPr>
                        <a:t>Average age </a:t>
                      </a:r>
                      <a:endParaRPr>
                        <a:solidFill>
                          <a:schemeClr val="lt1"/>
                        </a:solidFill>
                        <a:latin typeface="Roboto"/>
                        <a:ea typeface="Roboto"/>
                        <a:cs typeface="Roboto"/>
                        <a:sym typeface="Roboto"/>
                      </a:endParaRPr>
                    </a:p>
                    <a:p>
                      <a:pPr marL="0" lvl="0" indent="0" algn="l" rtl="0">
                        <a:spcBef>
                          <a:spcPts val="0"/>
                        </a:spcBef>
                        <a:spcAft>
                          <a:spcPts val="0"/>
                        </a:spcAft>
                        <a:buNone/>
                      </a:pPr>
                      <a:r>
                        <a:rPr lang="en">
                          <a:solidFill>
                            <a:schemeClr val="lt1"/>
                          </a:solidFill>
                          <a:latin typeface="Roboto"/>
                          <a:ea typeface="Roboto"/>
                          <a:cs typeface="Roboto"/>
                          <a:sym typeface="Roboto"/>
                        </a:rPr>
                        <a:t>27.8</a:t>
                      </a:r>
                      <a:endParaRPr>
                        <a:solidFill>
                          <a:schemeClr val="lt1"/>
                        </a:solidFill>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a:solidFill>
                            <a:schemeClr val="lt1"/>
                          </a:solidFill>
                        </a:rPr>
                        <a:t>English medium school 3</a:t>
                      </a:r>
                      <a:endParaRPr>
                        <a:solidFill>
                          <a:schemeClr val="lt1"/>
                        </a:solidFill>
                      </a:endParaRPr>
                    </a:p>
                  </a:txBody>
                  <a:tcPr marL="91425" marR="91425" marT="91425" marB="91425"/>
                </a:tc>
                <a:tc>
                  <a:txBody>
                    <a:bodyPr/>
                    <a:lstStyle/>
                    <a:p>
                      <a:pPr marL="0" lvl="0" indent="0" algn="l" rtl="0">
                        <a:spcBef>
                          <a:spcPts val="0"/>
                        </a:spcBef>
                        <a:spcAft>
                          <a:spcPts val="0"/>
                        </a:spcAft>
                        <a:buNone/>
                      </a:pPr>
                      <a:endParaRPr>
                        <a:solidFill>
                          <a:schemeClr val="lt1"/>
                        </a:solidFill>
                      </a:endParaRPr>
                    </a:p>
                  </a:txBody>
                  <a:tcPr marL="91425" marR="91425" marT="91425" marB="91425"/>
                </a:tc>
                <a:extLst>
                  <a:ext uri="{0D108BD9-81ED-4DB2-BD59-A6C34878D82A}">
                    <a16:rowId xmlns:a16="http://schemas.microsoft.com/office/drawing/2014/main" val="10002"/>
                  </a:ext>
                </a:extLst>
              </a:tr>
              <a:tr h="946225">
                <a:tc gridSpan="3">
                  <a:txBody>
                    <a:bodyPr/>
                    <a:lstStyle/>
                    <a:p>
                      <a:pPr marL="0" lvl="0" indent="0" algn="l" rtl="0">
                        <a:spcBef>
                          <a:spcPts val="0"/>
                        </a:spcBef>
                        <a:spcAft>
                          <a:spcPts val="0"/>
                        </a:spcAft>
                        <a:buNone/>
                      </a:pPr>
                      <a:r>
                        <a:rPr lang="en">
                          <a:solidFill>
                            <a:schemeClr val="lt1"/>
                          </a:solidFill>
                          <a:latin typeface="Roboto"/>
                          <a:ea typeface="Roboto"/>
                          <a:cs typeface="Roboto"/>
                          <a:sym typeface="Roboto"/>
                        </a:rPr>
                        <a:t>L1 - major groups</a:t>
                      </a:r>
                      <a:endParaRPr>
                        <a:solidFill>
                          <a:schemeClr val="lt1"/>
                        </a:solidFill>
                        <a:latin typeface="Roboto"/>
                        <a:ea typeface="Roboto"/>
                        <a:cs typeface="Roboto"/>
                        <a:sym typeface="Roboto"/>
                      </a:endParaRPr>
                    </a:p>
                    <a:p>
                      <a:pPr marL="0" lvl="0" indent="0" algn="l" rtl="0">
                        <a:spcBef>
                          <a:spcPts val="0"/>
                        </a:spcBef>
                        <a:spcAft>
                          <a:spcPts val="0"/>
                        </a:spcAft>
                        <a:buNone/>
                      </a:pPr>
                      <a:r>
                        <a:rPr lang="en">
                          <a:solidFill>
                            <a:schemeClr val="lt1"/>
                          </a:solidFill>
                          <a:latin typeface="Roboto"/>
                          <a:ea typeface="Roboto"/>
                          <a:cs typeface="Roboto"/>
                          <a:sym typeface="Roboto"/>
                        </a:rPr>
                        <a:t>Thai 16</a:t>
                      </a:r>
                      <a:endParaRPr>
                        <a:solidFill>
                          <a:schemeClr val="lt1"/>
                        </a:solidFill>
                        <a:latin typeface="Roboto"/>
                        <a:ea typeface="Roboto"/>
                        <a:cs typeface="Roboto"/>
                        <a:sym typeface="Roboto"/>
                      </a:endParaRPr>
                    </a:p>
                    <a:p>
                      <a:pPr marL="0" lvl="0" indent="0" algn="l" rtl="0">
                        <a:spcBef>
                          <a:spcPts val="0"/>
                        </a:spcBef>
                        <a:spcAft>
                          <a:spcPts val="0"/>
                        </a:spcAft>
                        <a:buNone/>
                      </a:pPr>
                      <a:r>
                        <a:rPr lang="en">
                          <a:solidFill>
                            <a:schemeClr val="lt1"/>
                          </a:solidFill>
                          <a:latin typeface="Roboto"/>
                          <a:ea typeface="Roboto"/>
                          <a:cs typeface="Roboto"/>
                          <a:sym typeface="Roboto"/>
                        </a:rPr>
                        <a:t>Japanese 10</a:t>
                      </a:r>
                      <a:endParaRPr>
                        <a:solidFill>
                          <a:schemeClr val="lt1"/>
                        </a:solidFill>
                        <a:latin typeface="Roboto"/>
                        <a:ea typeface="Roboto"/>
                        <a:cs typeface="Roboto"/>
                        <a:sym typeface="Roboto"/>
                      </a:endParaRPr>
                    </a:p>
                    <a:p>
                      <a:pPr marL="0" lvl="0" indent="0" algn="l" rtl="0">
                        <a:spcBef>
                          <a:spcPts val="0"/>
                        </a:spcBef>
                        <a:spcAft>
                          <a:spcPts val="0"/>
                        </a:spcAft>
                        <a:buNone/>
                      </a:pPr>
                      <a:r>
                        <a:rPr lang="en">
                          <a:solidFill>
                            <a:schemeClr val="lt1"/>
                          </a:solidFill>
                          <a:latin typeface="Roboto"/>
                          <a:ea typeface="Roboto"/>
                          <a:cs typeface="Roboto"/>
                          <a:sym typeface="Roboto"/>
                        </a:rPr>
                        <a:t>Turkish 4</a:t>
                      </a:r>
                      <a:endParaRPr>
                        <a:solidFill>
                          <a:schemeClr val="lt1"/>
                        </a:solidFill>
                        <a:latin typeface="Roboto"/>
                        <a:ea typeface="Roboto"/>
                        <a:cs typeface="Roboto"/>
                        <a:sym typeface="Roboto"/>
                      </a:endParaRPr>
                    </a:p>
                    <a:p>
                      <a:pPr marL="0" lvl="0" indent="0" algn="l" rtl="0">
                        <a:spcBef>
                          <a:spcPts val="0"/>
                        </a:spcBef>
                        <a:spcAft>
                          <a:spcPts val="0"/>
                        </a:spcAft>
                        <a:buNone/>
                      </a:pPr>
                      <a:r>
                        <a:rPr lang="en">
                          <a:solidFill>
                            <a:schemeClr val="lt1"/>
                          </a:solidFill>
                          <a:latin typeface="Roboto"/>
                          <a:ea typeface="Roboto"/>
                          <a:cs typeface="Roboto"/>
                          <a:sym typeface="Roboto"/>
                        </a:rPr>
                        <a:t>Korean 4</a:t>
                      </a:r>
                      <a:endParaRPr>
                        <a:solidFill>
                          <a:schemeClr val="lt1"/>
                        </a:solidFill>
                        <a:latin typeface="Roboto"/>
                        <a:ea typeface="Roboto"/>
                        <a:cs typeface="Roboto"/>
                        <a:sym typeface="Roboto"/>
                      </a:endParaRPr>
                    </a:p>
                    <a:p>
                      <a:pPr marL="0" lvl="0" indent="0" algn="l" rtl="0">
                        <a:spcBef>
                          <a:spcPts val="0"/>
                        </a:spcBef>
                        <a:spcAft>
                          <a:spcPts val="0"/>
                        </a:spcAft>
                        <a:buNone/>
                      </a:pPr>
                      <a:r>
                        <a:rPr lang="en">
                          <a:solidFill>
                            <a:schemeClr val="lt1"/>
                          </a:solidFill>
                          <a:latin typeface="Roboto"/>
                          <a:ea typeface="Roboto"/>
                          <a:cs typeface="Roboto"/>
                          <a:sym typeface="Roboto"/>
                        </a:rPr>
                        <a:t>Arabic 3</a:t>
                      </a:r>
                      <a:endParaRPr>
                        <a:solidFill>
                          <a:schemeClr val="lt1"/>
                        </a:solidFill>
                        <a:latin typeface="Roboto"/>
                        <a:ea typeface="Roboto"/>
                        <a:cs typeface="Roboto"/>
                        <a:sym typeface="Roboto"/>
                      </a:endParaRPr>
                    </a:p>
                    <a:p>
                      <a:pPr marL="0" lvl="0" indent="0" algn="l" rtl="0">
                        <a:spcBef>
                          <a:spcPts val="0"/>
                        </a:spcBef>
                        <a:spcAft>
                          <a:spcPts val="0"/>
                        </a:spcAft>
                        <a:buNone/>
                      </a:pPr>
                      <a:r>
                        <a:rPr lang="en">
                          <a:solidFill>
                            <a:schemeClr val="lt1"/>
                          </a:solidFill>
                          <a:latin typeface="Roboto"/>
                          <a:ea typeface="Roboto"/>
                          <a:cs typeface="Roboto"/>
                          <a:sym typeface="Roboto"/>
                        </a:rPr>
                        <a:t>Spanish 2 ++</a:t>
                      </a:r>
                      <a:endParaRPr>
                        <a:solidFill>
                          <a:schemeClr val="lt1"/>
                        </a:solidFill>
                        <a:latin typeface="Roboto"/>
                        <a:ea typeface="Roboto"/>
                        <a:cs typeface="Roboto"/>
                        <a:sym typeface="Roboto"/>
                      </a:endParaRPr>
                    </a:p>
                  </a:txBody>
                  <a:tcPr marL="91425" marR="91425" marT="91425" marB="914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144" name="Google Shape;144;p20"/>
          <p:cNvSpPr txBox="1"/>
          <p:nvPr/>
        </p:nvSpPr>
        <p:spPr>
          <a:xfrm>
            <a:off x="251625" y="3729975"/>
            <a:ext cx="2642100" cy="1117500"/>
          </a:xfrm>
          <a:prstGeom prst="rect">
            <a:avLst/>
          </a:prstGeom>
          <a:solidFill>
            <a:srgbClr val="4A86E8"/>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Big difference in size and </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Homogeneity vs heterogeneity</a:t>
            </a:r>
            <a:endParaRPr>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txBox="1">
            <a:spLocks noGrp="1"/>
          </p:cNvSpPr>
          <p:nvPr>
            <p:ph type="title"/>
          </p:nvPr>
        </p:nvSpPr>
        <p:spPr>
          <a:xfrm>
            <a:off x="258250" y="222975"/>
            <a:ext cx="5106900" cy="77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t>Average IELTS scores by sample Mean VST scores (data from this study)</a:t>
            </a:r>
            <a:endParaRPr sz="2100"/>
          </a:p>
        </p:txBody>
      </p:sp>
      <p:graphicFrame>
        <p:nvGraphicFramePr>
          <p:cNvPr id="150" name="Google Shape;150;p21"/>
          <p:cNvGraphicFramePr/>
          <p:nvPr/>
        </p:nvGraphicFramePr>
        <p:xfrm>
          <a:off x="76175" y="1100950"/>
          <a:ext cx="5288850" cy="3728940"/>
        </p:xfrm>
        <a:graphic>
          <a:graphicData uri="http://schemas.openxmlformats.org/drawingml/2006/table">
            <a:tbl>
              <a:tblPr>
                <a:noFill/>
                <a:tableStyleId>{3BCECD72-1327-498C-BDB1-15037C1A40AF}</a:tableStyleId>
              </a:tblPr>
              <a:tblGrid>
                <a:gridCol w="1015575">
                  <a:extLst>
                    <a:ext uri="{9D8B030D-6E8A-4147-A177-3AD203B41FA5}">
                      <a16:colId xmlns:a16="http://schemas.microsoft.com/office/drawing/2014/main" val="20000"/>
                    </a:ext>
                  </a:extLst>
                </a:gridCol>
                <a:gridCol w="747775">
                  <a:extLst>
                    <a:ext uri="{9D8B030D-6E8A-4147-A177-3AD203B41FA5}">
                      <a16:colId xmlns:a16="http://schemas.microsoft.com/office/drawing/2014/main" val="20001"/>
                    </a:ext>
                  </a:extLst>
                </a:gridCol>
                <a:gridCol w="881375">
                  <a:extLst>
                    <a:ext uri="{9D8B030D-6E8A-4147-A177-3AD203B41FA5}">
                      <a16:colId xmlns:a16="http://schemas.microsoft.com/office/drawing/2014/main" val="20002"/>
                    </a:ext>
                  </a:extLst>
                </a:gridCol>
                <a:gridCol w="894725">
                  <a:extLst>
                    <a:ext uri="{9D8B030D-6E8A-4147-A177-3AD203B41FA5}">
                      <a16:colId xmlns:a16="http://schemas.microsoft.com/office/drawing/2014/main" val="20003"/>
                    </a:ext>
                  </a:extLst>
                </a:gridCol>
                <a:gridCol w="868025">
                  <a:extLst>
                    <a:ext uri="{9D8B030D-6E8A-4147-A177-3AD203B41FA5}">
                      <a16:colId xmlns:a16="http://schemas.microsoft.com/office/drawing/2014/main" val="20004"/>
                    </a:ext>
                  </a:extLst>
                </a:gridCol>
                <a:gridCol w="881375">
                  <a:extLst>
                    <a:ext uri="{9D8B030D-6E8A-4147-A177-3AD203B41FA5}">
                      <a16:colId xmlns:a16="http://schemas.microsoft.com/office/drawing/2014/main" val="20005"/>
                    </a:ext>
                  </a:extLst>
                </a:gridCol>
              </a:tblGrid>
              <a:tr h="623000">
                <a:tc>
                  <a:txBody>
                    <a:bodyPr/>
                    <a:lstStyle/>
                    <a:p>
                      <a:pPr marL="0" lvl="0" indent="0" algn="r" rtl="0">
                        <a:spcBef>
                          <a:spcPts val="0"/>
                        </a:spcBef>
                        <a:spcAft>
                          <a:spcPts val="0"/>
                        </a:spcAft>
                        <a:buNone/>
                      </a:pPr>
                      <a:endParaRPr>
                        <a:solidFill>
                          <a:schemeClr val="lt1"/>
                        </a:solidFill>
                        <a:latin typeface="Roboto"/>
                        <a:ea typeface="Roboto"/>
                        <a:cs typeface="Roboto"/>
                        <a:sym typeface="Roboto"/>
                      </a:endParaRPr>
                    </a:p>
                  </a:txBody>
                  <a:tcPr marL="63500" marR="63500" marT="63500" marB="63500">
                    <a:solidFill>
                      <a:schemeClr val="dk1"/>
                    </a:solidFill>
                  </a:tcPr>
                </a:tc>
                <a:tc>
                  <a:txBody>
                    <a:bodyPr/>
                    <a:lstStyle/>
                    <a:p>
                      <a:pPr marL="0" lvl="0" indent="0" algn="r" rtl="0">
                        <a:spcBef>
                          <a:spcPts val="0"/>
                        </a:spcBef>
                        <a:spcAft>
                          <a:spcPts val="0"/>
                        </a:spcAft>
                        <a:buNone/>
                      </a:pPr>
                      <a:r>
                        <a:rPr lang="en">
                          <a:solidFill>
                            <a:schemeClr val="lt1"/>
                          </a:solidFill>
                          <a:latin typeface="Roboto"/>
                          <a:ea typeface="Roboto"/>
                          <a:cs typeface="Roboto"/>
                          <a:sym typeface="Roboto"/>
                        </a:rPr>
                        <a:t>Overall</a:t>
                      </a:r>
                      <a:endParaRPr>
                        <a:solidFill>
                          <a:schemeClr val="lt1"/>
                        </a:solidFill>
                        <a:latin typeface="Roboto"/>
                        <a:ea typeface="Roboto"/>
                        <a:cs typeface="Roboto"/>
                        <a:sym typeface="Roboto"/>
                      </a:endParaRPr>
                    </a:p>
                  </a:txBody>
                  <a:tcPr marL="63500" marR="63500" marT="63500" marB="63500">
                    <a:solidFill>
                      <a:schemeClr val="dk1"/>
                    </a:solidFill>
                  </a:tcPr>
                </a:tc>
                <a:tc>
                  <a:txBody>
                    <a:bodyPr/>
                    <a:lstStyle/>
                    <a:p>
                      <a:pPr marL="0" lvl="0" indent="0" algn="r" rtl="0">
                        <a:spcBef>
                          <a:spcPts val="0"/>
                        </a:spcBef>
                        <a:spcAft>
                          <a:spcPts val="0"/>
                        </a:spcAft>
                        <a:buNone/>
                      </a:pPr>
                      <a:r>
                        <a:rPr lang="en">
                          <a:solidFill>
                            <a:schemeClr val="lt1"/>
                          </a:solidFill>
                          <a:latin typeface="Roboto"/>
                          <a:ea typeface="Roboto"/>
                          <a:cs typeface="Roboto"/>
                          <a:sym typeface="Roboto"/>
                        </a:rPr>
                        <a:t>IELTS Reading</a:t>
                      </a:r>
                      <a:endParaRPr>
                        <a:solidFill>
                          <a:schemeClr val="lt1"/>
                        </a:solidFill>
                        <a:latin typeface="Roboto"/>
                        <a:ea typeface="Roboto"/>
                        <a:cs typeface="Roboto"/>
                        <a:sym typeface="Roboto"/>
                      </a:endParaRPr>
                    </a:p>
                  </a:txBody>
                  <a:tcPr marL="63500" marR="63500" marT="63500" marB="63500">
                    <a:solidFill>
                      <a:schemeClr val="dk1"/>
                    </a:solidFill>
                  </a:tcPr>
                </a:tc>
                <a:tc>
                  <a:txBody>
                    <a:bodyPr/>
                    <a:lstStyle/>
                    <a:p>
                      <a:pPr marL="0" lvl="0" indent="0" algn="r" rtl="0">
                        <a:spcBef>
                          <a:spcPts val="0"/>
                        </a:spcBef>
                        <a:spcAft>
                          <a:spcPts val="0"/>
                        </a:spcAft>
                        <a:buNone/>
                      </a:pPr>
                      <a:r>
                        <a:rPr lang="en">
                          <a:solidFill>
                            <a:schemeClr val="lt1"/>
                          </a:solidFill>
                          <a:latin typeface="Roboto"/>
                          <a:ea typeface="Roboto"/>
                          <a:cs typeface="Roboto"/>
                          <a:sym typeface="Roboto"/>
                        </a:rPr>
                        <a:t>IELTS Writing</a:t>
                      </a:r>
                      <a:endParaRPr>
                        <a:solidFill>
                          <a:schemeClr val="lt1"/>
                        </a:solidFill>
                        <a:latin typeface="Roboto"/>
                        <a:ea typeface="Roboto"/>
                        <a:cs typeface="Roboto"/>
                        <a:sym typeface="Roboto"/>
                      </a:endParaRPr>
                    </a:p>
                  </a:txBody>
                  <a:tcPr marL="63500" marR="63500" marT="63500" marB="63500">
                    <a:solidFill>
                      <a:schemeClr val="dk1"/>
                    </a:solidFill>
                  </a:tcPr>
                </a:tc>
                <a:tc>
                  <a:txBody>
                    <a:bodyPr/>
                    <a:lstStyle/>
                    <a:p>
                      <a:pPr marL="0" lvl="0" indent="0" algn="r" rtl="0">
                        <a:spcBef>
                          <a:spcPts val="0"/>
                        </a:spcBef>
                        <a:spcAft>
                          <a:spcPts val="0"/>
                        </a:spcAft>
                        <a:buNone/>
                      </a:pPr>
                      <a:r>
                        <a:rPr lang="en">
                          <a:solidFill>
                            <a:schemeClr val="lt1"/>
                          </a:solidFill>
                          <a:latin typeface="Roboto"/>
                          <a:ea typeface="Roboto"/>
                          <a:cs typeface="Roboto"/>
                          <a:sym typeface="Roboto"/>
                        </a:rPr>
                        <a:t>IELTS</a:t>
                      </a:r>
                      <a:r>
                        <a:rPr lang="en" sz="1200">
                          <a:solidFill>
                            <a:schemeClr val="lt1"/>
                          </a:solidFill>
                          <a:latin typeface="Roboto"/>
                          <a:ea typeface="Roboto"/>
                          <a:cs typeface="Roboto"/>
                          <a:sym typeface="Roboto"/>
                        </a:rPr>
                        <a:t> Speaking</a:t>
                      </a:r>
                      <a:endParaRPr sz="1200">
                        <a:solidFill>
                          <a:schemeClr val="lt1"/>
                        </a:solidFill>
                        <a:latin typeface="Roboto"/>
                        <a:ea typeface="Roboto"/>
                        <a:cs typeface="Roboto"/>
                        <a:sym typeface="Roboto"/>
                      </a:endParaRPr>
                    </a:p>
                  </a:txBody>
                  <a:tcPr marL="63500" marR="63500" marT="63500" marB="63500">
                    <a:solidFill>
                      <a:schemeClr val="dk1"/>
                    </a:solidFill>
                  </a:tcPr>
                </a:tc>
                <a:tc>
                  <a:txBody>
                    <a:bodyPr/>
                    <a:lstStyle/>
                    <a:p>
                      <a:pPr marL="0" lvl="0" indent="0" algn="r" rtl="0">
                        <a:spcBef>
                          <a:spcPts val="0"/>
                        </a:spcBef>
                        <a:spcAft>
                          <a:spcPts val="0"/>
                        </a:spcAft>
                        <a:buNone/>
                      </a:pPr>
                      <a:r>
                        <a:rPr lang="en">
                          <a:solidFill>
                            <a:schemeClr val="lt1"/>
                          </a:solidFill>
                          <a:latin typeface="Roboto"/>
                          <a:ea typeface="Roboto"/>
                          <a:cs typeface="Roboto"/>
                          <a:sym typeface="Roboto"/>
                        </a:rPr>
                        <a:t>IELTS Listening</a:t>
                      </a:r>
                      <a:endParaRPr>
                        <a:solidFill>
                          <a:schemeClr val="lt1"/>
                        </a:solidFill>
                        <a:latin typeface="Roboto"/>
                        <a:ea typeface="Roboto"/>
                        <a:cs typeface="Roboto"/>
                        <a:sym typeface="Roboto"/>
                      </a:endParaRPr>
                    </a:p>
                  </a:txBody>
                  <a:tcPr marL="63500" marR="63500" marT="63500" marB="63500">
                    <a:solidFill>
                      <a:schemeClr val="dk1"/>
                    </a:solidFill>
                  </a:tcPr>
                </a:tc>
                <a:extLst>
                  <a:ext uri="{0D108BD9-81ED-4DB2-BD59-A6C34878D82A}">
                    <a16:rowId xmlns:a16="http://schemas.microsoft.com/office/drawing/2014/main" val="10000"/>
                  </a:ext>
                </a:extLst>
              </a:tr>
              <a:tr h="842875">
                <a:tc>
                  <a:txBody>
                    <a:bodyPr/>
                    <a:lstStyle/>
                    <a:p>
                      <a:pPr marL="0" lvl="0" indent="0" algn="r" rtl="0">
                        <a:spcBef>
                          <a:spcPts val="0"/>
                        </a:spcBef>
                        <a:spcAft>
                          <a:spcPts val="0"/>
                        </a:spcAft>
                        <a:buNone/>
                      </a:pPr>
                      <a:r>
                        <a:rPr lang="en">
                          <a:latin typeface="Roboto"/>
                          <a:ea typeface="Roboto"/>
                          <a:cs typeface="Roboto"/>
                          <a:sym typeface="Roboto"/>
                        </a:rPr>
                        <a:t>Mixed sample in this study (n=53)</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800">
                          <a:latin typeface="Roboto"/>
                          <a:ea typeface="Roboto"/>
                          <a:cs typeface="Roboto"/>
                          <a:sym typeface="Roboto"/>
                        </a:rPr>
                        <a:t> 6.45</a:t>
                      </a:r>
                      <a:endParaRPr sz="18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800">
                          <a:latin typeface="Roboto"/>
                          <a:ea typeface="Roboto"/>
                          <a:cs typeface="Roboto"/>
                          <a:sym typeface="Roboto"/>
                        </a:rPr>
                        <a:t> 6.71</a:t>
                      </a:r>
                      <a:endParaRPr sz="18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800">
                          <a:latin typeface="Roboto"/>
                          <a:ea typeface="Roboto"/>
                          <a:cs typeface="Roboto"/>
                          <a:sym typeface="Roboto"/>
                        </a:rPr>
                        <a:t> 5.93 </a:t>
                      </a:r>
                      <a:endParaRPr sz="18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800">
                          <a:latin typeface="Roboto"/>
                          <a:ea typeface="Roboto"/>
                          <a:cs typeface="Roboto"/>
                          <a:sym typeface="Roboto"/>
                        </a:rPr>
                        <a:t>6.2 </a:t>
                      </a:r>
                      <a:endParaRPr sz="18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800">
                          <a:latin typeface="Roboto"/>
                          <a:ea typeface="Roboto"/>
                          <a:cs typeface="Roboto"/>
                          <a:sym typeface="Roboto"/>
                        </a:rPr>
                        <a:t>6.63</a:t>
                      </a:r>
                      <a:endParaRPr sz="1800">
                        <a:latin typeface="Roboto"/>
                        <a:ea typeface="Roboto"/>
                        <a:cs typeface="Roboto"/>
                        <a:sym typeface="Roboto"/>
                      </a:endParaRPr>
                    </a:p>
                  </a:txBody>
                  <a:tcPr marL="63500" marR="63500" marT="63500" marB="63500"/>
                </a:tc>
                <a:extLst>
                  <a:ext uri="{0D108BD9-81ED-4DB2-BD59-A6C34878D82A}">
                    <a16:rowId xmlns:a16="http://schemas.microsoft.com/office/drawing/2014/main" val="10001"/>
                  </a:ext>
                </a:extLst>
              </a:tr>
              <a:tr h="1062750">
                <a:tc>
                  <a:txBody>
                    <a:bodyPr/>
                    <a:lstStyle/>
                    <a:p>
                      <a:pPr marL="0" lvl="0" indent="0" algn="r" rtl="0">
                        <a:spcBef>
                          <a:spcPts val="0"/>
                        </a:spcBef>
                        <a:spcAft>
                          <a:spcPts val="0"/>
                        </a:spcAft>
                        <a:buNone/>
                      </a:pPr>
                      <a:r>
                        <a:rPr lang="en">
                          <a:latin typeface="Roboto"/>
                          <a:ea typeface="Roboto"/>
                          <a:cs typeface="Roboto"/>
                          <a:sym typeface="Roboto"/>
                        </a:rPr>
                        <a:t>Chinese students in this study (n=660)</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800">
                          <a:latin typeface="Roboto"/>
                          <a:ea typeface="Roboto"/>
                          <a:cs typeface="Roboto"/>
                          <a:sym typeface="Roboto"/>
                        </a:rPr>
                        <a:t>6.42</a:t>
                      </a:r>
                      <a:endParaRPr sz="18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800">
                          <a:latin typeface="Roboto"/>
                          <a:ea typeface="Roboto"/>
                          <a:cs typeface="Roboto"/>
                          <a:sym typeface="Roboto"/>
                        </a:rPr>
                        <a:t>7</a:t>
                      </a:r>
                      <a:endParaRPr sz="18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800">
                          <a:latin typeface="Roboto"/>
                          <a:ea typeface="Roboto"/>
                          <a:cs typeface="Roboto"/>
                          <a:sym typeface="Roboto"/>
                        </a:rPr>
                        <a:t>5.91</a:t>
                      </a:r>
                      <a:endParaRPr sz="18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800">
                          <a:latin typeface="Roboto"/>
                          <a:ea typeface="Roboto"/>
                          <a:cs typeface="Roboto"/>
                          <a:sym typeface="Roboto"/>
                        </a:rPr>
                        <a:t>5.87</a:t>
                      </a:r>
                      <a:endParaRPr sz="18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800">
                          <a:latin typeface="Roboto"/>
                          <a:ea typeface="Roboto"/>
                          <a:cs typeface="Roboto"/>
                          <a:sym typeface="Roboto"/>
                        </a:rPr>
                        <a:t>6.60</a:t>
                      </a:r>
                      <a:endParaRPr sz="1800">
                        <a:latin typeface="Roboto"/>
                        <a:ea typeface="Roboto"/>
                        <a:cs typeface="Roboto"/>
                        <a:sym typeface="Roboto"/>
                      </a:endParaRPr>
                    </a:p>
                  </a:txBody>
                  <a:tcPr marL="63500" marR="63500" marT="63500" marB="63500"/>
                </a:tc>
                <a:extLst>
                  <a:ext uri="{0D108BD9-81ED-4DB2-BD59-A6C34878D82A}">
                    <a16:rowId xmlns:a16="http://schemas.microsoft.com/office/drawing/2014/main" val="10002"/>
                  </a:ext>
                </a:extLst>
              </a:tr>
              <a:tr h="1062750">
                <a:tc>
                  <a:txBody>
                    <a:bodyPr/>
                    <a:lstStyle/>
                    <a:p>
                      <a:pPr marL="0" lvl="0" indent="0" algn="r" rtl="0">
                        <a:spcBef>
                          <a:spcPts val="0"/>
                        </a:spcBef>
                        <a:spcAft>
                          <a:spcPts val="0"/>
                        </a:spcAft>
                        <a:buNone/>
                      </a:pPr>
                      <a:r>
                        <a:rPr lang="en">
                          <a:latin typeface="Roboto"/>
                          <a:ea typeface="Roboto"/>
                          <a:cs typeface="Roboto"/>
                          <a:sym typeface="Roboto"/>
                        </a:rPr>
                        <a:t>All IELTS China 2017</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800">
                          <a:latin typeface="Roboto"/>
                          <a:ea typeface="Roboto"/>
                          <a:cs typeface="Roboto"/>
                          <a:sym typeface="Roboto"/>
                        </a:rPr>
                        <a:t>5.81</a:t>
                      </a:r>
                      <a:endParaRPr sz="18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800">
                          <a:latin typeface="Roboto"/>
                          <a:ea typeface="Roboto"/>
                          <a:cs typeface="Roboto"/>
                          <a:sym typeface="Roboto"/>
                        </a:rPr>
                        <a:t>6.15</a:t>
                      </a:r>
                      <a:endParaRPr sz="18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800">
                          <a:latin typeface="Roboto"/>
                          <a:ea typeface="Roboto"/>
                          <a:cs typeface="Roboto"/>
                          <a:sym typeface="Roboto"/>
                        </a:rPr>
                        <a:t>5.41</a:t>
                      </a:r>
                      <a:endParaRPr sz="18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800">
                          <a:latin typeface="Roboto"/>
                          <a:ea typeface="Roboto"/>
                          <a:cs typeface="Roboto"/>
                          <a:sym typeface="Roboto"/>
                        </a:rPr>
                        <a:t>5.46</a:t>
                      </a:r>
                      <a:endParaRPr sz="1800">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sz="1800">
                          <a:latin typeface="Roboto"/>
                          <a:ea typeface="Roboto"/>
                          <a:cs typeface="Roboto"/>
                          <a:sym typeface="Roboto"/>
                        </a:rPr>
                        <a:t>5.97</a:t>
                      </a:r>
                      <a:endParaRPr sz="1800">
                        <a:latin typeface="Roboto"/>
                        <a:ea typeface="Roboto"/>
                        <a:cs typeface="Roboto"/>
                        <a:sym typeface="Roboto"/>
                      </a:endParaRPr>
                    </a:p>
                  </a:txBody>
                  <a:tcPr marL="63500" marR="63500" marT="63500" marB="63500"/>
                </a:tc>
                <a:extLst>
                  <a:ext uri="{0D108BD9-81ED-4DB2-BD59-A6C34878D82A}">
                    <a16:rowId xmlns:a16="http://schemas.microsoft.com/office/drawing/2014/main" val="10003"/>
                  </a:ext>
                </a:extLst>
              </a:tr>
            </a:tbl>
          </a:graphicData>
        </a:graphic>
      </p:graphicFrame>
      <p:graphicFrame>
        <p:nvGraphicFramePr>
          <p:cNvPr id="151" name="Google Shape;151;p21"/>
          <p:cNvGraphicFramePr/>
          <p:nvPr/>
        </p:nvGraphicFramePr>
        <p:xfrm>
          <a:off x="5528450" y="1086025"/>
          <a:ext cx="3448050" cy="2574195"/>
        </p:xfrm>
        <a:graphic>
          <a:graphicData uri="http://schemas.openxmlformats.org/drawingml/2006/table">
            <a:tbl>
              <a:tblPr>
                <a:noFill/>
                <a:tableStyleId>{3BCECD72-1327-498C-BDB1-15037C1A40AF}</a:tableStyleId>
              </a:tblPr>
              <a:tblGrid>
                <a:gridCol w="1476375">
                  <a:extLst>
                    <a:ext uri="{9D8B030D-6E8A-4147-A177-3AD203B41FA5}">
                      <a16:colId xmlns:a16="http://schemas.microsoft.com/office/drawing/2014/main" val="20000"/>
                    </a:ext>
                  </a:extLst>
                </a:gridCol>
                <a:gridCol w="1971675">
                  <a:extLst>
                    <a:ext uri="{9D8B030D-6E8A-4147-A177-3AD203B41FA5}">
                      <a16:colId xmlns:a16="http://schemas.microsoft.com/office/drawing/2014/main" val="20001"/>
                    </a:ext>
                  </a:extLst>
                </a:gridCol>
              </a:tblGrid>
              <a:tr h="547275">
                <a:tc>
                  <a:txBody>
                    <a:bodyPr/>
                    <a:lstStyle/>
                    <a:p>
                      <a:pPr marL="0" lvl="0" indent="0" algn="l" rtl="0">
                        <a:spcBef>
                          <a:spcPts val="0"/>
                        </a:spcBef>
                        <a:spcAft>
                          <a:spcPts val="0"/>
                        </a:spcAft>
                        <a:buNone/>
                      </a:pPr>
                      <a:endParaRPr sz="1800">
                        <a:solidFill>
                          <a:schemeClr val="lt1"/>
                        </a:solidFill>
                        <a:latin typeface="Roboto"/>
                        <a:ea typeface="Roboto"/>
                        <a:cs typeface="Roboto"/>
                        <a:sym typeface="Roboto"/>
                      </a:endParaRPr>
                    </a:p>
                  </a:txBody>
                  <a:tcPr marL="63500" marR="63500" marT="63500" marB="63500">
                    <a:solidFill>
                      <a:schemeClr val="dk1"/>
                    </a:solidFill>
                  </a:tcPr>
                </a:tc>
                <a:tc>
                  <a:txBody>
                    <a:bodyPr/>
                    <a:lstStyle/>
                    <a:p>
                      <a:pPr marL="0" lvl="0" indent="0" algn="l" rtl="0">
                        <a:spcBef>
                          <a:spcPts val="0"/>
                        </a:spcBef>
                        <a:spcAft>
                          <a:spcPts val="0"/>
                        </a:spcAft>
                        <a:buNone/>
                      </a:pPr>
                      <a:r>
                        <a:rPr lang="en" sz="1800">
                          <a:solidFill>
                            <a:schemeClr val="lt1"/>
                          </a:solidFill>
                          <a:latin typeface="Roboto"/>
                          <a:ea typeface="Roboto"/>
                          <a:cs typeface="Roboto"/>
                          <a:sym typeface="Roboto"/>
                        </a:rPr>
                        <a:t>Mean VST Score</a:t>
                      </a:r>
                      <a:endParaRPr sz="1800">
                        <a:solidFill>
                          <a:schemeClr val="lt1"/>
                        </a:solidFill>
                        <a:latin typeface="Roboto"/>
                        <a:ea typeface="Roboto"/>
                        <a:cs typeface="Roboto"/>
                        <a:sym typeface="Roboto"/>
                      </a:endParaRPr>
                    </a:p>
                  </a:txBody>
                  <a:tcPr marL="63500" marR="63500" marT="63500" marB="63500">
                    <a:solidFill>
                      <a:schemeClr val="dk1"/>
                    </a:solidFill>
                  </a:tcPr>
                </a:tc>
                <a:extLst>
                  <a:ext uri="{0D108BD9-81ED-4DB2-BD59-A6C34878D82A}">
                    <a16:rowId xmlns:a16="http://schemas.microsoft.com/office/drawing/2014/main" val="10000"/>
                  </a:ext>
                </a:extLst>
              </a:tr>
              <a:tr h="547275">
                <a:tc>
                  <a:txBody>
                    <a:bodyPr/>
                    <a:lstStyle/>
                    <a:p>
                      <a:pPr marL="0" lvl="0" indent="0" algn="l" rtl="0">
                        <a:spcBef>
                          <a:spcPts val="0"/>
                        </a:spcBef>
                        <a:spcAft>
                          <a:spcPts val="0"/>
                        </a:spcAft>
                        <a:buNone/>
                      </a:pPr>
                      <a:r>
                        <a:rPr lang="en" sz="1800">
                          <a:latin typeface="Roboto"/>
                          <a:ea typeface="Roboto"/>
                          <a:cs typeface="Roboto"/>
                          <a:sym typeface="Roboto"/>
                        </a:rPr>
                        <a:t>Whole sample</a:t>
                      </a:r>
                      <a:endParaRPr sz="1800">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r>
                        <a:rPr lang="en" sz="1800">
                          <a:latin typeface="Roboto"/>
                          <a:ea typeface="Roboto"/>
                          <a:cs typeface="Roboto"/>
                          <a:sym typeface="Roboto"/>
                        </a:rPr>
                        <a:t>59.2</a:t>
                      </a:r>
                      <a:endParaRPr sz="1800">
                        <a:latin typeface="Roboto"/>
                        <a:ea typeface="Roboto"/>
                        <a:cs typeface="Roboto"/>
                        <a:sym typeface="Roboto"/>
                      </a:endParaRPr>
                    </a:p>
                  </a:txBody>
                  <a:tcPr marL="63500" marR="63500" marT="63500" marB="63500"/>
                </a:tc>
                <a:extLst>
                  <a:ext uri="{0D108BD9-81ED-4DB2-BD59-A6C34878D82A}">
                    <a16:rowId xmlns:a16="http://schemas.microsoft.com/office/drawing/2014/main" val="10001"/>
                  </a:ext>
                </a:extLst>
              </a:tr>
              <a:tr h="547275">
                <a:tc>
                  <a:txBody>
                    <a:bodyPr/>
                    <a:lstStyle/>
                    <a:p>
                      <a:pPr marL="0" lvl="0" indent="0" algn="l" rtl="0">
                        <a:spcBef>
                          <a:spcPts val="0"/>
                        </a:spcBef>
                        <a:spcAft>
                          <a:spcPts val="0"/>
                        </a:spcAft>
                        <a:buNone/>
                      </a:pPr>
                      <a:r>
                        <a:rPr lang="en" sz="1800">
                          <a:latin typeface="Roboto"/>
                          <a:ea typeface="Roboto"/>
                          <a:cs typeface="Roboto"/>
                          <a:sym typeface="Roboto"/>
                        </a:rPr>
                        <a:t>Chinese (n=660)</a:t>
                      </a:r>
                      <a:endParaRPr sz="1800">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r>
                        <a:rPr lang="en" sz="1800">
                          <a:latin typeface="Roboto"/>
                          <a:ea typeface="Roboto"/>
                          <a:cs typeface="Roboto"/>
                          <a:sym typeface="Roboto"/>
                        </a:rPr>
                        <a:t>58.16</a:t>
                      </a:r>
                      <a:endParaRPr sz="1800">
                        <a:latin typeface="Roboto"/>
                        <a:ea typeface="Roboto"/>
                        <a:cs typeface="Roboto"/>
                        <a:sym typeface="Roboto"/>
                      </a:endParaRPr>
                    </a:p>
                  </a:txBody>
                  <a:tcPr marL="63500" marR="63500" marT="63500" marB="63500"/>
                </a:tc>
                <a:extLst>
                  <a:ext uri="{0D108BD9-81ED-4DB2-BD59-A6C34878D82A}">
                    <a16:rowId xmlns:a16="http://schemas.microsoft.com/office/drawing/2014/main" val="10002"/>
                  </a:ext>
                </a:extLst>
              </a:tr>
              <a:tr h="547275">
                <a:tc>
                  <a:txBody>
                    <a:bodyPr/>
                    <a:lstStyle/>
                    <a:p>
                      <a:pPr marL="0" lvl="0" indent="0" algn="l" rtl="0">
                        <a:spcBef>
                          <a:spcPts val="0"/>
                        </a:spcBef>
                        <a:spcAft>
                          <a:spcPts val="0"/>
                        </a:spcAft>
                        <a:buNone/>
                      </a:pPr>
                      <a:r>
                        <a:rPr lang="en" sz="1800">
                          <a:latin typeface="Roboto"/>
                          <a:ea typeface="Roboto"/>
                          <a:cs typeface="Roboto"/>
                          <a:sym typeface="Roboto"/>
                        </a:rPr>
                        <a:t>Non Chinese (n=53)</a:t>
                      </a:r>
                      <a:endParaRPr sz="1800">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r>
                        <a:rPr lang="en" sz="1800">
                          <a:latin typeface="Roboto"/>
                          <a:ea typeface="Roboto"/>
                          <a:cs typeface="Roboto"/>
                          <a:sym typeface="Roboto"/>
                        </a:rPr>
                        <a:t>72.79</a:t>
                      </a:r>
                      <a:endParaRPr sz="1800">
                        <a:latin typeface="Roboto"/>
                        <a:ea typeface="Roboto"/>
                        <a:cs typeface="Roboto"/>
                        <a:sym typeface="Roboto"/>
                      </a:endParaRPr>
                    </a:p>
                  </a:txBody>
                  <a:tcPr marL="63500" marR="63500" marT="63500" marB="63500"/>
                </a:tc>
                <a:extLst>
                  <a:ext uri="{0D108BD9-81ED-4DB2-BD59-A6C34878D82A}">
                    <a16:rowId xmlns:a16="http://schemas.microsoft.com/office/drawing/2014/main" val="10003"/>
                  </a:ext>
                </a:extLst>
              </a:tr>
            </a:tbl>
          </a:graphicData>
        </a:graphic>
      </p:graphicFrame>
      <p:sp>
        <p:nvSpPr>
          <p:cNvPr id="152" name="Google Shape;152;p21"/>
          <p:cNvSpPr txBox="1">
            <a:spLocks noGrp="1"/>
          </p:cNvSpPr>
          <p:nvPr>
            <p:ph type="title"/>
          </p:nvPr>
        </p:nvSpPr>
        <p:spPr>
          <a:xfrm>
            <a:off x="5504075" y="169250"/>
            <a:ext cx="3496800" cy="82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t>Mean VST scores (data from this study)</a:t>
            </a:r>
            <a:endParaRPr sz="2100"/>
          </a:p>
        </p:txBody>
      </p:sp>
      <p:sp>
        <p:nvSpPr>
          <p:cNvPr id="153" name="Google Shape;153;p21"/>
          <p:cNvSpPr/>
          <p:nvPr/>
        </p:nvSpPr>
        <p:spPr>
          <a:xfrm>
            <a:off x="1091750" y="1633825"/>
            <a:ext cx="864900" cy="15936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1"/>
          <p:cNvSpPr/>
          <p:nvPr/>
        </p:nvSpPr>
        <p:spPr>
          <a:xfrm>
            <a:off x="1091750" y="2548225"/>
            <a:ext cx="864900" cy="18735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1"/>
          <p:cNvSpPr/>
          <p:nvPr/>
        </p:nvSpPr>
        <p:spPr>
          <a:xfrm>
            <a:off x="6882950" y="2091025"/>
            <a:ext cx="953400" cy="18735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1000"/>
                                        <p:tgtEl>
                                          <p:spTgt spid="152"/>
                                        </p:tgtEl>
                                      </p:cBhvr>
                                    </p:animEffect>
                                  </p:childTnLst>
                                </p:cTn>
                              </p:par>
                              <p:par>
                                <p:cTn id="8" presetID="10" presetClass="entr" presetSubtype="0" fill="hold" nodeType="withEffect">
                                  <p:stCondLst>
                                    <p:cond delay="0"/>
                                  </p:stCondLst>
                                  <p:childTnLst>
                                    <p:set>
                                      <p:cBhvr>
                                        <p:cTn id="9" dur="1" fill="hold">
                                          <p:stCondLst>
                                            <p:cond delay="0"/>
                                          </p:stCondLst>
                                        </p:cTn>
                                        <p:tgtEl>
                                          <p:spTgt spid="155"/>
                                        </p:tgtEl>
                                        <p:attrNameLst>
                                          <p:attrName>style.visibility</p:attrName>
                                        </p:attrNameLst>
                                      </p:cBhvr>
                                      <p:to>
                                        <p:strVal val="visible"/>
                                      </p:to>
                                    </p:set>
                                    <p:animEffect transition="in" filter="fade">
                                      <p:cBhvr>
                                        <p:cTn id="10" dur="1000"/>
                                        <p:tgtEl>
                                          <p:spTgt spid="155"/>
                                        </p:tgtEl>
                                      </p:cBhvr>
                                    </p:animEffect>
                                  </p:childTnLst>
                                </p:cTn>
                              </p:par>
                              <p:par>
                                <p:cTn id="11" presetID="10" presetClass="entr" presetSubtype="0" fill="hold" nodeType="withEffect">
                                  <p:stCondLst>
                                    <p:cond delay="0"/>
                                  </p:stCondLst>
                                  <p:childTnLst>
                                    <p:set>
                                      <p:cBhvr>
                                        <p:cTn id="12" dur="1" fill="hold">
                                          <p:stCondLst>
                                            <p:cond delay="0"/>
                                          </p:stCondLst>
                                        </p:cTn>
                                        <p:tgtEl>
                                          <p:spTgt spid="151"/>
                                        </p:tgtEl>
                                        <p:attrNameLst>
                                          <p:attrName>style.visibility</p:attrName>
                                        </p:attrNameLst>
                                      </p:cBhvr>
                                      <p:to>
                                        <p:strVal val="visible"/>
                                      </p:to>
                                    </p:set>
                                    <p:animEffect transition="in" filter="fade">
                                      <p:cBhvr>
                                        <p:cTn id="13" dur="1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1D1BA-4E65-40DB-B4FF-A69FDA485017}"/>
              </a:ext>
            </a:extLst>
          </p:cNvPr>
          <p:cNvSpPr>
            <a:spLocks noGrp="1"/>
          </p:cNvSpPr>
          <p:nvPr>
            <p:ph type="title"/>
          </p:nvPr>
        </p:nvSpPr>
        <p:spPr/>
        <p:txBody>
          <a:bodyPr/>
          <a:lstStyle/>
          <a:p>
            <a:r>
              <a:rPr lang="en-GB" dirty="0"/>
              <a:t>Descriptive data</a:t>
            </a:r>
          </a:p>
        </p:txBody>
      </p:sp>
      <p:sp>
        <p:nvSpPr>
          <p:cNvPr id="5" name="Rectangle 1">
            <a:extLst>
              <a:ext uri="{FF2B5EF4-FFF2-40B4-BE49-F238E27FC236}">
                <a16:creationId xmlns:a16="http://schemas.microsoft.com/office/drawing/2014/main" id="{DE465527-C600-492E-B61B-7E6E9EDEBFC1}"/>
              </a:ext>
            </a:extLst>
          </p:cNvPr>
          <p:cNvSpPr>
            <a:spLocks noChangeArrowheads="1"/>
          </p:cNvSpPr>
          <p:nvPr/>
        </p:nvSpPr>
        <p:spPr bwMode="auto">
          <a:xfrm>
            <a:off x="2547938" y="12303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7" name="Table 6">
            <a:extLst>
              <a:ext uri="{FF2B5EF4-FFF2-40B4-BE49-F238E27FC236}">
                <a16:creationId xmlns:a16="http://schemas.microsoft.com/office/drawing/2014/main" id="{122443D8-FB81-4173-9FE7-69A88B143BD9}"/>
              </a:ext>
            </a:extLst>
          </p:cNvPr>
          <p:cNvGraphicFramePr>
            <a:graphicFrameLocks noGrp="1"/>
          </p:cNvGraphicFramePr>
          <p:nvPr>
            <p:extLst>
              <p:ext uri="{D42A27DB-BD31-4B8C-83A1-F6EECF244321}">
                <p14:modId xmlns:p14="http://schemas.microsoft.com/office/powerpoint/2010/main" val="658295586"/>
              </p:ext>
            </p:extLst>
          </p:nvPr>
        </p:nvGraphicFramePr>
        <p:xfrm>
          <a:off x="399549" y="1222626"/>
          <a:ext cx="8248650" cy="3120390"/>
        </p:xfrm>
        <a:graphic>
          <a:graphicData uri="http://schemas.openxmlformats.org/drawingml/2006/table">
            <a:tbl>
              <a:tblPr/>
              <a:tblGrid>
                <a:gridCol w="1409700">
                  <a:extLst>
                    <a:ext uri="{9D8B030D-6E8A-4147-A177-3AD203B41FA5}">
                      <a16:colId xmlns:a16="http://schemas.microsoft.com/office/drawing/2014/main" val="340437237"/>
                    </a:ext>
                  </a:extLst>
                </a:gridCol>
                <a:gridCol w="1409700">
                  <a:extLst>
                    <a:ext uri="{9D8B030D-6E8A-4147-A177-3AD203B41FA5}">
                      <a16:colId xmlns:a16="http://schemas.microsoft.com/office/drawing/2014/main" val="1518952500"/>
                    </a:ext>
                  </a:extLst>
                </a:gridCol>
                <a:gridCol w="381000">
                  <a:extLst>
                    <a:ext uri="{9D8B030D-6E8A-4147-A177-3AD203B41FA5}">
                      <a16:colId xmlns:a16="http://schemas.microsoft.com/office/drawing/2014/main" val="2584630892"/>
                    </a:ext>
                  </a:extLst>
                </a:gridCol>
                <a:gridCol w="628650">
                  <a:extLst>
                    <a:ext uri="{9D8B030D-6E8A-4147-A177-3AD203B41FA5}">
                      <a16:colId xmlns:a16="http://schemas.microsoft.com/office/drawing/2014/main" val="2370797898"/>
                    </a:ext>
                  </a:extLst>
                </a:gridCol>
                <a:gridCol w="381000">
                  <a:extLst>
                    <a:ext uri="{9D8B030D-6E8A-4147-A177-3AD203B41FA5}">
                      <a16:colId xmlns:a16="http://schemas.microsoft.com/office/drawing/2014/main" val="3675868558"/>
                    </a:ext>
                  </a:extLst>
                </a:gridCol>
                <a:gridCol w="628650">
                  <a:extLst>
                    <a:ext uri="{9D8B030D-6E8A-4147-A177-3AD203B41FA5}">
                      <a16:colId xmlns:a16="http://schemas.microsoft.com/office/drawing/2014/main" val="1440230547"/>
                    </a:ext>
                  </a:extLst>
                </a:gridCol>
                <a:gridCol w="381000">
                  <a:extLst>
                    <a:ext uri="{9D8B030D-6E8A-4147-A177-3AD203B41FA5}">
                      <a16:colId xmlns:a16="http://schemas.microsoft.com/office/drawing/2014/main" val="525574987"/>
                    </a:ext>
                  </a:extLst>
                </a:gridCol>
                <a:gridCol w="628650">
                  <a:extLst>
                    <a:ext uri="{9D8B030D-6E8A-4147-A177-3AD203B41FA5}">
                      <a16:colId xmlns:a16="http://schemas.microsoft.com/office/drawing/2014/main" val="2868260954"/>
                    </a:ext>
                  </a:extLst>
                </a:gridCol>
                <a:gridCol w="381000">
                  <a:extLst>
                    <a:ext uri="{9D8B030D-6E8A-4147-A177-3AD203B41FA5}">
                      <a16:colId xmlns:a16="http://schemas.microsoft.com/office/drawing/2014/main" val="655609674"/>
                    </a:ext>
                  </a:extLst>
                </a:gridCol>
                <a:gridCol w="628650">
                  <a:extLst>
                    <a:ext uri="{9D8B030D-6E8A-4147-A177-3AD203B41FA5}">
                      <a16:colId xmlns:a16="http://schemas.microsoft.com/office/drawing/2014/main" val="3070440704"/>
                    </a:ext>
                  </a:extLst>
                </a:gridCol>
                <a:gridCol w="381000">
                  <a:extLst>
                    <a:ext uri="{9D8B030D-6E8A-4147-A177-3AD203B41FA5}">
                      <a16:colId xmlns:a16="http://schemas.microsoft.com/office/drawing/2014/main" val="2738227168"/>
                    </a:ext>
                  </a:extLst>
                </a:gridCol>
                <a:gridCol w="628650">
                  <a:extLst>
                    <a:ext uri="{9D8B030D-6E8A-4147-A177-3AD203B41FA5}">
                      <a16:colId xmlns:a16="http://schemas.microsoft.com/office/drawing/2014/main" val="164806507"/>
                    </a:ext>
                  </a:extLst>
                </a:gridCol>
                <a:gridCol w="381000">
                  <a:extLst>
                    <a:ext uri="{9D8B030D-6E8A-4147-A177-3AD203B41FA5}">
                      <a16:colId xmlns:a16="http://schemas.microsoft.com/office/drawing/2014/main" val="3466918039"/>
                    </a:ext>
                  </a:extLst>
                </a:gridCol>
              </a:tblGrid>
              <a:tr h="342900">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solidFill>
                      <a:srgbClr val="2A3990"/>
                    </a:solidFill>
                  </a:tcPr>
                </a:tc>
                <a:tc gridSpan="2">
                  <a:txBody>
                    <a:bodyPr/>
                    <a:lstStyle/>
                    <a:p>
                      <a:pPr algn="ctr" rtl="0" fontAlgn="base">
                        <a:spcBef>
                          <a:spcPts val="0"/>
                        </a:spcBef>
                        <a:spcAft>
                          <a:spcPts val="0"/>
                        </a:spcAft>
                      </a:pPr>
                      <a:endParaRPr lang="en-GB" sz="1400" b="0" i="0" u="none" strike="noStrike">
                        <a:solidFill>
                          <a:srgbClr val="000000"/>
                        </a:solidFill>
                        <a:effectLst/>
                        <a:latin typeface="Roboto" panose="020B0604020202020204" charset="0"/>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solidFill>
                      <a:srgbClr val="2A3990"/>
                    </a:solidFill>
                  </a:tcPr>
                </a:tc>
                <a:tc hMerge="1">
                  <a:txBody>
                    <a:bodyPr/>
                    <a:lstStyle/>
                    <a:p>
                      <a:endParaRPr lang="en-GB"/>
                    </a:p>
                  </a:txBody>
                  <a:tcPr/>
                </a:tc>
                <a:tc gridSpan="2">
                  <a:txBody>
                    <a:bodyPr/>
                    <a:lstStyle/>
                    <a:p>
                      <a:pPr algn="ctr" rtl="0" fontAlgn="t">
                        <a:spcBef>
                          <a:spcPts val="0"/>
                        </a:spcBef>
                        <a:spcAft>
                          <a:spcPts val="0"/>
                        </a:spcAft>
                      </a:pPr>
                      <a:r>
                        <a:rPr lang="en-GB" sz="1400" b="0" i="0" u="none" strike="noStrike">
                          <a:solidFill>
                            <a:srgbClr val="FFFFFF"/>
                          </a:solidFill>
                          <a:effectLst/>
                          <a:latin typeface="Roboto" panose="020B0604020202020204" charset="0"/>
                        </a:rPr>
                        <a:t>5.5</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solidFill>
                      <a:srgbClr val="2A3990"/>
                    </a:solidFill>
                  </a:tcPr>
                </a:tc>
                <a:tc hMerge="1">
                  <a:txBody>
                    <a:bodyPr/>
                    <a:lstStyle/>
                    <a:p>
                      <a:endParaRPr lang="en-GB"/>
                    </a:p>
                  </a:txBody>
                  <a:tcPr/>
                </a:tc>
                <a:tc gridSpan="2">
                  <a:txBody>
                    <a:bodyPr/>
                    <a:lstStyle/>
                    <a:p>
                      <a:pPr algn="ctr" rtl="0" fontAlgn="t">
                        <a:spcBef>
                          <a:spcPts val="0"/>
                        </a:spcBef>
                        <a:spcAft>
                          <a:spcPts val="0"/>
                        </a:spcAft>
                      </a:pPr>
                      <a:r>
                        <a:rPr lang="en-GB" sz="1400" b="0" i="0" u="none" strike="noStrike">
                          <a:solidFill>
                            <a:srgbClr val="FFFFFF"/>
                          </a:solidFill>
                          <a:effectLst/>
                          <a:latin typeface="Roboto" panose="020B0604020202020204" charset="0"/>
                        </a:rPr>
                        <a:t>6</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solidFill>
                      <a:srgbClr val="2A3990"/>
                    </a:solidFill>
                  </a:tcPr>
                </a:tc>
                <a:tc hMerge="1">
                  <a:txBody>
                    <a:bodyPr/>
                    <a:lstStyle/>
                    <a:p>
                      <a:endParaRPr lang="en-GB"/>
                    </a:p>
                  </a:txBody>
                  <a:tcPr/>
                </a:tc>
                <a:tc gridSpan="2">
                  <a:txBody>
                    <a:bodyPr/>
                    <a:lstStyle/>
                    <a:p>
                      <a:pPr algn="ctr" rtl="0" fontAlgn="t">
                        <a:spcBef>
                          <a:spcPts val="0"/>
                        </a:spcBef>
                        <a:spcAft>
                          <a:spcPts val="0"/>
                        </a:spcAft>
                      </a:pPr>
                      <a:r>
                        <a:rPr lang="en-GB" sz="1400" b="0" i="0" u="none" strike="noStrike">
                          <a:solidFill>
                            <a:srgbClr val="FFFFFF"/>
                          </a:solidFill>
                          <a:effectLst/>
                          <a:latin typeface="Roboto" panose="020B0604020202020204" charset="0"/>
                        </a:rPr>
                        <a:t>6.5</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solidFill>
                      <a:srgbClr val="2A3990"/>
                    </a:solidFill>
                  </a:tcPr>
                </a:tc>
                <a:tc hMerge="1">
                  <a:txBody>
                    <a:bodyPr/>
                    <a:lstStyle/>
                    <a:p>
                      <a:endParaRPr lang="en-GB"/>
                    </a:p>
                  </a:txBody>
                  <a:tcPr/>
                </a:tc>
                <a:tc gridSpan="2">
                  <a:txBody>
                    <a:bodyPr/>
                    <a:lstStyle/>
                    <a:p>
                      <a:pPr algn="ctr" rtl="0" fontAlgn="t">
                        <a:spcBef>
                          <a:spcPts val="0"/>
                        </a:spcBef>
                        <a:spcAft>
                          <a:spcPts val="0"/>
                        </a:spcAft>
                      </a:pPr>
                      <a:r>
                        <a:rPr lang="en-GB" sz="1400" b="0" i="0" u="none" strike="noStrike">
                          <a:solidFill>
                            <a:srgbClr val="FFFFFF"/>
                          </a:solidFill>
                          <a:effectLst/>
                          <a:latin typeface="Roboto" panose="020B0604020202020204" charset="0"/>
                        </a:rPr>
                        <a:t>7</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solidFill>
                      <a:srgbClr val="2A3990"/>
                    </a:solidFill>
                  </a:tcPr>
                </a:tc>
                <a:tc hMerge="1">
                  <a:txBody>
                    <a:bodyPr/>
                    <a:lstStyle/>
                    <a:p>
                      <a:endParaRPr lang="en-GB"/>
                    </a:p>
                  </a:txBody>
                  <a:tcPr/>
                </a:tc>
                <a:tc gridSpan="2">
                  <a:txBody>
                    <a:bodyPr/>
                    <a:lstStyle/>
                    <a:p>
                      <a:pPr algn="ctr" rtl="0" fontAlgn="t">
                        <a:spcBef>
                          <a:spcPts val="0"/>
                        </a:spcBef>
                        <a:spcAft>
                          <a:spcPts val="0"/>
                        </a:spcAft>
                      </a:pPr>
                      <a:r>
                        <a:rPr lang="en-GB" sz="1400" b="0" i="0" u="none" strike="noStrike">
                          <a:solidFill>
                            <a:srgbClr val="FFFFFF"/>
                          </a:solidFill>
                          <a:effectLst/>
                          <a:latin typeface="Roboto" panose="020B0604020202020204" charset="0"/>
                        </a:rPr>
                        <a:t>7.5</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solidFill>
                      <a:srgbClr val="2A3990"/>
                    </a:solidFill>
                  </a:tcPr>
                </a:tc>
                <a:tc hMerge="1">
                  <a:txBody>
                    <a:bodyPr/>
                    <a:lstStyle/>
                    <a:p>
                      <a:endParaRPr lang="en-GB"/>
                    </a:p>
                  </a:txBody>
                  <a:tcPr/>
                </a:tc>
                <a:extLst>
                  <a:ext uri="{0D108BD9-81ED-4DB2-BD59-A6C34878D82A}">
                    <a16:rowId xmlns:a16="http://schemas.microsoft.com/office/drawing/2014/main" val="2494815537"/>
                  </a:ext>
                </a:extLst>
              </a:tr>
              <a:tr h="342900">
                <a:tc>
                  <a:txBody>
                    <a:bodyPr/>
                    <a:lstStyle/>
                    <a:p>
                      <a:pPr rtl="0" fontAlgn="t">
                        <a:spcBef>
                          <a:spcPts val="0"/>
                        </a:spcBef>
                        <a:spcAft>
                          <a:spcPts val="0"/>
                        </a:spcAft>
                      </a:pPr>
                      <a:r>
                        <a:rPr lang="en-GB" sz="1400" b="0" i="0" u="none" strike="noStrike">
                          <a:solidFill>
                            <a:srgbClr val="000000"/>
                          </a:solidFill>
                          <a:effectLst/>
                          <a:latin typeface="Roboto" panose="020B0604020202020204" charset="0"/>
                        </a:rPr>
                        <a:t>Chinese</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rowSpan="2">
                  <a:txBody>
                    <a:bodyPr/>
                    <a:lstStyle/>
                    <a:p>
                      <a:pPr rtl="0" fontAlgn="t">
                        <a:spcBef>
                          <a:spcPts val="0"/>
                        </a:spcBef>
                        <a:spcAft>
                          <a:spcPts val="0"/>
                        </a:spcAft>
                      </a:pPr>
                      <a:r>
                        <a:rPr lang="en-GB" sz="1400" b="0" i="0" u="none" strike="noStrike">
                          <a:solidFill>
                            <a:srgbClr val="000000"/>
                          </a:solidFill>
                          <a:effectLst/>
                          <a:latin typeface="Roboto" panose="020B0604020202020204" charset="0"/>
                        </a:rPr>
                        <a:t>N</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algn="r" rtl="0" fontAlgn="t">
                        <a:spcBef>
                          <a:spcPts val="0"/>
                        </a:spcBef>
                        <a:spcAft>
                          <a:spcPts val="0"/>
                        </a:spcAft>
                      </a:pPr>
                      <a:r>
                        <a:rPr lang="en-GB" sz="1400" b="0" i="0" u="none" strike="noStrike">
                          <a:solidFill>
                            <a:srgbClr val="000000"/>
                          </a:solidFill>
                          <a:effectLst/>
                          <a:latin typeface="Roboto" panose="020B0604020202020204" charset="0"/>
                        </a:rPr>
                        <a:t>71</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algn="r" rtl="0" fontAlgn="t">
                        <a:spcBef>
                          <a:spcPts val="0"/>
                        </a:spcBef>
                        <a:spcAft>
                          <a:spcPts val="0"/>
                        </a:spcAft>
                      </a:pPr>
                      <a:r>
                        <a:rPr lang="en-GB" sz="1400" b="0" i="0" u="none" strike="noStrike">
                          <a:solidFill>
                            <a:srgbClr val="000000"/>
                          </a:solidFill>
                          <a:effectLst/>
                          <a:latin typeface="Roboto" panose="020B0604020202020204" charset="0"/>
                        </a:rPr>
                        <a:t>174</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algn="r" rtl="0" fontAlgn="t">
                        <a:spcBef>
                          <a:spcPts val="0"/>
                        </a:spcBef>
                        <a:spcAft>
                          <a:spcPts val="0"/>
                        </a:spcAft>
                      </a:pPr>
                      <a:r>
                        <a:rPr lang="en-GB" sz="1400" b="0" i="0" u="none" strike="noStrike">
                          <a:solidFill>
                            <a:srgbClr val="000000"/>
                          </a:solidFill>
                          <a:effectLst/>
                          <a:latin typeface="Roboto" panose="020B0604020202020204" charset="0"/>
                        </a:rPr>
                        <a:t>227</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algn="r" rtl="0" fontAlgn="t">
                        <a:spcBef>
                          <a:spcPts val="0"/>
                        </a:spcBef>
                        <a:spcAft>
                          <a:spcPts val="0"/>
                        </a:spcAft>
                      </a:pPr>
                      <a:r>
                        <a:rPr lang="en-GB" sz="1400" b="0" i="0" u="none" strike="noStrike">
                          <a:solidFill>
                            <a:srgbClr val="000000"/>
                          </a:solidFill>
                          <a:effectLst/>
                          <a:latin typeface="Roboto" panose="020B0604020202020204" charset="0"/>
                        </a:rPr>
                        <a:t>169</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algn="r" rtl="0" fontAlgn="t">
                        <a:spcBef>
                          <a:spcPts val="0"/>
                        </a:spcBef>
                        <a:spcAft>
                          <a:spcPts val="0"/>
                        </a:spcAft>
                      </a:pPr>
                      <a:r>
                        <a:rPr lang="en-GB" sz="1400" b="0" i="0" u="none" strike="noStrike">
                          <a:solidFill>
                            <a:srgbClr val="000000"/>
                          </a:solidFill>
                          <a:effectLst/>
                          <a:latin typeface="Roboto" panose="020B0604020202020204" charset="0"/>
                        </a:rPr>
                        <a:t>19</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829105680"/>
                  </a:ext>
                </a:extLst>
              </a:tr>
              <a:tr h="304800">
                <a:tc>
                  <a:txBody>
                    <a:bodyPr/>
                    <a:lstStyle/>
                    <a:p>
                      <a:pPr rtl="0" fontAlgn="t">
                        <a:spcBef>
                          <a:spcPts val="0"/>
                        </a:spcBef>
                        <a:spcAft>
                          <a:spcPts val="0"/>
                        </a:spcAft>
                      </a:pPr>
                      <a:r>
                        <a:rPr lang="en-GB" sz="1400" b="0" i="0" u="none" strike="noStrike">
                          <a:solidFill>
                            <a:srgbClr val="000000"/>
                          </a:solidFill>
                          <a:effectLst/>
                          <a:latin typeface="Roboto" panose="020B0604020202020204" charset="0"/>
                        </a:rPr>
                        <a:t>Non-Chinese</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vMerge="1">
                  <a:txBody>
                    <a:bodyPr/>
                    <a:lstStyle/>
                    <a:p>
                      <a:endParaRPr lang="en-GB"/>
                    </a:p>
                  </a:txBody>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algn="r" rtl="0" fontAlgn="t">
                        <a:spcBef>
                          <a:spcPts val="0"/>
                        </a:spcBef>
                        <a:spcAft>
                          <a:spcPts val="0"/>
                        </a:spcAft>
                      </a:pPr>
                      <a:r>
                        <a:rPr lang="en-GB" sz="1400" b="0" i="0" u="none" strike="noStrike">
                          <a:solidFill>
                            <a:srgbClr val="000000"/>
                          </a:solidFill>
                          <a:effectLst/>
                          <a:latin typeface="Roboto" panose="020B0604020202020204" charset="0"/>
                        </a:rPr>
                        <a:t>7</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algn="r" rtl="0" fontAlgn="t">
                        <a:spcBef>
                          <a:spcPts val="0"/>
                        </a:spcBef>
                        <a:spcAft>
                          <a:spcPts val="0"/>
                        </a:spcAft>
                      </a:pPr>
                      <a:r>
                        <a:rPr lang="en-GB" sz="1400" b="0" i="0" u="none" strike="noStrike">
                          <a:solidFill>
                            <a:srgbClr val="000000"/>
                          </a:solidFill>
                          <a:effectLst/>
                          <a:latin typeface="Roboto" panose="020B0604020202020204" charset="0"/>
                        </a:rPr>
                        <a:t>10</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algn="r" rtl="0" fontAlgn="t">
                        <a:spcBef>
                          <a:spcPts val="0"/>
                        </a:spcBef>
                        <a:spcAft>
                          <a:spcPts val="0"/>
                        </a:spcAft>
                      </a:pPr>
                      <a:r>
                        <a:rPr lang="en-GB" sz="1400" b="0" i="0" u="none" strike="noStrike">
                          <a:solidFill>
                            <a:srgbClr val="000000"/>
                          </a:solidFill>
                          <a:effectLst/>
                          <a:latin typeface="Roboto" panose="020B0604020202020204" charset="0"/>
                        </a:rPr>
                        <a:t>24</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algn="r" rtl="0" fontAlgn="t">
                        <a:spcBef>
                          <a:spcPts val="0"/>
                        </a:spcBef>
                        <a:spcAft>
                          <a:spcPts val="0"/>
                        </a:spcAft>
                      </a:pPr>
                      <a:r>
                        <a:rPr lang="en-GB" sz="1400" b="0" i="0" u="none" strike="noStrike">
                          <a:solidFill>
                            <a:srgbClr val="000000"/>
                          </a:solidFill>
                          <a:effectLst/>
                          <a:latin typeface="Roboto" panose="020B0604020202020204" charset="0"/>
                        </a:rPr>
                        <a:t>5</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algn="r" rtl="0" fontAlgn="t">
                        <a:spcBef>
                          <a:spcPts val="0"/>
                        </a:spcBef>
                        <a:spcAft>
                          <a:spcPts val="0"/>
                        </a:spcAft>
                      </a:pPr>
                      <a:r>
                        <a:rPr lang="en-GB" sz="1400" b="0" i="0" u="none" strike="noStrike">
                          <a:solidFill>
                            <a:srgbClr val="000000"/>
                          </a:solidFill>
                          <a:effectLst/>
                          <a:latin typeface="Roboto" panose="020B0604020202020204" charset="0"/>
                        </a:rPr>
                        <a:t>7</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930666699"/>
                  </a:ext>
                </a:extLst>
              </a:tr>
              <a:tr h="304800">
                <a:tc>
                  <a:txBody>
                    <a:bodyPr/>
                    <a:lstStyle/>
                    <a:p>
                      <a:pPr rtl="0" fontAlgn="t">
                        <a:spcBef>
                          <a:spcPts val="0"/>
                        </a:spcBef>
                        <a:spcAft>
                          <a:spcPts val="0"/>
                        </a:spcAft>
                      </a:pPr>
                      <a:r>
                        <a:rPr lang="en-GB" sz="1400" b="0" i="0" u="none" strike="noStrike">
                          <a:solidFill>
                            <a:srgbClr val="000000"/>
                          </a:solidFill>
                          <a:effectLst/>
                          <a:latin typeface="Roboto" panose="020B0604020202020204" charset="0"/>
                        </a:rPr>
                        <a:t>Chinese</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rowSpan="2">
                  <a:txBody>
                    <a:bodyPr/>
                    <a:lstStyle/>
                    <a:p>
                      <a:pPr rtl="0" fontAlgn="t">
                        <a:spcBef>
                          <a:spcPts val="0"/>
                        </a:spcBef>
                        <a:spcAft>
                          <a:spcPts val="0"/>
                        </a:spcAft>
                      </a:pPr>
                      <a:r>
                        <a:rPr lang="en-GB" sz="1400" b="0" i="0" u="none" strike="noStrike">
                          <a:solidFill>
                            <a:srgbClr val="000000"/>
                          </a:solidFill>
                          <a:effectLst/>
                          <a:latin typeface="Roboto" panose="020B0604020202020204" charset="0"/>
                        </a:rPr>
                        <a:t>Mean</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algn="r" rtl="0" fontAlgn="t">
                        <a:spcBef>
                          <a:spcPts val="0"/>
                        </a:spcBef>
                        <a:spcAft>
                          <a:spcPts val="0"/>
                        </a:spcAft>
                      </a:pPr>
                      <a:r>
                        <a:rPr lang="en-GB" sz="1400" b="0" i="0" u="none" strike="noStrike">
                          <a:solidFill>
                            <a:srgbClr val="000000"/>
                          </a:solidFill>
                          <a:effectLst/>
                          <a:latin typeface="Roboto" panose="020B0604020202020204" charset="0"/>
                        </a:rPr>
                        <a:t>53.27</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rtl="0" fontAlgn="t">
                        <a:spcBef>
                          <a:spcPts val="0"/>
                        </a:spcBef>
                        <a:spcAft>
                          <a:spcPts val="0"/>
                        </a:spcAft>
                      </a:pPr>
                      <a:r>
                        <a:rPr lang="en-GB" sz="1400" b="0" i="0" u="none" strike="noStrike">
                          <a:solidFill>
                            <a:srgbClr val="000000"/>
                          </a:solidFill>
                          <a:effectLst/>
                          <a:latin typeface="Roboto" panose="020B0604020202020204" charset="0"/>
                        </a:rPr>
                        <a:t>55.00</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algn="r" rtl="0" fontAlgn="t">
                        <a:spcBef>
                          <a:spcPts val="0"/>
                        </a:spcBef>
                        <a:spcAft>
                          <a:spcPts val="0"/>
                        </a:spcAft>
                      </a:pPr>
                      <a:r>
                        <a:rPr lang="en-GB" sz="1400" b="0" i="0" u="none" strike="noStrike">
                          <a:solidFill>
                            <a:srgbClr val="000000"/>
                          </a:solidFill>
                          <a:effectLst/>
                          <a:latin typeface="Roboto" panose="020B0604020202020204" charset="0"/>
                        </a:rPr>
                        <a:t>58.94</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algn="r" rtl="0" fontAlgn="t">
                        <a:spcBef>
                          <a:spcPts val="0"/>
                        </a:spcBef>
                        <a:spcAft>
                          <a:spcPts val="0"/>
                        </a:spcAft>
                      </a:pPr>
                      <a:r>
                        <a:rPr lang="en-GB" sz="1400" b="0" i="0" u="none" strike="noStrike">
                          <a:solidFill>
                            <a:srgbClr val="000000"/>
                          </a:solidFill>
                          <a:effectLst/>
                          <a:latin typeface="Roboto" panose="020B0604020202020204" charset="0"/>
                        </a:rPr>
                        <a:t>61.47</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algn="r" rtl="0" fontAlgn="t">
                        <a:spcBef>
                          <a:spcPts val="0"/>
                        </a:spcBef>
                        <a:spcAft>
                          <a:spcPts val="0"/>
                        </a:spcAft>
                      </a:pPr>
                      <a:r>
                        <a:rPr lang="en-GB" sz="1400" b="0" i="0" u="none" strike="noStrike">
                          <a:solidFill>
                            <a:srgbClr val="000000"/>
                          </a:solidFill>
                          <a:effectLst/>
                          <a:latin typeface="Roboto" panose="020B0604020202020204" charset="0"/>
                        </a:rPr>
                        <a:t>66.58</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891144543"/>
                  </a:ext>
                </a:extLst>
              </a:tr>
              <a:tr h="304800">
                <a:tc>
                  <a:txBody>
                    <a:bodyPr/>
                    <a:lstStyle/>
                    <a:p>
                      <a:pPr rtl="0" fontAlgn="t">
                        <a:spcBef>
                          <a:spcPts val="0"/>
                        </a:spcBef>
                        <a:spcAft>
                          <a:spcPts val="0"/>
                        </a:spcAft>
                      </a:pPr>
                      <a:r>
                        <a:rPr lang="en-GB" sz="1400" b="0" i="0" u="none" strike="noStrike">
                          <a:solidFill>
                            <a:srgbClr val="000000"/>
                          </a:solidFill>
                          <a:effectLst/>
                          <a:latin typeface="Roboto" panose="020B0604020202020204" charset="0"/>
                        </a:rPr>
                        <a:t>Non-Chinese</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vMerge="1">
                  <a:txBody>
                    <a:bodyPr/>
                    <a:lstStyle/>
                    <a:p>
                      <a:endParaRPr lang="en-GB"/>
                    </a:p>
                  </a:txBody>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algn="r" rtl="0" fontAlgn="t">
                        <a:spcBef>
                          <a:spcPts val="0"/>
                        </a:spcBef>
                        <a:spcAft>
                          <a:spcPts val="0"/>
                        </a:spcAft>
                      </a:pPr>
                      <a:r>
                        <a:rPr lang="en-GB" sz="1400" b="0" i="0" u="none" strike="noStrike">
                          <a:solidFill>
                            <a:srgbClr val="000000"/>
                          </a:solidFill>
                          <a:effectLst/>
                          <a:latin typeface="Roboto" panose="020B0604020202020204" charset="0"/>
                        </a:rPr>
                        <a:t>64.43</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algn="r" rtl="0" fontAlgn="t">
                        <a:spcBef>
                          <a:spcPts val="0"/>
                        </a:spcBef>
                        <a:spcAft>
                          <a:spcPts val="0"/>
                        </a:spcAft>
                      </a:pPr>
                      <a:r>
                        <a:rPr lang="en-GB" sz="1400" b="0" i="0" u="none" strike="noStrike">
                          <a:solidFill>
                            <a:srgbClr val="000000"/>
                          </a:solidFill>
                          <a:effectLst/>
                          <a:latin typeface="Roboto" panose="020B0604020202020204" charset="0"/>
                        </a:rPr>
                        <a:t>65.90</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algn="r" rtl="0" fontAlgn="t">
                        <a:spcBef>
                          <a:spcPts val="0"/>
                        </a:spcBef>
                        <a:spcAft>
                          <a:spcPts val="0"/>
                        </a:spcAft>
                      </a:pPr>
                      <a:r>
                        <a:rPr lang="en-GB" sz="1400" b="0" i="0" u="none" strike="noStrike">
                          <a:solidFill>
                            <a:srgbClr val="000000"/>
                          </a:solidFill>
                          <a:effectLst/>
                          <a:latin typeface="Roboto" panose="020B0604020202020204" charset="0"/>
                        </a:rPr>
                        <a:t>71.71</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algn="r" rtl="0" fontAlgn="t">
                        <a:spcBef>
                          <a:spcPts val="0"/>
                        </a:spcBef>
                        <a:spcAft>
                          <a:spcPts val="0"/>
                        </a:spcAft>
                      </a:pPr>
                      <a:r>
                        <a:rPr lang="en-GB" sz="1400" b="0" i="0" u="none" strike="noStrike">
                          <a:solidFill>
                            <a:srgbClr val="000000"/>
                          </a:solidFill>
                          <a:effectLst/>
                          <a:latin typeface="Roboto" panose="020B0604020202020204" charset="0"/>
                        </a:rPr>
                        <a:t>77.60</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algn="r" rtl="0" fontAlgn="t">
                        <a:spcBef>
                          <a:spcPts val="0"/>
                        </a:spcBef>
                        <a:spcAft>
                          <a:spcPts val="0"/>
                        </a:spcAft>
                      </a:pPr>
                      <a:r>
                        <a:rPr lang="en-GB" sz="1400" b="0" i="0" u="none" strike="noStrike">
                          <a:solidFill>
                            <a:srgbClr val="000000"/>
                          </a:solidFill>
                          <a:effectLst/>
                          <a:latin typeface="Roboto" panose="020B0604020202020204" charset="0"/>
                        </a:rPr>
                        <a:t>91.29</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997831452"/>
                  </a:ext>
                </a:extLst>
              </a:tr>
              <a:tr h="304800">
                <a:tc>
                  <a:txBody>
                    <a:bodyPr/>
                    <a:lstStyle/>
                    <a:p>
                      <a:pPr rtl="0" fontAlgn="t">
                        <a:spcBef>
                          <a:spcPts val="0"/>
                        </a:spcBef>
                        <a:spcAft>
                          <a:spcPts val="0"/>
                        </a:spcAft>
                      </a:pPr>
                      <a:r>
                        <a:rPr lang="en-GB" sz="1400" b="0" i="0" u="none" strike="noStrike">
                          <a:solidFill>
                            <a:srgbClr val="000000"/>
                          </a:solidFill>
                          <a:effectLst/>
                          <a:latin typeface="Roboto" panose="020B0604020202020204" charset="0"/>
                        </a:rPr>
                        <a:t>Chinese</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rowSpan="2">
                  <a:txBody>
                    <a:bodyPr/>
                    <a:lstStyle/>
                    <a:p>
                      <a:pPr rtl="0" fontAlgn="t">
                        <a:spcBef>
                          <a:spcPts val="0"/>
                        </a:spcBef>
                        <a:spcAft>
                          <a:spcPts val="0"/>
                        </a:spcAft>
                      </a:pPr>
                      <a:r>
                        <a:rPr lang="en-GB" sz="1400" b="0" i="0" u="none" strike="noStrike">
                          <a:solidFill>
                            <a:srgbClr val="000000"/>
                          </a:solidFill>
                          <a:effectLst/>
                          <a:latin typeface="Roboto" panose="020B0604020202020204" charset="0"/>
                        </a:rPr>
                        <a:t>Std. Deviation</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algn="r" rtl="0" fontAlgn="t">
                        <a:spcBef>
                          <a:spcPts val="0"/>
                        </a:spcBef>
                        <a:spcAft>
                          <a:spcPts val="0"/>
                        </a:spcAft>
                      </a:pPr>
                      <a:r>
                        <a:rPr lang="en-GB" sz="1400" b="0" i="0" u="none" strike="noStrike">
                          <a:solidFill>
                            <a:srgbClr val="000000"/>
                          </a:solidFill>
                          <a:effectLst/>
                          <a:latin typeface="Roboto" panose="020B0604020202020204" charset="0"/>
                        </a:rPr>
                        <a:t>21.56</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algn="r" rtl="0" fontAlgn="t">
                        <a:spcBef>
                          <a:spcPts val="0"/>
                        </a:spcBef>
                        <a:spcAft>
                          <a:spcPts val="0"/>
                        </a:spcAft>
                      </a:pPr>
                      <a:r>
                        <a:rPr lang="en-GB" sz="1400" b="0" i="0" u="none" strike="noStrike">
                          <a:solidFill>
                            <a:srgbClr val="000000"/>
                          </a:solidFill>
                          <a:effectLst/>
                          <a:latin typeface="Roboto" panose="020B0604020202020204" charset="0"/>
                        </a:rPr>
                        <a:t>17.36</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algn="r" rtl="0" fontAlgn="t">
                        <a:spcBef>
                          <a:spcPts val="0"/>
                        </a:spcBef>
                        <a:spcAft>
                          <a:spcPts val="0"/>
                        </a:spcAft>
                      </a:pPr>
                      <a:r>
                        <a:rPr lang="en-GB" sz="1400" b="0" i="0" u="none" strike="noStrike">
                          <a:solidFill>
                            <a:srgbClr val="000000"/>
                          </a:solidFill>
                          <a:effectLst/>
                          <a:latin typeface="Roboto" panose="020B0604020202020204" charset="0"/>
                        </a:rPr>
                        <a:t>18.78</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algn="r" rtl="0" fontAlgn="t">
                        <a:spcBef>
                          <a:spcPts val="0"/>
                        </a:spcBef>
                        <a:spcAft>
                          <a:spcPts val="0"/>
                        </a:spcAft>
                      </a:pPr>
                      <a:r>
                        <a:rPr lang="en-GB" sz="1400" b="0" i="0" u="none" strike="noStrike">
                          <a:solidFill>
                            <a:srgbClr val="000000"/>
                          </a:solidFill>
                          <a:effectLst/>
                          <a:latin typeface="Roboto" panose="020B0604020202020204" charset="0"/>
                        </a:rPr>
                        <a:t>15.61</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algn="r" rtl="0" fontAlgn="t">
                        <a:spcBef>
                          <a:spcPts val="0"/>
                        </a:spcBef>
                        <a:spcAft>
                          <a:spcPts val="0"/>
                        </a:spcAft>
                      </a:pPr>
                      <a:r>
                        <a:rPr lang="en-GB" sz="1400" b="0" i="0" u="none" strike="noStrike">
                          <a:solidFill>
                            <a:srgbClr val="000000"/>
                          </a:solidFill>
                          <a:effectLst/>
                          <a:latin typeface="Roboto" panose="020B0604020202020204" charset="0"/>
                        </a:rPr>
                        <a:t>16.84</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832121412"/>
                  </a:ext>
                </a:extLst>
              </a:tr>
              <a:tr h="304800">
                <a:tc>
                  <a:txBody>
                    <a:bodyPr/>
                    <a:lstStyle/>
                    <a:p>
                      <a:pPr rtl="0" fontAlgn="t">
                        <a:spcBef>
                          <a:spcPts val="0"/>
                        </a:spcBef>
                        <a:spcAft>
                          <a:spcPts val="0"/>
                        </a:spcAft>
                      </a:pPr>
                      <a:r>
                        <a:rPr lang="en-GB" sz="1400" b="0" i="0" u="none" strike="noStrike">
                          <a:solidFill>
                            <a:srgbClr val="000000"/>
                          </a:solidFill>
                          <a:effectLst/>
                          <a:latin typeface="Roboto" panose="020B0604020202020204" charset="0"/>
                        </a:rPr>
                        <a:t>Non-Chinese</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vMerge="1">
                  <a:txBody>
                    <a:bodyPr/>
                    <a:lstStyle/>
                    <a:p>
                      <a:endParaRPr lang="en-GB"/>
                    </a:p>
                  </a:txBody>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algn="r" rtl="0" fontAlgn="t">
                        <a:spcBef>
                          <a:spcPts val="0"/>
                        </a:spcBef>
                        <a:spcAft>
                          <a:spcPts val="0"/>
                        </a:spcAft>
                      </a:pPr>
                      <a:r>
                        <a:rPr lang="en-GB" sz="1400" b="0" i="0" u="none" strike="noStrike">
                          <a:solidFill>
                            <a:srgbClr val="000000"/>
                          </a:solidFill>
                          <a:effectLst/>
                          <a:latin typeface="Roboto" panose="020B0604020202020204" charset="0"/>
                        </a:rPr>
                        <a:t>13.77</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algn="r" rtl="0" fontAlgn="t">
                        <a:spcBef>
                          <a:spcPts val="0"/>
                        </a:spcBef>
                        <a:spcAft>
                          <a:spcPts val="0"/>
                        </a:spcAft>
                      </a:pPr>
                      <a:r>
                        <a:rPr lang="en-GB" sz="1400" b="0" i="0" u="none" strike="noStrike">
                          <a:solidFill>
                            <a:srgbClr val="000000"/>
                          </a:solidFill>
                          <a:effectLst/>
                          <a:latin typeface="Roboto" panose="020B0604020202020204" charset="0"/>
                        </a:rPr>
                        <a:t>11.83</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algn="r" rtl="0" fontAlgn="t">
                        <a:spcBef>
                          <a:spcPts val="0"/>
                        </a:spcBef>
                        <a:spcAft>
                          <a:spcPts val="0"/>
                        </a:spcAft>
                      </a:pPr>
                      <a:r>
                        <a:rPr lang="en-GB" sz="1400" b="0" i="0" u="none" strike="noStrike">
                          <a:solidFill>
                            <a:srgbClr val="000000"/>
                          </a:solidFill>
                          <a:effectLst/>
                          <a:latin typeface="Roboto" panose="020B0604020202020204" charset="0"/>
                        </a:rPr>
                        <a:t>15.66</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algn="r" rtl="0" fontAlgn="t">
                        <a:spcBef>
                          <a:spcPts val="0"/>
                        </a:spcBef>
                        <a:spcAft>
                          <a:spcPts val="0"/>
                        </a:spcAft>
                      </a:pPr>
                      <a:r>
                        <a:rPr lang="en-GB" sz="1400" b="0" i="0" u="none" strike="noStrike">
                          <a:solidFill>
                            <a:srgbClr val="000000"/>
                          </a:solidFill>
                          <a:effectLst/>
                          <a:latin typeface="Roboto" panose="020B0604020202020204" charset="0"/>
                        </a:rPr>
                        <a:t>14.03</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algn="r" rtl="0" fontAlgn="t">
                        <a:spcBef>
                          <a:spcPts val="0"/>
                        </a:spcBef>
                        <a:spcAft>
                          <a:spcPts val="0"/>
                        </a:spcAft>
                      </a:pPr>
                      <a:r>
                        <a:rPr lang="en-GB" sz="1400" b="0" i="0" u="none" strike="noStrike">
                          <a:solidFill>
                            <a:srgbClr val="000000"/>
                          </a:solidFill>
                          <a:effectLst/>
                          <a:latin typeface="Roboto" panose="020B0604020202020204" charset="0"/>
                        </a:rPr>
                        <a:t>15.62</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066788907"/>
                  </a:ext>
                </a:extLst>
              </a:tr>
              <a:tr h="304800">
                <a:tc>
                  <a:txBody>
                    <a:bodyPr/>
                    <a:lstStyle/>
                    <a:p>
                      <a:pPr rtl="0" fontAlgn="t">
                        <a:spcBef>
                          <a:spcPts val="0"/>
                        </a:spcBef>
                        <a:spcAft>
                          <a:spcPts val="0"/>
                        </a:spcAft>
                      </a:pPr>
                      <a:r>
                        <a:rPr lang="en-GB" sz="1400" b="0" i="0" u="none" strike="noStrike">
                          <a:solidFill>
                            <a:srgbClr val="000000"/>
                          </a:solidFill>
                          <a:effectLst/>
                          <a:latin typeface="Roboto" panose="020B0604020202020204" charset="0"/>
                        </a:rPr>
                        <a:t>Chinese</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rowSpan="2">
                  <a:txBody>
                    <a:bodyPr/>
                    <a:lstStyle/>
                    <a:p>
                      <a:pPr rtl="0" fontAlgn="t">
                        <a:spcBef>
                          <a:spcPts val="0"/>
                        </a:spcBef>
                        <a:spcAft>
                          <a:spcPts val="0"/>
                        </a:spcAft>
                      </a:pPr>
                      <a:r>
                        <a:rPr lang="en-GB" sz="1400" b="0" i="0" u="none" strike="noStrike">
                          <a:solidFill>
                            <a:srgbClr val="000000"/>
                          </a:solidFill>
                          <a:effectLst/>
                          <a:latin typeface="Roboto" panose="020B0604020202020204" charset="0"/>
                        </a:rPr>
                        <a:t>Variance</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algn="r" rtl="0" fontAlgn="t">
                        <a:spcBef>
                          <a:spcPts val="0"/>
                        </a:spcBef>
                        <a:spcAft>
                          <a:spcPts val="0"/>
                        </a:spcAft>
                      </a:pPr>
                      <a:r>
                        <a:rPr lang="en-GB" sz="1400" b="0" i="0" u="none" strike="noStrike">
                          <a:solidFill>
                            <a:srgbClr val="000000"/>
                          </a:solidFill>
                          <a:effectLst/>
                          <a:latin typeface="Roboto" panose="020B0604020202020204" charset="0"/>
                        </a:rPr>
                        <a:t>465.0</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algn="r" rtl="0" fontAlgn="t">
                        <a:spcBef>
                          <a:spcPts val="0"/>
                        </a:spcBef>
                        <a:spcAft>
                          <a:spcPts val="0"/>
                        </a:spcAft>
                      </a:pPr>
                      <a:r>
                        <a:rPr lang="en-GB" sz="1400" b="0" i="0" u="none" strike="noStrike">
                          <a:solidFill>
                            <a:srgbClr val="000000"/>
                          </a:solidFill>
                          <a:effectLst/>
                          <a:latin typeface="Roboto" panose="020B0604020202020204" charset="0"/>
                        </a:rPr>
                        <a:t>301.5</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algn="r" rtl="0" fontAlgn="t">
                        <a:spcBef>
                          <a:spcPts val="0"/>
                        </a:spcBef>
                        <a:spcAft>
                          <a:spcPts val="0"/>
                        </a:spcAft>
                      </a:pPr>
                      <a:r>
                        <a:rPr lang="en-GB" sz="1400" b="0" i="0" u="none" strike="noStrike">
                          <a:solidFill>
                            <a:srgbClr val="000000"/>
                          </a:solidFill>
                          <a:effectLst/>
                          <a:latin typeface="Roboto" panose="020B0604020202020204" charset="0"/>
                        </a:rPr>
                        <a:t>352.5</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algn="r" rtl="0" fontAlgn="t">
                        <a:spcBef>
                          <a:spcPts val="0"/>
                        </a:spcBef>
                        <a:spcAft>
                          <a:spcPts val="0"/>
                        </a:spcAft>
                      </a:pPr>
                      <a:r>
                        <a:rPr lang="en-GB" sz="1400" b="0" i="0" u="none" strike="noStrike">
                          <a:solidFill>
                            <a:srgbClr val="000000"/>
                          </a:solidFill>
                          <a:effectLst/>
                          <a:latin typeface="Roboto" panose="020B0604020202020204" charset="0"/>
                        </a:rPr>
                        <a:t>243.6</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solidFill>
                      <a:srgbClr val="FFFFFF"/>
                    </a:solidFill>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solidFill>
                      <a:srgbClr val="FFFFFF"/>
                    </a:solidFill>
                  </a:tcPr>
                </a:tc>
                <a:tc>
                  <a:txBody>
                    <a:bodyPr/>
                    <a:lstStyle/>
                    <a:p>
                      <a:pPr algn="r" rtl="0" fontAlgn="t">
                        <a:spcBef>
                          <a:spcPts val="0"/>
                        </a:spcBef>
                        <a:spcAft>
                          <a:spcPts val="0"/>
                        </a:spcAft>
                      </a:pPr>
                      <a:r>
                        <a:rPr lang="en-GB" sz="1400" b="0" i="0" u="none" strike="noStrike">
                          <a:solidFill>
                            <a:srgbClr val="000000"/>
                          </a:solidFill>
                          <a:effectLst/>
                          <a:latin typeface="Roboto" panose="020B0604020202020204" charset="0"/>
                        </a:rPr>
                        <a:t>283.5</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solidFill>
                      <a:srgbClr val="FFFFFF"/>
                    </a:solidFill>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27980199"/>
                  </a:ext>
                </a:extLst>
              </a:tr>
              <a:tr h="304800">
                <a:tc>
                  <a:txBody>
                    <a:bodyPr/>
                    <a:lstStyle/>
                    <a:p>
                      <a:pPr rtl="0" fontAlgn="t">
                        <a:spcBef>
                          <a:spcPts val="0"/>
                        </a:spcBef>
                        <a:spcAft>
                          <a:spcPts val="0"/>
                        </a:spcAft>
                      </a:pPr>
                      <a:r>
                        <a:rPr lang="en-GB" sz="1400" b="0" i="0" u="none" strike="noStrike">
                          <a:solidFill>
                            <a:srgbClr val="000000"/>
                          </a:solidFill>
                          <a:effectLst/>
                          <a:latin typeface="Roboto" panose="020B0604020202020204" charset="0"/>
                        </a:rPr>
                        <a:t>Non-Chinese</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vMerge="1">
                  <a:txBody>
                    <a:bodyPr/>
                    <a:lstStyle/>
                    <a:p>
                      <a:endParaRPr lang="en-GB"/>
                    </a:p>
                  </a:txBody>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algn="r" rtl="0" fontAlgn="t">
                        <a:spcBef>
                          <a:spcPts val="0"/>
                        </a:spcBef>
                        <a:spcAft>
                          <a:spcPts val="0"/>
                        </a:spcAft>
                      </a:pPr>
                      <a:r>
                        <a:rPr lang="en-GB" sz="1400" b="0" i="0" u="none" strike="noStrike">
                          <a:solidFill>
                            <a:srgbClr val="000000"/>
                          </a:solidFill>
                          <a:effectLst/>
                          <a:latin typeface="Roboto" panose="020B0604020202020204" charset="0"/>
                        </a:rPr>
                        <a:t>189.6</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algn="r" rtl="0" fontAlgn="t">
                        <a:spcBef>
                          <a:spcPts val="0"/>
                        </a:spcBef>
                        <a:spcAft>
                          <a:spcPts val="0"/>
                        </a:spcAft>
                      </a:pPr>
                      <a:r>
                        <a:rPr lang="en-GB" sz="1400" b="0" i="0" u="none" strike="noStrike">
                          <a:solidFill>
                            <a:srgbClr val="000000"/>
                          </a:solidFill>
                          <a:effectLst/>
                          <a:latin typeface="Roboto" panose="020B0604020202020204" charset="0"/>
                        </a:rPr>
                        <a:t>139.9</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algn="r" rtl="0" fontAlgn="t">
                        <a:spcBef>
                          <a:spcPts val="0"/>
                        </a:spcBef>
                        <a:spcAft>
                          <a:spcPts val="0"/>
                        </a:spcAft>
                      </a:pPr>
                      <a:r>
                        <a:rPr lang="en-GB" sz="1400" b="0" i="0" u="none" strike="noStrike">
                          <a:solidFill>
                            <a:srgbClr val="000000"/>
                          </a:solidFill>
                          <a:effectLst/>
                          <a:latin typeface="Roboto" panose="020B0604020202020204" charset="0"/>
                        </a:rPr>
                        <a:t>245.3</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tcPr>
                </a:tc>
                <a:tc>
                  <a:txBody>
                    <a:bodyPr/>
                    <a:lstStyle/>
                    <a:p>
                      <a:pPr algn="r" rtl="0" fontAlgn="t">
                        <a:spcBef>
                          <a:spcPts val="0"/>
                        </a:spcBef>
                        <a:spcAft>
                          <a:spcPts val="0"/>
                        </a:spcAft>
                      </a:pPr>
                      <a:r>
                        <a:rPr lang="en-GB" sz="1400" b="0" i="0" u="none" strike="noStrike">
                          <a:solidFill>
                            <a:srgbClr val="000000"/>
                          </a:solidFill>
                          <a:effectLst/>
                          <a:latin typeface="Roboto" panose="020B0604020202020204" charset="0"/>
                        </a:rPr>
                        <a:t>196.8</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solidFill>
                      <a:srgbClr val="FFFFFF"/>
                    </a:solidFill>
                  </a:tcPr>
                </a:tc>
                <a:tc>
                  <a:txBody>
                    <a:bodyPr/>
                    <a:lstStyle/>
                    <a:p>
                      <a:pPr fontAlgn="t"/>
                      <a:r>
                        <a:rPr lang="en-GB">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solidFill>
                      <a:srgbClr val="FFFFFF"/>
                    </a:solidFill>
                  </a:tcPr>
                </a:tc>
                <a:tc>
                  <a:txBody>
                    <a:bodyPr/>
                    <a:lstStyle/>
                    <a:p>
                      <a:pPr algn="r" rtl="0" fontAlgn="t">
                        <a:spcBef>
                          <a:spcPts val="0"/>
                        </a:spcBef>
                        <a:spcAft>
                          <a:spcPts val="0"/>
                        </a:spcAft>
                      </a:pPr>
                      <a:r>
                        <a:rPr lang="en-GB" sz="1400" b="0" i="0" u="none" strike="noStrike">
                          <a:solidFill>
                            <a:srgbClr val="000000"/>
                          </a:solidFill>
                          <a:effectLst/>
                          <a:latin typeface="Roboto" panose="020B0604020202020204" charset="0"/>
                        </a:rPr>
                        <a:t>243.9</a:t>
                      </a:r>
                      <a:endParaRPr lang="en-GB">
                        <a:effectLst/>
                      </a:endParaRP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solidFill>
                      <a:srgbClr val="FFFFFF"/>
                    </a:solidFill>
                  </a:tcPr>
                </a:tc>
                <a:tc>
                  <a:txBody>
                    <a:bodyPr/>
                    <a:lstStyle/>
                    <a:p>
                      <a:pPr fontAlgn="t"/>
                      <a:r>
                        <a:rPr lang="en-GB" dirty="0">
                          <a:effectLst/>
                        </a:rPr>
                        <a:t> </a:t>
                      </a:r>
                    </a:p>
                  </a:txBody>
                  <a:tcPr marL="66675" marR="66675" marT="66675" marB="66675">
                    <a:lnL w="6344" cap="flat" cmpd="sng" algn="ctr">
                      <a:solidFill>
                        <a:srgbClr val="BFBFBF"/>
                      </a:solidFill>
                      <a:prstDash val="solid"/>
                      <a:round/>
                      <a:headEnd type="none" w="med" len="med"/>
                      <a:tailEnd type="none" w="med" len="med"/>
                    </a:lnL>
                    <a:lnR w="6344" cap="flat" cmpd="sng" algn="ctr">
                      <a:solidFill>
                        <a:srgbClr val="BFBFBF"/>
                      </a:solidFill>
                      <a:prstDash val="solid"/>
                      <a:round/>
                      <a:headEnd type="none" w="med" len="med"/>
                      <a:tailEnd type="none" w="med" len="med"/>
                    </a:lnR>
                    <a:lnT w="6344" cap="flat" cmpd="sng" algn="ctr">
                      <a:solidFill>
                        <a:srgbClr val="BFBFBF"/>
                      </a:solidFill>
                      <a:prstDash val="solid"/>
                      <a:round/>
                      <a:headEnd type="none" w="med" len="med"/>
                      <a:tailEnd type="none" w="med" len="med"/>
                    </a:lnT>
                    <a:lnB w="6344"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509046868"/>
                  </a:ext>
                </a:extLst>
              </a:tr>
            </a:tbl>
          </a:graphicData>
        </a:graphic>
      </p:graphicFrame>
      <p:sp>
        <p:nvSpPr>
          <p:cNvPr id="8" name="Rectangle 2">
            <a:extLst>
              <a:ext uri="{FF2B5EF4-FFF2-40B4-BE49-F238E27FC236}">
                <a16:creationId xmlns:a16="http://schemas.microsoft.com/office/drawing/2014/main" id="{0C5824A4-0BC7-4422-ADCE-4C4E948E5CEC}"/>
              </a:ext>
            </a:extLst>
          </p:cNvPr>
          <p:cNvSpPr>
            <a:spLocks noChangeArrowheads="1"/>
          </p:cNvSpPr>
          <p:nvPr/>
        </p:nvSpPr>
        <p:spPr bwMode="auto">
          <a:xfrm>
            <a:off x="399549" y="112671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mc:AlternateContent xmlns:mc="http://schemas.openxmlformats.org/markup-compatibility/2006" xmlns:p14="http://schemas.microsoft.com/office/powerpoint/2010/main">
        <mc:Choice Requires="p14">
          <p:contentPart p14:bwMode="auto" r:id="rId2">
            <p14:nvContentPartPr>
              <p14:cNvPr id="10" name="Ink 9">
                <a:extLst>
                  <a:ext uri="{FF2B5EF4-FFF2-40B4-BE49-F238E27FC236}">
                    <a16:creationId xmlns:a16="http://schemas.microsoft.com/office/drawing/2014/main" id="{CAFA88CB-98EF-429A-9695-B0E004CB943B}"/>
                  </a:ext>
                </a:extLst>
              </p14:cNvPr>
              <p14:cNvContentPartPr/>
              <p14:nvPr/>
            </p14:nvContentPartPr>
            <p14:xfrm>
              <a:off x="3339122" y="2117501"/>
              <a:ext cx="5270400" cy="1004760"/>
            </p14:xfrm>
          </p:contentPart>
        </mc:Choice>
        <mc:Fallback xmlns="">
          <p:pic>
            <p:nvPicPr>
              <p:cNvPr id="10" name="Ink 9">
                <a:extLst>
                  <a:ext uri="{FF2B5EF4-FFF2-40B4-BE49-F238E27FC236}">
                    <a16:creationId xmlns:a16="http://schemas.microsoft.com/office/drawing/2014/main" id="{CAFA88CB-98EF-429A-9695-B0E004CB943B}"/>
                  </a:ext>
                </a:extLst>
              </p:cNvPr>
              <p:cNvPicPr/>
              <p:nvPr/>
            </p:nvPicPr>
            <p:blipFill>
              <a:blip r:embed="rId3"/>
              <a:stretch>
                <a:fillRect/>
              </a:stretch>
            </p:blipFill>
            <p:spPr>
              <a:xfrm>
                <a:off x="3303122" y="2045861"/>
                <a:ext cx="5342040" cy="1148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80951F88-70A4-47B5-A0B7-54F57CDC3566}"/>
                  </a:ext>
                </a:extLst>
              </p14:cNvPr>
              <p14:cNvContentPartPr/>
              <p14:nvPr/>
            </p14:nvContentPartPr>
            <p14:xfrm>
              <a:off x="3339122" y="3441850"/>
              <a:ext cx="5270400" cy="1004760"/>
            </p14:xfrm>
          </p:contentPart>
        </mc:Choice>
        <mc:Fallback xmlns="">
          <p:pic>
            <p:nvPicPr>
              <p:cNvPr id="11" name="Ink 10">
                <a:extLst>
                  <a:ext uri="{FF2B5EF4-FFF2-40B4-BE49-F238E27FC236}">
                    <a16:creationId xmlns:a16="http://schemas.microsoft.com/office/drawing/2014/main" id="{80951F88-70A4-47B5-A0B7-54F57CDC3566}"/>
                  </a:ext>
                </a:extLst>
              </p:cNvPr>
              <p:cNvPicPr/>
              <p:nvPr/>
            </p:nvPicPr>
            <p:blipFill>
              <a:blip r:embed="rId5"/>
              <a:stretch>
                <a:fillRect/>
              </a:stretch>
            </p:blipFill>
            <p:spPr>
              <a:xfrm>
                <a:off x="3303122" y="3370210"/>
                <a:ext cx="5342040" cy="1148400"/>
              </a:xfrm>
              <a:prstGeom prst="rect">
                <a:avLst/>
              </a:prstGeom>
            </p:spPr>
          </p:pic>
        </mc:Fallback>
      </mc:AlternateContent>
    </p:spTree>
    <p:extLst>
      <p:ext uri="{BB962C8B-B14F-4D97-AF65-F5344CB8AC3E}">
        <p14:creationId xmlns:p14="http://schemas.microsoft.com/office/powerpoint/2010/main" val="233785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2"/>
          <p:cNvSpPr txBox="1">
            <a:spLocks noGrp="1"/>
          </p:cNvSpPr>
          <p:nvPr>
            <p:ph type="title" idx="4294967295"/>
          </p:nvPr>
        </p:nvSpPr>
        <p:spPr>
          <a:xfrm>
            <a:off x="216750" y="181850"/>
            <a:ext cx="4094100" cy="49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Results</a:t>
            </a:r>
            <a:endParaRPr sz="2400"/>
          </a:p>
        </p:txBody>
      </p:sp>
      <p:graphicFrame>
        <p:nvGraphicFramePr>
          <p:cNvPr id="161" name="Google Shape;161;p22"/>
          <p:cNvGraphicFramePr/>
          <p:nvPr/>
        </p:nvGraphicFramePr>
        <p:xfrm>
          <a:off x="208350" y="748250"/>
          <a:ext cx="4938000" cy="3250750"/>
        </p:xfrm>
        <a:graphic>
          <a:graphicData uri="http://schemas.openxmlformats.org/drawingml/2006/table">
            <a:tbl>
              <a:tblPr>
                <a:noFill/>
                <a:tableStyleId>{3BCECD72-1327-498C-BDB1-15037C1A40AF}</a:tableStyleId>
              </a:tblPr>
              <a:tblGrid>
                <a:gridCol w="822125">
                  <a:extLst>
                    <a:ext uri="{9D8B030D-6E8A-4147-A177-3AD203B41FA5}">
                      <a16:colId xmlns:a16="http://schemas.microsoft.com/office/drawing/2014/main" val="20000"/>
                    </a:ext>
                  </a:extLst>
                </a:gridCol>
                <a:gridCol w="822650">
                  <a:extLst>
                    <a:ext uri="{9D8B030D-6E8A-4147-A177-3AD203B41FA5}">
                      <a16:colId xmlns:a16="http://schemas.microsoft.com/office/drawing/2014/main" val="20001"/>
                    </a:ext>
                  </a:extLst>
                </a:gridCol>
                <a:gridCol w="742650">
                  <a:extLst>
                    <a:ext uri="{9D8B030D-6E8A-4147-A177-3AD203B41FA5}">
                      <a16:colId xmlns:a16="http://schemas.microsoft.com/office/drawing/2014/main" val="20002"/>
                    </a:ext>
                  </a:extLst>
                </a:gridCol>
                <a:gridCol w="752975">
                  <a:extLst>
                    <a:ext uri="{9D8B030D-6E8A-4147-A177-3AD203B41FA5}">
                      <a16:colId xmlns:a16="http://schemas.microsoft.com/office/drawing/2014/main" val="20003"/>
                    </a:ext>
                  </a:extLst>
                </a:gridCol>
                <a:gridCol w="814500">
                  <a:extLst>
                    <a:ext uri="{9D8B030D-6E8A-4147-A177-3AD203B41FA5}">
                      <a16:colId xmlns:a16="http://schemas.microsoft.com/office/drawing/2014/main" val="20004"/>
                    </a:ext>
                  </a:extLst>
                </a:gridCol>
                <a:gridCol w="983100">
                  <a:extLst>
                    <a:ext uri="{9D8B030D-6E8A-4147-A177-3AD203B41FA5}">
                      <a16:colId xmlns:a16="http://schemas.microsoft.com/office/drawing/2014/main" val="20005"/>
                    </a:ext>
                  </a:extLst>
                </a:gridCol>
              </a:tblGrid>
              <a:tr h="1045425">
                <a:tc>
                  <a:txBody>
                    <a:bodyPr/>
                    <a:lstStyle/>
                    <a:p>
                      <a:pPr marL="0" lvl="0" indent="0" algn="ctr" rtl="0">
                        <a:spcBef>
                          <a:spcPts val="0"/>
                        </a:spcBef>
                        <a:spcAft>
                          <a:spcPts val="0"/>
                        </a:spcAft>
                        <a:buNone/>
                      </a:pPr>
                      <a:r>
                        <a:rPr lang="en" sz="1100">
                          <a:solidFill>
                            <a:schemeClr val="lt1"/>
                          </a:solidFill>
                          <a:latin typeface="Roboto"/>
                          <a:ea typeface="Roboto"/>
                          <a:cs typeface="Roboto"/>
                          <a:sym typeface="Roboto"/>
                        </a:rPr>
                        <a:t> </a:t>
                      </a:r>
                      <a:endParaRPr sz="1100">
                        <a:solidFill>
                          <a:schemeClr val="lt1"/>
                        </a:solidFill>
                        <a:latin typeface="Roboto"/>
                        <a:ea typeface="Roboto"/>
                        <a:cs typeface="Roboto"/>
                        <a:sym typeface="Roboto"/>
                      </a:endParaRPr>
                    </a:p>
                  </a:txBody>
                  <a:tcPr marL="63500" marR="63500" marT="63500" marB="63500">
                    <a:solidFill>
                      <a:schemeClr val="dk1"/>
                    </a:solidFill>
                  </a:tcPr>
                </a:tc>
                <a:tc>
                  <a:txBody>
                    <a:bodyPr/>
                    <a:lstStyle/>
                    <a:p>
                      <a:pPr marL="0" lvl="0" indent="0" algn="ctr" rtl="0">
                        <a:spcBef>
                          <a:spcPts val="0"/>
                        </a:spcBef>
                        <a:spcAft>
                          <a:spcPts val="0"/>
                        </a:spcAft>
                        <a:buNone/>
                      </a:pPr>
                      <a:r>
                        <a:rPr lang="en">
                          <a:solidFill>
                            <a:schemeClr val="lt1"/>
                          </a:solidFill>
                          <a:latin typeface="Roboto"/>
                          <a:ea typeface="Roboto"/>
                          <a:cs typeface="Roboto"/>
                          <a:sym typeface="Roboto"/>
                        </a:rPr>
                        <a:t>Overall IELTS</a:t>
                      </a:r>
                      <a:endParaRPr>
                        <a:solidFill>
                          <a:schemeClr val="lt1"/>
                        </a:solidFill>
                        <a:latin typeface="Roboto"/>
                        <a:ea typeface="Roboto"/>
                        <a:cs typeface="Roboto"/>
                        <a:sym typeface="Roboto"/>
                      </a:endParaRPr>
                    </a:p>
                  </a:txBody>
                  <a:tcPr marL="63500" marR="63500" marT="63500" marB="63500">
                    <a:solidFill>
                      <a:schemeClr val="dk1"/>
                    </a:solidFill>
                  </a:tcPr>
                </a:tc>
                <a:tc>
                  <a:txBody>
                    <a:bodyPr/>
                    <a:lstStyle/>
                    <a:p>
                      <a:pPr marL="0" lvl="0" indent="0" algn="ctr" rtl="0">
                        <a:spcBef>
                          <a:spcPts val="0"/>
                        </a:spcBef>
                        <a:spcAft>
                          <a:spcPts val="0"/>
                        </a:spcAft>
                        <a:buNone/>
                      </a:pPr>
                      <a:r>
                        <a:rPr lang="en">
                          <a:solidFill>
                            <a:schemeClr val="lt1"/>
                          </a:solidFill>
                          <a:latin typeface="Roboto"/>
                          <a:ea typeface="Roboto"/>
                          <a:cs typeface="Roboto"/>
                          <a:sym typeface="Roboto"/>
                        </a:rPr>
                        <a:t>IELTS Read</a:t>
                      </a:r>
                      <a:endParaRPr>
                        <a:solidFill>
                          <a:schemeClr val="lt1"/>
                        </a:solidFill>
                        <a:latin typeface="Roboto"/>
                        <a:ea typeface="Roboto"/>
                        <a:cs typeface="Roboto"/>
                        <a:sym typeface="Roboto"/>
                      </a:endParaRPr>
                    </a:p>
                  </a:txBody>
                  <a:tcPr marL="63500" marR="63500" marT="63500" marB="63500">
                    <a:solidFill>
                      <a:schemeClr val="dk1"/>
                    </a:solidFill>
                  </a:tcPr>
                </a:tc>
                <a:tc>
                  <a:txBody>
                    <a:bodyPr/>
                    <a:lstStyle/>
                    <a:p>
                      <a:pPr marL="0" lvl="0" indent="0" algn="ctr" rtl="0">
                        <a:spcBef>
                          <a:spcPts val="0"/>
                        </a:spcBef>
                        <a:spcAft>
                          <a:spcPts val="0"/>
                        </a:spcAft>
                        <a:buNone/>
                      </a:pPr>
                      <a:r>
                        <a:rPr lang="en">
                          <a:solidFill>
                            <a:schemeClr val="lt1"/>
                          </a:solidFill>
                          <a:latin typeface="Roboto"/>
                          <a:ea typeface="Roboto"/>
                          <a:cs typeface="Roboto"/>
                          <a:sym typeface="Roboto"/>
                        </a:rPr>
                        <a:t>IELTS Writing</a:t>
                      </a:r>
                      <a:endParaRPr>
                        <a:solidFill>
                          <a:schemeClr val="lt1"/>
                        </a:solidFill>
                        <a:latin typeface="Roboto"/>
                        <a:ea typeface="Roboto"/>
                        <a:cs typeface="Roboto"/>
                        <a:sym typeface="Roboto"/>
                      </a:endParaRPr>
                    </a:p>
                  </a:txBody>
                  <a:tcPr marL="63500" marR="63500" marT="63500" marB="63500">
                    <a:solidFill>
                      <a:schemeClr val="dk1"/>
                    </a:solidFill>
                  </a:tcPr>
                </a:tc>
                <a:tc>
                  <a:txBody>
                    <a:bodyPr/>
                    <a:lstStyle/>
                    <a:p>
                      <a:pPr marL="0" lvl="0" indent="0" algn="ctr" rtl="0">
                        <a:spcBef>
                          <a:spcPts val="0"/>
                        </a:spcBef>
                        <a:spcAft>
                          <a:spcPts val="0"/>
                        </a:spcAft>
                        <a:buNone/>
                      </a:pPr>
                      <a:r>
                        <a:rPr lang="en">
                          <a:solidFill>
                            <a:schemeClr val="lt1"/>
                          </a:solidFill>
                          <a:latin typeface="Roboto"/>
                          <a:ea typeface="Roboto"/>
                          <a:cs typeface="Roboto"/>
                          <a:sym typeface="Roboto"/>
                        </a:rPr>
                        <a:t>IELTS Speak</a:t>
                      </a:r>
                      <a:endParaRPr>
                        <a:solidFill>
                          <a:schemeClr val="lt1"/>
                        </a:solidFill>
                        <a:latin typeface="Roboto"/>
                        <a:ea typeface="Roboto"/>
                        <a:cs typeface="Roboto"/>
                        <a:sym typeface="Roboto"/>
                      </a:endParaRPr>
                    </a:p>
                  </a:txBody>
                  <a:tcPr marL="63500" marR="63500" marT="63500" marB="63500">
                    <a:solidFill>
                      <a:schemeClr val="dk1"/>
                    </a:solidFill>
                  </a:tcPr>
                </a:tc>
                <a:tc>
                  <a:txBody>
                    <a:bodyPr/>
                    <a:lstStyle/>
                    <a:p>
                      <a:pPr marL="0" lvl="0" indent="0" algn="ctr" rtl="0">
                        <a:spcBef>
                          <a:spcPts val="0"/>
                        </a:spcBef>
                        <a:spcAft>
                          <a:spcPts val="0"/>
                        </a:spcAft>
                        <a:buNone/>
                      </a:pPr>
                      <a:r>
                        <a:rPr lang="en">
                          <a:solidFill>
                            <a:schemeClr val="lt1"/>
                          </a:solidFill>
                          <a:latin typeface="Roboto"/>
                          <a:ea typeface="Roboto"/>
                          <a:cs typeface="Roboto"/>
                          <a:sym typeface="Roboto"/>
                        </a:rPr>
                        <a:t>IELTS Listening</a:t>
                      </a:r>
                      <a:endParaRPr>
                        <a:solidFill>
                          <a:schemeClr val="lt1"/>
                        </a:solidFill>
                        <a:latin typeface="Roboto"/>
                        <a:ea typeface="Roboto"/>
                        <a:cs typeface="Roboto"/>
                        <a:sym typeface="Roboto"/>
                      </a:endParaRPr>
                    </a:p>
                  </a:txBody>
                  <a:tcPr marL="63500" marR="63500" marT="63500" marB="63500">
                    <a:solidFill>
                      <a:schemeClr val="dk1"/>
                    </a:solidFill>
                  </a:tcPr>
                </a:tc>
                <a:extLst>
                  <a:ext uri="{0D108BD9-81ED-4DB2-BD59-A6C34878D82A}">
                    <a16:rowId xmlns:a16="http://schemas.microsoft.com/office/drawing/2014/main" val="10000"/>
                  </a:ext>
                </a:extLst>
              </a:tr>
              <a:tr h="1159900">
                <a:tc>
                  <a:txBody>
                    <a:bodyPr/>
                    <a:lstStyle/>
                    <a:p>
                      <a:pPr marL="0" lvl="0" indent="0" algn="l" rtl="0">
                        <a:spcBef>
                          <a:spcPts val="0"/>
                        </a:spcBef>
                        <a:spcAft>
                          <a:spcPts val="0"/>
                        </a:spcAft>
                        <a:buNone/>
                      </a:pPr>
                      <a:r>
                        <a:rPr lang="en">
                          <a:latin typeface="Roboto"/>
                          <a:ea typeface="Roboto"/>
                          <a:cs typeface="Roboto"/>
                          <a:sym typeface="Roboto"/>
                        </a:rPr>
                        <a:t>Chinese data set</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b="1">
                          <a:latin typeface="Roboto"/>
                          <a:ea typeface="Roboto"/>
                          <a:cs typeface="Roboto"/>
                          <a:sym typeface="Roboto"/>
                        </a:rPr>
                        <a:t>0.211</a:t>
                      </a:r>
                      <a:endParaRPr b="1">
                        <a:latin typeface="Roboto"/>
                        <a:ea typeface="Roboto"/>
                        <a:cs typeface="Roboto"/>
                        <a:sym typeface="Roboto"/>
                      </a:endParaRPr>
                    </a:p>
                    <a:p>
                      <a:pPr marL="0" lvl="0" indent="0" algn="r" rtl="0">
                        <a:spcBef>
                          <a:spcPts val="0"/>
                        </a:spcBef>
                        <a:spcAft>
                          <a:spcPts val="0"/>
                        </a:spcAft>
                        <a:buNone/>
                      </a:pPr>
                      <a:endParaRPr b="1">
                        <a:latin typeface="Roboto"/>
                        <a:ea typeface="Roboto"/>
                        <a:cs typeface="Roboto"/>
                        <a:sym typeface="Roboto"/>
                      </a:endParaRPr>
                    </a:p>
                  </a:txBody>
                  <a:tcPr marL="63500" marR="63500" marT="63500" marB="63500">
                    <a:solidFill>
                      <a:srgbClr val="FFFF00"/>
                    </a:solidFill>
                  </a:tcPr>
                </a:tc>
                <a:tc>
                  <a:txBody>
                    <a:bodyPr/>
                    <a:lstStyle/>
                    <a:p>
                      <a:pPr marL="0" lvl="0" indent="0" algn="r" rtl="0">
                        <a:spcBef>
                          <a:spcPts val="0"/>
                        </a:spcBef>
                        <a:spcAft>
                          <a:spcPts val="0"/>
                        </a:spcAft>
                        <a:buNone/>
                      </a:pPr>
                      <a:r>
                        <a:rPr lang="en" b="1">
                          <a:latin typeface="Roboto"/>
                          <a:ea typeface="Roboto"/>
                          <a:cs typeface="Roboto"/>
                          <a:sym typeface="Roboto"/>
                        </a:rPr>
                        <a:t>0.140</a:t>
                      </a:r>
                      <a:endParaRPr b="1">
                        <a:latin typeface="Roboto"/>
                        <a:ea typeface="Roboto"/>
                        <a:cs typeface="Roboto"/>
                        <a:sym typeface="Roboto"/>
                      </a:endParaRPr>
                    </a:p>
                    <a:p>
                      <a:pPr marL="0" lvl="0" indent="0" algn="r" rtl="0">
                        <a:spcBef>
                          <a:spcPts val="0"/>
                        </a:spcBef>
                        <a:spcAft>
                          <a:spcPts val="0"/>
                        </a:spcAft>
                        <a:buNone/>
                      </a:pPr>
                      <a:endParaRPr b="1">
                        <a:latin typeface="Roboto"/>
                        <a:ea typeface="Roboto"/>
                        <a:cs typeface="Roboto"/>
                        <a:sym typeface="Roboto"/>
                      </a:endParaRPr>
                    </a:p>
                  </a:txBody>
                  <a:tcPr marL="63500" marR="63500" marT="63500" marB="63500">
                    <a:solidFill>
                      <a:srgbClr val="FFFF00"/>
                    </a:solidFill>
                  </a:tcPr>
                </a:tc>
                <a:tc>
                  <a:txBody>
                    <a:bodyPr/>
                    <a:lstStyle/>
                    <a:p>
                      <a:pPr marL="0" lvl="0" indent="0" algn="r" rtl="0">
                        <a:spcBef>
                          <a:spcPts val="0"/>
                        </a:spcBef>
                        <a:spcAft>
                          <a:spcPts val="0"/>
                        </a:spcAft>
                        <a:buNone/>
                      </a:pPr>
                      <a:r>
                        <a:rPr lang="en">
                          <a:latin typeface="Roboto"/>
                          <a:ea typeface="Roboto"/>
                          <a:cs typeface="Roboto"/>
                          <a:sym typeface="Roboto"/>
                        </a:rPr>
                        <a:t>0.175</a:t>
                      </a:r>
                      <a:endParaRPr>
                        <a:latin typeface="Roboto"/>
                        <a:ea typeface="Roboto"/>
                        <a:cs typeface="Roboto"/>
                        <a:sym typeface="Roboto"/>
                      </a:endParaRPr>
                    </a:p>
                    <a:p>
                      <a:pPr marL="0" lvl="0" indent="0" algn="r" rtl="0">
                        <a:spcBef>
                          <a:spcPts val="0"/>
                        </a:spcBef>
                        <a:spcAft>
                          <a:spcPts val="0"/>
                        </a:spcAft>
                        <a:buNone/>
                      </a:pP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0.141</a:t>
                      </a:r>
                      <a:endParaRPr>
                        <a:latin typeface="Roboto"/>
                        <a:ea typeface="Roboto"/>
                        <a:cs typeface="Roboto"/>
                        <a:sym typeface="Roboto"/>
                      </a:endParaRPr>
                    </a:p>
                    <a:p>
                      <a:pPr marL="0" lvl="0" indent="0" algn="r" rtl="0">
                        <a:spcBef>
                          <a:spcPts val="0"/>
                        </a:spcBef>
                        <a:spcAft>
                          <a:spcPts val="0"/>
                        </a:spcAft>
                        <a:buNone/>
                      </a:pP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0.147</a:t>
                      </a:r>
                      <a:endParaRPr>
                        <a:latin typeface="Roboto"/>
                        <a:ea typeface="Roboto"/>
                        <a:cs typeface="Roboto"/>
                        <a:sym typeface="Roboto"/>
                      </a:endParaRPr>
                    </a:p>
                    <a:p>
                      <a:pPr marL="0" lvl="0" indent="0" algn="r" rtl="0">
                        <a:spcBef>
                          <a:spcPts val="0"/>
                        </a:spcBef>
                        <a:spcAft>
                          <a:spcPts val="0"/>
                        </a:spcAft>
                        <a:buNone/>
                      </a:pPr>
                      <a:endParaRPr>
                        <a:latin typeface="Roboto"/>
                        <a:ea typeface="Roboto"/>
                        <a:cs typeface="Roboto"/>
                        <a:sym typeface="Roboto"/>
                      </a:endParaRPr>
                    </a:p>
                  </a:txBody>
                  <a:tcPr marL="63500" marR="63500" marT="63500" marB="63500"/>
                </a:tc>
                <a:extLst>
                  <a:ext uri="{0D108BD9-81ED-4DB2-BD59-A6C34878D82A}">
                    <a16:rowId xmlns:a16="http://schemas.microsoft.com/office/drawing/2014/main" val="10001"/>
                  </a:ext>
                </a:extLst>
              </a:tr>
              <a:tr h="1045425">
                <a:tc>
                  <a:txBody>
                    <a:bodyPr/>
                    <a:lstStyle/>
                    <a:p>
                      <a:pPr marL="0" lvl="0" indent="0" algn="l" rtl="0">
                        <a:spcBef>
                          <a:spcPts val="0"/>
                        </a:spcBef>
                        <a:spcAft>
                          <a:spcPts val="0"/>
                        </a:spcAft>
                        <a:buNone/>
                      </a:pPr>
                      <a:r>
                        <a:rPr lang="en">
                          <a:latin typeface="Roboto"/>
                          <a:ea typeface="Roboto"/>
                          <a:cs typeface="Roboto"/>
                          <a:sym typeface="Roboto"/>
                        </a:rPr>
                        <a:t>Mixed data set</a:t>
                      </a: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0.432</a:t>
                      </a:r>
                      <a:endParaRPr>
                        <a:latin typeface="Roboto"/>
                        <a:ea typeface="Roboto"/>
                        <a:cs typeface="Roboto"/>
                        <a:sym typeface="Roboto"/>
                      </a:endParaRPr>
                    </a:p>
                    <a:p>
                      <a:pPr marL="0" lvl="0" indent="0" algn="r" rtl="0">
                        <a:spcBef>
                          <a:spcPts val="0"/>
                        </a:spcBef>
                        <a:spcAft>
                          <a:spcPts val="0"/>
                        </a:spcAft>
                        <a:buNone/>
                      </a:pP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0.222</a:t>
                      </a:r>
                      <a:endParaRPr>
                        <a:latin typeface="Roboto"/>
                        <a:ea typeface="Roboto"/>
                        <a:cs typeface="Roboto"/>
                        <a:sym typeface="Roboto"/>
                      </a:endParaRPr>
                    </a:p>
                    <a:p>
                      <a:pPr marL="0" lvl="0" indent="0" algn="r" rtl="0">
                        <a:spcBef>
                          <a:spcPts val="0"/>
                        </a:spcBef>
                        <a:spcAft>
                          <a:spcPts val="0"/>
                        </a:spcAft>
                        <a:buNone/>
                      </a:pP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0.120</a:t>
                      </a:r>
                      <a:endParaRPr>
                        <a:latin typeface="Roboto"/>
                        <a:ea typeface="Roboto"/>
                        <a:cs typeface="Roboto"/>
                        <a:sym typeface="Roboto"/>
                      </a:endParaRPr>
                    </a:p>
                    <a:p>
                      <a:pPr marL="0" lvl="0" indent="0" algn="r" rtl="0">
                        <a:spcBef>
                          <a:spcPts val="0"/>
                        </a:spcBef>
                        <a:spcAft>
                          <a:spcPts val="0"/>
                        </a:spcAft>
                        <a:buNone/>
                      </a:pP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0.426</a:t>
                      </a:r>
                      <a:endParaRPr>
                        <a:latin typeface="Roboto"/>
                        <a:ea typeface="Roboto"/>
                        <a:cs typeface="Roboto"/>
                        <a:sym typeface="Roboto"/>
                      </a:endParaRPr>
                    </a:p>
                    <a:p>
                      <a:pPr marL="0" lvl="0" indent="0" algn="r" rtl="0">
                        <a:spcBef>
                          <a:spcPts val="0"/>
                        </a:spcBef>
                        <a:spcAft>
                          <a:spcPts val="0"/>
                        </a:spcAft>
                        <a:buNone/>
                      </a:pPr>
                      <a:endParaRPr>
                        <a:latin typeface="Roboto"/>
                        <a:ea typeface="Roboto"/>
                        <a:cs typeface="Roboto"/>
                        <a:sym typeface="Roboto"/>
                      </a:endParaRPr>
                    </a:p>
                  </a:txBody>
                  <a:tcPr marL="63500" marR="63500" marT="63500" marB="63500"/>
                </a:tc>
                <a:tc>
                  <a:txBody>
                    <a:bodyPr/>
                    <a:lstStyle/>
                    <a:p>
                      <a:pPr marL="0" lvl="0" indent="0" algn="r" rtl="0">
                        <a:spcBef>
                          <a:spcPts val="0"/>
                        </a:spcBef>
                        <a:spcAft>
                          <a:spcPts val="0"/>
                        </a:spcAft>
                        <a:buNone/>
                      </a:pPr>
                      <a:r>
                        <a:rPr lang="en">
                          <a:latin typeface="Roboto"/>
                          <a:ea typeface="Roboto"/>
                          <a:cs typeface="Roboto"/>
                          <a:sym typeface="Roboto"/>
                        </a:rPr>
                        <a:t>0.388</a:t>
                      </a:r>
                      <a:endParaRPr>
                        <a:latin typeface="Roboto"/>
                        <a:ea typeface="Roboto"/>
                        <a:cs typeface="Roboto"/>
                        <a:sym typeface="Roboto"/>
                      </a:endParaRPr>
                    </a:p>
                    <a:p>
                      <a:pPr marL="0" lvl="0" indent="0" algn="r" rtl="0">
                        <a:spcBef>
                          <a:spcPts val="0"/>
                        </a:spcBef>
                        <a:spcAft>
                          <a:spcPts val="0"/>
                        </a:spcAft>
                        <a:buNone/>
                      </a:pPr>
                      <a:endParaRPr>
                        <a:latin typeface="Roboto"/>
                        <a:ea typeface="Roboto"/>
                        <a:cs typeface="Roboto"/>
                        <a:sym typeface="Roboto"/>
                      </a:endParaRPr>
                    </a:p>
                  </a:txBody>
                  <a:tcPr marL="63500" marR="63500" marT="63500" marB="63500"/>
                </a:tc>
                <a:extLst>
                  <a:ext uri="{0D108BD9-81ED-4DB2-BD59-A6C34878D82A}">
                    <a16:rowId xmlns:a16="http://schemas.microsoft.com/office/drawing/2014/main" val="10002"/>
                  </a:ext>
                </a:extLst>
              </a:tr>
            </a:tbl>
          </a:graphicData>
        </a:graphic>
      </p:graphicFrame>
      <p:sp>
        <p:nvSpPr>
          <p:cNvPr id="162" name="Google Shape;162;p22"/>
          <p:cNvSpPr txBox="1"/>
          <p:nvPr/>
        </p:nvSpPr>
        <p:spPr>
          <a:xfrm>
            <a:off x="132150" y="3834350"/>
            <a:ext cx="4938000" cy="1020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100"/>
          </a:p>
          <a:p>
            <a:pPr marL="0" lvl="0" indent="0" algn="l" rtl="0">
              <a:lnSpc>
                <a:spcPct val="115000"/>
              </a:lnSpc>
              <a:spcBef>
                <a:spcPts val="0"/>
              </a:spcBef>
              <a:spcAft>
                <a:spcPts val="0"/>
              </a:spcAft>
              <a:buNone/>
            </a:pPr>
            <a:r>
              <a:rPr lang="en">
                <a:latin typeface="Roboto"/>
                <a:ea typeface="Roboto"/>
                <a:cs typeface="Roboto"/>
                <a:sym typeface="Roboto"/>
              </a:rPr>
              <a:t>Spearman Correlations (rho) IELTS scores and VST scores</a:t>
            </a:r>
            <a:endParaRPr>
              <a:latin typeface="Roboto"/>
              <a:ea typeface="Roboto"/>
              <a:cs typeface="Roboto"/>
              <a:sym typeface="Roboto"/>
            </a:endParaRPr>
          </a:p>
        </p:txBody>
      </p:sp>
      <p:pic>
        <p:nvPicPr>
          <p:cNvPr id="163" name="Google Shape;163;p22"/>
          <p:cNvPicPr preferRelativeResize="0"/>
          <p:nvPr/>
        </p:nvPicPr>
        <p:blipFill>
          <a:blip r:embed="rId3">
            <a:alphaModFix/>
          </a:blip>
          <a:stretch>
            <a:fillRect/>
          </a:stretch>
        </p:blipFill>
        <p:spPr>
          <a:xfrm>
            <a:off x="5103425" y="0"/>
            <a:ext cx="3985077" cy="3999000"/>
          </a:xfrm>
          <a:prstGeom prst="rect">
            <a:avLst/>
          </a:prstGeom>
          <a:noFill/>
          <a:ln>
            <a:noFill/>
          </a:ln>
        </p:spPr>
      </p:pic>
      <p:sp>
        <p:nvSpPr>
          <p:cNvPr id="164" name="Google Shape;164;p22"/>
          <p:cNvSpPr txBox="1"/>
          <p:nvPr/>
        </p:nvSpPr>
        <p:spPr>
          <a:xfrm>
            <a:off x="5332025" y="4182550"/>
            <a:ext cx="3372300" cy="44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Roboto"/>
                <a:ea typeface="Roboto"/>
                <a:cs typeface="Roboto"/>
                <a:sym typeface="Roboto"/>
              </a:rPr>
              <a:t>Plot for Chinese sample (n=660)</a:t>
            </a:r>
            <a:endParaRPr>
              <a:latin typeface="Roboto"/>
              <a:ea typeface="Roboto"/>
              <a:cs typeface="Roboto"/>
              <a:sym typeface="Roboto"/>
            </a:endParaRPr>
          </a:p>
        </p:txBody>
      </p:sp>
      <p:sp>
        <p:nvSpPr>
          <p:cNvPr id="165" name="Google Shape;165;p22"/>
          <p:cNvSpPr/>
          <p:nvPr/>
        </p:nvSpPr>
        <p:spPr>
          <a:xfrm>
            <a:off x="6384000" y="2254850"/>
            <a:ext cx="2178300" cy="1099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2"/>
          <p:cNvSpPr txBox="1"/>
          <p:nvPr/>
        </p:nvSpPr>
        <p:spPr>
          <a:xfrm>
            <a:off x="1845200" y="138400"/>
            <a:ext cx="3206100" cy="53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a:ea typeface="Roboto"/>
                <a:cs typeface="Roboto"/>
                <a:sym typeface="Roboto"/>
              </a:rPr>
              <a:t>N.B. Milton: </a:t>
            </a:r>
            <a:r>
              <a:rPr lang="en" b="1">
                <a:solidFill>
                  <a:schemeClr val="dk2"/>
                </a:solidFill>
                <a:latin typeface="Roboto"/>
                <a:ea typeface="Roboto"/>
                <a:cs typeface="Roboto"/>
                <a:sym typeface="Roboto"/>
              </a:rPr>
              <a:t>Usual range of correlations = .5 and .85</a:t>
            </a:r>
            <a:endParaRPr b="1">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1000"/>
                                        <p:tgtEl>
                                          <p:spTgt spid="1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
                                        </p:tgtEl>
                                        <p:attrNameLst>
                                          <p:attrName>style.visibility</p:attrName>
                                        </p:attrNameLst>
                                      </p:cBhvr>
                                      <p:to>
                                        <p:strVal val="visible"/>
                                      </p:to>
                                    </p:set>
                                    <p:animEffect transition="in" filter="fade">
                                      <p:cBhvr>
                                        <p:cTn id="12" dur="10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3751</Words>
  <Application>Microsoft Office PowerPoint</Application>
  <PresentationFormat>On-screen Show (16:9)</PresentationFormat>
  <Paragraphs>768</Paragraphs>
  <Slides>28</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Roboto</vt:lpstr>
      <vt:lpstr>Arial</vt:lpstr>
      <vt:lpstr>Geometric</vt:lpstr>
      <vt:lpstr>The strength of relationship between IELTS scores and receptive vocabulary knowledge for Chinese speakers</vt:lpstr>
      <vt:lpstr>Correlations between reading test scores and vocabulary test scores</vt:lpstr>
      <vt:lpstr>Published correlations between vocabulary test score and IELTS scores</vt:lpstr>
      <vt:lpstr>Research question</vt:lpstr>
      <vt:lpstr>Instrument: Vocabulary size test (Nation, 2007)</vt:lpstr>
      <vt:lpstr>Chinese Sample n=660</vt:lpstr>
      <vt:lpstr>Average IELTS scores by sample Mean VST scores (data from this study)</vt:lpstr>
      <vt:lpstr>Descriptive data</vt:lpstr>
      <vt:lpstr>Results</vt:lpstr>
      <vt:lpstr>Sub-samples’ data</vt:lpstr>
      <vt:lpstr>Two follow up investigations</vt:lpstr>
      <vt:lpstr>Sample for interview n=5; Chinese speakers All students with VST scores lower than the mean for their IELTS band </vt:lpstr>
      <vt:lpstr>How many times have you taken the IELTS test and what scores did you get?</vt:lpstr>
      <vt:lpstr>The contribution of intensive training</vt:lpstr>
      <vt:lpstr>The perceived value of studying vocabulary vs practising test-taking skills</vt:lpstr>
      <vt:lpstr>Borderline cheating: information sharing app</vt:lpstr>
      <vt:lpstr>Additional themes / comments</vt:lpstr>
      <vt:lpstr>Summary of qualitative data</vt:lpstr>
      <vt:lpstr>Modelling textual coverage afforded by the students’ VST result </vt:lpstr>
      <vt:lpstr>Textual coverage model</vt:lpstr>
      <vt:lpstr>Composition of mini-corpora</vt:lpstr>
      <vt:lpstr>Processing the texts</vt:lpstr>
      <vt:lpstr>Word families for 98% text coverage in the students’ disciplines (With 1k-14k BNC Wordlists)</vt:lpstr>
      <vt:lpstr>Implied coverage of MA DAMM mini-corpus based on student [A]’s VST score profile</vt:lpstr>
      <vt:lpstr>The other 4 students’ implied textual coverage of term 1 readings</vt:lpstr>
      <vt:lpstr>Conclusion: not a deficit but a difference</vt:lpstr>
      <vt:lpstr>Conclusion: assessment and support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the vocabulary underpinning Chinese speakers’ IELTS scores.</dc:title>
  <dc:creator>Drummond, Andrew</dc:creator>
  <cp:lastModifiedBy>Drummond, Andrew</cp:lastModifiedBy>
  <cp:revision>27</cp:revision>
  <dcterms:modified xsi:type="dcterms:W3CDTF">2019-04-11T14:31:01Z</dcterms:modified>
</cp:coreProperties>
</file>