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0" r:id="rId2"/>
    <p:sldId id="262" r:id="rId3"/>
    <p:sldId id="264" r:id="rId4"/>
    <p:sldId id="258" r:id="rId5"/>
    <p:sldId id="287" r:id="rId6"/>
    <p:sldId id="266" r:id="rId7"/>
    <p:sldId id="297" r:id="rId8"/>
    <p:sldId id="291" r:id="rId9"/>
    <p:sldId id="292" r:id="rId10"/>
    <p:sldId id="293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7FA94-982B-4D84-A195-922FC886AF11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CD95C-9237-40C0-B1F9-9248CF75FD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85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_full_header_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1666"/>
          </a:xfrm>
          <a:prstGeom prst="rect">
            <a:avLst/>
          </a:prstGeom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4" y="3785270"/>
            <a:ext cx="6480720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504" y="5153421"/>
            <a:ext cx="8856984" cy="939875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5793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12776"/>
            <a:ext cx="1943100" cy="45365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12776"/>
            <a:ext cx="5676900" cy="453650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EEF6-EF9C-46E6-8B5F-3F5CA92D3B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70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838560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_full_header_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1560"/>
            <a:ext cx="9144000" cy="6471666"/>
          </a:xfrm>
          <a:prstGeom prst="rect">
            <a:avLst/>
          </a:prstGeom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3140968"/>
            <a:ext cx="8568952" cy="129614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432" y="4405957"/>
            <a:ext cx="8561040" cy="2047379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78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8804-937B-40C3-8369-0CF62D082B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721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B94E-925D-4A32-90AE-A4FAA5B806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06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6262464" cy="1066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60848"/>
            <a:ext cx="3810000" cy="3858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3810000" cy="3858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3E9-7FF0-4902-80F9-E8997D5A0E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45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FF8C-A83F-461F-AEDD-249687053B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374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6491064" cy="454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392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3"/>
            <a:ext cx="3008313" cy="4392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8CB3-4A42-4C7D-9227-6531CAA8D3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386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A786-226B-42DD-93E8-A1CF609743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4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48C52-FFFD-49F6-B265-F7E72DF156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482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_bg_large_4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72" y="6093296"/>
            <a:ext cx="9209745" cy="3312000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43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L_letterhead_A4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110" cy="242088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6444208" y="1412776"/>
            <a:ext cx="2699792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91480"/>
            <a:ext cx="626246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3448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FC1F5-3F11-4F4C-98D3-E04A951B33C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2528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B4153A"/>
        </a:buClr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4153A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4153A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4153A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4153A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107504" y="3212976"/>
            <a:ext cx="6408712" cy="1802631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br>
              <a:rPr lang="en-GB" dirty="0">
                <a:solidFill>
                  <a:schemeClr val="tx1"/>
                </a:solidFill>
                <a:latin typeface="+mn-lt"/>
                <a:cs typeface="Adobe Hebrew"/>
              </a:rPr>
            </a:br>
            <a:br>
              <a:rPr lang="en-GB" dirty="0">
                <a:solidFill>
                  <a:schemeClr val="tx1"/>
                </a:solidFill>
                <a:latin typeface="+mn-lt"/>
                <a:cs typeface="Adobe Hebrew"/>
              </a:rPr>
            </a:br>
            <a:br>
              <a:rPr lang="en-GB" dirty="0">
                <a:solidFill>
                  <a:schemeClr val="tx1"/>
                </a:solidFill>
                <a:latin typeface="+mn-lt"/>
                <a:cs typeface="Adobe Hebrew"/>
              </a:rPr>
            </a:br>
            <a:r>
              <a:rPr lang="en-GB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Investigating EAP teachers’ use of e-learning technology –</a:t>
            </a:r>
            <a:br>
              <a:rPr lang="en-GB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what, why and how? </a:t>
            </a:r>
            <a:br>
              <a:rPr lang="en-GB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GB" sz="2000" dirty="0">
                <a:solidFill>
                  <a:schemeClr val="tx1"/>
                </a:solidFill>
                <a:latin typeface="+mn-lt"/>
                <a:cs typeface="Adobe Hebrew"/>
              </a:rPr>
            </a:br>
            <a:r>
              <a:rPr lang="en-GB" sz="2400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Sundeep Dhillon</a:t>
            </a:r>
            <a:br>
              <a:rPr lang="en-GB" sz="2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b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S.Dhillon.5@warwick.ac.uk</a:t>
            </a:r>
            <a:b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GB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@sun1dhillon</a:t>
            </a:r>
            <a:br>
              <a:rPr lang="en-GB" sz="2000" dirty="0"/>
            </a:br>
            <a:endParaRPr lang="en-GB" sz="2000" dirty="0">
              <a:solidFill>
                <a:schemeClr val="tx1"/>
              </a:solidFill>
              <a:latin typeface="+mn-lt"/>
              <a:cs typeface="Adobe Hebr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17232"/>
            <a:ext cx="1224136" cy="9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0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6828"/>
            <a:ext cx="7990656" cy="1066800"/>
          </a:xfrm>
        </p:spPr>
        <p:txBody>
          <a:bodyPr>
            <a:noAutofit/>
          </a:bodyPr>
          <a:lstStyle/>
          <a:p>
            <a:r>
              <a:rPr lang="en-GB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46004"/>
            <a:ext cx="7772400" cy="4253644"/>
          </a:xfrm>
        </p:spPr>
        <p:txBody>
          <a:bodyPr/>
          <a:lstStyle/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might teachers’ conversancy in e-learning technology for EAP teaching be developed?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/>
          <a:stretch/>
        </p:blipFill>
        <p:spPr bwMode="auto">
          <a:xfrm>
            <a:off x="638269" y="3356992"/>
            <a:ext cx="2466975" cy="164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54" y="3872826"/>
            <a:ext cx="2640093" cy="17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10" y="4437112"/>
            <a:ext cx="2741290" cy="156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6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6828"/>
            <a:ext cx="7990656" cy="1066800"/>
          </a:xfrm>
        </p:spPr>
        <p:txBody>
          <a:bodyPr>
            <a:no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253644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EAP teachers need:</a:t>
            </a:r>
          </a:p>
          <a:p>
            <a:pPr lvl="1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Context based training </a:t>
            </a:r>
          </a:p>
          <a:p>
            <a:pPr lvl="1"/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Institutional support</a:t>
            </a:r>
          </a:p>
          <a:p>
            <a:pPr lvl="1"/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Time to develop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97633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6828"/>
            <a:ext cx="7990656" cy="1066800"/>
          </a:xfrm>
        </p:spPr>
        <p:txBody>
          <a:bodyPr>
            <a:noAutofit/>
          </a:bodyPr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444" y="1700808"/>
            <a:ext cx="8136904" cy="4253644"/>
          </a:xfrm>
        </p:spPr>
        <p:txBody>
          <a:bodyPr/>
          <a:lstStyle/>
          <a:p>
            <a:r>
              <a:rPr lang="en-GB" sz="2600" dirty="0"/>
              <a:t>Charles, M., &amp; Pecorari, D. (2016). </a:t>
            </a:r>
            <a:r>
              <a:rPr lang="en-GB" sz="2600" i="1" dirty="0"/>
              <a:t>Introducing English for Academic Purposes</a:t>
            </a:r>
            <a:r>
              <a:rPr lang="en-GB" sz="2600" dirty="0"/>
              <a:t>. Abingdon: Routledge.</a:t>
            </a:r>
          </a:p>
          <a:p>
            <a:r>
              <a:rPr lang="en-GB" sz="2600" dirty="0"/>
              <a:t>Cowie, N., &amp; Sakui, K. (2013). It’s never too late: an overview of e-learning. </a:t>
            </a:r>
            <a:r>
              <a:rPr lang="en-GB" sz="2600" i="1" dirty="0"/>
              <a:t>ELT Journal</a:t>
            </a:r>
            <a:r>
              <a:rPr lang="en-GB" sz="2600" dirty="0"/>
              <a:t>, </a:t>
            </a:r>
            <a:r>
              <a:rPr lang="en-GB" sz="2600" i="1" dirty="0"/>
              <a:t>67</a:t>
            </a:r>
            <a:r>
              <a:rPr lang="en-GB" sz="2600" dirty="0"/>
              <a:t>(4), 459-467.</a:t>
            </a:r>
          </a:p>
          <a:p>
            <a:r>
              <a:rPr lang="en-GB" sz="2600" dirty="0"/>
              <a:t>Gilbert, J. (2013). English for academic purposes. In G. Motteram (Eds.), </a:t>
            </a:r>
            <a:r>
              <a:rPr lang="en-GB" sz="2600" i="1" dirty="0"/>
              <a:t>Innovations in learning technologies for English language teaching</a:t>
            </a:r>
            <a:r>
              <a:rPr lang="en-GB" sz="2600" dirty="0"/>
              <a:t>, 117-143. London: British Council.</a:t>
            </a:r>
          </a:p>
          <a:p>
            <a:r>
              <a:rPr lang="en-GB" sz="2600" dirty="0"/>
              <a:t>Prenksy, M. (2001). Digital Natives, Digital Immigrants. </a:t>
            </a:r>
            <a:r>
              <a:rPr lang="en-GB" sz="2600" i="1" dirty="0"/>
              <a:t>On the Horizon, 9</a:t>
            </a:r>
            <a:r>
              <a:rPr lang="en-GB" sz="2600" dirty="0"/>
              <a:t>(5), 1-6.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91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6828"/>
            <a:ext cx="7990656" cy="1066800"/>
          </a:xfrm>
        </p:spPr>
        <p:txBody>
          <a:bodyPr>
            <a:noAutofit/>
          </a:bodyPr>
          <a:lstStyle/>
          <a:p>
            <a:r>
              <a:rPr lang="en-GB" dirty="0"/>
              <a:t>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253644"/>
          </a:xfrm>
        </p:spPr>
        <p:txBody>
          <a:bodyPr/>
          <a:lstStyle/>
          <a:p>
            <a:r>
              <a:rPr lang="en-GB" dirty="0"/>
              <a:t>Thank you for listening</a:t>
            </a:r>
          </a:p>
          <a:p>
            <a:endParaRPr lang="en-GB" dirty="0"/>
          </a:p>
          <a:p>
            <a:r>
              <a:rPr lang="en-GB" dirty="0"/>
              <a:t>Are there any questions?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 S.Dhillon.5@warwick.ac.uk</a:t>
            </a:r>
          </a:p>
          <a:p>
            <a:pPr marL="0" indent="0" algn="ctr">
              <a:buNone/>
            </a:pPr>
            <a:r>
              <a:rPr lang="en-GB" dirty="0"/>
              <a:t>@sun1dhillon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95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E-learning technology 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51891"/>
            <a:ext cx="3463677" cy="194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8" y="3916923"/>
            <a:ext cx="1906711" cy="1906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35931" t="33235" r="35402" b="19247"/>
          <a:stretch/>
        </p:blipFill>
        <p:spPr bwMode="auto">
          <a:xfrm>
            <a:off x="827584" y="1851891"/>
            <a:ext cx="4104456" cy="3961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1480"/>
            <a:ext cx="7846640" cy="1066800"/>
          </a:xfrm>
        </p:spPr>
        <p:txBody>
          <a:bodyPr/>
          <a:lstStyle/>
          <a:p>
            <a:r>
              <a:rPr lang="en-GB" dirty="0"/>
              <a:t>Key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8134672" cy="4546848"/>
          </a:xfrm>
        </p:spPr>
        <p:txBody>
          <a:bodyPr/>
          <a:lstStyle/>
          <a:p>
            <a:r>
              <a:rPr lang="en-GB" sz="3400" dirty="0">
                <a:latin typeface="Calibri" panose="020F0502020204030204" pitchFamily="34" charset="0"/>
                <a:cs typeface="Calibri" panose="020F0502020204030204" pitchFamily="34" charset="0"/>
              </a:rPr>
              <a:t>Cowie &amp; Sakui (2013) – e-learning in HE contexts in 4 countries</a:t>
            </a:r>
          </a:p>
          <a:p>
            <a:r>
              <a:rPr lang="en-GB" sz="3400" dirty="0">
                <a:latin typeface="Calibri" panose="020F0502020204030204" pitchFamily="34" charset="0"/>
                <a:cs typeface="Calibri" panose="020F0502020204030204" pitchFamily="34" charset="0"/>
              </a:rPr>
              <a:t>Prensky (2001) – ‘digital natives’ and ‘digital immigrants’</a:t>
            </a:r>
          </a:p>
          <a:p>
            <a:r>
              <a:rPr lang="en-GB" sz="3400" dirty="0">
                <a:latin typeface="Calibri" panose="020F0502020204030204" pitchFamily="34" charset="0"/>
                <a:cs typeface="Calibri" panose="020F0502020204030204" pitchFamily="34" charset="0"/>
              </a:rPr>
              <a:t>Gilbert (2013) – corpora </a:t>
            </a:r>
          </a:p>
          <a:p>
            <a:r>
              <a:rPr lang="en-GB" sz="3400" dirty="0">
                <a:latin typeface="Calibri" panose="020F0502020204030204" pitchFamily="34" charset="0"/>
                <a:cs typeface="Calibri" panose="020F0502020204030204" pitchFamily="34" charset="0"/>
              </a:rPr>
              <a:t>Charles &amp; Pecorari (2016) – Web 2.0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1480"/>
            <a:ext cx="7414592" cy="1066800"/>
          </a:xfrm>
        </p:spPr>
        <p:txBody>
          <a:bodyPr>
            <a:noAutofit/>
          </a:bodyPr>
          <a:lstStyle/>
          <a:p>
            <a:r>
              <a:rPr lang="en-GB" dirty="0"/>
              <a:t>Research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58389"/>
            <a:ext cx="8748463" cy="4032448"/>
          </a:xfrm>
        </p:spPr>
        <p:txBody>
          <a:bodyPr/>
          <a:lstStyle/>
          <a:p>
            <a:pPr lvl="0"/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e-learning technology tools do EAP teachers use?</a:t>
            </a:r>
          </a:p>
          <a:p>
            <a:pPr lvl="0"/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do EAP teachers use e-learning technology? </a:t>
            </a:r>
          </a:p>
          <a:p>
            <a:pPr lvl="0"/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do EAP teachers develop their conversancy in e-learning technology?</a:t>
            </a:r>
          </a:p>
          <a:p>
            <a:pPr lvl="0"/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might teachers’ conversancy in e-learning technology for EAP teaching be developed?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Mixed methods 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Quantitative data collection – online survey (</a:t>
            </a:r>
            <a:r>
              <a:rPr lang="en-GB" sz="36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=55)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Qualitative data collection – semi-structured interviews (</a:t>
            </a:r>
            <a:r>
              <a:rPr lang="en-GB" sz="36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=4)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Triangulation </a:t>
            </a:r>
          </a:p>
        </p:txBody>
      </p:sp>
    </p:spTree>
    <p:extLst>
      <p:ext uri="{BB962C8B-B14F-4D97-AF65-F5344CB8AC3E}">
        <p14:creationId xmlns:p14="http://schemas.microsoft.com/office/powerpoint/2010/main" val="42343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6828"/>
            <a:ext cx="7990656" cy="1066800"/>
          </a:xfrm>
        </p:spPr>
        <p:txBody>
          <a:bodyPr>
            <a:noAutofit/>
          </a:bodyPr>
          <a:lstStyle/>
          <a:p>
            <a:r>
              <a:rPr lang="en-GB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46" y="1484784"/>
            <a:ext cx="7772400" cy="4253644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e-learning technology tools do EAP teachers use?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86710"/>
              </p:ext>
            </p:extLst>
          </p:nvPr>
        </p:nvGraphicFramePr>
        <p:xfrm>
          <a:off x="720929" y="2551584"/>
          <a:ext cx="7920881" cy="352710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492530">
                  <a:extLst>
                    <a:ext uri="{9D8B030D-6E8A-4147-A177-3AD203B41FA5}">
                      <a16:colId xmlns:a16="http://schemas.microsoft.com/office/drawing/2014/main" val="2106002622"/>
                    </a:ext>
                  </a:extLst>
                </a:gridCol>
                <a:gridCol w="1772166">
                  <a:extLst>
                    <a:ext uri="{9D8B030D-6E8A-4147-A177-3AD203B41FA5}">
                      <a16:colId xmlns:a16="http://schemas.microsoft.com/office/drawing/2014/main" val="1138342347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446704747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Name of e-learning technology tool</a:t>
                      </a:r>
                      <a:endParaRPr lang="en-GB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i="1" dirty="0">
                          <a:effectLst/>
                        </a:rPr>
                        <a:t>‘Yes’ responses (out of 55)</a:t>
                      </a:r>
                      <a:endParaRPr lang="en-GB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Percentage %</a:t>
                      </a:r>
                      <a:endParaRPr lang="en-GB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58020"/>
                  </a:ext>
                </a:extLst>
              </a:tr>
              <a:tr h="6837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Videos 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(YouTube, TED)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53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96%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570341"/>
                  </a:ext>
                </a:extLst>
              </a:tr>
              <a:tr h="683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Virtual Learning Environment 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(MOODLE, Blackboard, Edmodo)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45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82%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372691"/>
                  </a:ext>
                </a:extLst>
              </a:tr>
              <a:tr h="683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Plagiarism software 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(Turnitin, Viper)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41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75%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149912"/>
                  </a:ext>
                </a:extLst>
              </a:tr>
              <a:tr h="683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Writing feedback 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(MS Word Track Changes, Kaizena)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41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75%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1796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6828"/>
            <a:ext cx="7990656" cy="1066800"/>
          </a:xfrm>
        </p:spPr>
        <p:txBody>
          <a:bodyPr>
            <a:noAutofit/>
          </a:bodyPr>
          <a:lstStyle/>
          <a:p>
            <a:r>
              <a:rPr lang="en-GB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46" y="1484784"/>
            <a:ext cx="7772400" cy="4253644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e-learning technology tools do EAP teachers use?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97552"/>
              </p:ext>
            </p:extLst>
          </p:nvPr>
        </p:nvGraphicFramePr>
        <p:xfrm>
          <a:off x="683568" y="2605813"/>
          <a:ext cx="7920881" cy="21595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492530">
                  <a:extLst>
                    <a:ext uri="{9D8B030D-6E8A-4147-A177-3AD203B41FA5}">
                      <a16:colId xmlns:a16="http://schemas.microsoft.com/office/drawing/2014/main" val="2106002622"/>
                    </a:ext>
                  </a:extLst>
                </a:gridCol>
                <a:gridCol w="1772166">
                  <a:extLst>
                    <a:ext uri="{9D8B030D-6E8A-4147-A177-3AD203B41FA5}">
                      <a16:colId xmlns:a16="http://schemas.microsoft.com/office/drawing/2014/main" val="1138342347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446704747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Name of e-learning technology tool</a:t>
                      </a:r>
                      <a:endParaRPr lang="en-GB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i="1" dirty="0">
                          <a:effectLst/>
                        </a:rPr>
                        <a:t>‘Yes’ responses (out of 55)</a:t>
                      </a:r>
                      <a:endParaRPr lang="en-GB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Percentage %</a:t>
                      </a:r>
                      <a:endParaRPr lang="en-GB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58020"/>
                  </a:ext>
                </a:extLst>
              </a:tr>
              <a:tr h="683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Collaboration 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(Google Docs, Dropbox, Padlet)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36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65%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570341"/>
                  </a:ext>
                </a:extLst>
              </a:tr>
              <a:tr h="683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Corpus linguistic tools 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(SketchEngine, AntConc, British National Corpus)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56%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372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4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6828"/>
            <a:ext cx="7990656" cy="1066800"/>
          </a:xfrm>
        </p:spPr>
        <p:txBody>
          <a:bodyPr>
            <a:noAutofit/>
          </a:bodyPr>
          <a:lstStyle/>
          <a:p>
            <a:r>
              <a:rPr lang="en-GB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3628"/>
            <a:ext cx="8820472" cy="4253644"/>
          </a:xfrm>
        </p:spPr>
        <p:txBody>
          <a:bodyPr/>
          <a:lstStyle/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do EAP teachers use e-learning technology?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8667"/>
          <a:stretch/>
        </p:blipFill>
        <p:spPr bwMode="auto">
          <a:xfrm>
            <a:off x="880573" y="2357516"/>
            <a:ext cx="3168248" cy="1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16" y="4005064"/>
            <a:ext cx="2449761" cy="201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51" y="2190943"/>
            <a:ext cx="2439583" cy="182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21" y="4163291"/>
            <a:ext cx="1856642" cy="18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3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56828"/>
            <a:ext cx="7990656" cy="1066800"/>
          </a:xfrm>
        </p:spPr>
        <p:txBody>
          <a:bodyPr>
            <a:noAutofit/>
          </a:bodyPr>
          <a:lstStyle/>
          <a:p>
            <a:r>
              <a:rPr lang="en-GB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253644"/>
          </a:xfrm>
        </p:spPr>
        <p:txBody>
          <a:bodyPr/>
          <a:lstStyle/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do EAP teachers develop their conversancy in e-learning technology?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279" r="3861" b="4820"/>
          <a:stretch/>
        </p:blipFill>
        <p:spPr bwMode="auto">
          <a:xfrm>
            <a:off x="683568" y="3212976"/>
            <a:ext cx="2453585" cy="254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86" y="3212976"/>
            <a:ext cx="2378357" cy="257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90" y="3580879"/>
            <a:ext cx="2718543" cy="181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045428"/>
      </p:ext>
    </p:extLst>
  </p:cSld>
  <p:clrMapOvr>
    <a:masterClrMapping/>
  </p:clrMapOvr>
</p:sld>
</file>

<file path=ppt/theme/theme1.xml><?xml version="1.0" encoding="utf-8"?>
<a:theme xmlns:a="http://schemas.openxmlformats.org/drawingml/2006/main" name="AL bol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466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AL bold</vt:lpstr>
      <vt:lpstr>   Investigating EAP teachers’ use of e-learning technology – what, why and how?   Sundeep Dhillon  S.Dhillon.5@warwick.ac.uk @sun1dhillon </vt:lpstr>
      <vt:lpstr> E-learning technology   </vt:lpstr>
      <vt:lpstr>Key reading </vt:lpstr>
      <vt:lpstr>Research questions </vt:lpstr>
      <vt:lpstr>Methodology </vt:lpstr>
      <vt:lpstr>Results </vt:lpstr>
      <vt:lpstr>Results </vt:lpstr>
      <vt:lpstr>Results </vt:lpstr>
      <vt:lpstr>Results </vt:lpstr>
      <vt:lpstr>Results </vt:lpstr>
      <vt:lpstr>Conclusion</vt:lpstr>
      <vt:lpstr>References </vt:lpstr>
      <vt:lpstr>Questions 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elscac</dc:creator>
  <cp:lastModifiedBy> </cp:lastModifiedBy>
  <cp:revision>192</cp:revision>
  <dcterms:created xsi:type="dcterms:W3CDTF">2010-09-14T14:52:31Z</dcterms:created>
  <dcterms:modified xsi:type="dcterms:W3CDTF">2019-11-07T16:54:13Z</dcterms:modified>
</cp:coreProperties>
</file>