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0" r:id="rId1"/>
  </p:sldMasterIdLst>
  <p:notesMasterIdLst>
    <p:notesMasterId r:id="rId16"/>
  </p:notesMasterIdLst>
  <p:handoutMasterIdLst>
    <p:handoutMasterId r:id="rId17"/>
  </p:handoutMasterIdLst>
  <p:sldIdLst>
    <p:sldId id="271" r:id="rId2"/>
    <p:sldId id="265" r:id="rId3"/>
    <p:sldId id="266" r:id="rId4"/>
    <p:sldId id="267" r:id="rId5"/>
    <p:sldId id="269" r:id="rId6"/>
    <p:sldId id="268" r:id="rId7"/>
    <p:sldId id="270" r:id="rId8"/>
    <p:sldId id="272" r:id="rId9"/>
    <p:sldId id="273" r:id="rId10"/>
    <p:sldId id="274" r:id="rId11"/>
    <p:sldId id="281" r:id="rId12"/>
    <p:sldId id="279" r:id="rId13"/>
    <p:sldId id="280" r:id="rId14"/>
    <p:sldId id="264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heila Andon" initials="SA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92B"/>
    <a:srgbClr val="002F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72" autoAdjust="0"/>
    <p:restoredTop sz="94660"/>
  </p:normalViewPr>
  <p:slideViewPr>
    <p:cSldViewPr snapToGrid="0" showGuides="1">
      <p:cViewPr varScale="1">
        <p:scale>
          <a:sx n="70" d="100"/>
          <a:sy n="70" d="100"/>
        </p:scale>
        <p:origin x="55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67" d="100"/>
          <a:sy n="167" d="100"/>
        </p:scale>
        <p:origin x="5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72D8D-FB06-49F8-80F3-966BA7A33CAB}" type="datetimeFigureOut">
              <a:rPr lang="en-GB" smtClean="0"/>
              <a:t>18/11/2019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465D6-E927-4CD6-BB6D-7C5E4BEAA1E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800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92B64-956F-4AA1-9D00-91265D8096D4}" type="datetimeFigureOut">
              <a:rPr lang="en-GB" smtClean="0"/>
              <a:t>18/11/2019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C1D15-B5DE-4BD5-A4FB-8CE7A139D4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015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5065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1590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844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375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040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49"/>
            <a:ext cx="5486400" cy="4284663"/>
          </a:xfrm>
        </p:spPr>
        <p:txBody>
          <a:bodyPr/>
          <a:lstStyle/>
          <a:p>
            <a:pPr lvl="0"/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046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507780"/>
          </a:xfrm>
        </p:spPr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41255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3919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CC1D15-B5DE-4BD5-A4FB-8CE7A139D48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8660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218" y="1620000"/>
            <a:ext cx="8106797" cy="3780000"/>
          </a:xfrm>
        </p:spPr>
        <p:txBody>
          <a:bodyPr anchor="b"/>
          <a:lstStyle>
            <a:lvl1pPr algn="l">
              <a:defRPr sz="8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219" y="5940000"/>
            <a:ext cx="8106796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pic>
        <p:nvPicPr>
          <p:cNvPr id="9" name="Logo" descr="UAL_Logo_White_.eps">
            <a:extLst>
              <a:ext uri="{FF2B5EF4-FFF2-40B4-BE49-F238E27FC236}">
                <a16:creationId xmlns:a16="http://schemas.microsoft.com/office/drawing/2014/main" id="{3C8015AA-3035-8546-AB95-8BA1C09620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537"/>
          <a:stretch/>
        </p:blipFill>
        <p:spPr>
          <a:xfrm>
            <a:off x="306000" y="306000"/>
            <a:ext cx="1705680" cy="889000"/>
          </a:xfrm>
          <a:prstGeom prst="rect">
            <a:avLst/>
          </a:prstGeom>
        </p:spPr>
      </p:pic>
      <p:sp>
        <p:nvSpPr>
          <p:cNvPr id="10" name="Line 2">
            <a:extLst>
              <a:ext uri="{FF2B5EF4-FFF2-40B4-BE49-F238E27FC236}">
                <a16:creationId xmlns:a16="http://schemas.microsoft.com/office/drawing/2014/main" id="{77A5FABE-949E-E54D-A2C4-4D681BF6F6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60218" y="5616541"/>
            <a:ext cx="8139013" cy="0"/>
          </a:xfrm>
          <a:prstGeom prst="line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65380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Content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8D4784B8-6222-CE45-8AC8-7AB30A0F67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8910" y="180000"/>
            <a:ext cx="8425090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3" name="Content Placeholder 2" descr="Add chart, table or image here">
            <a:extLst>
              <a:ext uri="{FF2B5EF4-FFF2-40B4-BE49-F238E27FC236}">
                <a16:creationId xmlns:a16="http://schemas.microsoft.com/office/drawing/2014/main" id="{6F5D1C0F-74B3-8A4E-AAC6-F9A9FAAF8A5F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358909" y="1470024"/>
            <a:ext cx="8424729" cy="4536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B8EE9AD7-564C-BD4A-B6A4-EED2E9B4E2E4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7CFC329E-B2D5-FC43-86B8-585EC44DB708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B6B09DB-3AED-4945-A066-FB02D97660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5FB02CA-28A1-574F-98B9-F9B177114E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Logo" descr="UAL_Logo_Black_.eps">
            <a:extLst>
              <a:ext uri="{FF2B5EF4-FFF2-40B4-BE49-F238E27FC236}">
                <a16:creationId xmlns:a16="http://schemas.microsoft.com/office/drawing/2014/main" id="{F969E7D7-DD7A-E045-AEB0-93DEE3C379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97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984ED22F-5589-174F-A993-1078524138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270" y="180000"/>
            <a:ext cx="8424729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4" name="Picture Placeholder 3" descr="Add first image here">
            <a:extLst>
              <a:ext uri="{FF2B5EF4-FFF2-40B4-BE49-F238E27FC236}">
                <a16:creationId xmlns:a16="http://schemas.microsoft.com/office/drawing/2014/main" id="{C7C14F64-0AD7-814E-ADBD-00D172CAC61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0000" y="1476000"/>
            <a:ext cx="4140000" cy="4536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3" name="Picture Placeholder 3" descr="Add second image here">
            <a:extLst>
              <a:ext uri="{FF2B5EF4-FFF2-40B4-BE49-F238E27FC236}">
                <a16:creationId xmlns:a16="http://schemas.microsoft.com/office/drawing/2014/main" id="{2A65CA6F-7D91-3C47-9C36-79BAEE1D488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4000" y="1476000"/>
            <a:ext cx="4140000" cy="4536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1EA28A1B-5211-334C-9CB5-6B147C9FFD3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3E2401F-B56E-3C44-91DC-454A16A111B8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8E4F423-C52D-7B48-AC75-19B4E4C61EE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40A29C-A6A0-5E44-835D-2BE9C6EE3E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Logo" descr="UAL_Logo_Black_.eps">
            <a:extLst>
              <a:ext uri="{FF2B5EF4-FFF2-40B4-BE49-F238E27FC236}">
                <a16:creationId xmlns:a16="http://schemas.microsoft.com/office/drawing/2014/main" id="{047CA860-522B-CA4A-B848-3208D34323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129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4215971-3EF6-1048-8DE4-14060DCEBCD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Text Placeholder 2" descr="Text box with instruction on how to add a full slide image. Delete this box from slide">
            <a:extLst>
              <a:ext uri="{FF2B5EF4-FFF2-40B4-BE49-F238E27FC236}">
                <a16:creationId xmlns:a16="http://schemas.microsoft.com/office/drawing/2014/main" id="{191F1BB7-4076-C640-BF86-8BE9B20C098A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7211" y="3787775"/>
            <a:ext cx="3174818" cy="1793628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32000" indent="0">
              <a:buNone/>
              <a:defRPr/>
            </a:lvl2pPr>
            <a:lvl3pPr marL="864000" indent="0">
              <a:buNone/>
              <a:defRPr/>
            </a:lvl3pPr>
            <a:lvl4pPr marL="0" indent="0">
              <a:buNone/>
              <a:defRPr/>
            </a:lvl4pPr>
            <a:lvl5pPr marL="432000" indent="0">
              <a:buNone/>
              <a:defRPr/>
            </a:lvl5pPr>
          </a:lstStyle>
          <a:p>
            <a:pPr lvl="0"/>
            <a:r>
              <a:rPr lang="en-US" dirty="0"/>
              <a:t>Use this slide for full slide images. Click on icon to add image. Delete this 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92979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and Three Photos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1">
            <a:extLst>
              <a:ext uri="{FF2B5EF4-FFF2-40B4-BE49-F238E27FC236}">
                <a16:creationId xmlns:a16="http://schemas.microsoft.com/office/drawing/2014/main" id="{01AB6B2C-CBBB-F640-A8CD-179CE77C824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80000"/>
            <a:ext cx="8424000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360002" y="1334950"/>
            <a:ext cx="4140000" cy="45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0002" y="1661024"/>
            <a:ext cx="3780000" cy="3723776"/>
          </a:xfrm>
        </p:spPr>
        <p:txBody>
          <a:bodyPr anchor="ctr"/>
          <a:lstStyle>
            <a:lvl1pPr marL="0" indent="0" algn="ctr">
              <a:buNone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Picture Placeholder 3" descr="Add first of three images here">
            <a:extLst>
              <a:ext uri="{FF2B5EF4-FFF2-40B4-BE49-F238E27FC236}">
                <a16:creationId xmlns:a16="http://schemas.microsoft.com/office/drawing/2014/main" id="{7DA10396-CCCF-0340-BB00-412EEECBC0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3999" y="1349094"/>
            <a:ext cx="4140000" cy="2520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2" name="Picture Placeholder 3" descr="Add second image here">
            <a:extLst>
              <a:ext uri="{FF2B5EF4-FFF2-40B4-BE49-F238E27FC236}">
                <a16:creationId xmlns:a16="http://schemas.microsoft.com/office/drawing/2014/main" id="{4CFF857B-12AB-E04C-A1F6-FC4B79FE185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662000" y="4081121"/>
            <a:ext cx="2376000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6" name="Picture Placeholder 3" descr="Add third image here or remaove if not required">
            <a:extLst>
              <a:ext uri="{FF2B5EF4-FFF2-40B4-BE49-F238E27FC236}">
                <a16:creationId xmlns:a16="http://schemas.microsoft.com/office/drawing/2014/main" id="{8C79CD37-E4DA-FA41-8E9D-41522B86F4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12889" y="4081121"/>
            <a:ext cx="1571110" cy="1803974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29" name="Footer Placeholder 2">
            <a:extLst>
              <a:ext uri="{FF2B5EF4-FFF2-40B4-BE49-F238E27FC236}">
                <a16:creationId xmlns:a16="http://schemas.microsoft.com/office/drawing/2014/main" id="{F6AF8C55-2B77-1D42-8511-DA445548DBFE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84322950-993A-6C43-97F4-53A93A353FB2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95C28D9-A9F8-D942-89B7-67A0A493F8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4463B8E-7644-684E-A122-7FA0F9F06A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Logo" descr="UAL_Logo_Black_.eps">
            <a:extLst>
              <a:ext uri="{FF2B5EF4-FFF2-40B4-BE49-F238E27FC236}">
                <a16:creationId xmlns:a16="http://schemas.microsoft.com/office/drawing/2014/main" id="{84C2DA9C-91DE-7647-9756-D9F9789C91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2801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Montage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60D128E8-0B92-5B4D-B601-7108AB6311F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270" y="180000"/>
            <a:ext cx="8424729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2" name="Picture Placeholder 3" descr="Add first of three images here"/>
          <p:cNvSpPr>
            <a:spLocks noGrp="1"/>
          </p:cNvSpPr>
          <p:nvPr>
            <p:ph type="pic" sz="quarter" idx="11" hasCustomPrompt="1"/>
          </p:nvPr>
        </p:nvSpPr>
        <p:spPr>
          <a:xfrm>
            <a:off x="359270" y="1359468"/>
            <a:ext cx="2700000" cy="1890000"/>
          </a:xfrm>
          <a:prstGeom prst="rect">
            <a:avLst/>
          </a:prstGeom>
        </p:spPr>
        <p:txBody>
          <a:bodyPr tIns="936000" anchor="t" anchorCtr="0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3211682" y="1359468"/>
            <a:ext cx="5572318" cy="26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359270" y="3429000"/>
            <a:ext cx="2700000" cy="261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ctr"/>
            <a:r>
              <a:rPr lang="en-GB" sz="2400" b="1" dirty="0">
                <a:solidFill>
                  <a:schemeClr val="bg1"/>
                </a:solidFill>
              </a:rPr>
              <a:t>Add text</a:t>
            </a:r>
          </a:p>
        </p:txBody>
      </p:sp>
      <p:sp>
        <p:nvSpPr>
          <p:cNvPr id="17" name="Picture Placeholder 3" descr="Add second image here"/>
          <p:cNvSpPr>
            <a:spLocks noGrp="1"/>
          </p:cNvSpPr>
          <p:nvPr>
            <p:ph type="pic" sz="quarter" idx="16" hasCustomPrompt="1"/>
          </p:nvPr>
        </p:nvSpPr>
        <p:spPr>
          <a:xfrm>
            <a:off x="3211681" y="4142677"/>
            <a:ext cx="2700000" cy="1890000"/>
          </a:xfrm>
          <a:prstGeom prst="rect">
            <a:avLst/>
          </a:prstGeom>
        </p:spPr>
        <p:txBody>
          <a:bodyPr tIns="936000" anchor="t" anchorCtr="0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19" name="Picture Placeholder 3" descr="Add third image here or remaove if not required"/>
          <p:cNvSpPr>
            <a:spLocks noGrp="1"/>
          </p:cNvSpPr>
          <p:nvPr>
            <p:ph type="pic" sz="quarter" idx="17" hasCustomPrompt="1"/>
          </p:nvPr>
        </p:nvSpPr>
        <p:spPr>
          <a:xfrm>
            <a:off x="6083999" y="4142677"/>
            <a:ext cx="2700000" cy="1890000"/>
          </a:xfrm>
          <a:prstGeom prst="rect">
            <a:avLst/>
          </a:prstGeom>
        </p:spPr>
        <p:txBody>
          <a:bodyPr tIns="936000" anchor="t" anchorCtr="0"/>
          <a:lstStyle>
            <a:lvl1pPr marL="0" indent="0" algn="ctr">
              <a:buNone/>
              <a:defRPr sz="13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Photo</a:t>
            </a:r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D1EA3A56-0EB8-4E40-8A27-AD2E9448B0E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67BFF84E-0A8D-764E-A6A5-C266A96DE297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27A23C2-A2C1-7B47-96ED-5DD9CF8D38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18B533-8135-F849-8C05-B70D227E48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Logo" descr="UAL_Logo_Black_.eps">
            <a:extLst>
              <a:ext uri="{FF2B5EF4-FFF2-40B4-BE49-F238E27FC236}">
                <a16:creationId xmlns:a16="http://schemas.microsoft.com/office/drawing/2014/main" id="{F6DF4125-CC1B-9A4F-9732-7E93010EDE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407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ise Montage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776FDD88-AB86-2647-8ECE-78641678B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270" y="180000"/>
            <a:ext cx="8424729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19" name="Content Placeholder 2" descr="Content box">
            <a:extLst>
              <a:ext uri="{FF2B5EF4-FFF2-40B4-BE49-F238E27FC236}">
                <a16:creationId xmlns:a16="http://schemas.microsoft.com/office/drawing/2014/main" id="{1E65073E-903D-774A-B1F5-49BFBA514392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359270" y="1364915"/>
            <a:ext cx="2700000" cy="2250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7" name="Content Placeholder 2" descr="Content box">
            <a:extLst>
              <a:ext uri="{FF2B5EF4-FFF2-40B4-BE49-F238E27FC236}">
                <a16:creationId xmlns:a16="http://schemas.microsoft.com/office/drawing/2014/main" id="{3B30A9D2-E284-2E4C-A561-386EF0A682B7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3221635" y="1364915"/>
            <a:ext cx="2700000" cy="2250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30" name="Content Placeholder 2" descr="Content box">
            <a:extLst>
              <a:ext uri="{FF2B5EF4-FFF2-40B4-BE49-F238E27FC236}">
                <a16:creationId xmlns:a16="http://schemas.microsoft.com/office/drawing/2014/main" id="{F5982CB3-F96D-4847-90D1-78412688D8DB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083999" y="1364915"/>
            <a:ext cx="2700000" cy="2250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18" name="Content Placeholder 2" descr="Content box">
            <a:extLst>
              <a:ext uri="{FF2B5EF4-FFF2-40B4-BE49-F238E27FC236}">
                <a16:creationId xmlns:a16="http://schemas.microsoft.com/office/drawing/2014/main" id="{7D56863F-F6CD-E24A-AA3A-95A03E55F183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359270" y="3785401"/>
            <a:ext cx="2700000" cy="2250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6" name="Content Placeholder 2" descr="Content box">
            <a:extLst>
              <a:ext uri="{FF2B5EF4-FFF2-40B4-BE49-F238E27FC236}">
                <a16:creationId xmlns:a16="http://schemas.microsoft.com/office/drawing/2014/main" id="{C49033BA-802B-9D4E-86E7-1DCABD90524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240198" y="3785401"/>
            <a:ext cx="2700000" cy="2250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8" name="Content Placeholder 2" descr="Content box">
            <a:extLst>
              <a:ext uri="{FF2B5EF4-FFF2-40B4-BE49-F238E27FC236}">
                <a16:creationId xmlns:a16="http://schemas.microsoft.com/office/drawing/2014/main" id="{12B41031-5953-1A41-9DB9-9AD4FADFC778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1125" y="3785401"/>
            <a:ext cx="2700000" cy="2250000"/>
          </a:xfrm>
          <a:solidFill>
            <a:schemeClr val="bg1"/>
          </a:solidFill>
        </p:spPr>
        <p:txBody>
          <a:bodyPr lIns="360000" tIns="360000" rIns="360000" bIns="360000"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content or delete if not required.</a:t>
            </a:r>
            <a:endParaRPr lang="en-GB" dirty="0"/>
          </a:p>
        </p:txBody>
      </p:sp>
      <p:sp>
        <p:nvSpPr>
          <p:cNvPr id="23" name="Footer Placeholder 2">
            <a:extLst>
              <a:ext uri="{FF2B5EF4-FFF2-40B4-BE49-F238E27FC236}">
                <a16:creationId xmlns:a16="http://schemas.microsoft.com/office/drawing/2014/main" id="{C7C951D0-4DD6-8547-B3DB-021D7F8F0D3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1171A77-2E54-1A49-B092-25A5A3F56925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380D003-050C-FC4A-9F67-91020FA2674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93709BF-892D-F844-98DF-070DCA1B480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Logo" descr="UAL_Logo_Black_.eps">
            <a:extLst>
              <a:ext uri="{FF2B5EF4-FFF2-40B4-BE49-F238E27FC236}">
                <a16:creationId xmlns:a16="http://schemas.microsoft.com/office/drawing/2014/main" id="{6E11C992-03B0-2A44-9537-7A8E4E90D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616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3E0D0E0-078C-C446-BAFF-29EDA31903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000" y="3024000"/>
            <a:ext cx="8424000" cy="886397"/>
          </a:xfrm>
        </p:spPr>
        <p:txBody>
          <a:bodyPr anchor="ctr">
            <a:spAutoFit/>
          </a:bodyPr>
          <a:lstStyle>
            <a:lvl1pPr>
              <a:defRPr sz="6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  <a:endParaRPr lang="en-GB" dirty="0"/>
          </a:p>
        </p:txBody>
      </p:sp>
      <p:pic>
        <p:nvPicPr>
          <p:cNvPr id="7" name="Logo" descr="UAL_Logo_White_.eps">
            <a:extLst>
              <a:ext uri="{FF2B5EF4-FFF2-40B4-BE49-F238E27FC236}">
                <a16:creationId xmlns:a16="http://schemas.microsoft.com/office/drawing/2014/main" id="{F4114467-4118-9D4A-9AFA-155472ECA1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88"/>
          <a:stretch/>
        </p:blipFill>
        <p:spPr>
          <a:xfrm>
            <a:off x="306000" y="306000"/>
            <a:ext cx="1723522" cy="8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15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218" y="1620000"/>
            <a:ext cx="8106797" cy="3780000"/>
          </a:xfrm>
        </p:spPr>
        <p:txBody>
          <a:bodyPr anchor="b"/>
          <a:lstStyle>
            <a:lvl1pPr algn="l">
              <a:defRPr sz="80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0219" y="5940000"/>
            <a:ext cx="8106796" cy="64800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Subtitle</a:t>
            </a:r>
            <a:endParaRPr lang="en-GB" dirty="0"/>
          </a:p>
        </p:txBody>
      </p:sp>
      <p:pic>
        <p:nvPicPr>
          <p:cNvPr id="6" name="Logo" descr="UAL_Logo_Black_.eps">
            <a:extLst>
              <a:ext uri="{FF2B5EF4-FFF2-40B4-BE49-F238E27FC236}">
                <a16:creationId xmlns:a16="http://schemas.microsoft.com/office/drawing/2014/main" id="{AADB3889-C45D-A547-933F-4E061FB422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07"/>
          <a:stretch/>
        </p:blipFill>
        <p:spPr>
          <a:xfrm>
            <a:off x="306000" y="306000"/>
            <a:ext cx="1700138" cy="889000"/>
          </a:xfrm>
          <a:prstGeom prst="rect">
            <a:avLst/>
          </a:prstGeom>
        </p:spPr>
      </p:pic>
      <p:sp>
        <p:nvSpPr>
          <p:cNvPr id="7" name="Line 2">
            <a:extLst>
              <a:ext uri="{FF2B5EF4-FFF2-40B4-BE49-F238E27FC236}">
                <a16:creationId xmlns:a16="http://schemas.microsoft.com/office/drawing/2014/main" id="{199BA437-551A-D84E-8EAB-77F6958DC4D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60218" y="5616541"/>
            <a:ext cx="8139013" cy="0"/>
          </a:xfrm>
          <a:prstGeom prst="line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endParaRPr lang="en-US" dirty="0">
              <a:ln>
                <a:solidFill>
                  <a:schemeClr val="tx1"/>
                </a:solidFill>
              </a:ln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6350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or 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1437911"/>
            <a:ext cx="6858000" cy="3946178"/>
          </a:xfrm>
        </p:spPr>
        <p:txBody>
          <a:bodyPr anchor="ctr"/>
          <a:lstStyle>
            <a:lvl1pPr algn="ctr">
              <a:lnSpc>
                <a:spcPct val="110000"/>
              </a:lnSpc>
              <a:defRPr sz="3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Section title, quote or statement text 2 lines max</a:t>
            </a:r>
            <a:endParaRPr lang="en-GB" dirty="0"/>
          </a:p>
        </p:txBody>
      </p:sp>
      <p:grpSp>
        <p:nvGrpSpPr>
          <p:cNvPr id="3" name="Group 2" descr="Large UAL brand colon symbol">
            <a:extLst>
              <a:ext uri="{FF2B5EF4-FFF2-40B4-BE49-F238E27FC236}">
                <a16:creationId xmlns:a16="http://schemas.microsoft.com/office/drawing/2014/main" id="{C98BE8DC-31FA-864E-9BF5-E7654636A734}"/>
              </a:ext>
              <a:ext uri="{C183D7F6-B498-43B3-948B-1728B52AA6E4}">
                <adec:decorative xmlns="" xmlns:adec="http://schemas.microsoft.com/office/drawing/2017/decorative" val="0"/>
              </a:ext>
            </a:extLst>
          </p:cNvPr>
          <p:cNvGrpSpPr/>
          <p:nvPr userDrawn="1"/>
        </p:nvGrpSpPr>
        <p:grpSpPr>
          <a:xfrm>
            <a:off x="3632662" y="610986"/>
            <a:ext cx="1878676" cy="5636027"/>
            <a:chOff x="3429000" y="0"/>
            <a:chExt cx="2286000" cy="68580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34FAB0E-5F81-D146-953B-40D8D8955E73}"/>
                </a:ext>
              </a:extLst>
            </p:cNvPr>
            <p:cNvSpPr/>
            <p:nvPr userDrawn="1"/>
          </p:nvSpPr>
          <p:spPr>
            <a:xfrm>
              <a:off x="3429000" y="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865784-11CC-2C4F-90C1-573DB0643AA6}"/>
                </a:ext>
              </a:extLst>
            </p:cNvPr>
            <p:cNvSpPr/>
            <p:nvPr userDrawn="1"/>
          </p:nvSpPr>
          <p:spPr>
            <a:xfrm>
              <a:off x="3429000" y="4572000"/>
              <a:ext cx="2286000" cy="228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2169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 Slide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CDD45-0E24-824E-8528-54480BCF581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80000"/>
            <a:ext cx="8424000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DB4FFB-A229-AF47-8E60-155F5A2CCF9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59999" y="2448000"/>
            <a:ext cx="7613147" cy="2340000"/>
          </a:xfrm>
        </p:spPr>
        <p:txBody>
          <a:bodyPr anchor="ctr"/>
          <a:lstStyle>
            <a:lvl1pPr marL="0" indent="0" algn="l">
              <a:buNone/>
              <a:defRPr sz="34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introduction text or statement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F0961-687E-414F-B883-189E0943E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5272BEE-331F-A549-849A-BFC380FB00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F98531-AA2E-D444-BC38-44559C8CC9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Logo" descr="UAL_Logo_Black_.eps">
            <a:extLst>
              <a:ext uri="{FF2B5EF4-FFF2-40B4-BE49-F238E27FC236}">
                <a16:creationId xmlns:a16="http://schemas.microsoft.com/office/drawing/2014/main" id="{B41CD3C3-5194-E34A-BF79-74DF57194E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3935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ingle Column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85FF1D-CCC9-C64E-8344-B4F29CC4AB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270" y="180000"/>
            <a:ext cx="8424729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270" y="1440000"/>
            <a:ext cx="8424729" cy="460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A013E-8390-324C-9662-36E44BD67B5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3CD223-314E-EA46-B728-E0C2BDCAD97D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723AC83-ED3B-1F46-AB66-53D43A950C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0102B02-7333-AF49-95DF-069E0B7BF39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Logo" descr="UAL_Logo_Black_.eps">
            <a:extLst>
              <a:ext uri="{FF2B5EF4-FFF2-40B4-BE49-F238E27FC236}">
                <a16:creationId xmlns:a16="http://schemas.microsoft.com/office/drawing/2014/main" id="{87FD9358-BE18-9940-A392-E4D1BD5BD1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2243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wo Column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85FF1D-CCC9-C64E-8344-B4F29CC4AB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80000"/>
            <a:ext cx="8424000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40000"/>
            <a:ext cx="4140000" cy="460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553987-7EA0-4043-B0CC-43890BB1E7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643438" y="1440000"/>
            <a:ext cx="4132262" cy="460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869CFBC9-7B46-014E-A3B9-360BB6AC7B5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3CD223-314E-EA46-B728-E0C2BDCAD97D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FB45286-5D7F-0F4F-811E-95576E1476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6EEEA6F-09EA-7C41-8FF1-733C224643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Logo" descr="UAL_Logo_Black_.eps">
            <a:extLst>
              <a:ext uri="{FF2B5EF4-FFF2-40B4-BE49-F238E27FC236}">
                <a16:creationId xmlns:a16="http://schemas.microsoft.com/office/drawing/2014/main" id="{234CFDCE-75E9-BA4A-AF47-D244994A32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7987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ontent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B85FF1D-CCC9-C64E-8344-B4F29CC4AB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180000"/>
            <a:ext cx="8424000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9" y="1440000"/>
            <a:ext cx="4140000" cy="4608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8" name="Content Placeholder 11" descr="Add chart, table or image here">
            <a:extLst>
              <a:ext uri="{FF2B5EF4-FFF2-40B4-BE49-F238E27FC236}">
                <a16:creationId xmlns:a16="http://schemas.microsoft.com/office/drawing/2014/main" id="{A6E03B43-8C85-3146-B22E-4FD9A082F70A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4643438" y="1440000"/>
            <a:ext cx="4140200" cy="4608000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Add chart/table/photo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8A013E-8390-324C-9662-36E44BD67B5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23CD223-314E-EA46-B728-E0C2BDCAD97D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2ADBCD9-A46E-844F-BB98-903CBA7041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12212BD-9A82-9F4C-94C2-C4BFE5F37F0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Logo" descr="UAL_Logo_Black_.eps">
            <a:extLst>
              <a:ext uri="{FF2B5EF4-FFF2-40B4-BE49-F238E27FC236}">
                <a16:creationId xmlns:a16="http://schemas.microsoft.com/office/drawing/2014/main" id="{90ED9849-42E3-7E43-96B2-5324C2373C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19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hoto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42D322F4-2200-6249-8AF3-22520C19E23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9270" y="180000"/>
            <a:ext cx="8424729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A3A0A6-2360-E749-813F-4C2BB76956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9998" y="1440000"/>
            <a:ext cx="5562001" cy="4608000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5" name="Picture Placeholder 3" descr="Add image here"/>
          <p:cNvSpPr>
            <a:spLocks noGrp="1"/>
          </p:cNvSpPr>
          <p:nvPr>
            <p:ph type="pic" sz="quarter" idx="10"/>
          </p:nvPr>
        </p:nvSpPr>
        <p:spPr>
          <a:xfrm>
            <a:off x="6084000" y="1440000"/>
            <a:ext cx="2700000" cy="2196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8" name="Picture Placeholder 3" descr="Add image here or remove placeholder box if not required">
            <a:extLst>
              <a:ext uri="{FF2B5EF4-FFF2-40B4-BE49-F238E27FC236}">
                <a16:creationId xmlns:a16="http://schemas.microsoft.com/office/drawing/2014/main" id="{856F6CC8-311C-B64C-8916-5A1222AAACF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84000" y="3830403"/>
            <a:ext cx="2700000" cy="219600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buNone/>
              <a:defRPr sz="1600">
                <a:solidFill>
                  <a:schemeClr val="tx1"/>
                </a:solidFill>
              </a:defRPr>
            </a:lvl1pPr>
          </a:lstStyle>
          <a:p>
            <a:endParaRPr lang="en-GB" dirty="0"/>
          </a:p>
          <a:p>
            <a:r>
              <a:rPr lang="en-GB" dirty="0"/>
              <a:t>Photo</a:t>
            </a:r>
          </a:p>
        </p:txBody>
      </p:sp>
      <p:sp>
        <p:nvSpPr>
          <p:cNvPr id="19" name="Footer Placeholder 2">
            <a:extLst>
              <a:ext uri="{FF2B5EF4-FFF2-40B4-BE49-F238E27FC236}">
                <a16:creationId xmlns:a16="http://schemas.microsoft.com/office/drawing/2014/main" id="{683E132D-6F42-0848-94D3-69FA493175F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1ABCCB4-12C4-9A41-84C7-2309E018BC12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2C89CCB-C276-B644-BBAA-3B12F38155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75B26E-4E65-654F-BF66-6C07830FEF3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Logo" descr="UAL_Logo_Black_.eps">
            <a:extLst>
              <a:ext uri="{FF2B5EF4-FFF2-40B4-BE49-F238E27FC236}">
                <a16:creationId xmlns:a16="http://schemas.microsoft.com/office/drawing/2014/main" id="{90010625-DA98-2949-A65B-FCA381DD1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304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57">
          <p15:clr>
            <a:srgbClr val="FBAE40"/>
          </p15:clr>
        </p15:guide>
        <p15:guide id="3" pos="290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Statement">
    <p:bg>
      <p:bgPr>
        <a:solidFill>
          <a:schemeClr val="bg1">
            <a:lumMod val="95000"/>
            <a:alpha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96844230-43E2-3843-B3C4-1AA357626C7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76420" y="180000"/>
            <a:ext cx="8407579" cy="720000"/>
          </a:xfrm>
        </p:spPr>
        <p:txBody>
          <a:bodyPr anchor="ctr"/>
          <a:lstStyle>
            <a:lvl1pPr algn="l"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9BCFD0-067D-6545-8C5D-27D2627541BB}"/>
              </a:ext>
            </a:extLst>
          </p:cNvPr>
          <p:cNvSpPr/>
          <p:nvPr userDrawn="1"/>
        </p:nvSpPr>
        <p:spPr>
          <a:xfrm>
            <a:off x="376420" y="1440000"/>
            <a:ext cx="4140000" cy="45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C7B40B0-3203-CF4D-9A88-A624E8DA0CF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89011" y="1730002"/>
            <a:ext cx="3714817" cy="3955995"/>
          </a:xfrm>
        </p:spPr>
        <p:txBody>
          <a:bodyPr anchor="ctr"/>
          <a:lstStyle>
            <a:lvl1pPr marL="0" marR="0" indent="0" algn="ctr" defTabSz="126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90000"/>
              <a:buFont typeface=".Apple Color Emoji UI"/>
              <a:buNone/>
              <a:tabLst/>
              <a:defRPr sz="3400" b="1"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marL="0" marR="0" lvl="0" indent="0" algn="ctr" defTabSz="1260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Clr>
                <a:schemeClr val="tx1">
                  <a:lumMod val="50000"/>
                  <a:lumOff val="50000"/>
                </a:schemeClr>
              </a:buClr>
              <a:buSzPct val="90000"/>
              <a:buFont typeface=".Apple Color Emoji UI"/>
              <a:buNone/>
              <a:tabLst/>
              <a:defRPr/>
            </a:pPr>
            <a:r>
              <a:rPr lang="en-GB" sz="3400" dirty="0"/>
              <a:t>Add statement text or quote in the space, use 34pt or 24pt text</a:t>
            </a:r>
          </a:p>
        </p:txBody>
      </p:sp>
      <p:sp>
        <p:nvSpPr>
          <p:cNvPr id="11" name="Picture Placeholder 10" descr="Add image here">
            <a:extLst>
              <a:ext uri="{FF2B5EF4-FFF2-40B4-BE49-F238E27FC236}">
                <a16:creationId xmlns:a16="http://schemas.microsoft.com/office/drawing/2014/main" id="{5A57B211-0045-2844-B5DA-1D7E13A68B8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43999" y="1440000"/>
            <a:ext cx="4140000" cy="4535997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endParaRPr lang="en-GB" dirty="0"/>
          </a:p>
        </p:txBody>
      </p:sp>
      <p:sp>
        <p:nvSpPr>
          <p:cNvPr id="20" name="Footer Placeholder 2">
            <a:extLst>
              <a:ext uri="{FF2B5EF4-FFF2-40B4-BE49-F238E27FC236}">
                <a16:creationId xmlns:a16="http://schemas.microsoft.com/office/drawing/2014/main" id="{857A95D3-0A18-AF4F-A2D4-672ABAB1E4AC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1485900" y="6356350"/>
            <a:ext cx="6565570" cy="365125"/>
          </a:xfrm>
        </p:spPr>
        <p:txBody>
          <a:bodyPr lIns="0" tIns="0" rIns="0" bIns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9C0F683-1EF9-7247-AA72-D7C8E67DEC8D}"/>
              </a:ext>
            </a:extLst>
          </p:cNvPr>
          <p:cNvSpPr txBox="1">
            <a:spLocks/>
          </p:cNvSpPr>
          <p:nvPr userDrawn="1"/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CC19541-5F6E-2C4C-BF21-196C1C8E2E31}" type="slidenum">
              <a:rPr lang="en-GB" sz="1200" smtClean="0"/>
              <a:pPr/>
              <a:t>‹#›</a:t>
            </a:fld>
            <a:endParaRPr lang="en-GB" sz="1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ADDA24-1376-DD48-AEE3-D30E0A7991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59999" y="1041721"/>
            <a:ext cx="842400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9CE08BD-A97F-B14A-8767-0B3D42F5D9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485900" y="6336000"/>
            <a:ext cx="729809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Logo" descr="UAL_Logo_Black_.eps">
            <a:extLst>
              <a:ext uri="{FF2B5EF4-FFF2-40B4-BE49-F238E27FC236}">
                <a16:creationId xmlns:a16="http://schemas.microsoft.com/office/drawing/2014/main" id="{E3309AD2-F847-B249-A730-AFC0D80645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25"/>
          <a:stretch/>
        </p:blipFill>
        <p:spPr>
          <a:xfrm>
            <a:off x="327354" y="6151379"/>
            <a:ext cx="903252" cy="47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19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3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8353D-46A7-2448-89A2-82D8D5FD3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1" y="365125"/>
            <a:ext cx="8424000" cy="72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Click</a:t>
            </a:r>
            <a:r>
              <a:rPr lang="en-US" dirty="0"/>
              <a:t>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5E140-9D5F-0646-BC1E-1FBC73E96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0000" y="1825625"/>
            <a:ext cx="84240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</a:t>
            </a:r>
            <a:r>
              <a:rPr lang="en-GB" noProof="0" dirty="0"/>
              <a:t>Master</a:t>
            </a:r>
            <a:r>
              <a:rPr lang="en-US" dirty="0"/>
              <a:t> text styles</a:t>
            </a:r>
          </a:p>
          <a:p>
            <a:pPr lvl="1"/>
            <a:r>
              <a:rPr lang="en-GB" noProof="0" dirty="0"/>
              <a:t>Second</a:t>
            </a:r>
            <a:r>
              <a:rPr lang="en-US" dirty="0"/>
              <a:t>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</a:t>
            </a:r>
            <a:r>
              <a:rPr lang="en-US" dirty="0"/>
              <a:t> level</a:t>
            </a:r>
          </a:p>
          <a:p>
            <a:pPr lvl="4"/>
            <a:r>
              <a:rPr lang="en-GB" noProof="0" dirty="0"/>
              <a:t>Fifth</a:t>
            </a:r>
            <a:r>
              <a:rPr lang="en-US" dirty="0"/>
              <a:t> level</a:t>
            </a:r>
          </a:p>
          <a:p>
            <a:pPr lvl="5"/>
            <a:r>
              <a:rPr lang="en-GB" noProof="0" dirty="0"/>
              <a:t>6</a:t>
            </a:r>
          </a:p>
          <a:p>
            <a:pPr lvl="6"/>
            <a:r>
              <a:rPr lang="en-GB" noProof="0" dirty="0"/>
              <a:t>7</a:t>
            </a:r>
          </a:p>
          <a:p>
            <a:pPr lvl="7"/>
            <a:r>
              <a:rPr lang="en-GB" noProof="0" dirty="0"/>
              <a:t>8</a:t>
            </a:r>
          </a:p>
          <a:p>
            <a:pPr lvl="8"/>
            <a:r>
              <a:rPr lang="en-GB" noProof="0" dirty="0"/>
              <a:t>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2AE4E-44FE-7E4B-AF1A-860913C2F4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24000" y="6448912"/>
            <a:ext cx="360000" cy="18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CC19541-5F6E-2C4C-BF21-196C1C8E2E3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249DCB-2F53-A44C-9480-CDBE29F0F2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86800" y="6356350"/>
            <a:ext cx="656639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D92DD7-ECEF-F74D-AF49-ACBF07ECC4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0000" y="6356350"/>
            <a:ext cx="1011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719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098" r:id="rId3"/>
    <p:sldLayoutId id="2147484093" r:id="rId4"/>
    <p:sldLayoutId id="2147484175" r:id="rId5"/>
    <p:sldLayoutId id="2147484073" r:id="rId6"/>
    <p:sldLayoutId id="2147484174" r:id="rId7"/>
    <p:sldLayoutId id="2147484094" r:id="rId8"/>
    <p:sldLayoutId id="2147484062" r:id="rId9"/>
    <p:sldLayoutId id="2147484074" r:id="rId10"/>
    <p:sldLayoutId id="2147484075" r:id="rId11"/>
    <p:sldLayoutId id="2147484082" r:id="rId12"/>
    <p:sldLayoutId id="2147484095" r:id="rId13"/>
    <p:sldLayoutId id="2147484089" r:id="rId14"/>
    <p:sldLayoutId id="2147484097" r:id="rId15"/>
    <p:sldLayoutId id="2147484173" r:id="rId16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spc="-1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20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1pPr>
      <a:lvl2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>
          <a:schemeClr val="tx1"/>
        </a:buClr>
        <a:buSzPct val="80000"/>
        <a:buFont typeface="Wingdings 2" panose="05020102010507070707" pitchFamily="18" charset="2"/>
        <a:buChar char="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1000"/>
        </a:spcAft>
        <a:buClrTx/>
        <a:buSzPct val="80000"/>
        <a:buFont typeface="Wingdings 2" panose="05020102010507070707" pitchFamily="18" charset="2"/>
        <a:buChar char="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3pPr>
      <a:lvl4pPr marL="432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/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4pPr>
      <a:lvl5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¢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432000" algn="l" defTabSz="1260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80000"/>
        <a:buFont typeface="Wingdings 2" panose="05020102010507070707" pitchFamily="18" charset="2"/>
        <a:buChar char="£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-432000" algn="l" defTabSz="126000" rtl="0" eaLnBrk="1" latinLnBrk="0" hangingPunct="1">
        <a:lnSpc>
          <a:spcPct val="110000"/>
        </a:lnSpc>
        <a:spcBef>
          <a:spcPts val="0"/>
        </a:spcBef>
        <a:buFont typeface="+mj-lt"/>
        <a:buAutoNum type="arabicPeriod"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b="1" kern="1200" spc="-10" baseline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126000" rtl="0" eaLnBrk="1" latinLnBrk="0" hangingPunct="1">
        <a:lnSpc>
          <a:spcPct val="110000"/>
        </a:lnSpc>
        <a:spcBef>
          <a:spcPts val="0"/>
        </a:spcBef>
        <a:buFont typeface="Arial" panose="020B0604020202020204" pitchFamily="34" charset="0"/>
        <a:buNone/>
        <a:tabLst>
          <a:tab pos="126000" algn="l"/>
        </a:tabLst>
        <a:defRPr sz="2400" kern="1200" spc="-1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0C226-C8F3-4DBE-969F-66B866BB70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218" y="1154545"/>
            <a:ext cx="8106797" cy="3583710"/>
          </a:xfrm>
        </p:spPr>
        <p:txBody>
          <a:bodyPr/>
          <a:lstStyle/>
          <a:p>
            <a:r>
              <a:rPr lang="en-GB" sz="3600" dirty="0"/>
              <a:t>T</a:t>
            </a:r>
            <a:r>
              <a:rPr lang="en-GB" sz="3600" dirty="0" smtClean="0"/>
              <a:t>he changing demands and the nature of embedded support</a:t>
            </a:r>
            <a:br>
              <a:rPr lang="en-GB" sz="3600" dirty="0" smtClean="0"/>
            </a:br>
            <a:r>
              <a:rPr lang="en-GB" sz="3600" dirty="0"/>
              <a:t/>
            </a:r>
            <a:br>
              <a:rPr lang="en-GB" sz="3600" dirty="0"/>
            </a:br>
            <a:r>
              <a:rPr lang="en-GB" sz="2000" dirty="0" smtClean="0"/>
              <a:t>Sheila Andon</a:t>
            </a:r>
            <a:br>
              <a:rPr lang="en-GB" sz="2000" dirty="0" smtClean="0"/>
            </a:br>
            <a:r>
              <a:rPr lang="en-GB" sz="2000" dirty="0" smtClean="0"/>
              <a:t>Dan Bernstein</a:t>
            </a:r>
            <a:br>
              <a:rPr lang="en-GB" sz="2000" dirty="0" smtClean="0"/>
            </a:br>
            <a:r>
              <a:rPr lang="en-GB" sz="2000" dirty="0" smtClean="0"/>
              <a:t>Damian Fitzpatrick</a:t>
            </a:r>
            <a:endParaRPr lang="en-GB" sz="2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446647-EF95-4665-8FE1-31FBC0242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219" y="5725886"/>
            <a:ext cx="8106796" cy="862114"/>
          </a:xfrm>
        </p:spPr>
        <p:txBody>
          <a:bodyPr/>
          <a:lstStyle/>
          <a:p>
            <a:r>
              <a:rPr lang="en-GB" dirty="0"/>
              <a:t>BALEAP PIM The Future of EAP: Adapt or Die</a:t>
            </a:r>
            <a:r>
              <a:rPr lang="en-GB" dirty="0" smtClean="0"/>
              <a:t>?</a:t>
            </a:r>
            <a:br>
              <a:rPr lang="en-GB" dirty="0" smtClean="0"/>
            </a:br>
            <a:r>
              <a:rPr lang="en-GB" dirty="0" smtClean="0"/>
              <a:t>Nov 2019</a:t>
            </a:r>
          </a:p>
          <a:p>
            <a:endParaRPr lang="en-GB" dirty="0" smtClean="0"/>
          </a:p>
          <a:p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792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Finding the payoffs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9" y="1440000"/>
            <a:ext cx="3463856" cy="3335200"/>
          </a:xfrm>
        </p:spPr>
        <p:txBody>
          <a:bodyPr/>
          <a:lstStyle/>
          <a:p>
            <a:r>
              <a:rPr lang="en-GB" dirty="0" smtClean="0"/>
              <a:t>Skills and experience</a:t>
            </a:r>
          </a:p>
          <a:p>
            <a:r>
              <a:rPr lang="en-GB" dirty="0" smtClean="0"/>
              <a:t>Flexibility</a:t>
            </a:r>
          </a:p>
          <a:p>
            <a:r>
              <a:rPr lang="en-GB" dirty="0" smtClean="0"/>
              <a:t>Small but meaningful interventions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9CF2F02F-9017-43BF-B5FA-84AD4B62437D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454" y="1440000"/>
            <a:ext cx="4858546" cy="3532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861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School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LCF: Fashion Business School - d</a:t>
            </a:r>
            <a:r>
              <a:rPr lang="en-US" dirty="0" smtClean="0">
                <a:solidFill>
                  <a:srgbClr val="000000"/>
                </a:solidFill>
              </a:rPr>
              <a:t>ifferent </a:t>
            </a:r>
            <a:r>
              <a:rPr lang="en-US" dirty="0">
                <a:solidFill>
                  <a:srgbClr val="000000"/>
                </a:solidFill>
              </a:rPr>
              <a:t>type of context/</a:t>
            </a:r>
            <a:r>
              <a:rPr lang="en-US" dirty="0" smtClean="0">
                <a:solidFill>
                  <a:srgbClr val="000000"/>
                </a:solidFill>
              </a:rPr>
              <a:t>model</a:t>
            </a:r>
          </a:p>
          <a:p>
            <a:r>
              <a:rPr lang="en-US" dirty="0">
                <a:solidFill>
                  <a:srgbClr val="000000"/>
                </a:solidFill>
              </a:rPr>
              <a:t>P</a:t>
            </a:r>
            <a:r>
              <a:rPr lang="en-US" dirty="0" smtClean="0">
                <a:solidFill>
                  <a:srgbClr val="000000"/>
                </a:solidFill>
              </a:rPr>
              <a:t>ilot/exploratory project </a:t>
            </a:r>
            <a:r>
              <a:rPr lang="mr-IN" dirty="0" smtClean="0">
                <a:solidFill>
                  <a:srgbClr val="000000"/>
                </a:solidFill>
              </a:rPr>
              <a:t>–</a:t>
            </a:r>
            <a:r>
              <a:rPr lang="en-US" dirty="0" smtClean="0">
                <a:solidFill>
                  <a:srgbClr val="000000"/>
                </a:solidFill>
              </a:rPr>
              <a:t> what does it entail?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Challenges</a:t>
            </a:r>
            <a:r>
              <a:rPr lang="en-US" dirty="0">
                <a:solidFill>
                  <a:srgbClr val="000000"/>
                </a:solidFill>
              </a:rPr>
              <a:t>/</a:t>
            </a:r>
            <a:r>
              <a:rPr lang="en-US" dirty="0" smtClean="0">
                <a:solidFill>
                  <a:srgbClr val="000000"/>
                </a:solidFill>
              </a:rPr>
              <a:t>Positives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Different courses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Discourses, practices, </a:t>
            </a:r>
            <a:r>
              <a:rPr lang="en-US" dirty="0" err="1" smtClean="0">
                <a:solidFill>
                  <a:srgbClr val="000000"/>
                </a:solidFill>
              </a:rPr>
              <a:t>knowledges</a:t>
            </a:r>
            <a:r>
              <a:rPr lang="en-US" dirty="0" smtClean="0">
                <a:solidFill>
                  <a:srgbClr val="000000"/>
                </a:solidFill>
              </a:rPr>
              <a:t> and assessment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</a:t>
            </a:r>
            <a:r>
              <a:rPr lang="en-US" smtClean="0">
                <a:solidFill>
                  <a:srgbClr val="000000"/>
                </a:solidFill>
              </a:rPr>
              <a:t>iscover </a:t>
            </a:r>
            <a:r>
              <a:rPr lang="en-US" dirty="0" smtClean="0">
                <a:solidFill>
                  <a:srgbClr val="000000"/>
                </a:solidFill>
              </a:rPr>
              <a:t>more about course</a:t>
            </a:r>
            <a:endParaRPr lang="en-US" dirty="0">
              <a:solidFill>
                <a:srgbClr val="000000"/>
              </a:solidFill>
            </a:endParaRPr>
          </a:p>
          <a:p>
            <a:r>
              <a:rPr lang="en-GB" dirty="0"/>
              <a:t>Working across the whole department </a:t>
            </a:r>
            <a:r>
              <a:rPr lang="en-GB" dirty="0" smtClean="0"/>
              <a:t>(Y1-Y4)</a:t>
            </a:r>
          </a:p>
          <a:p>
            <a:pPr lvl="1"/>
            <a:r>
              <a:rPr lang="en-GB" dirty="0" smtClean="0"/>
              <a:t>Workshops; Tutorials; Joint classes; Writing </a:t>
            </a:r>
            <a:r>
              <a:rPr lang="en-GB" dirty="0"/>
              <a:t>project</a:t>
            </a: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54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</a:p>
          <a:p>
            <a:pPr lvl="1"/>
            <a:r>
              <a:rPr lang="en-US" dirty="0" smtClean="0"/>
              <a:t>Staff/Time</a:t>
            </a:r>
          </a:p>
          <a:p>
            <a:r>
              <a:rPr lang="en-US" dirty="0" smtClean="0"/>
              <a:t>Misunderstandings and Miscommunications</a:t>
            </a:r>
          </a:p>
          <a:p>
            <a:pPr lvl="1"/>
            <a:r>
              <a:rPr lang="en-US" dirty="0" smtClean="0"/>
              <a:t>What do we do? How are we perceived?</a:t>
            </a:r>
          </a:p>
          <a:p>
            <a:pPr lvl="1"/>
            <a:r>
              <a:rPr lang="en-US" dirty="0" smtClean="0"/>
              <a:t>Role? Are we part of the department?</a:t>
            </a:r>
          </a:p>
          <a:p>
            <a:r>
              <a:rPr lang="en-US" dirty="0" smtClean="0"/>
              <a:t>Example: Writing task</a:t>
            </a:r>
          </a:p>
          <a:p>
            <a:pPr lvl="1"/>
            <a:r>
              <a:rPr lang="en-US" dirty="0" smtClean="0"/>
              <a:t>Purpose/Goals</a:t>
            </a:r>
            <a:endParaRPr lang="en-US" dirty="0"/>
          </a:p>
          <a:p>
            <a:pPr lvl="1"/>
            <a:r>
              <a:rPr lang="en-US" dirty="0" smtClean="0"/>
              <a:t>Terminology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dirty="0" smtClean="0"/>
              <a:t>The changing demands and the nature of embedded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235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More pay offs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Example: Writing task</a:t>
            </a:r>
          </a:p>
          <a:p>
            <a:pPr lvl="1"/>
            <a:r>
              <a:rPr lang="en-US" dirty="0" smtClean="0"/>
              <a:t>Clarified purpose/roles/implementation</a:t>
            </a:r>
          </a:p>
          <a:p>
            <a:pPr lvl="1"/>
            <a:r>
              <a:rPr lang="en-US" dirty="0" smtClean="0"/>
              <a:t>Better sense from department about what we might  able to bring</a:t>
            </a:r>
            <a:endParaRPr lang="en-US" dirty="0"/>
          </a:p>
          <a:p>
            <a:r>
              <a:rPr lang="en-US" dirty="0" smtClean="0"/>
              <a:t>Role across the whole course</a:t>
            </a:r>
          </a:p>
          <a:p>
            <a:pPr lvl="1"/>
            <a:r>
              <a:rPr lang="en-US" dirty="0" smtClean="0"/>
              <a:t>Awareness of language/practices across department</a:t>
            </a:r>
            <a:endParaRPr lang="en-US" dirty="0"/>
          </a:p>
          <a:p>
            <a:pPr lvl="1"/>
            <a:r>
              <a:rPr lang="en-US" dirty="0" smtClean="0"/>
              <a:t>Better informed</a:t>
            </a:r>
          </a:p>
          <a:p>
            <a:pPr lvl="1"/>
            <a:r>
              <a:rPr lang="en-US" dirty="0" smtClean="0"/>
              <a:t>How might this embedded model look in the future?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200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hank you">
            <a:extLst>
              <a:ext uri="{FF2B5EF4-FFF2-40B4-BE49-F238E27FC236}">
                <a16:creationId xmlns:a16="http://schemas.microsoft.com/office/drawing/2014/main" id="{542B6D99-897D-BE45-8804-030F9E39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29682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UAL Context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London College of Fashion</a:t>
            </a:r>
          </a:p>
          <a:p>
            <a:r>
              <a:rPr lang="en-GB" dirty="0" smtClean="0"/>
              <a:t>Central St Martins</a:t>
            </a:r>
          </a:p>
          <a:p>
            <a:r>
              <a:rPr lang="en-GB" dirty="0" smtClean="0"/>
              <a:t>London College of Communication</a:t>
            </a:r>
          </a:p>
          <a:p>
            <a:r>
              <a:rPr lang="en-GB" dirty="0" smtClean="0"/>
              <a:t>Chelsea College of Arts</a:t>
            </a:r>
          </a:p>
          <a:p>
            <a:r>
              <a:rPr lang="en-GB" dirty="0" smtClean="0"/>
              <a:t>Camberwell College of Arts</a:t>
            </a:r>
          </a:p>
          <a:p>
            <a:r>
              <a:rPr lang="en-GB" dirty="0" smtClean="0"/>
              <a:t>Wimbledon College of Arts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194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9270" y="180000"/>
            <a:ext cx="8424729" cy="951650"/>
          </a:xfrm>
        </p:spPr>
        <p:txBody>
          <a:bodyPr/>
          <a:lstStyle/>
          <a:p>
            <a:r>
              <a:rPr lang="en-GB" sz="3200" dirty="0" smtClean="0"/>
              <a:t>The Language Development Programme</a:t>
            </a:r>
            <a:endParaRPr lang="en-GB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Course specific classes</a:t>
            </a:r>
          </a:p>
          <a:p>
            <a:r>
              <a:rPr lang="en-GB" dirty="0" smtClean="0"/>
              <a:t>Tutorials</a:t>
            </a:r>
          </a:p>
          <a:p>
            <a:r>
              <a:rPr lang="en-GB" dirty="0" smtClean="0"/>
              <a:t>Skills classes</a:t>
            </a:r>
          </a:p>
          <a:p>
            <a:r>
              <a:rPr lang="en-GB" dirty="0" smtClean="0"/>
              <a:t>Workshops</a:t>
            </a:r>
          </a:p>
          <a:p>
            <a:r>
              <a:rPr lang="en-GB" dirty="0" smtClean="0"/>
              <a:t>Progress Testing</a:t>
            </a:r>
          </a:p>
          <a:p>
            <a:r>
              <a:rPr lang="en-GB" dirty="0" smtClean="0"/>
              <a:t>20 HPLs</a:t>
            </a:r>
          </a:p>
          <a:p>
            <a:r>
              <a:rPr lang="en-GB" dirty="0" smtClean="0"/>
              <a:t>4 FTs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498" y="2468415"/>
            <a:ext cx="4733344" cy="315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052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Growing Demand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19,878 students at UAL</a:t>
            </a:r>
          </a:p>
          <a:p>
            <a:r>
              <a:rPr lang="en-GB" dirty="0" smtClean="0"/>
              <a:t>2019 – 54% international (EU and Overseas)</a:t>
            </a:r>
          </a:p>
          <a:p>
            <a:r>
              <a:rPr lang="en-GB" dirty="0" smtClean="0"/>
              <a:t>18% increase international in 1</a:t>
            </a:r>
            <a:r>
              <a:rPr lang="en-GB" baseline="30000" dirty="0" smtClean="0"/>
              <a:t>st</a:t>
            </a:r>
            <a:r>
              <a:rPr lang="en-GB" dirty="0" smtClean="0"/>
              <a:t> years (BA &amp; MA)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309" y="3073719"/>
            <a:ext cx="4697382" cy="3128456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333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Growing Demand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2018 Term 1 – 101 classes per week (132 courses)</a:t>
            </a:r>
          </a:p>
          <a:p>
            <a:r>
              <a:rPr lang="en-GB" dirty="0" smtClean="0"/>
              <a:t>2019  Term 1 – 116 classes per week (141 courses)</a:t>
            </a:r>
          </a:p>
          <a:p>
            <a:r>
              <a:rPr lang="en-GB" dirty="0" smtClean="0"/>
              <a:t>2018/19 -  2571 students using LD</a:t>
            </a:r>
          </a:p>
          <a:p>
            <a:r>
              <a:rPr lang="en-GB" dirty="0" smtClean="0"/>
              <a:t>2019 so far – 2422 students (22% increase like for like)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890" y="3663835"/>
            <a:ext cx="3811320" cy="253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7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New modes of support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Many </a:t>
            </a:r>
            <a:r>
              <a:rPr lang="en-GB" dirty="0" smtClean="0"/>
              <a:t>courses have large international cohorts</a:t>
            </a:r>
          </a:p>
          <a:p>
            <a:r>
              <a:rPr lang="en-GB" dirty="0" smtClean="0"/>
              <a:t>Language and academic literacy issues</a:t>
            </a:r>
            <a:endParaRPr lang="en-GB" dirty="0"/>
          </a:p>
          <a:p>
            <a:r>
              <a:rPr lang="en-GB" dirty="0" smtClean="0"/>
              <a:t>Is the traditional 2 hour class enough?</a:t>
            </a:r>
          </a:p>
          <a:p>
            <a:r>
              <a:rPr lang="en-GB" dirty="0" smtClean="0"/>
              <a:t>Many </a:t>
            </a:r>
            <a:r>
              <a:rPr lang="en-GB" dirty="0"/>
              <a:t>c</a:t>
            </a:r>
            <a:r>
              <a:rPr lang="en-GB" dirty="0" smtClean="0"/>
              <a:t>ourse </a:t>
            </a:r>
            <a:r>
              <a:rPr lang="en-GB" dirty="0"/>
              <a:t>t</a:t>
            </a:r>
            <a:r>
              <a:rPr lang="en-GB" dirty="0" smtClean="0"/>
              <a:t>utors don’t want the </a:t>
            </a:r>
            <a:r>
              <a:rPr lang="en-GB" dirty="0"/>
              <a:t>i</a:t>
            </a:r>
            <a:r>
              <a:rPr lang="en-GB" dirty="0" smtClean="0"/>
              <a:t>nternational students packaged off to a separate space</a:t>
            </a:r>
          </a:p>
          <a:p>
            <a:r>
              <a:rPr lang="en-GB" dirty="0" smtClean="0"/>
              <a:t>Increasing our reach</a:t>
            </a:r>
          </a:p>
          <a:p>
            <a:r>
              <a:rPr lang="en-GB" dirty="0" smtClean="0"/>
              <a:t>More requests for </a:t>
            </a:r>
            <a:r>
              <a:rPr lang="en-GB" b="1" dirty="0" smtClean="0"/>
              <a:t>‘embedded support’</a:t>
            </a:r>
          </a:p>
          <a:p>
            <a:r>
              <a:rPr lang="en-GB" dirty="0" smtClean="0"/>
              <a:t>2019 piloting 8 courses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5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</a:t>
            </a:r>
            <a:r>
              <a:rPr lang="en-GB" dirty="0" smtClean="0"/>
              <a:t>mbedded support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Adaptable to each course</a:t>
            </a:r>
          </a:p>
          <a:p>
            <a:r>
              <a:rPr lang="en-GB" dirty="0" smtClean="0"/>
              <a:t>In the studio / classroom</a:t>
            </a:r>
          </a:p>
          <a:p>
            <a:r>
              <a:rPr lang="en-GB" dirty="0" smtClean="0"/>
              <a:t>All year groups</a:t>
            </a:r>
          </a:p>
          <a:p>
            <a:r>
              <a:rPr lang="en-GB" dirty="0" smtClean="0"/>
              <a:t>Mixed mode</a:t>
            </a:r>
          </a:p>
          <a:p>
            <a:r>
              <a:rPr lang="en-GB" dirty="0" smtClean="0"/>
              <a:t>Irregular schedule</a:t>
            </a:r>
          </a:p>
          <a:p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66116"/>
            <a:ext cx="4140200" cy="275737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609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The art/design studio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GB" dirty="0" smtClean="0"/>
              <a:t>The changing demands and the nature of embedded support</a:t>
            </a:r>
            <a:endParaRPr lang="en-GB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9B2B5C9E-F4A3-4A82-8681-395C90A87FA9}"/>
              </a:ext>
            </a:extLst>
          </p:cNvPr>
          <p:cNvPicPr>
            <a:picLocks noGrp="1" noChangeAspect="1" noChangeArrowheads="1"/>
          </p:cNvPicPr>
          <p:nvPr>
            <p:ph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10" y="1360431"/>
            <a:ext cx="6900872" cy="4535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30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Some </a:t>
            </a:r>
            <a:r>
              <a:rPr lang="en-GB" smtClean="0"/>
              <a:t>of the challenges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359999" y="1478926"/>
            <a:ext cx="3417674" cy="4569073"/>
          </a:xfrm>
        </p:spPr>
        <p:txBody>
          <a:bodyPr/>
          <a:lstStyle/>
          <a:p>
            <a:r>
              <a:rPr lang="en-GB" dirty="0" smtClean="0"/>
              <a:t>Connecting with each other – academic, student, language tutor</a:t>
            </a:r>
          </a:p>
          <a:p>
            <a:r>
              <a:rPr lang="en-GB" dirty="0" smtClean="0"/>
              <a:t>Resource – time, space, people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GB" smtClean="0"/>
              <a:t>The changing demands and the nature of embedded support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6"/>
          </p:nvPr>
        </p:nvPicPr>
        <p:blipFill>
          <a:blip r:embed="rId3"/>
          <a:stretch>
            <a:fillRect/>
          </a:stretch>
        </p:blipFill>
        <p:spPr>
          <a:xfrm>
            <a:off x="3916218" y="1478927"/>
            <a:ext cx="4978400" cy="318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AL Theme">
  <a:themeElements>
    <a:clrScheme name="UAL">
      <a:dk1>
        <a:srgbClr val="000000"/>
      </a:dk1>
      <a:lt1>
        <a:srgbClr val="FFFFFF"/>
      </a:lt1>
      <a:dk2>
        <a:srgbClr val="FFD022"/>
      </a:dk2>
      <a:lt2>
        <a:srgbClr val="E71657"/>
      </a:lt2>
      <a:accent1>
        <a:srgbClr val="FF8500"/>
      </a:accent1>
      <a:accent2>
        <a:srgbClr val="9E65FB"/>
      </a:accent2>
      <a:accent3>
        <a:srgbClr val="20BCFF"/>
      </a:accent3>
      <a:accent4>
        <a:srgbClr val="1F4EDC"/>
      </a:accent4>
      <a:accent5>
        <a:srgbClr val="00C73E"/>
      </a:accent5>
      <a:accent6>
        <a:srgbClr val="19A3A3"/>
      </a:accent6>
      <a:hlink>
        <a:srgbClr val="000000"/>
      </a:hlink>
      <a:folHlink>
        <a:srgbClr val="00000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t" anchorCtr="0">
        <a:no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Title 1</Template>
  <TotalTime>4378</TotalTime>
  <Words>475</Words>
  <Application>Microsoft Office PowerPoint</Application>
  <PresentationFormat>On-screen Show (4:3)</PresentationFormat>
  <Paragraphs>98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.Apple Color Emoji UI</vt:lpstr>
      <vt:lpstr>Arial</vt:lpstr>
      <vt:lpstr>Calibri</vt:lpstr>
      <vt:lpstr>Mangal</vt:lpstr>
      <vt:lpstr>Wingdings 2</vt:lpstr>
      <vt:lpstr>UAL Theme</vt:lpstr>
      <vt:lpstr>The changing demands and the nature of embedded support  Sheila Andon Dan Bernstein Damian Fitzpatrick</vt:lpstr>
      <vt:lpstr>UAL Context</vt:lpstr>
      <vt:lpstr>The Language Development Programme</vt:lpstr>
      <vt:lpstr>Growing Demand</vt:lpstr>
      <vt:lpstr>Growing Demand</vt:lpstr>
      <vt:lpstr>New modes of support</vt:lpstr>
      <vt:lpstr>Embedded support</vt:lpstr>
      <vt:lpstr>The art/design studio</vt:lpstr>
      <vt:lpstr>Some of the challenges</vt:lpstr>
      <vt:lpstr>Finding the payoffs</vt:lpstr>
      <vt:lpstr>Business School</vt:lpstr>
      <vt:lpstr>Challenges</vt:lpstr>
      <vt:lpstr>More pay offs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Klair Clarke</dc:creator>
  <cp:lastModifiedBy>Sheila Andon</cp:lastModifiedBy>
  <cp:revision>152</cp:revision>
  <dcterms:created xsi:type="dcterms:W3CDTF">2018-07-17T10:23:22Z</dcterms:created>
  <dcterms:modified xsi:type="dcterms:W3CDTF">2019-11-18T11:12:36Z</dcterms:modified>
</cp:coreProperties>
</file>