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61" r:id="rId6"/>
    <p:sldId id="288" r:id="rId7"/>
    <p:sldId id="263" r:id="rId8"/>
    <p:sldId id="291" r:id="rId9"/>
    <p:sldId id="305" r:id="rId10"/>
    <p:sldId id="302" r:id="rId11"/>
    <p:sldId id="311" r:id="rId12"/>
    <p:sldId id="303" r:id="rId13"/>
    <p:sldId id="308" r:id="rId14"/>
    <p:sldId id="309" r:id="rId15"/>
    <p:sldId id="287" r:id="rId16"/>
    <p:sldId id="304" r:id="rId17"/>
    <p:sldId id="259" r:id="rId18"/>
    <p:sldId id="306" r:id="rId19"/>
    <p:sldId id="270" r:id="rId20"/>
    <p:sldId id="307" r:id="rId21"/>
    <p:sldId id="313" r:id="rId22"/>
    <p:sldId id="258" r:id="rId23"/>
    <p:sldId id="312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33"/>
    <a:srgbClr val="52D044"/>
    <a:srgbClr val="52D08A"/>
    <a:srgbClr val="A9B2B1"/>
    <a:srgbClr val="FF5800"/>
    <a:srgbClr val="D6D6D2"/>
    <a:srgbClr val="37424A"/>
    <a:srgbClr val="FED100"/>
    <a:srgbClr val="EC4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86326"/>
  </p:normalViewPr>
  <p:slideViewPr>
    <p:cSldViewPr snapToGrid="0" snapToObjects="1">
      <p:cViewPr varScale="1">
        <p:scale>
          <a:sx n="100" d="100"/>
          <a:sy n="100" d="100"/>
        </p:scale>
        <p:origin x="5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93CC9-CF8D-4693-9592-D2C879F8D18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0BC7D-4E59-40A6-AE31-06138CFE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6119-6E6C-1449-AAA3-4B19C5BB563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7C6B-DA6C-8A4A-A524-D4570750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67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min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mins analysis</a:t>
            </a:r>
          </a:p>
          <a:p>
            <a:r>
              <a:rPr lang="en-US" dirty="0" smtClean="0"/>
              <a:t>10 mins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6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7C6B-DA6C-8A4A-A524-D45707504C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743595"/>
            <a:ext cx="10524893" cy="2387600"/>
          </a:xfrm>
        </p:spPr>
        <p:txBody>
          <a:bodyPr anchor="b">
            <a:normAutofit/>
          </a:bodyPr>
          <a:lstStyle>
            <a:lvl1pPr algn="ctr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131195"/>
            <a:ext cx="10524893" cy="2113488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97580" cy="365125"/>
          </a:xfrm>
        </p:spPr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780" y="6356350"/>
            <a:ext cx="95273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92" y="6356350"/>
            <a:ext cx="730008" cy="365125"/>
          </a:xfrm>
        </p:spPr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205" y="378946"/>
            <a:ext cx="2078908" cy="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0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468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06407-4137-3C44-A1C6-CD0DDB9576C5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D5D73-DE4A-4140-ACE2-2BDDD1ADBA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8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8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3600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6798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5200"/>
            <a:ext cx="5183188" cy="6798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342900" indent="-342900">
              <a:buFont typeface="Arial" charset="0"/>
              <a:buChar char="•"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9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3600"/>
            <a:ext cx="10513916" cy="123348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50" y="1825200"/>
            <a:ext cx="6254029" cy="436587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5199"/>
            <a:ext cx="3932237" cy="43658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8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3488"/>
          </a:xfrm>
        </p:spPr>
        <p:txBody>
          <a:bodyPr lIns="0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0" y="457201"/>
            <a:ext cx="646230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0000"/>
            <a:ext cx="3932237" cy="406105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6407-4137-3C44-A1C6-CD0DDB9576C5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5D73-DE4A-4140-ACE2-2BDDD1ADB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098" y="6420831"/>
            <a:ext cx="1155606" cy="2657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1690688"/>
            <a:ext cx="39338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1450"/>
            <a:ext cx="96267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8706407-4137-3C44-A1C6-CD0DDB9576C5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879" y="6321450"/>
            <a:ext cx="9552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92" y="6321450"/>
            <a:ext cx="73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94D5D73-DE4A-4140-ACE2-2BDDD1ADBA5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258628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bg1"/>
          </a:solidFill>
          <a:latin typeface="Impact" charset="0"/>
          <a:ea typeface="Impact" charset="0"/>
          <a:cs typeface="Impac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1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earsoncmg.com/intl/elt/sampleunits/flipbooks/9780134400792/mobile/index.html#p=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l.talis.com/3/gold/lists/0E6A59E0-BC5C-6A1D-EC92-8648621570B7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.reece@gol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.ewing@gold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70000" sy="7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0"/>
            <a:ext cx="10553409" cy="41311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1905000">
                    <a:schemeClr val="bg2">
                      <a:lumMod val="50000"/>
                      <a:alpha val="23000"/>
                    </a:schemeClr>
                  </a:glow>
                  <a:outerShdw sx="1000" sy="1000" algn="ctr" rotWithShape="0">
                    <a:srgbClr val="000000"/>
                  </a:outerShdw>
                </a:effectLst>
              </a:rPr>
              <a:t>Decolonizing the eap curriculum</a:t>
            </a:r>
            <a:endParaRPr lang="en-US" dirty="0">
              <a:solidFill>
                <a:srgbClr val="FFFF00"/>
              </a:solidFill>
              <a:effectLst>
                <a:glow rad="1905000">
                  <a:schemeClr val="bg2">
                    <a:lumMod val="50000"/>
                    <a:alpha val="23000"/>
                  </a:schemeClr>
                </a:glow>
                <a:outerShdw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1905000">
                    <a:schemeClr val="accent3">
                      <a:alpha val="28000"/>
                    </a:schemeClr>
                  </a:glow>
                </a:effectLst>
              </a:rPr>
              <a:t>English Language Centre</a:t>
            </a:r>
          </a:p>
          <a:p>
            <a:r>
              <a:rPr lang="en-US" b="0" dirty="0" smtClean="0">
                <a:solidFill>
                  <a:srgbClr val="FFFF00"/>
                </a:solidFill>
                <a:effectLst>
                  <a:glow rad="1905000">
                    <a:schemeClr val="accent3">
                      <a:alpha val="28000"/>
                    </a:schemeClr>
                  </a:glow>
                </a:effectLst>
              </a:rPr>
              <a:t>Nina Reece and </a:t>
            </a:r>
            <a:r>
              <a:rPr lang="en-US" b="0" dirty="0" smtClean="0">
                <a:solidFill>
                  <a:srgbClr val="FFFF00"/>
                </a:solidFill>
                <a:effectLst>
                  <a:glow rad="1905000">
                    <a:schemeClr val="accent3">
                      <a:alpha val="28000"/>
                    </a:schemeClr>
                  </a:glow>
                </a:effectLst>
              </a:rPr>
              <a:t>Sara </a:t>
            </a:r>
            <a:r>
              <a:rPr lang="en-US" b="0" dirty="0" smtClean="0">
                <a:solidFill>
                  <a:srgbClr val="FFFF00"/>
                </a:solidFill>
                <a:effectLst>
                  <a:glow rad="1905000">
                    <a:schemeClr val="accent3">
                      <a:alpha val="28000"/>
                    </a:schemeClr>
                  </a:glow>
                </a:effectLst>
              </a:rPr>
              <a:t>Ewing</a:t>
            </a:r>
            <a:endParaRPr lang="en-US" b="0" dirty="0">
              <a:solidFill>
                <a:srgbClr val="FFFF00"/>
              </a:solidFill>
              <a:effectLst>
                <a:glow rad="1905000">
                  <a:schemeClr val="accent3">
                    <a:alpha val="28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278136"/>
            <a:ext cx="4990808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Jenny Alderson, Undergraduate Fine Art, 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Degree Show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86722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Decolonizing Academic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Based on students generating ideas about the class theme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Students’ ideas and experiences form the basis of class discussion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Non-traditional theorizing/writing introduced to develop and consider assumptions and values in relation to the theme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ritical reading and writing strategies and practices integrated into the engagement with both text and discussion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Examples include: Theories of Capital, 21</a:t>
            </a:r>
            <a:r>
              <a:rPr lang="en-GB" baseline="30000" dirty="0" smtClean="0"/>
              <a:t>st</a:t>
            </a:r>
            <a:r>
              <a:rPr lang="en-GB" dirty="0" smtClean="0"/>
              <a:t> Century Legal Skills, and Sociology of Religion.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Upcoming: Anthropology, Music, Computing.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17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905000">
                    <a:schemeClr val="tx2">
                      <a:lumMod val="50000"/>
                      <a:alpha val="35000"/>
                    </a:schemeClr>
                  </a:glow>
                </a:effectLst>
              </a:rPr>
              <a:t>Analysis</a:t>
            </a:r>
            <a:endParaRPr lang="en-US" dirty="0">
              <a:effectLst>
                <a:glow rad="1905000">
                  <a:schemeClr val="tx2">
                    <a:lumMod val="5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0234" y="6278136"/>
            <a:ext cx="4221374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 </a:t>
            </a:r>
            <a:r>
              <a:rPr lang="en-GB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Pimlott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Building, Goldsmiths, University of London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199"/>
            <a:ext cx="8447087" cy="1342801"/>
          </a:xfrm>
        </p:spPr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in pairs or small groups,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Analyse</a:t>
            </a:r>
            <a:r>
              <a:rPr lang="en-US" dirty="0" smtClean="0">
                <a:solidFill>
                  <a:srgbClr val="37424A"/>
                </a:solidFill>
              </a:rPr>
              <a:t> the material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rgbClr val="3742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1316" y="375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9788" y="2368858"/>
            <a:ext cx="95434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Where can we identify Eurocentricity?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Where could we instead incorporate a non-Western perspective?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What do you think would be added or lost by doing this?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7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0"/>
            <a:ext cx="10553409" cy="4131195"/>
          </a:xfrm>
        </p:spPr>
        <p:txBody>
          <a:bodyPr/>
          <a:lstStyle/>
          <a:p>
            <a:r>
              <a:rPr lang="en-US" dirty="0" smtClean="0">
                <a:effectLst>
                  <a:glow>
                    <a:schemeClr val="bg2">
                      <a:lumMod val="50000"/>
                    </a:schemeClr>
                  </a:glow>
                  <a:outerShdw sx="1000" sy="1000" algn="ctr" rotWithShape="0">
                    <a:srgbClr val="000000"/>
                  </a:outerShdw>
                </a:effectLst>
              </a:rPr>
              <a:t>adaptation</a:t>
            </a:r>
            <a:endParaRPr lang="en-US" dirty="0">
              <a:effectLst>
                <a:glow>
                  <a:schemeClr val="bg2">
                    <a:lumMod val="50000"/>
                  </a:schemeClr>
                </a:glow>
                <a:outerShdw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0234" y="6278136"/>
            <a:ext cx="4221374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Design Festival 2017</a:t>
            </a:r>
          </a:p>
        </p:txBody>
      </p:sp>
    </p:spTree>
    <p:extLst>
      <p:ext uri="{BB962C8B-B14F-4D97-AF65-F5344CB8AC3E}">
        <p14:creationId xmlns:p14="http://schemas.microsoft.com/office/powerpoint/2010/main" val="28784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283027"/>
            <a:ext cx="5873833" cy="1342801"/>
          </a:xfrm>
        </p:spPr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in pairs,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Adapt</a:t>
            </a:r>
            <a:r>
              <a:rPr lang="en-US" dirty="0" smtClean="0">
                <a:solidFill>
                  <a:srgbClr val="37424A"/>
                </a:solidFill>
              </a:rPr>
              <a:t> the material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rgbClr val="3742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1316" y="375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9788" y="2091859"/>
            <a:ext cx="95434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charset="0"/>
              <a:buChar char="•"/>
            </a:pP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Where would you fit 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into the syllabus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How could you change the subject/titles to include it?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1028700" lvl="1" indent="-571500">
              <a:buFont typeface="Arial" charset="0"/>
              <a:buChar char="•"/>
            </a:pP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might be </a:t>
            </a: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the benefit of replacing rather than adding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905000">
                    <a:srgbClr val="92D050">
                      <a:alpha val="40000"/>
                    </a:srgbClr>
                  </a:glow>
                </a:effectLst>
              </a:rPr>
              <a:t>discussion</a:t>
            </a:r>
            <a:endParaRPr lang="en-US" dirty="0">
              <a:effectLst>
                <a:glow rad="1905000">
                  <a:srgbClr val="92D050">
                    <a:alpha val="4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4439" y="6278136"/>
            <a:ext cx="7377169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Richard </a:t>
            </a:r>
            <a:r>
              <a:rPr lang="en-GB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Hoggart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Building reflected in the Whitehead Building windows, Goldsmiths, University of London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7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199"/>
            <a:ext cx="5873833" cy="1342801"/>
          </a:xfrm>
        </p:spPr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group discussion: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rgbClr val="3742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1316" y="375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9788" y="2184192"/>
            <a:ext cx="106700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charset="0"/>
              <a:buChar char="•"/>
            </a:pP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What choices did you make?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Why?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1028700" lvl="1" indent="-571500">
              <a:buFont typeface="Arial" charset="0"/>
              <a:buChar char="•"/>
            </a:pP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might be some institutional limitations?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What are the next steps?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How might we continue the conversation?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1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3" y="159656"/>
            <a:ext cx="10214429" cy="6025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85" y="6257835"/>
            <a:ext cx="972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Begler, D. and Murray, N. 2017. Contemporary Topics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Level 3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21st Century Skills for Academic Success, 4th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Edition. London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Pearson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p.iv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-v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06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0"/>
            <a:ext cx="10553409" cy="4131195"/>
          </a:xfrm>
        </p:spPr>
        <p:txBody>
          <a:bodyPr/>
          <a:lstStyle/>
          <a:p>
            <a:r>
              <a:rPr lang="en-US" smtClean="0">
                <a:effectLst>
                  <a:glow rad="1905000">
                    <a:schemeClr val="bg2">
                      <a:lumMod val="50000"/>
                      <a:alpha val="29000"/>
                    </a:schemeClr>
                  </a:glow>
                  <a:outerShdw sx="1000" sy="1000" algn="ctr" rotWithShape="0">
                    <a:srgbClr val="000000"/>
                  </a:outerShdw>
                </a:effectLst>
              </a:rPr>
              <a:t>Any questions?</a:t>
            </a:r>
            <a:endParaRPr lang="en-US" dirty="0">
              <a:effectLst>
                <a:glow rad="1905000">
                  <a:schemeClr val="bg2">
                    <a:lumMod val="50000"/>
                    <a:alpha val="29000"/>
                  </a:schemeClr>
                </a:glow>
                <a:outerShdw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0234" y="6278137"/>
            <a:ext cx="4221374" cy="276999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Josefine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Reisch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Masters of Fine Art, Degree Show 2017</a:t>
            </a:r>
          </a:p>
        </p:txBody>
      </p:sp>
    </p:spTree>
    <p:extLst>
      <p:ext uri="{BB962C8B-B14F-4D97-AF65-F5344CB8AC3E}">
        <p14:creationId xmlns:p14="http://schemas.microsoft.com/office/powerpoint/2010/main" val="98934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81497"/>
            <a:ext cx="5873833" cy="1342801"/>
          </a:xfrm>
        </p:spPr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references: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rgbClr val="3742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1316" y="375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9788" y="1800001"/>
            <a:ext cx="105180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Begler, D. and Murray, N. 2017. Contemporary Topics Level 3: 21st Century Skills for Academic Success, 4th Edition. London: Pearson.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p.iv-v [online] Available at: &lt;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https</a:t>
            </a:r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://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media.pearsoncmg.com/intl/elt/sampleunits/flipbooks/9780134400792/mobile/index.html#p=4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&gt; [Accessed 8 November 2019].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Goldsmiths, University </a:t>
            </a:r>
            <a:r>
              <a:rPr lang="en-GB" smtClean="0">
                <a:latin typeface="Arial" charset="0"/>
                <a:ea typeface="Arial" charset="0"/>
                <a:cs typeface="Arial" charset="0"/>
              </a:rPr>
              <a:t>of London,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English Language Centre, 2018. </a:t>
            </a:r>
            <a:r>
              <a:rPr lang="en-GB" i="1" dirty="0" smtClean="0">
                <a:latin typeface="Arial" charset="0"/>
                <a:ea typeface="Arial" charset="0"/>
                <a:cs typeface="Arial" charset="0"/>
              </a:rPr>
              <a:t>Principles of Course Design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[pdf]</a:t>
            </a: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err="1" smtClean="0">
                <a:latin typeface="Arial" charset="0"/>
                <a:ea typeface="Arial" charset="0"/>
                <a:cs typeface="Arial" charset="0"/>
              </a:rPr>
              <a:t>Ngugi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Arial" charset="0"/>
                <a:cs typeface="Arial" charset="0"/>
              </a:rPr>
              <a:t>wa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Arial" charset="0"/>
                <a:cs typeface="Arial" charset="0"/>
              </a:rPr>
              <a:t>Thiong’o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. 1986. </a:t>
            </a:r>
            <a:r>
              <a:rPr lang="en-GB" i="1" dirty="0">
                <a:latin typeface="Arial" charset="0"/>
                <a:ea typeface="Arial" charset="0"/>
                <a:cs typeface="Arial" charset="0"/>
              </a:rPr>
              <a:t>Decolonising the Mind: The Politics of Language in African Literature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. Oxford: James Curry. Pp. 15-20. </a:t>
            </a: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Reading </a:t>
            </a:r>
            <a:r>
              <a:rPr lang="en-GB" dirty="0" err="1" smtClean="0">
                <a:latin typeface="Arial" charset="0"/>
                <a:ea typeface="Arial" charset="0"/>
                <a:cs typeface="Arial" charset="0"/>
              </a:rPr>
              <a:t>Lists@Gold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, 2019. </a:t>
            </a:r>
            <a:r>
              <a:rPr lang="en-GB" i="1" dirty="0" smtClean="0">
                <a:latin typeface="Arial" charset="0"/>
                <a:ea typeface="Arial" charset="0"/>
                <a:cs typeface="Arial" charset="0"/>
              </a:rPr>
              <a:t>Decolonising Research Methods Reading List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[online] Available at </a:t>
            </a:r>
            <a:r>
              <a:rPr lang="en-GB" dirty="0" smtClean="0">
                <a:latin typeface="Arial" charset="0"/>
                <a:ea typeface="Arial" charset="0"/>
                <a:cs typeface="Arial" charset="0"/>
                <a:hlinkClick r:id="rId4"/>
              </a:rPr>
              <a:t>https</a:t>
            </a:r>
            <a:r>
              <a:rPr lang="en-GB" dirty="0">
                <a:latin typeface="Arial" charset="0"/>
                <a:ea typeface="Arial" charset="0"/>
                <a:cs typeface="Arial" charset="0"/>
                <a:hlinkClick r:id="rId4"/>
              </a:rPr>
              <a:t>://</a:t>
            </a:r>
            <a:r>
              <a:rPr lang="en-GB" dirty="0" smtClean="0">
                <a:latin typeface="Arial" charset="0"/>
                <a:ea typeface="Arial" charset="0"/>
                <a:cs typeface="Arial" charset="0"/>
                <a:hlinkClick r:id="rId4"/>
              </a:rPr>
              <a:t>rl.talis.com/3/gold/lists/0E6A59E0-BC5C-6A1D-EC92-8648621570B7.html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&gt; [Accessed 8th November 2019].</a:t>
            </a:r>
            <a:endParaRPr lang="en-GB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 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9788" y="4528457"/>
            <a:ext cx="5873833" cy="593458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endParaRPr lang="en-US" dirty="0" smtClean="0">
              <a:solidFill>
                <a:srgbClr val="37424A"/>
              </a:solidFill>
            </a:endParaRPr>
          </a:p>
          <a:p>
            <a:endParaRPr lang="en-US" dirty="0">
              <a:solidFill>
                <a:srgbClr val="37424A"/>
              </a:solidFill>
            </a:endParaRPr>
          </a:p>
          <a:p>
            <a:r>
              <a:rPr lang="en-US" dirty="0" smtClean="0">
                <a:solidFill>
                  <a:srgbClr val="37424A"/>
                </a:solidFill>
              </a:rPr>
              <a:t>FURTHER READING:</a:t>
            </a:r>
            <a:endParaRPr lang="en-US" dirty="0">
              <a:solidFill>
                <a:srgbClr val="374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468"/>
            <a:ext cx="10515600" cy="1325563"/>
          </a:xfrm>
        </p:spPr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4000" dirty="0" smtClean="0">
                <a:latin typeface="Impact" charset="0"/>
                <a:ea typeface="Impact" charset="0"/>
                <a:cs typeface="Impact" charset="0"/>
              </a:rPr>
              <a:t>This session aims to:</a:t>
            </a:r>
          </a:p>
          <a:p>
            <a:endParaRPr lang="en-US" sz="4000" dirty="0" smtClean="0">
              <a:latin typeface="Impact" charset="0"/>
              <a:ea typeface="Impact" charset="0"/>
              <a:cs typeface="Impact" charset="0"/>
            </a:endParaRPr>
          </a:p>
          <a:p>
            <a:pPr marL="1028700" lvl="1" indent="-342900">
              <a:buFont typeface="Arial" charset="0"/>
              <a:buChar char="•"/>
            </a:pPr>
            <a:r>
              <a:rPr lang="en-US" sz="4000" dirty="0" smtClean="0"/>
              <a:t>introduce the integration of ‘Decolonizing Research Methods’ and EAP.</a:t>
            </a:r>
          </a:p>
          <a:p>
            <a:pPr lvl="1" indent="0">
              <a:buNone/>
            </a:pPr>
            <a:endParaRPr lang="en-US" sz="4000" dirty="0" smtClean="0"/>
          </a:p>
          <a:p>
            <a:pPr marL="1028700" lvl="1" indent="-342900">
              <a:buFont typeface="Arial" charset="0"/>
              <a:buChar char="•"/>
            </a:pPr>
            <a:r>
              <a:rPr lang="en-US" sz="4000" dirty="0" smtClean="0"/>
              <a:t>facilitate the discussion and practice of decolonizing EAP material.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988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0234" y="6278136"/>
            <a:ext cx="4221374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 </a:t>
            </a:r>
            <a:r>
              <a:rPr lang="en-GB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Pimlott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Building, Goldsmiths, University of London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6008" y="2274967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Introductions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960326" cy="3866874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rgbClr val="37424A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37424A"/>
                </a:solidFill>
              </a:rPr>
              <a:t>Nina Reece </a:t>
            </a:r>
            <a:r>
              <a:rPr lang="en-US" sz="3200" dirty="0" smtClean="0">
                <a:solidFill>
                  <a:srgbClr val="37424A"/>
                </a:solidFill>
                <a:hlinkClick r:id="rId3"/>
              </a:rPr>
              <a:t>n.reece@gold.ac.uk</a:t>
            </a:r>
            <a:endParaRPr lang="en-US" sz="3200" dirty="0" smtClean="0">
              <a:solidFill>
                <a:srgbClr val="37424A"/>
              </a:solidFill>
            </a:endParaRPr>
          </a:p>
          <a:p>
            <a:r>
              <a:rPr lang="en-US" sz="3200" dirty="0" smtClean="0">
                <a:solidFill>
                  <a:srgbClr val="37424A"/>
                </a:solidFill>
              </a:rPr>
              <a:t>    Associate Lecturer, EAP. English Language Centre (ELC)</a:t>
            </a:r>
            <a:endParaRPr lang="en-US" sz="3200" dirty="0">
              <a:solidFill>
                <a:srgbClr val="37424A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37424A"/>
                </a:solidFill>
              </a:rPr>
              <a:t>Academic Speaking and Listening</a:t>
            </a:r>
          </a:p>
          <a:p>
            <a:endParaRPr lang="en-US" sz="3200" dirty="0" smtClean="0">
              <a:solidFill>
                <a:srgbClr val="37424A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37424A"/>
                </a:solidFill>
              </a:rPr>
              <a:t>Research: Short fiction of second-generation Caribbean migrants, Creole poetics and decolonizing the canon. </a:t>
            </a:r>
          </a:p>
        </p:txBody>
      </p:sp>
    </p:spTree>
    <p:extLst>
      <p:ext uri="{BB962C8B-B14F-4D97-AF65-F5344CB8AC3E}">
        <p14:creationId xmlns:p14="http://schemas.microsoft.com/office/powerpoint/2010/main" val="34159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Introductions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rgbClr val="37424A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37424A"/>
                </a:solidFill>
              </a:rPr>
              <a:t>Sara </a:t>
            </a:r>
            <a:r>
              <a:rPr lang="en-US" sz="3200" dirty="0" smtClean="0">
                <a:solidFill>
                  <a:srgbClr val="37424A"/>
                </a:solidFill>
              </a:rPr>
              <a:t>Ewing </a:t>
            </a:r>
            <a:r>
              <a:rPr lang="en-US" sz="3200" dirty="0" smtClean="0">
                <a:solidFill>
                  <a:srgbClr val="37424A"/>
                </a:solidFill>
                <a:hlinkClick r:id="rId3"/>
              </a:rPr>
              <a:t>s.ewing@gold.ac.uk</a:t>
            </a:r>
            <a:endParaRPr lang="en-US" sz="3200" dirty="0" smtClean="0">
              <a:solidFill>
                <a:srgbClr val="37424A"/>
              </a:solidFill>
            </a:endParaRPr>
          </a:p>
          <a:p>
            <a:r>
              <a:rPr lang="en-US" sz="3200" dirty="0" smtClean="0">
                <a:solidFill>
                  <a:srgbClr val="37424A"/>
                </a:solidFill>
              </a:rPr>
              <a:t>    Lecturer in EAP. ELC and Academic Skills Centre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37424A"/>
                </a:solidFill>
              </a:rPr>
              <a:t>Contemporary Theories Textual Analysis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37424A"/>
                </a:solidFill>
              </a:rPr>
              <a:t>Critical reading, writing and research methods</a:t>
            </a:r>
            <a:endParaRPr lang="en-US" sz="3200" dirty="0">
              <a:solidFill>
                <a:srgbClr val="37424A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37424A"/>
                </a:solidFill>
              </a:rPr>
              <a:t>Research: Decolonizing knowledge construction and reproduction through research methods and pedagogy</a:t>
            </a:r>
          </a:p>
          <a:p>
            <a:endParaRPr lang="en-US" sz="3200" dirty="0">
              <a:solidFill>
                <a:srgbClr val="374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6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7" y="457199"/>
            <a:ext cx="7589837" cy="1342801"/>
          </a:xfrm>
        </p:spPr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Discuss with a partner or small group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What </a:t>
            </a:r>
            <a:r>
              <a:rPr lang="en-GB" sz="3200" dirty="0">
                <a:solidFill>
                  <a:schemeClr val="tx1"/>
                </a:solidFill>
              </a:rPr>
              <a:t>does decolonization mean to you? 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How </a:t>
            </a:r>
            <a:r>
              <a:rPr lang="en-GB" sz="3200" dirty="0">
                <a:solidFill>
                  <a:schemeClr val="tx1"/>
                </a:solidFill>
              </a:rPr>
              <a:t>content-led are your EAP courses? 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If </a:t>
            </a:r>
            <a:r>
              <a:rPr lang="en-GB" sz="3200" dirty="0">
                <a:solidFill>
                  <a:schemeClr val="tx1"/>
                </a:solidFill>
              </a:rPr>
              <a:t>content-led, what is the proportion of </a:t>
            </a:r>
            <a:r>
              <a:rPr lang="en-GB" sz="3200" dirty="0" smtClean="0">
                <a:solidFill>
                  <a:schemeClr val="tx1"/>
                </a:solidFill>
              </a:rPr>
              <a:t>white thinkers/artists</a:t>
            </a:r>
            <a:r>
              <a:rPr lang="en-GB" sz="3200" dirty="0">
                <a:solidFill>
                  <a:schemeClr val="tx1"/>
                </a:solidFill>
              </a:rPr>
              <a:t>, etc</a:t>
            </a:r>
            <a:r>
              <a:rPr lang="en-GB" sz="3200" dirty="0" smtClean="0">
                <a:solidFill>
                  <a:schemeClr val="tx1"/>
                </a:solidFill>
              </a:rPr>
              <a:t>. to that of people </a:t>
            </a:r>
            <a:r>
              <a:rPr lang="en-GB" sz="3200" dirty="0">
                <a:solidFill>
                  <a:schemeClr val="tx1"/>
                </a:solidFill>
              </a:rPr>
              <a:t>of colour? 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What </a:t>
            </a:r>
            <a:r>
              <a:rPr lang="en-GB" sz="3200" dirty="0">
                <a:solidFill>
                  <a:schemeClr val="tx1"/>
                </a:solidFill>
              </a:rPr>
              <a:t>about </a:t>
            </a:r>
            <a:r>
              <a:rPr lang="en-GB" sz="3200" dirty="0" smtClean="0">
                <a:solidFill>
                  <a:schemeClr val="tx1"/>
                </a:solidFill>
              </a:rPr>
              <a:t>the proportion of non-Western </a:t>
            </a:r>
            <a:r>
              <a:rPr lang="en-GB" sz="3200" dirty="0">
                <a:solidFill>
                  <a:schemeClr val="tx1"/>
                </a:solidFill>
              </a:rPr>
              <a:t>theorizing/contexts</a:t>
            </a:r>
            <a:r>
              <a:rPr lang="en-GB" sz="3200" dirty="0" smtClean="0">
                <a:solidFill>
                  <a:schemeClr val="tx1"/>
                </a:solidFill>
              </a:rPr>
              <a:t>? Can you think of examples?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rgbClr val="374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94744"/>
            <a:ext cx="5873833" cy="1342801"/>
          </a:xfrm>
        </p:spPr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eap at the elc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rgbClr val="3742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1316" y="375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9788" y="2214970"/>
            <a:ext cx="1082178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Learning should be authentic.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The setting requires social interaction and collaboration.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Learning needs to be scaffolded.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Learners need an awareness of genre.</a:t>
            </a:r>
          </a:p>
          <a:p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		(Goldsmiths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College English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Language Centre, 2018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90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199"/>
            <a:ext cx="5873833" cy="1342801"/>
          </a:xfrm>
        </p:spPr>
        <p:txBody>
          <a:bodyPr/>
          <a:lstStyle/>
          <a:p>
            <a:r>
              <a:rPr lang="en-US" dirty="0" smtClean="0">
                <a:solidFill>
                  <a:srgbClr val="37424A"/>
                </a:solidFill>
              </a:rPr>
              <a:t>eap at the elc</a:t>
            </a:r>
            <a:endParaRPr lang="en-US" dirty="0">
              <a:solidFill>
                <a:srgbClr val="37424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800001"/>
            <a:ext cx="10518023" cy="3866874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rgbClr val="3742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1316" y="375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3453" y="2346158"/>
            <a:ext cx="2201779" cy="424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31536" y="2346158"/>
            <a:ext cx="2201779" cy="424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09619" y="2346158"/>
            <a:ext cx="2201779" cy="424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87702" y="2346158"/>
            <a:ext cx="2201779" cy="424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03219" y="2529445"/>
            <a:ext cx="1642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Contemporary Theories</a:t>
            </a: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Lecture </a:t>
            </a: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Seminar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066" y="2529445"/>
            <a:ext cx="185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Textual Analysis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3922" y="2529445"/>
            <a:ext cx="182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Academic Listening and Speaking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7028" y="2346158"/>
            <a:ext cx="16031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Pathway:</a:t>
            </a: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Media, Culture and Society</a:t>
            </a: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Social sciences</a:t>
            </a: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Design</a:t>
            </a:r>
          </a:p>
          <a:p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Music</a:t>
            </a: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Arts and Humanities</a:t>
            </a:r>
          </a:p>
        </p:txBody>
      </p:sp>
    </p:spTree>
    <p:extLst>
      <p:ext uri="{BB962C8B-B14F-4D97-AF65-F5344CB8AC3E}">
        <p14:creationId xmlns:p14="http://schemas.microsoft.com/office/powerpoint/2010/main" val="93521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r>
              <a:rPr lang="en-GB" dirty="0" smtClean="0"/>
              <a:t>EAP and Academic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Artificial differentiation in practice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Discipline-specific EAP and Academic Skills provision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Use texts, materials and assessment types from module, programme or department as basis for provision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Would benefit from an interrogation of perspectives, theories and concepts underpinning epistemological and pedagogical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79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IELTS" id="{A79E882D-0944-984A-AAA1-240EB44EF017}" vid="{6FC1D4AD-1F84-8A44-80BE-1FC64ECACB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old Document" ma:contentTypeID="0x010100F5F8CC587B1E4AAEBC0BF7358D11E10B005446600A82B5C047B5F0A09B8F803B95" ma:contentTypeVersion="3" ma:contentTypeDescription="" ma:contentTypeScope="" ma:versionID="0b55176416eee91c646a05ef12e9eb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50595df1-5a83-4c2f-96ca-2252bdaddf40" ContentTypeId="0x010100F5F8CC587B1E4AAEBC0BF7358D11E10B" PreviousValue="false"/>
</file>

<file path=customXml/itemProps1.xml><?xml version="1.0" encoding="utf-8"?>
<ds:datastoreItem xmlns:ds="http://schemas.openxmlformats.org/officeDocument/2006/customXml" ds:itemID="{4CFCA740-B703-4453-BBB3-64C222BC0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739238-79D2-4051-A8C4-8A573C905C20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941BB2-1E18-4072-9DF6-70C2BACC413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9F3430-839B-428E-8AB5-89DBC89EEB4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IELTS</Template>
  <TotalTime>307</TotalTime>
  <Words>683</Words>
  <Application>Microsoft Office PowerPoint</Application>
  <PresentationFormat>Widescreen</PresentationFormat>
  <Paragraphs>129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Impact</vt:lpstr>
      <vt:lpstr>Office Theme</vt:lpstr>
      <vt:lpstr>Decolonizing the eap curriculum</vt:lpstr>
      <vt:lpstr>Aims and objectives</vt:lpstr>
      <vt:lpstr>PowerPoint Presentation</vt:lpstr>
      <vt:lpstr>Introductions</vt:lpstr>
      <vt:lpstr>Introductions</vt:lpstr>
      <vt:lpstr>Discuss with a partner or small group</vt:lpstr>
      <vt:lpstr>eap at the elc</vt:lpstr>
      <vt:lpstr>eap at the elc</vt:lpstr>
      <vt:lpstr>EAP and Academic Skills</vt:lpstr>
      <vt:lpstr>Decolonizing Academic Skills</vt:lpstr>
      <vt:lpstr>Analysis</vt:lpstr>
      <vt:lpstr>in pairs or small groups, Analyse the material</vt:lpstr>
      <vt:lpstr>adaptation</vt:lpstr>
      <vt:lpstr>in pairs, Adapt the material</vt:lpstr>
      <vt:lpstr>discussion</vt:lpstr>
      <vt:lpstr>group discussion:</vt:lpstr>
      <vt:lpstr>PowerPoint Presentation</vt:lpstr>
      <vt:lpstr>Any questions?</vt:lpstr>
      <vt:lpstr>references:</vt:lpstr>
    </vt:vector>
  </TitlesOfParts>
  <Manager/>
  <Company>Goldsmiths University of London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ielts</dc:title>
  <dc:subject/>
  <dc:creator>Nina Reece</dc:creator>
  <cp:keywords/>
  <dc:description/>
  <cp:lastModifiedBy>Marl'Ene Edwin</cp:lastModifiedBy>
  <cp:revision>28</cp:revision>
  <cp:lastPrinted>2019-11-07T13:44:26Z</cp:lastPrinted>
  <dcterms:created xsi:type="dcterms:W3CDTF">2019-06-03T07:49:44Z</dcterms:created>
  <dcterms:modified xsi:type="dcterms:W3CDTF">2019-11-13T11:32:13Z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0x010100F5F8CC587B1E4AAEBC0BF7358D11E10B005446600A82B5C047B5F0A09B8F803B95</vt:lpwstr>
  </property>
</Properties>
</file>