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47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hD%20Working%20documents\Image%20Analysis\Image%20Analysis%201%20Overview%20Tot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hD%20Working%20documents\Image%20Analysis\Image%20Analysis%201%20Overview%20Tota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hD%20Working%20documents\Image%20Analysis\Image%20Analysis%202%20Function%20totals%20by%20Ba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hD%20Working%20documents\Image%20Analysis\Image%20Analysis%202%20Function%20totals%20by%20Ba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hD%20Working%20documents\Image%20Analysis\Image%20Analysis%202%20Function%20totals%20by%20Ban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Average Image N per text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64741112325231"/>
          <c:y val="0.29623343839582411"/>
          <c:w val="0.81234687387190241"/>
          <c:h val="0.5893208364720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Band!$A$16</c:f>
              <c:strCache>
                <c:ptCount val="1"/>
                <c:pt idx="0">
                  <c:v>Average Image N by text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Band!$B$15:$E$15</c:f>
              <c:strCache>
                <c:ptCount val="4"/>
                <c:pt idx="0">
                  <c:v>Below 50</c:v>
                </c:pt>
                <c:pt idx="1">
                  <c:v>50-59</c:v>
                </c:pt>
                <c:pt idx="2">
                  <c:v>60-69</c:v>
                </c:pt>
                <c:pt idx="3">
                  <c:v>70+</c:v>
                </c:pt>
              </c:strCache>
            </c:strRef>
          </c:cat>
          <c:val>
            <c:numRef>
              <c:f>Band!$B$16:$E$16</c:f>
              <c:numCache>
                <c:formatCode>0.00</c:formatCode>
                <c:ptCount val="4"/>
                <c:pt idx="0">
                  <c:v>80.65384615384616</c:v>
                </c:pt>
                <c:pt idx="1">
                  <c:v>107.47058823529412</c:v>
                </c:pt>
                <c:pt idx="2">
                  <c:v>126.52173913043478</c:v>
                </c:pt>
                <c:pt idx="3">
                  <c:v>185.52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A-442C-B3AD-8AD125341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7851704"/>
        <c:axId val="437853344"/>
      </c:barChart>
      <c:catAx>
        <c:axId val="43785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853344"/>
        <c:crosses val="autoZero"/>
        <c:auto val="1"/>
        <c:lblAlgn val="ctr"/>
        <c:lblOffset val="100"/>
        <c:noMultiLvlLbl val="0"/>
      </c:catAx>
      <c:valAx>
        <c:axId val="4378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85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Image N per page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Band!$A$19</c:f>
              <c:strCache>
                <c:ptCount val="1"/>
                <c:pt idx="0">
                  <c:v>Average Image N by page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Band!$B$18:$E$18</c:f>
              <c:strCache>
                <c:ptCount val="4"/>
                <c:pt idx="0">
                  <c:v>Below 50</c:v>
                </c:pt>
                <c:pt idx="1">
                  <c:v>50-59</c:v>
                </c:pt>
                <c:pt idx="2">
                  <c:v>60-69</c:v>
                </c:pt>
                <c:pt idx="3">
                  <c:v>70+</c:v>
                </c:pt>
              </c:strCache>
            </c:strRef>
          </c:cat>
          <c:val>
            <c:numRef>
              <c:f>Band!$B$19:$E$19</c:f>
              <c:numCache>
                <c:formatCode>0.00</c:formatCode>
                <c:ptCount val="4"/>
                <c:pt idx="0">
                  <c:v>3.8761552680221811</c:v>
                </c:pt>
                <c:pt idx="1">
                  <c:v>3.4213483146067416</c:v>
                </c:pt>
                <c:pt idx="2">
                  <c:v>3.4021823850350739</c:v>
                </c:pt>
                <c:pt idx="3">
                  <c:v>3.2298050139275767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9-4F1A-902B-2E66D6FA4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1011872"/>
        <c:axId val="441006296"/>
      </c:barChart>
      <c:catAx>
        <c:axId val="4410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006296"/>
        <c:crosses val="autoZero"/>
        <c:auto val="1"/>
        <c:lblAlgn val="ctr"/>
        <c:lblOffset val="100"/>
        <c:noMultiLvlLbl val="0"/>
      </c:catAx>
      <c:valAx>
        <c:axId val="44100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01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Reference to Concept Ratio by Band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Totals!$L$27</c:f>
              <c:strCache>
                <c:ptCount val="1"/>
                <c:pt idx="0">
                  <c:v>Reference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Totals!$M$26:$P$26</c:f>
              <c:strCache>
                <c:ptCount val="4"/>
                <c:pt idx="0">
                  <c:v>Below 50</c:v>
                </c:pt>
                <c:pt idx="1">
                  <c:v>50 - 59</c:v>
                </c:pt>
                <c:pt idx="2">
                  <c:v>60-69</c:v>
                </c:pt>
                <c:pt idx="3">
                  <c:v>70+</c:v>
                </c:pt>
              </c:strCache>
            </c:strRef>
          </c:cat>
          <c:val>
            <c:numRef>
              <c:f>Totals!$M$27:$P$27</c:f>
              <c:numCache>
                <c:formatCode>0%</c:formatCode>
                <c:ptCount val="4"/>
                <c:pt idx="0">
                  <c:v>0.68669527896995708</c:v>
                </c:pt>
                <c:pt idx="1">
                  <c:v>0.49461777047983946</c:v>
                </c:pt>
                <c:pt idx="2">
                  <c:v>0.56517754868270331</c:v>
                </c:pt>
                <c:pt idx="3">
                  <c:v>0.48663216903837864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2-48D6-A46E-2668FEE0B98A}"/>
            </c:ext>
          </c:extLst>
        </c:ser>
        <c:ser>
          <c:idx val="1"/>
          <c:order val="1"/>
          <c:tx>
            <c:strRef>
              <c:f>Totals!$L$28</c:f>
              <c:strCache>
                <c:ptCount val="1"/>
                <c:pt idx="0">
                  <c:v>Concept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Totals!$M$26:$P$26</c:f>
              <c:strCache>
                <c:ptCount val="4"/>
                <c:pt idx="0">
                  <c:v>Below 50</c:v>
                </c:pt>
                <c:pt idx="1">
                  <c:v>50 - 59</c:v>
                </c:pt>
                <c:pt idx="2">
                  <c:v>60-69</c:v>
                </c:pt>
                <c:pt idx="3">
                  <c:v>70+</c:v>
                </c:pt>
              </c:strCache>
            </c:strRef>
          </c:cat>
          <c:val>
            <c:numRef>
              <c:f>Totals!$M$28:$P$28</c:f>
              <c:numCache>
                <c:formatCode>0%</c:formatCode>
                <c:ptCount val="4"/>
                <c:pt idx="0">
                  <c:v>0.31330472103004292</c:v>
                </c:pt>
                <c:pt idx="1">
                  <c:v>0.50538222952016054</c:v>
                </c:pt>
                <c:pt idx="2">
                  <c:v>0.43482245131729669</c:v>
                </c:pt>
                <c:pt idx="3">
                  <c:v>0.51336783096162142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2-48D6-A46E-2668FEE0B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4212656"/>
        <c:axId val="454212984"/>
      </c:barChart>
      <c:catAx>
        <c:axId val="45421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12984"/>
        <c:crosses val="autoZero"/>
        <c:auto val="1"/>
        <c:lblAlgn val="ctr"/>
        <c:lblOffset val="100"/>
        <c:noMultiLvlLbl val="0"/>
      </c:catAx>
      <c:valAx>
        <c:axId val="45421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1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Reference type by Band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'Reference Overview'!$B$15</c:f>
              <c:strCache>
                <c:ptCount val="1"/>
                <c:pt idx="0">
                  <c:v>Fail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'Reference Overview'!$A$16:$A$24</c:f>
              <c:strCache>
                <c:ptCount val="9"/>
                <c:pt idx="0">
                  <c:v>  material/-metaphorical:</c:v>
                </c:pt>
                <c:pt idx="1">
                  <c:v>  informational:</c:v>
                </c:pt>
                <c:pt idx="2">
                  <c:v>  artistic/stylistic/conceptual:</c:v>
                </c:pt>
                <c:pt idx="3">
                  <c:v>  quality:</c:v>
                </c:pt>
                <c:pt idx="4">
                  <c:v>  procedural:</c:v>
                </c:pt>
                <c:pt idx="5">
                  <c:v>  corporate:</c:v>
                </c:pt>
                <c:pt idx="6">
                  <c:v>  event:</c:v>
                </c:pt>
                <c:pt idx="7">
                  <c:v>  self:</c:v>
                </c:pt>
                <c:pt idx="8">
                  <c:v>  peer:</c:v>
                </c:pt>
              </c:strCache>
            </c:strRef>
          </c:cat>
          <c:val>
            <c:numRef>
              <c:f>'Reference Overview'!$B$16:$B$24</c:f>
              <c:numCache>
                <c:formatCode>0.00%</c:formatCode>
                <c:ptCount val="9"/>
                <c:pt idx="0">
                  <c:v>0.3</c:v>
                </c:pt>
                <c:pt idx="1">
                  <c:v>0.12986111111111112</c:v>
                </c:pt>
                <c:pt idx="2">
                  <c:v>0.4284722222222222</c:v>
                </c:pt>
                <c:pt idx="3">
                  <c:v>5.486111111111111E-2</c:v>
                </c:pt>
                <c:pt idx="4">
                  <c:v>1.2500000000000001E-2</c:v>
                </c:pt>
                <c:pt idx="5">
                  <c:v>5.9722222222222225E-2</c:v>
                </c:pt>
                <c:pt idx="6">
                  <c:v>1.0416666666666666E-2</c:v>
                </c:pt>
                <c:pt idx="7">
                  <c:v>2.0833333333333333E-3</c:v>
                </c:pt>
                <c:pt idx="8">
                  <c:v>2.0833333333333333E-3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F-4FF2-B6F1-F1C6B0631A6C}"/>
            </c:ext>
          </c:extLst>
        </c:ser>
        <c:ser>
          <c:idx val="1"/>
          <c:order val="1"/>
          <c:tx>
            <c:strRef>
              <c:f>'Reference Overview'!$C$15</c:f>
              <c:strCache>
                <c:ptCount val="1"/>
                <c:pt idx="0">
                  <c:v>50 - 59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'Reference Overview'!$A$16:$A$24</c:f>
              <c:strCache>
                <c:ptCount val="9"/>
                <c:pt idx="0">
                  <c:v>  material/-metaphorical:</c:v>
                </c:pt>
                <c:pt idx="1">
                  <c:v>  informational:</c:v>
                </c:pt>
                <c:pt idx="2">
                  <c:v>  artistic/stylistic/conceptual:</c:v>
                </c:pt>
                <c:pt idx="3">
                  <c:v>  quality:</c:v>
                </c:pt>
                <c:pt idx="4">
                  <c:v>  procedural:</c:v>
                </c:pt>
                <c:pt idx="5">
                  <c:v>  corporate:</c:v>
                </c:pt>
                <c:pt idx="6">
                  <c:v>  event:</c:v>
                </c:pt>
                <c:pt idx="7">
                  <c:v>  self:</c:v>
                </c:pt>
                <c:pt idx="8">
                  <c:v>  peer:</c:v>
                </c:pt>
              </c:strCache>
            </c:strRef>
          </c:cat>
          <c:val>
            <c:numRef>
              <c:f>'Reference Overview'!$C$16:$C$24</c:f>
              <c:numCache>
                <c:formatCode>0.00%</c:formatCode>
                <c:ptCount val="9"/>
                <c:pt idx="0">
                  <c:v>0.29730726669125784</c:v>
                </c:pt>
                <c:pt idx="1">
                  <c:v>0.12430837329398746</c:v>
                </c:pt>
                <c:pt idx="2">
                  <c:v>0.43415713758760605</c:v>
                </c:pt>
                <c:pt idx="3">
                  <c:v>7.8937661379564733E-2</c:v>
                </c:pt>
                <c:pt idx="4">
                  <c:v>5.5330136481003319E-3</c:v>
                </c:pt>
                <c:pt idx="5">
                  <c:v>4.2788638878642565E-2</c:v>
                </c:pt>
                <c:pt idx="6">
                  <c:v>6.6396163777203985E-3</c:v>
                </c:pt>
                <c:pt idx="7">
                  <c:v>3.6886757654002213E-3</c:v>
                </c:pt>
                <c:pt idx="8">
                  <c:v>6.6396163777203985E-3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F-4FF2-B6F1-F1C6B0631A6C}"/>
            </c:ext>
          </c:extLst>
        </c:ser>
        <c:ser>
          <c:idx val="2"/>
          <c:order val="2"/>
          <c:tx>
            <c:strRef>
              <c:f>'Reference Overview'!$D$15</c:f>
              <c:strCache>
                <c:ptCount val="1"/>
                <c:pt idx="0">
                  <c:v>60-69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7000"/>
                    <a:satMod val="100000"/>
                    <a:lumMod val="102000"/>
                  </a:schemeClr>
                </a:gs>
                <a:gs pos="50000">
                  <a:schemeClr val="accent3">
                    <a:shade val="100000"/>
                    <a:satMod val="103000"/>
                    <a:lumMod val="100000"/>
                  </a:schemeClr>
                </a:gs>
                <a:gs pos="100000">
                  <a:schemeClr val="accent3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'Reference Overview'!$A$16:$A$24</c:f>
              <c:strCache>
                <c:ptCount val="9"/>
                <c:pt idx="0">
                  <c:v>  material/-metaphorical:</c:v>
                </c:pt>
                <c:pt idx="1">
                  <c:v>  informational:</c:v>
                </c:pt>
                <c:pt idx="2">
                  <c:v>  artistic/stylistic/conceptual:</c:v>
                </c:pt>
                <c:pt idx="3">
                  <c:v>  quality:</c:v>
                </c:pt>
                <c:pt idx="4">
                  <c:v>  procedural:</c:v>
                </c:pt>
                <c:pt idx="5">
                  <c:v>  corporate:</c:v>
                </c:pt>
                <c:pt idx="6">
                  <c:v>  event:</c:v>
                </c:pt>
                <c:pt idx="7">
                  <c:v>  self:</c:v>
                </c:pt>
                <c:pt idx="8">
                  <c:v>  peer:</c:v>
                </c:pt>
              </c:strCache>
            </c:strRef>
          </c:cat>
          <c:val>
            <c:numRef>
              <c:f>'Reference Overview'!$D$16:$D$24</c:f>
              <c:numCache>
                <c:formatCode>0.00%</c:formatCode>
                <c:ptCount val="9"/>
                <c:pt idx="0">
                  <c:v>0.3165788406972031</c:v>
                </c:pt>
                <c:pt idx="1">
                  <c:v>0.10660721524118362</c:v>
                </c:pt>
                <c:pt idx="2">
                  <c:v>0.41305229023104983</c:v>
                </c:pt>
                <c:pt idx="3">
                  <c:v>9.2217267936765296E-2</c:v>
                </c:pt>
                <c:pt idx="4">
                  <c:v>5.0668828536684233E-3</c:v>
                </c:pt>
                <c:pt idx="5">
                  <c:v>2.5334414268342115E-2</c:v>
                </c:pt>
                <c:pt idx="6">
                  <c:v>2.0064856100526957E-2</c:v>
                </c:pt>
                <c:pt idx="7">
                  <c:v>6.8909606809890557E-3</c:v>
                </c:pt>
                <c:pt idx="8">
                  <c:v>1.4187271990271585E-2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F-4FF2-B6F1-F1C6B0631A6C}"/>
            </c:ext>
          </c:extLst>
        </c:ser>
        <c:ser>
          <c:idx val="3"/>
          <c:order val="3"/>
          <c:tx>
            <c:strRef>
              <c:f>'Reference Overview'!$E$15</c:f>
              <c:strCache>
                <c:ptCount val="1"/>
                <c:pt idx="0">
                  <c:v>70+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7000"/>
                    <a:satMod val="100000"/>
                    <a:lumMod val="102000"/>
                  </a:schemeClr>
                </a:gs>
                <a:gs pos="50000">
                  <a:schemeClr val="accent4">
                    <a:shade val="100000"/>
                    <a:satMod val="103000"/>
                    <a:lumMod val="100000"/>
                  </a:schemeClr>
                </a:gs>
                <a:gs pos="100000">
                  <a:schemeClr val="accent4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'Reference Overview'!$A$16:$A$24</c:f>
              <c:strCache>
                <c:ptCount val="9"/>
                <c:pt idx="0">
                  <c:v>  material/-metaphorical:</c:v>
                </c:pt>
                <c:pt idx="1">
                  <c:v>  informational:</c:v>
                </c:pt>
                <c:pt idx="2">
                  <c:v>  artistic/stylistic/conceptual:</c:v>
                </c:pt>
                <c:pt idx="3">
                  <c:v>  quality:</c:v>
                </c:pt>
                <c:pt idx="4">
                  <c:v>  procedural:</c:v>
                </c:pt>
                <c:pt idx="5">
                  <c:v>  corporate:</c:v>
                </c:pt>
                <c:pt idx="6">
                  <c:v>  event:</c:v>
                </c:pt>
                <c:pt idx="7">
                  <c:v>  self:</c:v>
                </c:pt>
                <c:pt idx="8">
                  <c:v>  peer:</c:v>
                </c:pt>
              </c:strCache>
            </c:strRef>
          </c:cat>
          <c:val>
            <c:numRef>
              <c:f>'Reference Overview'!$E$16:$E$24</c:f>
              <c:numCache>
                <c:formatCode>0.00%</c:formatCode>
                <c:ptCount val="9"/>
                <c:pt idx="0">
                  <c:v>0.32521045635799734</c:v>
                </c:pt>
                <c:pt idx="1">
                  <c:v>0.11564023039432876</c:v>
                </c:pt>
                <c:pt idx="2">
                  <c:v>0.42017427263328905</c:v>
                </c:pt>
                <c:pt idx="3">
                  <c:v>9.0237778762368923E-2</c:v>
                </c:pt>
                <c:pt idx="4">
                  <c:v>3.8399054792497417E-3</c:v>
                </c:pt>
                <c:pt idx="5">
                  <c:v>2.303943287549845E-2</c:v>
                </c:pt>
                <c:pt idx="6">
                  <c:v>1.2701225815979914E-2</c:v>
                </c:pt>
                <c:pt idx="7">
                  <c:v>3.6922168069709054E-3</c:v>
                </c:pt>
                <c:pt idx="8">
                  <c:v>5.4644808743169399E-3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BF-4FF2-B6F1-F1C6B0631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7554480"/>
        <c:axId val="397560712"/>
      </c:barChart>
      <c:catAx>
        <c:axId val="39755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60712"/>
        <c:crosses val="autoZero"/>
        <c:auto val="1"/>
        <c:lblAlgn val="ctr"/>
        <c:lblOffset val="100"/>
        <c:noMultiLvlLbl val="0"/>
      </c:catAx>
      <c:valAx>
        <c:axId val="397560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5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Concept Overview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'Concept Overview'!$B$1</c:f>
              <c:strCache>
                <c:ptCount val="1"/>
                <c:pt idx="0">
                  <c:v>Fail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'Concept Overview'!$A$2:$A$9</c:f>
              <c:strCache>
                <c:ptCount val="8"/>
                <c:pt idx="0">
                  <c:v>  synthesising:</c:v>
                </c:pt>
                <c:pt idx="1">
                  <c:v>  draft/study:</c:v>
                </c:pt>
                <c:pt idx="2">
                  <c:v>  statement:</c:v>
                </c:pt>
                <c:pt idx="3">
                  <c:v>  documenting-process:</c:v>
                </c:pt>
                <c:pt idx="4">
                  <c:v>  primary-research/-findings:</c:v>
                </c:pt>
                <c:pt idx="5">
                  <c:v>  reflection:</c:v>
                </c:pt>
                <c:pt idx="6">
                  <c:v>  final-outcome:</c:v>
                </c:pt>
                <c:pt idx="7">
                  <c:v>  dissemination/curation:</c:v>
                </c:pt>
              </c:strCache>
            </c:strRef>
          </c:cat>
          <c:val>
            <c:numRef>
              <c:f>'Concept Overview'!$B$2:$B$9</c:f>
              <c:numCache>
                <c:formatCode>0.00%</c:formatCode>
                <c:ptCount val="8"/>
                <c:pt idx="0">
                  <c:v>0.13546423135464231</c:v>
                </c:pt>
                <c:pt idx="1">
                  <c:v>0.52968036529680362</c:v>
                </c:pt>
                <c:pt idx="2">
                  <c:v>7.6103500761035003E-3</c:v>
                </c:pt>
                <c:pt idx="3">
                  <c:v>2.7397260273972601E-2</c:v>
                </c:pt>
                <c:pt idx="4">
                  <c:v>7.4581430745814303E-2</c:v>
                </c:pt>
                <c:pt idx="5">
                  <c:v>6.0882800608828003E-3</c:v>
                </c:pt>
                <c:pt idx="6">
                  <c:v>8.8280060882800604E-2</c:v>
                </c:pt>
                <c:pt idx="7">
                  <c:v>0.13089802130898021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3-4684-8C79-349F1E286BAD}"/>
            </c:ext>
          </c:extLst>
        </c:ser>
        <c:ser>
          <c:idx val="1"/>
          <c:order val="1"/>
          <c:tx>
            <c:strRef>
              <c:f>'Concept Overview'!$C$1</c:f>
              <c:strCache>
                <c:ptCount val="1"/>
                <c:pt idx="0">
                  <c:v>50 - 59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'Concept Overview'!$A$2:$A$9</c:f>
              <c:strCache>
                <c:ptCount val="8"/>
                <c:pt idx="0">
                  <c:v>  synthesising:</c:v>
                </c:pt>
                <c:pt idx="1">
                  <c:v>  draft/study:</c:v>
                </c:pt>
                <c:pt idx="2">
                  <c:v>  statement:</c:v>
                </c:pt>
                <c:pt idx="3">
                  <c:v>  documenting-process:</c:v>
                </c:pt>
                <c:pt idx="4">
                  <c:v>  primary-research/-findings:</c:v>
                </c:pt>
                <c:pt idx="5">
                  <c:v>  reflection:</c:v>
                </c:pt>
                <c:pt idx="6">
                  <c:v>  final-outcome:</c:v>
                </c:pt>
                <c:pt idx="7">
                  <c:v>  dissemination/curation:</c:v>
                </c:pt>
              </c:strCache>
            </c:strRef>
          </c:cat>
          <c:val>
            <c:numRef>
              <c:f>'Concept Overview'!$C$2:$C$9</c:f>
              <c:numCache>
                <c:formatCode>0.00%</c:formatCode>
                <c:ptCount val="8"/>
                <c:pt idx="0">
                  <c:v>9.9277978339350176E-2</c:v>
                </c:pt>
                <c:pt idx="1">
                  <c:v>0.67472924187725636</c:v>
                </c:pt>
                <c:pt idx="2">
                  <c:v>5.7761732851985556E-3</c:v>
                </c:pt>
                <c:pt idx="3">
                  <c:v>6.7870036101083039E-2</c:v>
                </c:pt>
                <c:pt idx="4">
                  <c:v>3.6462093862815882E-2</c:v>
                </c:pt>
                <c:pt idx="5">
                  <c:v>1.9133574007220218E-2</c:v>
                </c:pt>
                <c:pt idx="6">
                  <c:v>4.6209386281588445E-2</c:v>
                </c:pt>
                <c:pt idx="7">
                  <c:v>5.0541516245487361E-2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3-4684-8C79-349F1E286BAD}"/>
            </c:ext>
          </c:extLst>
        </c:ser>
        <c:ser>
          <c:idx val="2"/>
          <c:order val="2"/>
          <c:tx>
            <c:strRef>
              <c:f>'Concept Overview'!$D$1</c:f>
              <c:strCache>
                <c:ptCount val="1"/>
                <c:pt idx="0">
                  <c:v>60-69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7000"/>
                    <a:satMod val="100000"/>
                    <a:lumMod val="102000"/>
                  </a:schemeClr>
                </a:gs>
                <a:gs pos="50000">
                  <a:schemeClr val="accent3">
                    <a:shade val="100000"/>
                    <a:satMod val="103000"/>
                    <a:lumMod val="100000"/>
                  </a:schemeClr>
                </a:gs>
                <a:gs pos="100000">
                  <a:schemeClr val="accent3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'Concept Overview'!$A$2:$A$9</c:f>
              <c:strCache>
                <c:ptCount val="8"/>
                <c:pt idx="0">
                  <c:v>  synthesising:</c:v>
                </c:pt>
                <c:pt idx="1">
                  <c:v>  draft/study:</c:v>
                </c:pt>
                <c:pt idx="2">
                  <c:v>  statement:</c:v>
                </c:pt>
                <c:pt idx="3">
                  <c:v>  documenting-process:</c:v>
                </c:pt>
                <c:pt idx="4">
                  <c:v>  primary-research/-findings:</c:v>
                </c:pt>
                <c:pt idx="5">
                  <c:v>  reflection:</c:v>
                </c:pt>
                <c:pt idx="6">
                  <c:v>  final-outcome:</c:v>
                </c:pt>
                <c:pt idx="7">
                  <c:v>  dissemination/curation:</c:v>
                </c:pt>
              </c:strCache>
            </c:strRef>
          </c:cat>
          <c:val>
            <c:numRef>
              <c:f>'Concept Overview'!$D$2:$D$9</c:f>
              <c:numCache>
                <c:formatCode>0.00%</c:formatCode>
                <c:ptCount val="8"/>
                <c:pt idx="0">
                  <c:v>0.12170706006322445</c:v>
                </c:pt>
                <c:pt idx="1">
                  <c:v>0.55821917808219179</c:v>
                </c:pt>
                <c:pt idx="2">
                  <c:v>7.6396206533192838E-3</c:v>
                </c:pt>
                <c:pt idx="3">
                  <c:v>6.1907270811380401E-2</c:v>
                </c:pt>
                <c:pt idx="4">
                  <c:v>3.0295047418335091E-2</c:v>
                </c:pt>
                <c:pt idx="5">
                  <c:v>1.6332982086406742E-2</c:v>
                </c:pt>
                <c:pt idx="6">
                  <c:v>0.11301369863013698</c:v>
                </c:pt>
                <c:pt idx="7">
                  <c:v>9.0885142255005269E-2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53-4684-8C79-349F1E286BAD}"/>
            </c:ext>
          </c:extLst>
        </c:ser>
        <c:ser>
          <c:idx val="3"/>
          <c:order val="3"/>
          <c:tx>
            <c:strRef>
              <c:f>'Concept Overview'!$E$1</c:f>
              <c:strCache>
                <c:ptCount val="1"/>
                <c:pt idx="0">
                  <c:v>70+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7000"/>
                    <a:satMod val="100000"/>
                    <a:lumMod val="102000"/>
                  </a:schemeClr>
                </a:gs>
                <a:gs pos="50000">
                  <a:schemeClr val="accent4">
                    <a:shade val="100000"/>
                    <a:satMod val="103000"/>
                    <a:lumMod val="100000"/>
                  </a:schemeClr>
                </a:gs>
                <a:gs pos="100000">
                  <a:schemeClr val="accent4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'Concept Overview'!$A$2:$A$9</c:f>
              <c:strCache>
                <c:ptCount val="8"/>
                <c:pt idx="0">
                  <c:v>  synthesising:</c:v>
                </c:pt>
                <c:pt idx="1">
                  <c:v>  draft/study:</c:v>
                </c:pt>
                <c:pt idx="2">
                  <c:v>  statement:</c:v>
                </c:pt>
                <c:pt idx="3">
                  <c:v>  documenting-process:</c:v>
                </c:pt>
                <c:pt idx="4">
                  <c:v>  primary-research/-findings:</c:v>
                </c:pt>
                <c:pt idx="5">
                  <c:v>  reflection:</c:v>
                </c:pt>
                <c:pt idx="6">
                  <c:v>  final-outcome:</c:v>
                </c:pt>
                <c:pt idx="7">
                  <c:v>  dissemination/curation:</c:v>
                </c:pt>
              </c:strCache>
            </c:strRef>
          </c:cat>
          <c:val>
            <c:numRef>
              <c:f>'Concept Overview'!$E$2:$E$9</c:f>
              <c:numCache>
                <c:formatCode>0.00%</c:formatCode>
                <c:ptCount val="8"/>
                <c:pt idx="0">
                  <c:v>0.10289794204115918</c:v>
                </c:pt>
                <c:pt idx="1">
                  <c:v>0.58742825143497135</c:v>
                </c:pt>
                <c:pt idx="2">
                  <c:v>4.3399132017359655E-3</c:v>
                </c:pt>
                <c:pt idx="3">
                  <c:v>5.6418871622567549E-2</c:v>
                </c:pt>
                <c:pt idx="4">
                  <c:v>3.3739325213495729E-2</c:v>
                </c:pt>
                <c:pt idx="5">
                  <c:v>1.9039619207615849E-2</c:v>
                </c:pt>
                <c:pt idx="6">
                  <c:v>7.6438471230575386E-2</c:v>
                </c:pt>
                <c:pt idx="7">
                  <c:v>0.11969760604787905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53-4684-8C79-349F1E286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1803224"/>
        <c:axId val="401803880"/>
      </c:barChart>
      <c:catAx>
        <c:axId val="401803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803880"/>
        <c:crosses val="autoZero"/>
        <c:auto val="1"/>
        <c:lblAlgn val="ctr"/>
        <c:lblOffset val="100"/>
        <c:noMultiLvlLbl val="0"/>
      </c:catAx>
      <c:valAx>
        <c:axId val="401803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80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9D43D-55D4-4D61-B825-5AC3963D4F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62A287C-95B6-4734-A52F-3440338B9F96}">
      <dgm:prSet/>
      <dgm:spPr/>
      <dgm:t>
        <a:bodyPr/>
        <a:lstStyle/>
        <a:p>
          <a:r>
            <a:rPr lang="en-GB" dirty="0"/>
            <a:t>Tasked with writing discipline-specific Pre-Sessional materials for Creative Art &amp; Design PG students</a:t>
          </a:r>
          <a:endParaRPr lang="en-US" dirty="0"/>
        </a:p>
      </dgm:t>
    </dgm:pt>
    <dgm:pt modelId="{B760F439-6A19-4C43-A995-4DB76CC6F66B}" type="parTrans" cxnId="{704FF674-516C-4FA5-98EF-773EC0465541}">
      <dgm:prSet/>
      <dgm:spPr/>
      <dgm:t>
        <a:bodyPr/>
        <a:lstStyle/>
        <a:p>
          <a:endParaRPr lang="en-US"/>
        </a:p>
      </dgm:t>
    </dgm:pt>
    <dgm:pt modelId="{4369E828-4821-40EE-BCA8-7E4EB90C24BD}" type="sibTrans" cxnId="{704FF674-516C-4FA5-98EF-773EC0465541}">
      <dgm:prSet/>
      <dgm:spPr/>
      <dgm:t>
        <a:bodyPr/>
        <a:lstStyle/>
        <a:p>
          <a:endParaRPr lang="en-US"/>
        </a:p>
      </dgm:t>
    </dgm:pt>
    <dgm:pt modelId="{96DBD654-14DE-41D4-A391-DD02E014BEC3}">
      <dgm:prSet/>
      <dgm:spPr/>
      <dgm:t>
        <a:bodyPr/>
        <a:lstStyle/>
        <a:p>
          <a:r>
            <a:rPr lang="en-GB" dirty="0"/>
            <a:t>Very little in the Applied Linguistics and ESAP literature</a:t>
          </a:r>
          <a:endParaRPr lang="en-US" dirty="0"/>
        </a:p>
      </dgm:t>
    </dgm:pt>
    <dgm:pt modelId="{BAA23688-10FB-4509-B081-058A9FB53B49}" type="parTrans" cxnId="{495D5F2A-B3AC-43CC-AFE8-631A40EFC472}">
      <dgm:prSet/>
      <dgm:spPr/>
      <dgm:t>
        <a:bodyPr/>
        <a:lstStyle/>
        <a:p>
          <a:endParaRPr lang="en-US"/>
        </a:p>
      </dgm:t>
    </dgm:pt>
    <dgm:pt modelId="{D937A47B-A965-4167-BB97-1BABB4B623FC}" type="sibTrans" cxnId="{495D5F2A-B3AC-43CC-AFE8-631A40EFC472}">
      <dgm:prSet/>
      <dgm:spPr/>
      <dgm:t>
        <a:bodyPr/>
        <a:lstStyle/>
        <a:p>
          <a:endParaRPr lang="en-US"/>
        </a:p>
      </dgm:t>
    </dgm:pt>
    <dgm:pt modelId="{7A4B1A69-139C-4938-B459-1148B18CB385}">
      <dgm:prSet/>
      <dgm:spPr/>
      <dgm:t>
        <a:bodyPr/>
        <a:lstStyle/>
        <a:p>
          <a:r>
            <a:rPr lang="en-GB"/>
            <a:t>Tends to be omitted from corpora of Academic English e.g. BAWE corpus has Liberal Arts but no Creative Arts.</a:t>
          </a:r>
          <a:endParaRPr lang="en-US"/>
        </a:p>
      </dgm:t>
    </dgm:pt>
    <dgm:pt modelId="{654AD940-EE68-4AF1-B90D-6D14D2E1D347}" type="parTrans" cxnId="{6F98B460-A347-4515-ACE1-EF871B53EEC1}">
      <dgm:prSet/>
      <dgm:spPr/>
      <dgm:t>
        <a:bodyPr/>
        <a:lstStyle/>
        <a:p>
          <a:endParaRPr lang="en-US"/>
        </a:p>
      </dgm:t>
    </dgm:pt>
    <dgm:pt modelId="{69CA704B-B26E-4765-8299-661F1ABA8197}" type="sibTrans" cxnId="{6F98B460-A347-4515-ACE1-EF871B53EEC1}">
      <dgm:prSet/>
      <dgm:spPr/>
      <dgm:t>
        <a:bodyPr/>
        <a:lstStyle/>
        <a:p>
          <a:endParaRPr lang="en-US"/>
        </a:p>
      </dgm:t>
    </dgm:pt>
    <dgm:pt modelId="{40DCC7C0-D92C-498F-92AA-CFACC25FBA2D}" type="pres">
      <dgm:prSet presAssocID="{4219D43D-55D4-4D61-B825-5AC3963D4F7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AA95C-37CC-4C9D-A75E-E8475BB201A8}" type="pres">
      <dgm:prSet presAssocID="{962A287C-95B6-4734-A52F-3440338B9F96}" presName="compNode" presStyleCnt="0"/>
      <dgm:spPr/>
    </dgm:pt>
    <dgm:pt modelId="{6E6DFBBD-B179-4AF7-9AA8-DA7468BDED3F}" type="pres">
      <dgm:prSet presAssocID="{962A287C-95B6-4734-A52F-3440338B9F96}" presName="bgRect" presStyleLbl="bgShp" presStyleIdx="0" presStyleCnt="3"/>
      <dgm:spPr/>
    </dgm:pt>
    <dgm:pt modelId="{7C50CF09-2E6F-434D-A750-CCA96F217FAD}" type="pres">
      <dgm:prSet presAssocID="{962A287C-95B6-4734-A52F-3440338B9F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270B2283-CB51-406A-B562-9CAB6B979A92}" type="pres">
      <dgm:prSet presAssocID="{962A287C-95B6-4734-A52F-3440338B9F96}" presName="spaceRect" presStyleCnt="0"/>
      <dgm:spPr/>
    </dgm:pt>
    <dgm:pt modelId="{8611B53D-B3C4-4051-BAC4-8DE52701354A}" type="pres">
      <dgm:prSet presAssocID="{962A287C-95B6-4734-A52F-3440338B9F9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174538-8C6F-4040-ADA3-E9692ABFDF62}" type="pres">
      <dgm:prSet presAssocID="{4369E828-4821-40EE-BCA8-7E4EB90C24BD}" presName="sibTrans" presStyleCnt="0"/>
      <dgm:spPr/>
    </dgm:pt>
    <dgm:pt modelId="{EEEC5C51-E424-460A-8C2D-E496C3DEC149}" type="pres">
      <dgm:prSet presAssocID="{96DBD654-14DE-41D4-A391-DD02E014BEC3}" presName="compNode" presStyleCnt="0"/>
      <dgm:spPr/>
    </dgm:pt>
    <dgm:pt modelId="{A8C4436D-C4BA-4D7A-BE9B-64B69E1FC868}" type="pres">
      <dgm:prSet presAssocID="{96DBD654-14DE-41D4-A391-DD02E014BEC3}" presName="bgRect" presStyleLbl="bgShp" presStyleIdx="1" presStyleCnt="3"/>
      <dgm:spPr/>
    </dgm:pt>
    <dgm:pt modelId="{08B98087-A995-4329-A476-D475FEC500CA}" type="pres">
      <dgm:prSet presAssocID="{96DBD654-14DE-41D4-A391-DD02E014BE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90AF761-86BA-4EF2-9E65-848743515D17}" type="pres">
      <dgm:prSet presAssocID="{96DBD654-14DE-41D4-A391-DD02E014BEC3}" presName="spaceRect" presStyleCnt="0"/>
      <dgm:spPr/>
    </dgm:pt>
    <dgm:pt modelId="{6D34485A-3D48-4EF4-8D4E-A2F1B77EDB3C}" type="pres">
      <dgm:prSet presAssocID="{96DBD654-14DE-41D4-A391-DD02E014BEC3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F57E11-A17D-435E-BC2F-AA0563A9E8E9}" type="pres">
      <dgm:prSet presAssocID="{D937A47B-A965-4167-BB97-1BABB4B623FC}" presName="sibTrans" presStyleCnt="0"/>
      <dgm:spPr/>
    </dgm:pt>
    <dgm:pt modelId="{B1E04970-C623-4061-B736-4F0B3734AD5E}" type="pres">
      <dgm:prSet presAssocID="{7A4B1A69-139C-4938-B459-1148B18CB385}" presName="compNode" presStyleCnt="0"/>
      <dgm:spPr/>
    </dgm:pt>
    <dgm:pt modelId="{30CEA760-A79E-48C2-BA30-2AD8354C1562}" type="pres">
      <dgm:prSet presAssocID="{7A4B1A69-139C-4938-B459-1148B18CB385}" presName="bgRect" presStyleLbl="bgShp" presStyleIdx="2" presStyleCnt="3"/>
      <dgm:spPr/>
    </dgm:pt>
    <dgm:pt modelId="{B77B5C2D-1DB7-410F-A202-31C9980F109C}" type="pres">
      <dgm:prSet presAssocID="{7A4B1A69-139C-4938-B459-1148B18CB3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DEAE23A-C026-4DE2-946D-172DBD792280}" type="pres">
      <dgm:prSet presAssocID="{7A4B1A69-139C-4938-B459-1148B18CB385}" presName="spaceRect" presStyleCnt="0"/>
      <dgm:spPr/>
    </dgm:pt>
    <dgm:pt modelId="{178D24E9-B9B7-42A1-95A6-D3A2A71C343E}" type="pres">
      <dgm:prSet presAssocID="{7A4B1A69-139C-4938-B459-1148B18CB38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EDA3E-E7D5-4BA9-BDC3-5EFAF8247D1C}" type="presOf" srcId="{962A287C-95B6-4734-A52F-3440338B9F96}" destId="{8611B53D-B3C4-4051-BAC4-8DE52701354A}" srcOrd="0" destOrd="0" presId="urn:microsoft.com/office/officeart/2018/2/layout/IconVerticalSolidList"/>
    <dgm:cxn modelId="{10B2F482-F74E-4042-A77F-796B3256DBCA}" type="presOf" srcId="{4219D43D-55D4-4D61-B825-5AC3963D4F78}" destId="{40DCC7C0-D92C-498F-92AA-CFACC25FBA2D}" srcOrd="0" destOrd="0" presId="urn:microsoft.com/office/officeart/2018/2/layout/IconVerticalSolidList"/>
    <dgm:cxn modelId="{6F98B460-A347-4515-ACE1-EF871B53EEC1}" srcId="{4219D43D-55D4-4D61-B825-5AC3963D4F78}" destId="{7A4B1A69-139C-4938-B459-1148B18CB385}" srcOrd="2" destOrd="0" parTransId="{654AD940-EE68-4AF1-B90D-6D14D2E1D347}" sibTransId="{69CA704B-B26E-4765-8299-661F1ABA8197}"/>
    <dgm:cxn modelId="{03A3FC16-9EB6-418B-9B3A-02F1A46581A0}" type="presOf" srcId="{7A4B1A69-139C-4938-B459-1148B18CB385}" destId="{178D24E9-B9B7-42A1-95A6-D3A2A71C343E}" srcOrd="0" destOrd="0" presId="urn:microsoft.com/office/officeart/2018/2/layout/IconVerticalSolidList"/>
    <dgm:cxn modelId="{7B2A632D-122A-4ACF-B5DD-6353C781A287}" type="presOf" srcId="{96DBD654-14DE-41D4-A391-DD02E014BEC3}" destId="{6D34485A-3D48-4EF4-8D4E-A2F1B77EDB3C}" srcOrd="0" destOrd="0" presId="urn:microsoft.com/office/officeart/2018/2/layout/IconVerticalSolidList"/>
    <dgm:cxn modelId="{495D5F2A-B3AC-43CC-AFE8-631A40EFC472}" srcId="{4219D43D-55D4-4D61-B825-5AC3963D4F78}" destId="{96DBD654-14DE-41D4-A391-DD02E014BEC3}" srcOrd="1" destOrd="0" parTransId="{BAA23688-10FB-4509-B081-058A9FB53B49}" sibTransId="{D937A47B-A965-4167-BB97-1BABB4B623FC}"/>
    <dgm:cxn modelId="{704FF674-516C-4FA5-98EF-773EC0465541}" srcId="{4219D43D-55D4-4D61-B825-5AC3963D4F78}" destId="{962A287C-95B6-4734-A52F-3440338B9F96}" srcOrd="0" destOrd="0" parTransId="{B760F439-6A19-4C43-A995-4DB76CC6F66B}" sibTransId="{4369E828-4821-40EE-BCA8-7E4EB90C24BD}"/>
    <dgm:cxn modelId="{C0463C8E-A7AE-47C0-960A-6207FB68EDC1}" type="presParOf" srcId="{40DCC7C0-D92C-498F-92AA-CFACC25FBA2D}" destId="{13BAA95C-37CC-4C9D-A75E-E8475BB201A8}" srcOrd="0" destOrd="0" presId="urn:microsoft.com/office/officeart/2018/2/layout/IconVerticalSolidList"/>
    <dgm:cxn modelId="{914C0B3E-7CE2-4654-A2BF-8A2D6D074FB9}" type="presParOf" srcId="{13BAA95C-37CC-4C9D-A75E-E8475BB201A8}" destId="{6E6DFBBD-B179-4AF7-9AA8-DA7468BDED3F}" srcOrd="0" destOrd="0" presId="urn:microsoft.com/office/officeart/2018/2/layout/IconVerticalSolidList"/>
    <dgm:cxn modelId="{72397D85-0732-4989-B4D0-64B66B3C5E52}" type="presParOf" srcId="{13BAA95C-37CC-4C9D-A75E-E8475BB201A8}" destId="{7C50CF09-2E6F-434D-A750-CCA96F217FAD}" srcOrd="1" destOrd="0" presId="urn:microsoft.com/office/officeart/2018/2/layout/IconVerticalSolidList"/>
    <dgm:cxn modelId="{C2122EFD-DF15-4650-937A-CD47C3F1602B}" type="presParOf" srcId="{13BAA95C-37CC-4C9D-A75E-E8475BB201A8}" destId="{270B2283-CB51-406A-B562-9CAB6B979A92}" srcOrd="2" destOrd="0" presId="urn:microsoft.com/office/officeart/2018/2/layout/IconVerticalSolidList"/>
    <dgm:cxn modelId="{630C0774-7316-409F-A51C-19A8EAF23154}" type="presParOf" srcId="{13BAA95C-37CC-4C9D-A75E-E8475BB201A8}" destId="{8611B53D-B3C4-4051-BAC4-8DE52701354A}" srcOrd="3" destOrd="0" presId="urn:microsoft.com/office/officeart/2018/2/layout/IconVerticalSolidList"/>
    <dgm:cxn modelId="{3E3F8A5F-68BE-43D6-ACF1-411F30500906}" type="presParOf" srcId="{40DCC7C0-D92C-498F-92AA-CFACC25FBA2D}" destId="{44174538-8C6F-4040-ADA3-E9692ABFDF62}" srcOrd="1" destOrd="0" presId="urn:microsoft.com/office/officeart/2018/2/layout/IconVerticalSolidList"/>
    <dgm:cxn modelId="{E3A81E7C-3230-4B5B-A023-006389DEC37F}" type="presParOf" srcId="{40DCC7C0-D92C-498F-92AA-CFACC25FBA2D}" destId="{EEEC5C51-E424-460A-8C2D-E496C3DEC149}" srcOrd="2" destOrd="0" presId="urn:microsoft.com/office/officeart/2018/2/layout/IconVerticalSolidList"/>
    <dgm:cxn modelId="{1B8C285F-2868-4E79-82E1-5806EAEED11A}" type="presParOf" srcId="{EEEC5C51-E424-460A-8C2D-E496C3DEC149}" destId="{A8C4436D-C4BA-4D7A-BE9B-64B69E1FC868}" srcOrd="0" destOrd="0" presId="urn:microsoft.com/office/officeart/2018/2/layout/IconVerticalSolidList"/>
    <dgm:cxn modelId="{8892FBFF-7751-4E3D-82A7-4FA50E28E7C4}" type="presParOf" srcId="{EEEC5C51-E424-460A-8C2D-E496C3DEC149}" destId="{08B98087-A995-4329-A476-D475FEC500CA}" srcOrd="1" destOrd="0" presId="urn:microsoft.com/office/officeart/2018/2/layout/IconVerticalSolidList"/>
    <dgm:cxn modelId="{8C373E4F-AE3E-4290-904D-AC97543A3001}" type="presParOf" srcId="{EEEC5C51-E424-460A-8C2D-E496C3DEC149}" destId="{B90AF761-86BA-4EF2-9E65-848743515D17}" srcOrd="2" destOrd="0" presId="urn:microsoft.com/office/officeart/2018/2/layout/IconVerticalSolidList"/>
    <dgm:cxn modelId="{E6C75E54-6388-459B-A630-3B4557735BC2}" type="presParOf" srcId="{EEEC5C51-E424-460A-8C2D-E496C3DEC149}" destId="{6D34485A-3D48-4EF4-8D4E-A2F1B77EDB3C}" srcOrd="3" destOrd="0" presId="urn:microsoft.com/office/officeart/2018/2/layout/IconVerticalSolidList"/>
    <dgm:cxn modelId="{8F2F2F6E-DB54-4789-BD89-EF6D6562A04E}" type="presParOf" srcId="{40DCC7C0-D92C-498F-92AA-CFACC25FBA2D}" destId="{67F57E11-A17D-435E-BC2F-AA0563A9E8E9}" srcOrd="3" destOrd="0" presId="urn:microsoft.com/office/officeart/2018/2/layout/IconVerticalSolidList"/>
    <dgm:cxn modelId="{2CF9475B-3B23-4E2B-9B5E-7C54BE669F8F}" type="presParOf" srcId="{40DCC7C0-D92C-498F-92AA-CFACC25FBA2D}" destId="{B1E04970-C623-4061-B736-4F0B3734AD5E}" srcOrd="4" destOrd="0" presId="urn:microsoft.com/office/officeart/2018/2/layout/IconVerticalSolidList"/>
    <dgm:cxn modelId="{7DC22EBD-9DF1-415D-9E47-0C37F30FD930}" type="presParOf" srcId="{B1E04970-C623-4061-B736-4F0B3734AD5E}" destId="{30CEA760-A79E-48C2-BA30-2AD8354C1562}" srcOrd="0" destOrd="0" presId="urn:microsoft.com/office/officeart/2018/2/layout/IconVerticalSolidList"/>
    <dgm:cxn modelId="{F8175F14-5E37-4387-B47D-B3EE1ADD9BEF}" type="presParOf" srcId="{B1E04970-C623-4061-B736-4F0B3734AD5E}" destId="{B77B5C2D-1DB7-410F-A202-31C9980F109C}" srcOrd="1" destOrd="0" presId="urn:microsoft.com/office/officeart/2018/2/layout/IconVerticalSolidList"/>
    <dgm:cxn modelId="{8F30D64E-78F1-4A8C-ACE9-B2D0BB3631E7}" type="presParOf" srcId="{B1E04970-C623-4061-B736-4F0B3734AD5E}" destId="{DDEAE23A-C026-4DE2-946D-172DBD792280}" srcOrd="2" destOrd="0" presId="urn:microsoft.com/office/officeart/2018/2/layout/IconVerticalSolidList"/>
    <dgm:cxn modelId="{18EA49F8-E762-4646-B0A6-66A7FF91B6A0}" type="presParOf" srcId="{B1E04970-C623-4061-B736-4F0B3734AD5E}" destId="{178D24E9-B9B7-42A1-95A6-D3A2A71C34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39DF1-ADCD-4D34-B069-77556077086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C96053-544B-419D-A987-58E715BDD2B7}">
      <dgm:prSet/>
      <dgm:spPr/>
      <dgm:t>
        <a:bodyPr/>
        <a:lstStyle/>
        <a:p>
          <a:r>
            <a:rPr lang="en-US"/>
            <a:t>Viewing the image as discoursal move within texts can enable the creation of frameworks which can lead to insights about what is </a:t>
          </a:r>
          <a:r>
            <a:rPr lang="en-US" i="1"/>
            <a:t>happening</a:t>
          </a:r>
          <a:r>
            <a:rPr lang="en-US"/>
            <a:t> in multimodal assessment genres.</a:t>
          </a:r>
        </a:p>
      </dgm:t>
    </dgm:pt>
    <dgm:pt modelId="{7CD6A935-B386-475A-A6A8-D7B4746AFA4E}" type="parTrans" cxnId="{A87CCB2D-0936-4DDB-8A64-7DF64EF7BC6F}">
      <dgm:prSet/>
      <dgm:spPr/>
      <dgm:t>
        <a:bodyPr/>
        <a:lstStyle/>
        <a:p>
          <a:endParaRPr lang="en-US"/>
        </a:p>
      </dgm:t>
    </dgm:pt>
    <dgm:pt modelId="{CB5D125C-3A56-40BA-BCAB-DF9105DE6968}" type="sibTrans" cxnId="{A87CCB2D-0936-4DDB-8A64-7DF64EF7BC6F}">
      <dgm:prSet/>
      <dgm:spPr/>
      <dgm:t>
        <a:bodyPr/>
        <a:lstStyle/>
        <a:p>
          <a:endParaRPr lang="en-US"/>
        </a:p>
      </dgm:t>
    </dgm:pt>
    <dgm:pt modelId="{E978E7D5-2474-4111-AE9B-F5DAE41771E6}">
      <dgm:prSet/>
      <dgm:spPr/>
      <dgm:t>
        <a:bodyPr/>
        <a:lstStyle/>
        <a:p>
          <a:r>
            <a:rPr lang="en-US"/>
            <a:t>Can lead to </a:t>
          </a:r>
          <a:r>
            <a:rPr lang="en-US" i="1"/>
            <a:t>quantitative </a:t>
          </a:r>
          <a:r>
            <a:rPr lang="en-US"/>
            <a:t>insights into the issues experienced by students.</a:t>
          </a:r>
        </a:p>
      </dgm:t>
    </dgm:pt>
    <dgm:pt modelId="{F89D32C7-B33F-43BA-AD0B-E30932ABF337}" type="parTrans" cxnId="{667602AA-B2F5-45E1-9C26-0A950CC534C0}">
      <dgm:prSet/>
      <dgm:spPr/>
      <dgm:t>
        <a:bodyPr/>
        <a:lstStyle/>
        <a:p>
          <a:endParaRPr lang="en-US"/>
        </a:p>
      </dgm:t>
    </dgm:pt>
    <dgm:pt modelId="{460EFB34-42FC-4940-8DA2-2469E8BDC36C}" type="sibTrans" cxnId="{667602AA-B2F5-45E1-9C26-0A950CC534C0}">
      <dgm:prSet/>
      <dgm:spPr/>
      <dgm:t>
        <a:bodyPr/>
        <a:lstStyle/>
        <a:p>
          <a:endParaRPr lang="en-US"/>
        </a:p>
      </dgm:t>
    </dgm:pt>
    <dgm:pt modelId="{6F39EC2A-2870-41F6-B25F-CB55855E5D1D}">
      <dgm:prSet/>
      <dgm:spPr/>
      <dgm:t>
        <a:bodyPr/>
        <a:lstStyle/>
        <a:p>
          <a:r>
            <a:rPr lang="en-US"/>
            <a:t>Can lead to ESAP course interventions and materials creation.</a:t>
          </a:r>
        </a:p>
      </dgm:t>
    </dgm:pt>
    <dgm:pt modelId="{A47C0D13-37F7-44ED-AC3D-0FABB9D73CCA}" type="parTrans" cxnId="{F6D064F1-F407-466E-8E0E-38D4C7BDB0FE}">
      <dgm:prSet/>
      <dgm:spPr/>
      <dgm:t>
        <a:bodyPr/>
        <a:lstStyle/>
        <a:p>
          <a:endParaRPr lang="en-US"/>
        </a:p>
      </dgm:t>
    </dgm:pt>
    <dgm:pt modelId="{9F521414-F5E3-4E08-B9F7-A3B934D616B3}" type="sibTrans" cxnId="{F6D064F1-F407-466E-8E0E-38D4C7BDB0FE}">
      <dgm:prSet/>
      <dgm:spPr/>
      <dgm:t>
        <a:bodyPr/>
        <a:lstStyle/>
        <a:p>
          <a:endParaRPr lang="en-US"/>
        </a:p>
      </dgm:t>
    </dgm:pt>
    <dgm:pt modelId="{69C4F2C6-116A-452D-9513-494371BD9F8C}">
      <dgm:prSet/>
      <dgm:spPr/>
      <dgm:t>
        <a:bodyPr/>
        <a:lstStyle/>
        <a:p>
          <a:r>
            <a:rPr lang="en-US"/>
            <a:t>This technique can be applied to any text type to create discipline and genre specific frameworks of image function – Increasingly worthwhile with the proliferation of multimodal genres (academic or otherwise) in our quest to adapt or die!</a:t>
          </a:r>
        </a:p>
      </dgm:t>
    </dgm:pt>
    <dgm:pt modelId="{D802D6CF-7B0D-4173-B96E-77281964E575}" type="parTrans" cxnId="{12955D10-D3B2-46A4-A2DB-82CDDE05E958}">
      <dgm:prSet/>
      <dgm:spPr/>
      <dgm:t>
        <a:bodyPr/>
        <a:lstStyle/>
        <a:p>
          <a:endParaRPr lang="en-US"/>
        </a:p>
      </dgm:t>
    </dgm:pt>
    <dgm:pt modelId="{6EA78A06-213B-43C0-84C2-10C57C75DDC8}" type="sibTrans" cxnId="{12955D10-D3B2-46A4-A2DB-82CDDE05E958}">
      <dgm:prSet/>
      <dgm:spPr/>
      <dgm:t>
        <a:bodyPr/>
        <a:lstStyle/>
        <a:p>
          <a:endParaRPr lang="en-US"/>
        </a:p>
      </dgm:t>
    </dgm:pt>
    <dgm:pt modelId="{5AF9532A-83EC-4B7E-8411-68CF0CAF6AD8}" type="pres">
      <dgm:prSet presAssocID="{0E539DF1-ADCD-4D34-B069-7755607708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7B6E7-6784-402F-BA0F-7D1095514883}" type="pres">
      <dgm:prSet presAssocID="{55C96053-544B-419D-A987-58E715BDD2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10B6B-023B-4842-BA8D-CC58D56657C1}" type="pres">
      <dgm:prSet presAssocID="{CB5D125C-3A56-40BA-BCAB-DF9105DE6968}" presName="spacer" presStyleCnt="0"/>
      <dgm:spPr/>
    </dgm:pt>
    <dgm:pt modelId="{B31C27CF-B9CC-4B0B-950D-84422F45E8FC}" type="pres">
      <dgm:prSet presAssocID="{E978E7D5-2474-4111-AE9B-F5DAE41771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1E993-E6C2-4CC0-B39B-4ED974E054E4}" type="pres">
      <dgm:prSet presAssocID="{460EFB34-42FC-4940-8DA2-2469E8BDC36C}" presName="spacer" presStyleCnt="0"/>
      <dgm:spPr/>
    </dgm:pt>
    <dgm:pt modelId="{31018FC1-3D27-4A41-A6EB-E70F3ECAA8D5}" type="pres">
      <dgm:prSet presAssocID="{6F39EC2A-2870-41F6-B25F-CB55855E5D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7737-BF19-494B-87E5-D91879B8AA2A}" type="pres">
      <dgm:prSet presAssocID="{9F521414-F5E3-4E08-B9F7-A3B934D616B3}" presName="spacer" presStyleCnt="0"/>
      <dgm:spPr/>
    </dgm:pt>
    <dgm:pt modelId="{E3053995-4573-4CBA-B8CB-297B24C718DC}" type="pres">
      <dgm:prSet presAssocID="{69C4F2C6-116A-452D-9513-494371BD9F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D064F1-F407-466E-8E0E-38D4C7BDB0FE}" srcId="{0E539DF1-ADCD-4D34-B069-775560770866}" destId="{6F39EC2A-2870-41F6-B25F-CB55855E5D1D}" srcOrd="2" destOrd="0" parTransId="{A47C0D13-37F7-44ED-AC3D-0FABB9D73CCA}" sibTransId="{9F521414-F5E3-4E08-B9F7-A3B934D616B3}"/>
    <dgm:cxn modelId="{77425704-4EFE-4017-88F7-64DDECA93C3B}" type="presOf" srcId="{E978E7D5-2474-4111-AE9B-F5DAE41771E6}" destId="{B31C27CF-B9CC-4B0B-950D-84422F45E8FC}" srcOrd="0" destOrd="0" presId="urn:microsoft.com/office/officeart/2005/8/layout/vList2"/>
    <dgm:cxn modelId="{7F014772-28F3-4630-BE52-7CE5E9D43C79}" type="presOf" srcId="{0E539DF1-ADCD-4D34-B069-775560770866}" destId="{5AF9532A-83EC-4B7E-8411-68CF0CAF6AD8}" srcOrd="0" destOrd="0" presId="urn:microsoft.com/office/officeart/2005/8/layout/vList2"/>
    <dgm:cxn modelId="{0D942B92-3749-4B47-9054-E439A0FBD807}" type="presOf" srcId="{69C4F2C6-116A-452D-9513-494371BD9F8C}" destId="{E3053995-4573-4CBA-B8CB-297B24C718DC}" srcOrd="0" destOrd="0" presId="urn:microsoft.com/office/officeart/2005/8/layout/vList2"/>
    <dgm:cxn modelId="{A87CCB2D-0936-4DDB-8A64-7DF64EF7BC6F}" srcId="{0E539DF1-ADCD-4D34-B069-775560770866}" destId="{55C96053-544B-419D-A987-58E715BDD2B7}" srcOrd="0" destOrd="0" parTransId="{7CD6A935-B386-475A-A6A8-D7B4746AFA4E}" sibTransId="{CB5D125C-3A56-40BA-BCAB-DF9105DE6968}"/>
    <dgm:cxn modelId="{12955D10-D3B2-46A4-A2DB-82CDDE05E958}" srcId="{0E539DF1-ADCD-4D34-B069-775560770866}" destId="{69C4F2C6-116A-452D-9513-494371BD9F8C}" srcOrd="3" destOrd="0" parTransId="{D802D6CF-7B0D-4173-B96E-77281964E575}" sibTransId="{6EA78A06-213B-43C0-84C2-10C57C75DDC8}"/>
    <dgm:cxn modelId="{667602AA-B2F5-45E1-9C26-0A950CC534C0}" srcId="{0E539DF1-ADCD-4D34-B069-775560770866}" destId="{E978E7D5-2474-4111-AE9B-F5DAE41771E6}" srcOrd="1" destOrd="0" parTransId="{F89D32C7-B33F-43BA-AD0B-E30932ABF337}" sibTransId="{460EFB34-42FC-4940-8DA2-2469E8BDC36C}"/>
    <dgm:cxn modelId="{EFEDF29F-4C0C-4AFC-9ED6-57DB846F07DC}" type="presOf" srcId="{6F39EC2A-2870-41F6-B25F-CB55855E5D1D}" destId="{31018FC1-3D27-4A41-A6EB-E70F3ECAA8D5}" srcOrd="0" destOrd="0" presId="urn:microsoft.com/office/officeart/2005/8/layout/vList2"/>
    <dgm:cxn modelId="{6A5370FA-91F9-4ACB-B05A-8B12D59D3492}" type="presOf" srcId="{55C96053-544B-419D-A987-58E715BDD2B7}" destId="{4887B6E7-6784-402F-BA0F-7D1095514883}" srcOrd="0" destOrd="0" presId="urn:microsoft.com/office/officeart/2005/8/layout/vList2"/>
    <dgm:cxn modelId="{163EEC2D-F405-4787-B15C-472ECA55F645}" type="presParOf" srcId="{5AF9532A-83EC-4B7E-8411-68CF0CAF6AD8}" destId="{4887B6E7-6784-402F-BA0F-7D1095514883}" srcOrd="0" destOrd="0" presId="urn:microsoft.com/office/officeart/2005/8/layout/vList2"/>
    <dgm:cxn modelId="{2950280D-EFBB-432D-B3D2-86F0D37FC25A}" type="presParOf" srcId="{5AF9532A-83EC-4B7E-8411-68CF0CAF6AD8}" destId="{6EF10B6B-023B-4842-BA8D-CC58D56657C1}" srcOrd="1" destOrd="0" presId="urn:microsoft.com/office/officeart/2005/8/layout/vList2"/>
    <dgm:cxn modelId="{AA09F002-B7B0-4B56-BD2E-99D1FF320E6C}" type="presParOf" srcId="{5AF9532A-83EC-4B7E-8411-68CF0CAF6AD8}" destId="{B31C27CF-B9CC-4B0B-950D-84422F45E8FC}" srcOrd="2" destOrd="0" presId="urn:microsoft.com/office/officeart/2005/8/layout/vList2"/>
    <dgm:cxn modelId="{B5FB08BA-DE88-4ABD-8AE9-AFCB754CD947}" type="presParOf" srcId="{5AF9532A-83EC-4B7E-8411-68CF0CAF6AD8}" destId="{2B01E993-E6C2-4CC0-B39B-4ED974E054E4}" srcOrd="3" destOrd="0" presId="urn:microsoft.com/office/officeart/2005/8/layout/vList2"/>
    <dgm:cxn modelId="{08930232-DD63-4B75-BFC9-73FBA91079F0}" type="presParOf" srcId="{5AF9532A-83EC-4B7E-8411-68CF0CAF6AD8}" destId="{31018FC1-3D27-4A41-A6EB-E70F3ECAA8D5}" srcOrd="4" destOrd="0" presId="urn:microsoft.com/office/officeart/2005/8/layout/vList2"/>
    <dgm:cxn modelId="{79FC4C1E-4265-4765-BA28-40BEBC914BBD}" type="presParOf" srcId="{5AF9532A-83EC-4B7E-8411-68CF0CAF6AD8}" destId="{9E937737-BF19-494B-87E5-D91879B8AA2A}" srcOrd="5" destOrd="0" presId="urn:microsoft.com/office/officeart/2005/8/layout/vList2"/>
    <dgm:cxn modelId="{BA94A952-6F5B-4D24-B633-50223B0BF966}" type="presParOf" srcId="{5AF9532A-83EC-4B7E-8411-68CF0CAF6AD8}" destId="{E3053995-4573-4CBA-B8CB-297B24C718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BBD-B179-4AF7-9AA8-DA7468BDED3F}">
      <dsp:nvSpPr>
        <dsp:cNvPr id="0" name=""/>
        <dsp:cNvSpPr/>
      </dsp:nvSpPr>
      <dsp:spPr>
        <a:xfrm>
          <a:off x="0" y="644"/>
          <a:ext cx="6151562" cy="1507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0CF09-2E6F-434D-A750-CCA96F217FAD}">
      <dsp:nvSpPr>
        <dsp:cNvPr id="0" name=""/>
        <dsp:cNvSpPr/>
      </dsp:nvSpPr>
      <dsp:spPr>
        <a:xfrm>
          <a:off x="455959" y="339787"/>
          <a:ext cx="829016" cy="82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1B53D-B3C4-4051-BAC4-8DE52701354A}">
      <dsp:nvSpPr>
        <dsp:cNvPr id="0" name=""/>
        <dsp:cNvSpPr/>
      </dsp:nvSpPr>
      <dsp:spPr>
        <a:xfrm>
          <a:off x="1740935" y="644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Tasked with writing discipline-specific Pre-Sessional materials for Creative Art &amp; Design PG students</a:t>
          </a:r>
          <a:endParaRPr lang="en-US" sz="2200" kern="1200" dirty="0"/>
        </a:p>
      </dsp:txBody>
      <dsp:txXfrm>
        <a:off x="1740935" y="644"/>
        <a:ext cx="4410627" cy="1507303"/>
      </dsp:txXfrm>
    </dsp:sp>
    <dsp:sp modelId="{A8C4436D-C4BA-4D7A-BE9B-64B69E1FC868}">
      <dsp:nvSpPr>
        <dsp:cNvPr id="0" name=""/>
        <dsp:cNvSpPr/>
      </dsp:nvSpPr>
      <dsp:spPr>
        <a:xfrm>
          <a:off x="0" y="1884773"/>
          <a:ext cx="6151562" cy="1507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98087-A995-4329-A476-D475FEC500CA}">
      <dsp:nvSpPr>
        <dsp:cNvPr id="0" name=""/>
        <dsp:cNvSpPr/>
      </dsp:nvSpPr>
      <dsp:spPr>
        <a:xfrm>
          <a:off x="455959" y="2223916"/>
          <a:ext cx="829016" cy="82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4485A-3D48-4EF4-8D4E-A2F1B77EDB3C}">
      <dsp:nvSpPr>
        <dsp:cNvPr id="0" name=""/>
        <dsp:cNvSpPr/>
      </dsp:nvSpPr>
      <dsp:spPr>
        <a:xfrm>
          <a:off x="1740935" y="1884773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Very little in the Applied Linguistics and ESAP literature</a:t>
          </a:r>
          <a:endParaRPr lang="en-US" sz="2200" kern="1200" dirty="0"/>
        </a:p>
      </dsp:txBody>
      <dsp:txXfrm>
        <a:off x="1740935" y="1884773"/>
        <a:ext cx="4410627" cy="1507303"/>
      </dsp:txXfrm>
    </dsp:sp>
    <dsp:sp modelId="{30CEA760-A79E-48C2-BA30-2AD8354C1562}">
      <dsp:nvSpPr>
        <dsp:cNvPr id="0" name=""/>
        <dsp:cNvSpPr/>
      </dsp:nvSpPr>
      <dsp:spPr>
        <a:xfrm>
          <a:off x="0" y="3768902"/>
          <a:ext cx="6151562" cy="150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B5C2D-1DB7-410F-A202-31C9980F109C}">
      <dsp:nvSpPr>
        <dsp:cNvPr id="0" name=""/>
        <dsp:cNvSpPr/>
      </dsp:nvSpPr>
      <dsp:spPr>
        <a:xfrm>
          <a:off x="455959" y="4108045"/>
          <a:ext cx="829016" cy="82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D24E9-B9B7-42A1-95A6-D3A2A71C343E}">
      <dsp:nvSpPr>
        <dsp:cNvPr id="0" name=""/>
        <dsp:cNvSpPr/>
      </dsp:nvSpPr>
      <dsp:spPr>
        <a:xfrm>
          <a:off x="1740935" y="3768902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Tends to be omitted from corpora of Academic English e.g. BAWE corpus has Liberal Arts but no Creative Arts.</a:t>
          </a:r>
          <a:endParaRPr lang="en-US" sz="2200" kern="1200"/>
        </a:p>
      </dsp:txBody>
      <dsp:txXfrm>
        <a:off x="1740935" y="3768902"/>
        <a:ext cx="4410627" cy="150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7B6E7-6784-402F-BA0F-7D1095514883}">
      <dsp:nvSpPr>
        <dsp:cNvPr id="0" name=""/>
        <dsp:cNvSpPr/>
      </dsp:nvSpPr>
      <dsp:spPr>
        <a:xfrm>
          <a:off x="0" y="132183"/>
          <a:ext cx="6151562" cy="121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Viewing the image as discoursal move within texts can enable the creation of frameworks which can lead to insights about what is </a:t>
          </a:r>
          <a:r>
            <a:rPr lang="en-US" sz="1800" i="1" kern="1200"/>
            <a:t>happening</a:t>
          </a:r>
          <a:r>
            <a:rPr lang="en-US" sz="1800" kern="1200"/>
            <a:t> in multimodal assessment genres.</a:t>
          </a:r>
        </a:p>
      </dsp:txBody>
      <dsp:txXfrm>
        <a:off x="59274" y="191457"/>
        <a:ext cx="6033014" cy="1095692"/>
      </dsp:txXfrm>
    </dsp:sp>
    <dsp:sp modelId="{B31C27CF-B9CC-4B0B-950D-84422F45E8FC}">
      <dsp:nvSpPr>
        <dsp:cNvPr id="0" name=""/>
        <dsp:cNvSpPr/>
      </dsp:nvSpPr>
      <dsp:spPr>
        <a:xfrm>
          <a:off x="0" y="1398264"/>
          <a:ext cx="6151562" cy="1214240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Can lead to </a:t>
          </a:r>
          <a:r>
            <a:rPr lang="en-US" sz="1800" i="1" kern="1200"/>
            <a:t>quantitative </a:t>
          </a:r>
          <a:r>
            <a:rPr lang="en-US" sz="1800" kern="1200"/>
            <a:t>insights into the issues experienced by students.</a:t>
          </a:r>
        </a:p>
      </dsp:txBody>
      <dsp:txXfrm>
        <a:off x="59274" y="1457538"/>
        <a:ext cx="6033014" cy="1095692"/>
      </dsp:txXfrm>
    </dsp:sp>
    <dsp:sp modelId="{31018FC1-3D27-4A41-A6EB-E70F3ECAA8D5}">
      <dsp:nvSpPr>
        <dsp:cNvPr id="0" name=""/>
        <dsp:cNvSpPr/>
      </dsp:nvSpPr>
      <dsp:spPr>
        <a:xfrm>
          <a:off x="0" y="2664345"/>
          <a:ext cx="6151562" cy="1214240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Can lead to ESAP course interventions and materials creation.</a:t>
          </a:r>
        </a:p>
      </dsp:txBody>
      <dsp:txXfrm>
        <a:off x="59274" y="2723619"/>
        <a:ext cx="6033014" cy="1095692"/>
      </dsp:txXfrm>
    </dsp:sp>
    <dsp:sp modelId="{E3053995-4573-4CBA-B8CB-297B24C718DC}">
      <dsp:nvSpPr>
        <dsp:cNvPr id="0" name=""/>
        <dsp:cNvSpPr/>
      </dsp:nvSpPr>
      <dsp:spPr>
        <a:xfrm>
          <a:off x="0" y="3930425"/>
          <a:ext cx="6151562" cy="121424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This technique can be applied to any text type to create discipline and genre specific frameworks of image function – Increasingly worthwhile with the proliferation of multimodal genres (academic or otherwise) in our quest to adapt or die!</a:t>
          </a:r>
        </a:p>
      </dsp:txBody>
      <dsp:txXfrm>
        <a:off x="59274" y="3989699"/>
        <a:ext cx="6033014" cy="109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7EDC-A1E1-4AB4-87E3-F46860206F6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AA30-AA4D-4DC2-A7E7-B8154B20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AA30-AA4D-4DC2-A7E7-B8154B20D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Framework for text – image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Rachel Edmonds – Kingston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05978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D1D73-CE30-40C2-8A1F-D5DD77BE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Image use as a </a:t>
            </a:r>
            <a:r>
              <a:rPr lang="en-US" sz="2400" i="1">
                <a:solidFill>
                  <a:schemeClr val="bg1"/>
                </a:solidFill>
              </a:rPr>
              <a:t>move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407CAD-7AE4-4D8A-8140-7D3E4BDD6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4" t="9897" r="17423" b="7355"/>
          <a:stretch/>
        </p:blipFill>
        <p:spPr>
          <a:xfrm>
            <a:off x="8227568" y="626864"/>
            <a:ext cx="3420533" cy="2414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137AD-AE75-4AD4-8C20-D5057BAA8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4" t="11684" r="17268" b="8179"/>
          <a:stretch/>
        </p:blipFill>
        <p:spPr>
          <a:xfrm>
            <a:off x="323542" y="620959"/>
            <a:ext cx="3548941" cy="241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246C6-9099-4B3A-8BE5-6B74DC668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24" t="6873" r="17500" b="10102"/>
          <a:stretch/>
        </p:blipFill>
        <p:spPr>
          <a:xfrm>
            <a:off x="4324434" y="620959"/>
            <a:ext cx="3420534" cy="24249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F21C4-2187-4926-B9D8-C0D7ED66C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128" y="4725969"/>
            <a:ext cx="7857744" cy="222135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bg1"/>
                </a:solidFill>
              </a:rPr>
              <a:t>Key to this framework and different to those existing is viewing the use of an image as a textual (!) </a:t>
            </a:r>
            <a:r>
              <a:rPr lang="en-US" sz="7200" i="1" dirty="0">
                <a:solidFill>
                  <a:schemeClr val="bg1"/>
                </a:solidFill>
              </a:rPr>
              <a:t>move </a:t>
            </a:r>
            <a:r>
              <a:rPr lang="en-US" sz="7200" dirty="0">
                <a:solidFill>
                  <a:schemeClr val="bg1"/>
                </a:solidFill>
              </a:rPr>
              <a:t>in a </a:t>
            </a:r>
            <a:r>
              <a:rPr lang="en-US" sz="7200" dirty="0" err="1">
                <a:solidFill>
                  <a:schemeClr val="bg1"/>
                </a:solidFill>
              </a:rPr>
              <a:t>Swalesian</a:t>
            </a:r>
            <a:r>
              <a:rPr lang="en-US" sz="7200" dirty="0">
                <a:solidFill>
                  <a:schemeClr val="bg1"/>
                </a:solidFill>
              </a:rPr>
              <a:t> sense.</a:t>
            </a:r>
          </a:p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bg1"/>
                </a:solidFill>
              </a:rPr>
              <a:t>This immediately opened up the data in a way that felt to be analyzing the story these images are telling.</a:t>
            </a:r>
          </a:p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bg1"/>
                </a:solidFill>
              </a:rPr>
              <a:t>Three main image functions: Discourse; Reference; Concept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94B0-2476-470F-A7D7-C41C925D4514}"/>
              </a:ext>
            </a:extLst>
          </p:cNvPr>
          <p:cNvSpPr txBox="1"/>
          <p:nvPr/>
        </p:nvSpPr>
        <p:spPr>
          <a:xfrm>
            <a:off x="845008" y="162306"/>
            <a:ext cx="250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Text-Creating; Discourse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7C70-CFB6-4E72-A221-089D2E0B0AFE}"/>
              </a:ext>
            </a:extLst>
          </p:cNvPr>
          <p:cNvSpPr txBox="1"/>
          <p:nvPr/>
        </p:nvSpPr>
        <p:spPr>
          <a:xfrm>
            <a:off x="3908446" y="175470"/>
            <a:ext cx="437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Referencing Sources/ Inspiration/ Fact finding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AAED53-B235-4FD3-B945-AC7048CF4276}"/>
              </a:ext>
            </a:extLst>
          </p:cNvPr>
          <p:cNvSpPr txBox="1"/>
          <p:nvPr/>
        </p:nvSpPr>
        <p:spPr>
          <a:xfrm>
            <a:off x="8415634" y="175470"/>
            <a:ext cx="309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Conceptualising</a:t>
            </a:r>
            <a:r>
              <a:rPr lang="en-US" dirty="0"/>
              <a:t> own Creation </a:t>
            </a:r>
          </a:p>
        </p:txBody>
      </p:sp>
    </p:spTree>
    <p:extLst>
      <p:ext uri="{BB962C8B-B14F-4D97-AF65-F5344CB8AC3E}">
        <p14:creationId xmlns:p14="http://schemas.microsoft.com/office/powerpoint/2010/main" val="25700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DE720-C3E5-49B5-B4A5-8DBC973A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657AA-931E-46CA-A2A6-1D653869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3" y="5688535"/>
            <a:ext cx="6882439" cy="70283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Discourse Features are elements which are used in the formation of the text as an assessment. They may be image or language or both.</a:t>
            </a:r>
          </a:p>
        </p:txBody>
      </p:sp>
      <p:pic>
        <p:nvPicPr>
          <p:cNvPr id="5" name="Picture 4" descr="A picture containing photo, different, table&#10;&#10;Description automatically generated">
            <a:extLst>
              <a:ext uri="{FF2B5EF4-FFF2-40B4-BE49-F238E27FC236}">
                <a16:creationId xmlns:a16="http://schemas.microsoft.com/office/drawing/2014/main" id="{4F7910BF-E03D-41EF-82EA-CD0F873D5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3" t="11684" r="18713" b="8179"/>
          <a:stretch/>
        </p:blipFill>
        <p:spPr>
          <a:xfrm>
            <a:off x="1556004" y="773282"/>
            <a:ext cx="4203773" cy="293045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93A7D-8D34-4DBF-BE74-79BDE95AD8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310" y="853987"/>
            <a:ext cx="5703570" cy="279976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85033-B3E6-427B-BB3E-A8F0BAE72AEA}"/>
              </a:ext>
            </a:extLst>
          </p:cNvPr>
          <p:cNvSpPr txBox="1"/>
          <p:nvPr/>
        </p:nvSpPr>
        <p:spPr>
          <a:xfrm>
            <a:off x="2489621" y="3653747"/>
            <a:ext cx="21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Discourse – Visual Cue</a:t>
            </a:r>
          </a:p>
        </p:txBody>
      </p:sp>
    </p:spTree>
    <p:extLst>
      <p:ext uri="{BB962C8B-B14F-4D97-AF65-F5344CB8AC3E}">
        <p14:creationId xmlns:p14="http://schemas.microsoft.com/office/powerpoint/2010/main" val="387153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38A37-CF0A-4E82-AB53-23AFDF2E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1" y="140660"/>
            <a:ext cx="5062253" cy="1025972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3B477-C297-4AA5-B3A4-1CD2DCF25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4" t="6873" r="17500" b="10102"/>
          <a:stretch/>
        </p:blipFill>
        <p:spPr>
          <a:xfrm>
            <a:off x="576556" y="3236991"/>
            <a:ext cx="4185684" cy="29673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53585-EE9B-41A9-A7D6-97931F94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72" y="1452178"/>
            <a:ext cx="5062252" cy="3042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Any image which is used in gathering resources from the outside world for the purpose of research or documenting the physical or conceptual design journey.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D8D71-85CC-4691-96BC-A873A7408436}"/>
              </a:ext>
            </a:extLst>
          </p:cNvPr>
          <p:cNvSpPr txBox="1"/>
          <p:nvPr/>
        </p:nvSpPr>
        <p:spPr>
          <a:xfrm>
            <a:off x="1823428" y="6287153"/>
            <a:ext cx="16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Reference: Artistic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587E5-3C9B-4A7F-B787-21ECFDF7BE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382" y="631262"/>
            <a:ext cx="5559594" cy="5595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77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EAFAA4-859B-42B4-AC85-F32CFE695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46604-A76C-4659-B686-2A7EA1CA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596" y="32154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Concept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55DB9-46C3-47FA-992C-FC2BE58A73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401D5-BF67-49A4-8617-0C6BD886C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77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B0CA-53D7-4ECD-99E6-FFD953F7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42" y="1610545"/>
            <a:ext cx="4475892" cy="304254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moment when students take the references, ideas and evidence from the outside world and begin to synthesise them into the formation of their own design concept. 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Concept : Draft/ Study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2A5BF-88DA-478D-A2A6-70FF09357A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6" y="640080"/>
            <a:ext cx="4818888" cy="562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8159FB-11F7-43B8-ACAF-25A894E40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4" t="9897" r="17423" b="7355"/>
          <a:stretch/>
        </p:blipFill>
        <p:spPr>
          <a:xfrm>
            <a:off x="6850824" y="3451859"/>
            <a:ext cx="4684210" cy="33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487-EB0D-425A-98A2-1E9DEF39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Findings by band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4A1627-4F45-4E81-976A-465360A2A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33743"/>
              </p:ext>
            </p:extLst>
          </p:nvPr>
        </p:nvGraphicFramePr>
        <p:xfrm>
          <a:off x="982041" y="2638425"/>
          <a:ext cx="10227922" cy="2658840"/>
        </p:xfrm>
        <a:graphic>
          <a:graphicData uri="http://schemas.openxmlformats.org/drawingml/2006/table">
            <a:tbl>
              <a:tblPr firstRow="1" firstCol="1" bandRow="1"/>
              <a:tblGrid>
                <a:gridCol w="4056084">
                  <a:extLst>
                    <a:ext uri="{9D8B030D-6E8A-4147-A177-3AD203B41FA5}">
                      <a16:colId xmlns:a16="http://schemas.microsoft.com/office/drawing/2014/main" val="623389587"/>
                    </a:ext>
                  </a:extLst>
                </a:gridCol>
                <a:gridCol w="2948072">
                  <a:extLst>
                    <a:ext uri="{9D8B030D-6E8A-4147-A177-3AD203B41FA5}">
                      <a16:colId xmlns:a16="http://schemas.microsoft.com/office/drawing/2014/main" val="2091438094"/>
                    </a:ext>
                  </a:extLst>
                </a:gridCol>
                <a:gridCol w="3223766">
                  <a:extLst>
                    <a:ext uri="{9D8B030D-6E8A-4147-A177-3AD203B41FA5}">
                      <a16:colId xmlns:a16="http://schemas.microsoft.com/office/drawing/2014/main" val="2767884839"/>
                    </a:ext>
                  </a:extLst>
                </a:gridCol>
              </a:tblGrid>
              <a:tr h="4431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1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Band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Text N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images N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27849"/>
                  </a:ext>
                </a:extLst>
              </a:tr>
              <a:tr h="4431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Below 50 (fail)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2097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712984"/>
                  </a:ext>
                </a:extLst>
              </a:tr>
              <a:tr h="4431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50-59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5481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45520"/>
                  </a:ext>
                </a:extLst>
              </a:tr>
              <a:tr h="4431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60-69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8730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899240"/>
                  </a:ext>
                </a:extLst>
              </a:tr>
              <a:tr h="4431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 and above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13914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427625"/>
                  </a:ext>
                </a:extLst>
              </a:tr>
              <a:tr h="4431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220</a:t>
                      </a:r>
                      <a:endParaRPr lang="en-GB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30,222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292" marR="145292" marT="20179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574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1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961D-1B7A-477E-A732-AEF0CFA2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4653"/>
            <a:ext cx="7729728" cy="1188720"/>
          </a:xfrm>
        </p:spPr>
        <p:txBody>
          <a:bodyPr/>
          <a:lstStyle/>
          <a:p>
            <a:r>
              <a:rPr lang="en-US" dirty="0"/>
              <a:t>Overall image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1FB5-121E-4757-AE82-10C71D53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8" y="5030282"/>
            <a:ext cx="8731224" cy="767201"/>
          </a:xfrm>
        </p:spPr>
        <p:txBody>
          <a:bodyPr>
            <a:noAutofit/>
          </a:bodyPr>
          <a:lstStyle/>
          <a:p>
            <a:r>
              <a:rPr lang="en-GB" sz="2400" dirty="0"/>
              <a:t>Higher scoring assessments within the corpus incorporate more images over more pages.</a:t>
            </a:r>
          </a:p>
          <a:p>
            <a:r>
              <a:rPr lang="en-GB" sz="2400" dirty="0"/>
              <a:t>Lower scoring assessments tend to be shorter and incorporate more images onto each page. </a:t>
            </a:r>
            <a:endParaRPr lang="en-US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8C801F-5E48-4CFC-A221-F20097EE4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383177"/>
              </p:ext>
            </p:extLst>
          </p:nvPr>
        </p:nvGraphicFramePr>
        <p:xfrm>
          <a:off x="1590713" y="1802532"/>
          <a:ext cx="4108133" cy="308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7E20E26-EA39-4AEA-A99E-8113BAFD3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86443"/>
              </p:ext>
            </p:extLst>
          </p:nvPr>
        </p:nvGraphicFramePr>
        <p:xfrm>
          <a:off x="6319877" y="1833488"/>
          <a:ext cx="4228717" cy="302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99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3EE4E4-4F6E-4D0C-8241-7422485C5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ADA46-9332-4128-99C2-E323A71E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57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Reference vs concept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DFF21-67C6-4C4C-9A1C-C7726D3D3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8F8D60-BC6F-4B41-9481-5F49C96A10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A41AD-618A-41E8-9FBC-8A12C0E9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757" y="2858703"/>
            <a:ext cx="4475892" cy="304254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Reference to Concept images are relatively evenly split.</a:t>
            </a:r>
          </a:p>
          <a:p>
            <a:r>
              <a:rPr lang="en-GB" dirty="0">
                <a:solidFill>
                  <a:srgbClr val="FFFFFF"/>
                </a:solidFill>
              </a:rPr>
              <a:t>The failed category is an interesting outlier with 69% Reference to 31% Concept. </a:t>
            </a:r>
          </a:p>
          <a:p>
            <a:r>
              <a:rPr lang="en-GB" dirty="0">
                <a:solidFill>
                  <a:srgbClr val="FFFFFF"/>
                </a:solidFill>
              </a:rPr>
              <a:t>This may point towards more unfinished projects or lack of time management in the production of students’ own work. </a:t>
            </a:r>
          </a:p>
          <a:p>
            <a:r>
              <a:rPr lang="en-GB" dirty="0">
                <a:solidFill>
                  <a:srgbClr val="FFFFFF"/>
                </a:solidFill>
              </a:rPr>
              <a:t>It may also present an overreliance on the work of others at the expense of the application. 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556EFF-786D-4078-8A0B-A86294D24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424257"/>
              </p:ext>
            </p:extLst>
          </p:nvPr>
        </p:nvGraphicFramePr>
        <p:xfrm>
          <a:off x="988626" y="970949"/>
          <a:ext cx="4159568" cy="459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64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7F12C-779D-4083-94B3-26DC11AC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74" y="333829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Reference type by band</a:t>
            </a:r>
          </a:p>
        </p:txBody>
      </p:sp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9E74703F-33FD-4CB7-B04D-C8FCA415C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252852"/>
              </p:ext>
            </p:extLst>
          </p:nvPr>
        </p:nvGraphicFramePr>
        <p:xfrm>
          <a:off x="5052767" y="433633"/>
          <a:ext cx="6966408" cy="620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D87E7C79-D74C-4770-AEF9-86AE807C3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87" y="2887681"/>
            <a:ext cx="438974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pass bands follow the same order of the first 7 Reference subcategories in most to least used.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fail category diverges after the first three with </a:t>
            </a:r>
            <a:r>
              <a:rPr kumimoji="0" lang="en-GB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Informational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GB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playing bigger roles than in the pass bands. And less of</a:t>
            </a:r>
            <a:r>
              <a:rPr kumimoji="0" lang="en-GB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role in </a:t>
            </a:r>
            <a:r>
              <a:rPr kumimoji="0" lang="en-GB" altLang="en-US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</a:t>
            </a:r>
            <a:r>
              <a:rPr kumimoji="0" lang="en-GB" altLang="en-US" b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GB" altLang="en-US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denote a tendency to go </a:t>
            </a:r>
            <a:r>
              <a:rPr kumimoji="0" lang="en-GB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 </a:t>
            </a:r>
            <a:r>
              <a:rPr kumimoji="0" lang="en-GB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piste</a:t>
            </a:r>
            <a:r>
              <a:rPr kumimoji="0" lang="en-GB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misunderstand the module expectation.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9AFF7DD-1E75-409A-A6F8-5A6687D41B7B}"/>
              </a:ext>
            </a:extLst>
          </p:cNvPr>
          <p:cNvSpPr/>
          <p:nvPr/>
        </p:nvSpPr>
        <p:spPr>
          <a:xfrm>
            <a:off x="8424249" y="4922681"/>
            <a:ext cx="733331" cy="353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AC393ABB-7C07-46BD-8C21-238B29ECAC6C}"/>
              </a:ext>
            </a:extLst>
          </p:cNvPr>
          <p:cNvSpPr/>
          <p:nvPr/>
        </p:nvSpPr>
        <p:spPr>
          <a:xfrm>
            <a:off x="7654704" y="2697932"/>
            <a:ext cx="769545" cy="434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5FC59FB-EE55-4E45-83B9-26DCCA4BB02D}"/>
              </a:ext>
            </a:extLst>
          </p:cNvPr>
          <p:cNvSpPr/>
          <p:nvPr/>
        </p:nvSpPr>
        <p:spPr>
          <a:xfrm>
            <a:off x="8075690" y="3782086"/>
            <a:ext cx="769545" cy="43456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AAEF82C-23B8-4EF3-AF6B-53CB01EAC115}"/>
              </a:ext>
            </a:extLst>
          </p:cNvPr>
          <p:cNvSpPr/>
          <p:nvPr/>
        </p:nvSpPr>
        <p:spPr>
          <a:xfrm>
            <a:off x="10266629" y="5432080"/>
            <a:ext cx="769545" cy="40740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F9C0-80DA-44DA-BC03-B66D8263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141402"/>
            <a:ext cx="3363974" cy="1216058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Concept type by 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C6FD-121A-44BB-840B-C6F3DA6F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1" y="1498862"/>
            <a:ext cx="4313054" cy="341562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Fail category has fewest Documenting Process and Drafts/ Study images but most Dissemination/ Curation.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Fail assessments tend to focus more on the end product at the expense of explicating the process.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Failed assignments have more Primary Research/ Findings and Synthesising images than all other bands.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Tendency to place more value on developing textual concepts than visual ones and more gathering than developing information.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Pass band 50-59% displays reverse trend to the Fail with most Draft/Study and Documenting Process images and least Final Outcome and Dissemination/ Curation.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Assessments which “just” pass managed to show the process but fall short in the concluding product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6D0FBA-C463-43AC-B8BC-74B289D09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590374"/>
              </p:ext>
            </p:extLst>
          </p:nvPr>
        </p:nvGraphicFramePr>
        <p:xfrm>
          <a:off x="4958500" y="141402"/>
          <a:ext cx="7043000" cy="660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row: Left 4">
            <a:extLst>
              <a:ext uri="{FF2B5EF4-FFF2-40B4-BE49-F238E27FC236}">
                <a16:creationId xmlns:a16="http://schemas.microsoft.com/office/drawing/2014/main" id="{83B0935B-2A58-4100-9F5E-B7BB60518698}"/>
              </a:ext>
            </a:extLst>
          </p:cNvPr>
          <p:cNvSpPr/>
          <p:nvPr/>
        </p:nvSpPr>
        <p:spPr>
          <a:xfrm>
            <a:off x="7419642" y="3759141"/>
            <a:ext cx="660903" cy="3259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57E2C4B-0421-4873-880E-C60F0CAC764C}"/>
              </a:ext>
            </a:extLst>
          </p:cNvPr>
          <p:cNvSpPr/>
          <p:nvPr/>
        </p:nvSpPr>
        <p:spPr>
          <a:xfrm>
            <a:off x="7819097" y="1053002"/>
            <a:ext cx="660903" cy="325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A6A7739-1CB5-455D-9576-DBF1EFF5D896}"/>
              </a:ext>
            </a:extLst>
          </p:cNvPr>
          <p:cNvSpPr/>
          <p:nvPr/>
        </p:nvSpPr>
        <p:spPr>
          <a:xfrm rot="353934">
            <a:off x="10216937" y="5140820"/>
            <a:ext cx="679821" cy="3480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5E41622-344C-42E9-A50A-66DA46281A8B}"/>
              </a:ext>
            </a:extLst>
          </p:cNvPr>
          <p:cNvSpPr/>
          <p:nvPr/>
        </p:nvSpPr>
        <p:spPr>
          <a:xfrm>
            <a:off x="7447528" y="3071698"/>
            <a:ext cx="660903" cy="325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89998EF-E965-4677-B2BD-64722E7F5493}"/>
              </a:ext>
            </a:extLst>
          </p:cNvPr>
          <p:cNvSpPr/>
          <p:nvPr/>
        </p:nvSpPr>
        <p:spPr>
          <a:xfrm>
            <a:off x="7819097" y="5739897"/>
            <a:ext cx="660903" cy="340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FC9F162-AB23-48F7-BED1-95E5CB1DA994}"/>
              </a:ext>
            </a:extLst>
          </p:cNvPr>
          <p:cNvSpPr/>
          <p:nvPr/>
        </p:nvSpPr>
        <p:spPr>
          <a:xfrm>
            <a:off x="11028762" y="4936879"/>
            <a:ext cx="711992" cy="33985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9749ABE-52FB-4267-AC28-4765605F18FE}"/>
              </a:ext>
            </a:extLst>
          </p:cNvPr>
          <p:cNvSpPr/>
          <p:nvPr/>
        </p:nvSpPr>
        <p:spPr>
          <a:xfrm>
            <a:off x="7374375" y="938701"/>
            <a:ext cx="706170" cy="35308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30BC26D-FD4F-48FC-A65B-26669A9B017A}"/>
              </a:ext>
            </a:extLst>
          </p:cNvPr>
          <p:cNvSpPr/>
          <p:nvPr/>
        </p:nvSpPr>
        <p:spPr>
          <a:xfrm>
            <a:off x="7271813" y="1594963"/>
            <a:ext cx="767556" cy="36213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F651F-8350-4064-97FA-13AB17B1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conclusions/ Implications</a:t>
            </a:r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FA6B290-C328-4AAA-B9EB-A991C76CB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928063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92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A25B-97A3-4BAF-8C21-58906A2F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8A7B0-B4B3-4AFB-B917-46CB897F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area of study in my PhD research</a:t>
            </a:r>
          </a:p>
          <a:p>
            <a:r>
              <a:rPr lang="en-US" dirty="0"/>
              <a:t>A framework for approaching multimodal documents – documents with text and images.</a:t>
            </a:r>
          </a:p>
          <a:p>
            <a:r>
              <a:rPr lang="en-US" dirty="0"/>
              <a:t>Relevant to today’s topic in the need to find new ways of doing this as we adapt to an increasingly multimodal world.</a:t>
            </a:r>
          </a:p>
        </p:txBody>
      </p:sp>
    </p:spTree>
    <p:extLst>
      <p:ext uri="{BB962C8B-B14F-4D97-AF65-F5344CB8AC3E}">
        <p14:creationId xmlns:p14="http://schemas.microsoft.com/office/powerpoint/2010/main" val="69310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Background to the study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AEA32B-9A33-4A0A-911B-464B779DE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277403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B11E-D24D-4C28-9F77-D854CA87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GB" dirty="0"/>
              <a:t>Why?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897E-7D6F-4418-B37E-8BCCA530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07455"/>
            <a:ext cx="5284270" cy="3303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Ideological: Underlying perception of nature of Creative Art &amp; Design disciplines - </a:t>
            </a:r>
            <a:r>
              <a:rPr lang="en-GB" i="1" dirty="0"/>
              <a:t>“unruly”, </a:t>
            </a:r>
            <a:r>
              <a:rPr lang="en-GB" dirty="0"/>
              <a:t>“</a:t>
            </a:r>
            <a:r>
              <a:rPr lang="en-GB" i="1" dirty="0"/>
              <a:t>unacademic</a:t>
            </a:r>
            <a:r>
              <a:rPr lang="en-GB" dirty="0"/>
              <a:t>”?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Practical: Difficulty of obtaining data final outcomes are visual or physical pieces?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2418C-C307-4704-B727-FB9D2BBA1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5406" y="2743200"/>
            <a:ext cx="2445458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0F136-B1A5-4878-B85C-B805425D9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2003" y="2906589"/>
            <a:ext cx="2112264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search">
            <a:extLst>
              <a:ext uri="{FF2B5EF4-FFF2-40B4-BE49-F238E27FC236}">
                <a16:creationId xmlns:a16="http://schemas.microsoft.com/office/drawing/2014/main" id="{85D2E2AB-48F0-4867-A3DE-02AD40AED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846595" y="3350073"/>
            <a:ext cx="1783080" cy="178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D9DDA-6B78-4FE3-A0D4-0301881827F8}"/>
              </a:ext>
            </a:extLst>
          </p:cNvPr>
          <p:cNvSpPr txBox="1"/>
          <p:nvPr/>
        </p:nvSpPr>
        <p:spPr>
          <a:xfrm>
            <a:off x="2423544" y="5227461"/>
            <a:ext cx="5008563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- there is nearly always a linguistic product which accompanies the creative one e.g. essay, critique. </a:t>
            </a:r>
          </a:p>
          <a:p>
            <a:pPr>
              <a:lnSpc>
                <a:spcPct val="90000"/>
              </a:lnSpc>
            </a:pPr>
            <a:r>
              <a:rPr lang="en-GB" dirty="0"/>
              <a:t>- electronic submission is a new opportunity.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BD046-97E5-4161-8F0F-95BB7DD91F68}"/>
              </a:ext>
            </a:extLst>
          </p:cNvPr>
          <p:cNvSpPr txBox="1"/>
          <p:nvPr/>
        </p:nvSpPr>
        <p:spPr>
          <a:xfrm>
            <a:off x="2397733" y="3510357"/>
            <a:ext cx="5117673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– subject to rigorous criteria. Cr A&amp;D are arguably some of the most complex linguistic subject areas because the subject area can be basically anything.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66E7-C158-42F4-A160-79EEF3CE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500"/>
              <a:t>The Study – corpus of pg design student assessments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3900B-58F3-47CD-ADB5-6FE16D0C4758}"/>
              </a:ext>
            </a:extLst>
          </p:cNvPr>
          <p:cNvSpPr txBox="1"/>
          <p:nvPr/>
        </p:nvSpPr>
        <p:spPr>
          <a:xfrm>
            <a:off x="8311250" y="2638044"/>
            <a:ext cx="2902336" cy="227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Collected assessments from a year’s cohort of Design PG students – after submission and marking.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3341B1A-FFFE-4C5B-8654-BEF3ED5B2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142262"/>
              </p:ext>
            </p:extLst>
          </p:nvPr>
        </p:nvGraphicFramePr>
        <p:xfrm>
          <a:off x="1143979" y="1606622"/>
          <a:ext cx="6227066" cy="365269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775488">
                  <a:extLst>
                    <a:ext uri="{9D8B030D-6E8A-4147-A177-3AD203B41FA5}">
                      <a16:colId xmlns:a16="http://schemas.microsoft.com/office/drawing/2014/main" val="3143590453"/>
                    </a:ext>
                  </a:extLst>
                </a:gridCol>
                <a:gridCol w="1548156">
                  <a:extLst>
                    <a:ext uri="{9D8B030D-6E8A-4147-A177-3AD203B41FA5}">
                      <a16:colId xmlns:a16="http://schemas.microsoft.com/office/drawing/2014/main" val="956474396"/>
                    </a:ext>
                  </a:extLst>
                </a:gridCol>
                <a:gridCol w="1903422">
                  <a:extLst>
                    <a:ext uri="{9D8B030D-6E8A-4147-A177-3AD203B41FA5}">
                      <a16:colId xmlns:a16="http://schemas.microsoft.com/office/drawing/2014/main" val="3452080634"/>
                    </a:ext>
                  </a:extLst>
                </a:gridCol>
              </a:tblGrid>
              <a:tr h="52181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5033" marR="129020" marT="129020" marB="12902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u="none" strike="noStrike">
                          <a:solidFill>
                            <a:srgbClr val="FFFFFF"/>
                          </a:solidFill>
                          <a:effectLst/>
                        </a:rPr>
                        <a:t>Texts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u="none" strike="noStrike">
                          <a:solidFill>
                            <a:srgbClr val="FFFFFF"/>
                          </a:solidFill>
                          <a:effectLst/>
                        </a:rPr>
                        <a:t>Words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73934"/>
                  </a:ext>
                </a:extLst>
              </a:tr>
              <a:tr h="5218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Fashion</a:t>
                      </a:r>
                      <a:endParaRPr lang="en-US" sz="15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44,432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11228"/>
                  </a:ext>
                </a:extLst>
              </a:tr>
              <a:tr h="5218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Graphic Design</a:t>
                      </a:r>
                      <a:endParaRPr lang="en-US" sz="15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59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367,765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54375"/>
                  </a:ext>
                </a:extLst>
              </a:tr>
              <a:tr h="5218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Illustration</a:t>
                      </a:r>
                      <a:endParaRPr lang="en-US" sz="15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142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623,592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45365"/>
                  </a:ext>
                </a:extLst>
              </a:tr>
              <a:tr h="5218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Product Design</a:t>
                      </a:r>
                      <a:endParaRPr lang="en-US" sz="15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18,215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67987"/>
                  </a:ext>
                </a:extLst>
              </a:tr>
              <a:tr h="5218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Sustainable Design</a:t>
                      </a:r>
                      <a:endParaRPr lang="en-US" sz="15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118,170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87964"/>
                  </a:ext>
                </a:extLst>
              </a:tr>
              <a:tr h="5218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Total </a:t>
                      </a:r>
                      <a:endParaRPr lang="en-US" sz="15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221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1,172,174</a:t>
                      </a:r>
                      <a:endParaRPr lang="en-US" sz="15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15033" marR="129020" marT="129020" marB="1290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80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B4EA-0871-4D56-B86F-208528FE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68766"/>
            <a:ext cx="7729728" cy="1188720"/>
          </a:xfrm>
        </p:spPr>
        <p:txBody>
          <a:bodyPr/>
          <a:lstStyle/>
          <a:p>
            <a:r>
              <a:rPr lang="en-US"/>
              <a:t>The nature of the assessments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ECF4A-C304-44AE-B2F9-46F6C67E1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4" t="11684" r="17268" b="8179"/>
          <a:stretch/>
        </p:blipFill>
        <p:spPr>
          <a:xfrm>
            <a:off x="61187" y="1903497"/>
            <a:ext cx="4090298" cy="2789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DC5B41-3791-46F6-8420-E3A11A151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4" t="6873" r="17500" b="10102"/>
          <a:stretch/>
        </p:blipFill>
        <p:spPr>
          <a:xfrm>
            <a:off x="4228657" y="1894788"/>
            <a:ext cx="3934234" cy="2789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95B9CA-A6B4-442C-8DCC-3C036FE789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24" t="9897" r="17423" b="7355"/>
          <a:stretch/>
        </p:blipFill>
        <p:spPr>
          <a:xfrm>
            <a:off x="8240063" y="1894788"/>
            <a:ext cx="3951937" cy="2789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2C3196-A10C-4C41-81D0-A8EA824DFE21}"/>
              </a:ext>
            </a:extLst>
          </p:cNvPr>
          <p:cNvSpPr txBox="1"/>
          <p:nvPr/>
        </p:nvSpPr>
        <p:spPr>
          <a:xfrm>
            <a:off x="2322772" y="4821148"/>
            <a:ext cx="876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“Visual Summaries” – reports detailing the creative development of the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Written language is there – it is important in narrating the visual progression – but images are of central importance and at times writing is wholly absent. </a:t>
            </a:r>
          </a:p>
        </p:txBody>
      </p:sp>
    </p:spTree>
    <p:extLst>
      <p:ext uri="{BB962C8B-B14F-4D97-AF65-F5344CB8AC3E}">
        <p14:creationId xmlns:p14="http://schemas.microsoft.com/office/powerpoint/2010/main" val="424891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C565D-1DE2-4A88-9A54-023E7005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Limitations of a Text corpus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D421-5C1F-49DD-919B-CA88A4FE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Strips out images.</a:t>
            </a:r>
          </a:p>
          <a:p>
            <a:r>
              <a:rPr lang="en-US" dirty="0">
                <a:solidFill>
                  <a:schemeClr val="bg1"/>
                </a:solidFill>
              </a:rPr>
              <a:t>Only recognizes written text –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not objects placed as images.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Useful for linguistic analysis but alone literally only paints half (or less) of the picture.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B7883-9DC5-4532-8EE1-12B2093BD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2" t="21167" r="9458" b="15327"/>
          <a:stretch/>
        </p:blipFill>
        <p:spPr>
          <a:xfrm>
            <a:off x="4871673" y="1427956"/>
            <a:ext cx="7102948" cy="40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3BFDD-F6F7-479C-BFA0-05886A1E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Uam</a:t>
            </a:r>
            <a:r>
              <a:rPr lang="en-US" sz="2400" i="1" dirty="0">
                <a:solidFill>
                  <a:schemeClr val="bg1"/>
                </a:solidFill>
              </a:rPr>
              <a:t> image tool </a:t>
            </a:r>
            <a:r>
              <a:rPr lang="en-US" sz="2400" dirty="0">
                <a:solidFill>
                  <a:schemeClr val="bg1"/>
                </a:solidFill>
              </a:rPr>
              <a:t>(O’Donnell, 2008)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9D98-5D88-4C3B-8A1A-1931134D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Freely available for download!</a:t>
            </a:r>
          </a:p>
          <a:p>
            <a:r>
              <a:rPr lang="en-US" dirty="0">
                <a:solidFill>
                  <a:schemeClr val="bg1"/>
                </a:solidFill>
              </a:rPr>
              <a:t>Allows the import of pages of a document as images.</a:t>
            </a:r>
          </a:p>
          <a:p>
            <a:r>
              <a:rPr lang="en-US" dirty="0">
                <a:solidFill>
                  <a:schemeClr val="bg1"/>
                </a:solidFill>
              </a:rPr>
              <a:t>Parts of the page can be manually selected and coded with categories.</a:t>
            </a:r>
          </a:p>
          <a:p>
            <a:r>
              <a:rPr lang="en-US" dirty="0">
                <a:solidFill>
                  <a:schemeClr val="bg1"/>
                </a:solidFill>
              </a:rPr>
              <a:t>Allows the creation of frameworks to code the images.</a:t>
            </a:r>
          </a:p>
          <a:p>
            <a:r>
              <a:rPr lang="en-US" dirty="0">
                <a:solidFill>
                  <a:schemeClr val="bg1"/>
                </a:solidFill>
              </a:rPr>
              <a:t>Results are based of frequency – how many of each category.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03E59-5C21-4182-A787-C5CFB7EEF86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97" t="3986" r="45721" b="4879"/>
          <a:stretch/>
        </p:blipFill>
        <p:spPr>
          <a:xfrm>
            <a:off x="5627700" y="1021673"/>
            <a:ext cx="5750451" cy="48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17D2-42DB-4A91-B21D-3ECA9CFA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/>
              <a:t>Development of a 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AE1B-28A6-473B-ABB0-115A693C0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308860"/>
            <a:ext cx="5894833" cy="38976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Research Question:  What are the images </a:t>
            </a:r>
            <a:r>
              <a:rPr lang="en-US" i="1" u="sng" dirty="0"/>
              <a:t>doing</a:t>
            </a:r>
            <a:r>
              <a:rPr lang="en-US" i="1" dirty="0"/>
              <a:t> in the wider text? </a:t>
            </a:r>
          </a:p>
          <a:p>
            <a:pPr>
              <a:lnSpc>
                <a:spcPct val="90000"/>
              </a:lnSpc>
            </a:pPr>
            <a:r>
              <a:rPr lang="en-US" i="1" dirty="0"/>
              <a:t>What can this tell us about the nature of the text themselves, the difference between Design disciplines (</a:t>
            </a:r>
            <a:r>
              <a:rPr lang="en-US" i="1" dirty="0" err="1"/>
              <a:t>i.e</a:t>
            </a:r>
            <a:r>
              <a:rPr lang="en-US" i="1" dirty="0"/>
              <a:t> Illustration vs. Graphic Design) and attainment band.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Multimodal Theory - Existing tools for analysis of images: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i="1" dirty="0"/>
              <a:t>	Reading Images </a:t>
            </a:r>
            <a:r>
              <a:rPr lang="en-US" dirty="0"/>
              <a:t>(Kress and Van Leeuwen, 1996) – 	seminal 	concepts – but no applicable framework. 	Focus on individual 	images not long documents.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Frameworks based on Systemic Function Grammar 	e.g. Martinec and </a:t>
            </a:r>
            <a:r>
              <a:rPr lang="en-US" dirty="0" err="1"/>
              <a:t>Salway</a:t>
            </a:r>
            <a:r>
              <a:rPr lang="en-US" dirty="0"/>
              <a:t> </a:t>
            </a:r>
            <a:r>
              <a:rPr lang="en-GB" dirty="0"/>
              <a:t>(2005)</a:t>
            </a:r>
            <a:r>
              <a:rPr lang="en-US" dirty="0"/>
              <a:t>; Royce (2002) – 	draw out how a section of text is related to an 	image.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Lightbulb">
            <a:extLst>
              <a:ext uri="{FF2B5EF4-FFF2-40B4-BE49-F238E27FC236}">
                <a16:creationId xmlns:a16="http://schemas.microsoft.com/office/drawing/2014/main" id="{CD499DCE-0F8F-4510-A2E6-6BD435627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94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1046</Words>
  <Application>Microsoft Office PowerPoint</Application>
  <PresentationFormat>Widescreen</PresentationFormat>
  <Paragraphs>132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Times New Roman</vt:lpstr>
      <vt:lpstr>Parcel</vt:lpstr>
      <vt:lpstr>A Framework for text – image analysis</vt:lpstr>
      <vt:lpstr>overview</vt:lpstr>
      <vt:lpstr>Background to the study</vt:lpstr>
      <vt:lpstr>Why?</vt:lpstr>
      <vt:lpstr>The Study – corpus of pg design student assessments</vt:lpstr>
      <vt:lpstr>The nature of the assessments</vt:lpstr>
      <vt:lpstr>Limitations of a Text corpus</vt:lpstr>
      <vt:lpstr>Uam image tool (O’Donnell, 2008)</vt:lpstr>
      <vt:lpstr>Development of a framework</vt:lpstr>
      <vt:lpstr>Image use as a move</vt:lpstr>
      <vt:lpstr>Discourse</vt:lpstr>
      <vt:lpstr>Reference</vt:lpstr>
      <vt:lpstr>Concept</vt:lpstr>
      <vt:lpstr>Findings by band</vt:lpstr>
      <vt:lpstr>Overall image frequency</vt:lpstr>
      <vt:lpstr>Reference vs concept</vt:lpstr>
      <vt:lpstr>Reference type by band</vt:lpstr>
      <vt:lpstr>Concept type by band</vt:lpstr>
      <vt:lpstr>conclusions/ 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text – image analysis</dc:title>
  <dc:creator>sean mullins</dc:creator>
  <cp:lastModifiedBy>Marl'Ene Edwin</cp:lastModifiedBy>
  <cp:revision>18</cp:revision>
  <dcterms:created xsi:type="dcterms:W3CDTF">2019-11-08T13:35:23Z</dcterms:created>
  <dcterms:modified xsi:type="dcterms:W3CDTF">2019-11-11T17:16:16Z</dcterms:modified>
</cp:coreProperties>
</file>