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rme" panose="02000000000000000000" pitchFamily="2" charset="0"/>
      <p:regular r:id="rId26"/>
    </p:embeddedFont>
    <p:embeddedFont>
      <p:font typeface="Corben" panose="020F0505020000020004" pitchFamily="34" charset="0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7A5209-1422-49DB-883E-227DD87F2CFA}">
  <a:tblStyle styleId="{107A5209-1422-49DB-883E-227DD87F2C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 snapToGrid="0">
      <p:cViewPr varScale="1">
        <p:scale>
          <a:sx n="130" d="100"/>
          <a:sy n="130" d="100"/>
        </p:scale>
        <p:origin x="1120" y="17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f303c5a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989" y="685800"/>
            <a:ext cx="5486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bf303c5a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798450c3f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c798450c3f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https://www.menti.com/s2835uv7s7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c798450c3f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c798450c3f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https://www.menti.com/s2835uv7s7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798450c3f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c798450c3f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https://www.menti.com/s2835uv7s7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c798450c3f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c798450c3f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https://www.menti.com/s2835uv7s7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c798450c3f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989" y="685800"/>
            <a:ext cx="5486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c798450c3f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c798450c3f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c798450c3f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798450c3f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989" y="685800"/>
            <a:ext cx="5486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c798450c3f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bf303c5a41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bf303c5a41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https://www.menti.com/ihv1mn3q64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bf303c5a41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bf303c5a41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https://www.menti.com/ihv1mn3q64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00174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bf303c5a4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39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bf303c5a4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a308b9289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989" y="685800"/>
            <a:ext cx="5486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a308b9289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a308b928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a308b928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https://www.menti.com/s2835uv7s7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798450c3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798450c3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https://www.menti.com/s2835uv7s7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798450c3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989" y="685800"/>
            <a:ext cx="5486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798450c3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c798450c3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989" y="685800"/>
            <a:ext cx="5486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c798450c3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798450c3f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989" y="685800"/>
            <a:ext cx="5486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c798450c3f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798450c3f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989" y="685800"/>
            <a:ext cx="5486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798450c3f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1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611560" y="228865"/>
            <a:ext cx="8075100" cy="9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n"/>
              <a:buNone/>
              <a:defRPr sz="4400" b="0" i="0" u="none" strike="noStrike" cap="none">
                <a:solidFill>
                  <a:schemeClr val="accent1"/>
                </a:solidFill>
                <a:latin typeface="Corben"/>
                <a:ea typeface="Corben"/>
                <a:cs typeface="Corben"/>
                <a:sym typeface="Corbe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dt" idx="10"/>
          </p:nvPr>
        </p:nvSpPr>
        <p:spPr>
          <a:xfrm>
            <a:off x="457200" y="5296960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ftr" idx="11"/>
          </p:nvPr>
        </p:nvSpPr>
        <p:spPr>
          <a:xfrm>
            <a:off x="3124200" y="5296960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sldNum" idx="12"/>
          </p:nvPr>
        </p:nvSpPr>
        <p:spPr>
          <a:xfrm>
            <a:off x="6553200" y="5296960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body" idx="1"/>
          </p:nvPr>
        </p:nvSpPr>
        <p:spPr>
          <a:xfrm>
            <a:off x="683568" y="1417341"/>
            <a:ext cx="8003100" cy="36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rme"/>
              <a:buNone/>
              <a:defRPr sz="32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entimeter.com/s/1565e880cd16706300d6e7778f404328/75e32efb95b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mJSIW2tGzLX8-EgnWQ5l-G6yYaOeJp2q3ty3oZ_z0EE/edit?usp=shari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cs.google.com/document/d/1NXKkgqlGm9rN2a-pH0zbVCDcaMjh4l2Z_nYhXoW7TLI/edit?usp=sharing" TargetMode="Externa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enti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/>
        </p:nvSpPr>
        <p:spPr>
          <a:xfrm>
            <a:off x="4222000" y="1824763"/>
            <a:ext cx="4792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00">
                <a:latin typeface="Calibri"/>
                <a:ea typeface="Calibri"/>
                <a:cs typeface="Calibri"/>
                <a:sym typeface="Calibri"/>
              </a:rPr>
              <a:t>Academic</a:t>
            </a:r>
            <a:endParaRPr sz="7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00">
                <a:latin typeface="Calibri"/>
                <a:ea typeface="Calibri"/>
                <a:cs typeface="Calibri"/>
                <a:sym typeface="Calibri"/>
              </a:rPr>
              <a:t>Skills</a:t>
            </a:r>
            <a:endParaRPr sz="7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00">
                <a:latin typeface="Calibri"/>
                <a:ea typeface="Calibri"/>
                <a:cs typeface="Calibri"/>
                <a:sym typeface="Calibri"/>
              </a:rPr>
              <a:t>Community</a:t>
            </a:r>
            <a:endParaRPr sz="7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>
            <a:spLocks noGrp="1"/>
          </p:cNvSpPr>
          <p:nvPr>
            <p:ph type="body" idx="1"/>
          </p:nvPr>
        </p:nvSpPr>
        <p:spPr>
          <a:xfrm>
            <a:off x="182100" y="773725"/>
            <a:ext cx="8779800" cy="47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A8005D"/>
                </a:solidFill>
                <a:latin typeface="Calibri"/>
                <a:ea typeface="Calibri"/>
                <a:cs typeface="Calibri"/>
                <a:sym typeface="Calibri"/>
              </a:rPr>
              <a:t>Before the seminar</a:t>
            </a:r>
            <a:endParaRPr sz="2300">
              <a:solidFill>
                <a:srgbClr val="A800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A8005D"/>
              </a:buClr>
              <a:buSzPts val="2300"/>
              <a:buFont typeface="Calibri"/>
              <a:buChar char="●"/>
            </a:pPr>
            <a:r>
              <a:rPr lang="en-GB" sz="2300">
                <a:solidFill>
                  <a:srgbClr val="A8005D"/>
                </a:solidFill>
                <a:latin typeface="Calibri"/>
                <a:ea typeface="Calibri"/>
                <a:cs typeface="Calibri"/>
                <a:sym typeface="Calibri"/>
              </a:rPr>
              <a:t>Module leader allocates different texts on the topic  to different groups</a:t>
            </a:r>
            <a:endParaRPr sz="2300">
              <a:solidFill>
                <a:srgbClr val="A800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A8005D"/>
              </a:buClr>
              <a:buSzPts val="2300"/>
              <a:buFont typeface="Calibri"/>
              <a:buChar char="●"/>
            </a:pPr>
            <a:r>
              <a:rPr lang="en-GB" sz="2300">
                <a:solidFill>
                  <a:srgbClr val="A8005D"/>
                </a:solidFill>
                <a:latin typeface="Calibri"/>
                <a:ea typeface="Calibri"/>
                <a:cs typeface="Calibri"/>
                <a:sym typeface="Calibri"/>
              </a:rPr>
              <a:t>Students do their own literature search based on their experience (sometimes in their own language) </a:t>
            </a:r>
            <a:endParaRPr sz="2300">
              <a:solidFill>
                <a:srgbClr val="005E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005E75"/>
                </a:solidFill>
                <a:latin typeface="Calibri"/>
                <a:ea typeface="Calibri"/>
                <a:cs typeface="Calibri"/>
                <a:sym typeface="Calibri"/>
              </a:rPr>
              <a:t>In the seminar</a:t>
            </a:r>
            <a:endParaRPr sz="2300">
              <a:solidFill>
                <a:srgbClr val="005E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5E75"/>
              </a:buClr>
              <a:buSzPts val="2300"/>
              <a:buFont typeface="Calibri"/>
              <a:buChar char="●"/>
            </a:pPr>
            <a:r>
              <a:rPr lang="en-GB" sz="2300">
                <a:solidFill>
                  <a:srgbClr val="005E75"/>
                </a:solidFill>
                <a:latin typeface="Calibri"/>
                <a:ea typeface="Calibri"/>
                <a:cs typeface="Calibri"/>
                <a:sym typeface="Calibri"/>
              </a:rPr>
              <a:t>Students with the same text share their understanding of their text and how it reflects their own experience (or not)</a:t>
            </a:r>
            <a:endParaRPr sz="2300">
              <a:solidFill>
                <a:srgbClr val="005E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5E75"/>
              </a:buClr>
              <a:buSzPts val="2300"/>
              <a:buFont typeface="Calibri"/>
              <a:buChar char="●"/>
            </a:pPr>
            <a:r>
              <a:rPr lang="en-GB" sz="2300">
                <a:solidFill>
                  <a:srgbClr val="005E75"/>
                </a:solidFill>
                <a:latin typeface="Calibri"/>
                <a:ea typeface="Calibri"/>
                <a:cs typeface="Calibri"/>
                <a:sym typeface="Calibri"/>
              </a:rPr>
              <a:t>Students share their own reading</a:t>
            </a:r>
            <a:endParaRPr sz="2300">
              <a:solidFill>
                <a:srgbClr val="005E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A8005D"/>
                </a:solidFill>
                <a:latin typeface="Calibri"/>
                <a:ea typeface="Calibri"/>
                <a:cs typeface="Calibri"/>
                <a:sym typeface="Calibri"/>
              </a:rPr>
              <a:t>After the seminar</a:t>
            </a:r>
            <a:endParaRPr sz="2300">
              <a:solidFill>
                <a:srgbClr val="A800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5E75"/>
              </a:buClr>
              <a:buSzPts val="2300"/>
              <a:buFont typeface="Calibri"/>
              <a:buChar char="●"/>
            </a:pPr>
            <a:r>
              <a:rPr lang="en-GB" sz="2300">
                <a:solidFill>
                  <a:srgbClr val="A8005D"/>
                </a:solidFill>
                <a:latin typeface="Calibri"/>
                <a:ea typeface="Calibri"/>
                <a:cs typeface="Calibri"/>
                <a:sym typeface="Calibri"/>
              </a:rPr>
              <a:t>Students record their reactions to the theme and the texts in their journals</a:t>
            </a:r>
            <a:endParaRPr sz="2300">
              <a:solidFill>
                <a:srgbClr val="005E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rgbClr val="005E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5"/>
          <p:cNvSpPr txBox="1">
            <a:spLocks noGrp="1"/>
          </p:cNvSpPr>
          <p:nvPr>
            <p:ph type="title"/>
          </p:nvPr>
        </p:nvSpPr>
        <p:spPr>
          <a:xfrm>
            <a:off x="61975" y="8425"/>
            <a:ext cx="7980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A8005D"/>
                </a:solidFill>
                <a:highlight>
                  <a:srgbClr val="A8005D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GB" sz="3500">
                <a:solidFill>
                  <a:srgbClr val="FFFFFF"/>
                </a:solidFill>
                <a:highlight>
                  <a:srgbClr val="A8005D"/>
                </a:highlight>
                <a:latin typeface="Calibri"/>
                <a:ea typeface="Calibri"/>
                <a:cs typeface="Calibri"/>
                <a:sym typeface="Calibri"/>
              </a:rPr>
              <a:t>The Pedagogical Approach</a:t>
            </a:r>
            <a:r>
              <a:rPr lang="en-GB" sz="3500">
                <a:solidFill>
                  <a:srgbClr val="A8005D"/>
                </a:solidFill>
                <a:highlight>
                  <a:srgbClr val="A8005D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3500">
              <a:solidFill>
                <a:srgbClr val="A8005D"/>
              </a:solidFill>
              <a:highlight>
                <a:srgbClr val="A8005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6"/>
          <p:cNvSpPr txBox="1">
            <a:spLocks noGrp="1"/>
          </p:cNvSpPr>
          <p:nvPr>
            <p:ph type="body" idx="1"/>
          </p:nvPr>
        </p:nvSpPr>
        <p:spPr>
          <a:xfrm>
            <a:off x="182100" y="773725"/>
            <a:ext cx="8875500" cy="47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2838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983"/>
              </a:buClr>
              <a:buSzPts val="1800"/>
              <a:buAutoNum type="arabicParenR"/>
            </a:pPr>
            <a:r>
              <a:rPr lang="en-GB">
                <a:solidFill>
                  <a:srgbClr val="006983"/>
                </a:solidFill>
              </a:rPr>
              <a:t>Group Discussion (15 mins):  33%- 3 module participants and 3 guests</a:t>
            </a:r>
            <a:endParaRPr>
              <a:solidFill>
                <a:srgbClr val="006983"/>
              </a:solidFill>
            </a:endParaRPr>
          </a:p>
          <a:p>
            <a:pPr marL="0" marR="2838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6983"/>
              </a:solidFill>
            </a:endParaRPr>
          </a:p>
          <a:p>
            <a:pPr marL="0" marR="2838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6983"/>
                </a:solidFill>
              </a:rPr>
              <a:t>Student generated task (example): </a:t>
            </a:r>
            <a:endParaRPr sz="1600">
              <a:solidFill>
                <a:srgbClr val="006983"/>
              </a:solidFill>
            </a:endParaRPr>
          </a:p>
          <a:p>
            <a:pPr marL="0" marR="2838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6983"/>
                </a:solidFill>
              </a:rPr>
              <a:t>The University is interested in encouraging students from all different backgrounds to socialise and study together (integration).  </a:t>
            </a:r>
            <a:endParaRPr sz="1600">
              <a:solidFill>
                <a:srgbClr val="006983"/>
              </a:solidFill>
            </a:endParaRPr>
          </a:p>
          <a:p>
            <a:pPr marL="0" marR="2838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6983"/>
              </a:solidFill>
            </a:endParaRPr>
          </a:p>
          <a:p>
            <a:pPr marL="0" marR="2838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6983"/>
                </a:solidFill>
              </a:rPr>
              <a:t>Discuss your experiences of socialising and studying with students from other backgrounds here at the university.  Have you mixed with students from other countries, cultures, social backgrounds?  To what extent? </a:t>
            </a:r>
            <a:endParaRPr sz="1600">
              <a:solidFill>
                <a:srgbClr val="006983"/>
              </a:solidFill>
            </a:endParaRPr>
          </a:p>
          <a:p>
            <a:pPr marL="0" marR="2838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6983"/>
              </a:solidFill>
            </a:endParaRPr>
          </a:p>
          <a:p>
            <a:pPr marL="0" marR="2838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6983"/>
                </a:solidFill>
              </a:rPr>
              <a:t>Then, suggest some things the university could do to improve integration.</a:t>
            </a:r>
            <a:endParaRPr sz="1600">
              <a:solidFill>
                <a:srgbClr val="006983"/>
              </a:solidFill>
            </a:endParaRPr>
          </a:p>
          <a:p>
            <a:pPr marL="0" marR="2838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6983"/>
              </a:solidFill>
            </a:endParaRPr>
          </a:p>
          <a:p>
            <a:pPr marL="457200" lvl="0" indent="-342900" algn="l" rtl="0">
              <a:spcBef>
                <a:spcPts val="1100"/>
              </a:spcBef>
              <a:spcAft>
                <a:spcPts val="0"/>
              </a:spcAft>
              <a:buClr>
                <a:srgbClr val="006983"/>
              </a:buClr>
              <a:buSzPts val="1800"/>
              <a:buAutoNum type="arabicParenR"/>
            </a:pPr>
            <a:r>
              <a:rPr lang="en-GB">
                <a:solidFill>
                  <a:srgbClr val="006983"/>
                </a:solidFill>
              </a:rPr>
              <a:t>Self evaluation &amp; reflection on performance in group discussion: 33% 1750 words</a:t>
            </a:r>
            <a:endParaRPr>
              <a:solidFill>
                <a:srgbClr val="006983"/>
              </a:solidFill>
            </a:endParaRPr>
          </a:p>
          <a:p>
            <a:pPr marL="457200" lvl="0" indent="-342900" algn="l" rtl="0">
              <a:spcBef>
                <a:spcPts val="1100"/>
              </a:spcBef>
              <a:spcAft>
                <a:spcPts val="1000"/>
              </a:spcAft>
              <a:buClr>
                <a:srgbClr val="006983"/>
              </a:buClr>
              <a:buSzPts val="1800"/>
              <a:buAutoNum type="arabicParenR"/>
            </a:pPr>
            <a:r>
              <a:rPr lang="en-GB">
                <a:solidFill>
                  <a:srgbClr val="006983"/>
                </a:solidFill>
              </a:rPr>
              <a:t>Group evaluation 34% 1750 words: analysis of other participants’ performance in the group discussion</a:t>
            </a:r>
            <a:endParaRPr sz="2600">
              <a:solidFill>
                <a:srgbClr val="006983"/>
              </a:solidFill>
            </a:endParaRPr>
          </a:p>
        </p:txBody>
      </p:sp>
      <p:sp>
        <p:nvSpPr>
          <p:cNvPr id="169" name="Google Shape;169;p36"/>
          <p:cNvSpPr txBox="1">
            <a:spLocks noGrp="1"/>
          </p:cNvSpPr>
          <p:nvPr>
            <p:ph type="title"/>
          </p:nvPr>
        </p:nvSpPr>
        <p:spPr>
          <a:xfrm>
            <a:off x="61975" y="8425"/>
            <a:ext cx="7980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A8005D"/>
                </a:solidFill>
                <a:highlight>
                  <a:srgbClr val="A8005D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GB" sz="3500">
                <a:solidFill>
                  <a:srgbClr val="FFFFFF"/>
                </a:solidFill>
                <a:highlight>
                  <a:srgbClr val="A8005D"/>
                </a:highlight>
                <a:latin typeface="Calibri"/>
                <a:ea typeface="Calibri"/>
                <a:cs typeface="Calibri"/>
                <a:sym typeface="Calibri"/>
              </a:rPr>
              <a:t>The Assessment</a:t>
            </a:r>
            <a:r>
              <a:rPr lang="en-GB" sz="3500">
                <a:solidFill>
                  <a:srgbClr val="A8005D"/>
                </a:solidFill>
                <a:highlight>
                  <a:srgbClr val="A8005D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3500">
              <a:solidFill>
                <a:srgbClr val="A8005D"/>
              </a:solidFill>
              <a:highlight>
                <a:srgbClr val="A8005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7"/>
          <p:cNvSpPr txBox="1">
            <a:spLocks noGrp="1"/>
          </p:cNvSpPr>
          <p:nvPr>
            <p:ph type="body" idx="1"/>
          </p:nvPr>
        </p:nvSpPr>
        <p:spPr>
          <a:xfrm>
            <a:off x="182100" y="773725"/>
            <a:ext cx="8875500" cy="47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283800" lvl="0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983"/>
              </a:buClr>
              <a:buSzPts val="2100"/>
              <a:buAutoNum type="arabicParenR"/>
            </a:pPr>
            <a:r>
              <a:rPr lang="en-GB" sz="2100">
                <a:solidFill>
                  <a:srgbClr val="006983"/>
                </a:solidFill>
              </a:rPr>
              <a:t>Group Discussion (15 mins):  33%</a:t>
            </a:r>
            <a:endParaRPr sz="2100">
              <a:solidFill>
                <a:srgbClr val="006983"/>
              </a:solidFill>
            </a:endParaRPr>
          </a:p>
          <a:p>
            <a:pPr marL="457200" marR="2838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006983"/>
                </a:solidFill>
              </a:rPr>
              <a:t>Student generated criteria</a:t>
            </a:r>
            <a:endParaRPr sz="2100">
              <a:solidFill>
                <a:srgbClr val="006983"/>
              </a:solidFill>
            </a:endParaRPr>
          </a:p>
          <a:p>
            <a:pPr marL="0" marR="2838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006983"/>
              </a:solidFill>
            </a:endParaRPr>
          </a:p>
          <a:p>
            <a:pPr marL="457200" lvl="0" indent="-361950" algn="l" rtl="0">
              <a:spcBef>
                <a:spcPts val="1100"/>
              </a:spcBef>
              <a:spcAft>
                <a:spcPts val="0"/>
              </a:spcAft>
              <a:buClr>
                <a:srgbClr val="006983"/>
              </a:buClr>
              <a:buSzPts val="2100"/>
              <a:buAutoNum type="arabicParenR"/>
            </a:pPr>
            <a:r>
              <a:rPr lang="en-GB" sz="2100">
                <a:solidFill>
                  <a:srgbClr val="006983"/>
                </a:solidFill>
              </a:rPr>
              <a:t>Self evaluation &amp; reflection on performance in group discussion (1750 words): 33% </a:t>
            </a:r>
            <a:endParaRPr sz="2100">
              <a:solidFill>
                <a:srgbClr val="006983"/>
              </a:solidFill>
            </a:endParaRPr>
          </a:p>
          <a:p>
            <a:pPr marL="457200" lvl="0" indent="-361950" algn="l" rtl="0">
              <a:spcBef>
                <a:spcPts val="1100"/>
              </a:spcBef>
              <a:spcAft>
                <a:spcPts val="0"/>
              </a:spcAft>
              <a:buClr>
                <a:srgbClr val="006983"/>
              </a:buClr>
              <a:buSzPts val="2100"/>
              <a:buAutoNum type="arabicParenR"/>
            </a:pPr>
            <a:r>
              <a:rPr lang="en-GB" sz="2100">
                <a:solidFill>
                  <a:srgbClr val="006983"/>
                </a:solidFill>
              </a:rPr>
              <a:t>Group evaluation (1750 words): 34% analysis of other participants’ performance in the group discussion</a:t>
            </a:r>
            <a:endParaRPr sz="2100">
              <a:solidFill>
                <a:srgbClr val="006983"/>
              </a:solidFill>
            </a:endParaRPr>
          </a:p>
          <a:p>
            <a:pPr marL="4572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2100">
              <a:solidFill>
                <a:srgbClr val="006983"/>
              </a:solidFill>
            </a:endParaRPr>
          </a:p>
          <a:p>
            <a:pPr marL="457200" lvl="0" indent="0" algn="l" rtl="0">
              <a:spcBef>
                <a:spcPts val="1100"/>
              </a:spcBef>
              <a:spcAft>
                <a:spcPts val="1000"/>
              </a:spcAft>
              <a:buNone/>
            </a:pPr>
            <a:r>
              <a:rPr lang="en-GB" sz="2100">
                <a:solidFill>
                  <a:srgbClr val="006983"/>
                </a:solidFill>
              </a:rPr>
              <a:t>Standard Education Department UG3 written assessment criteria</a:t>
            </a:r>
            <a:endParaRPr sz="2100">
              <a:solidFill>
                <a:srgbClr val="006983"/>
              </a:solidFill>
            </a:endParaRPr>
          </a:p>
        </p:txBody>
      </p:sp>
      <p:sp>
        <p:nvSpPr>
          <p:cNvPr id="175" name="Google Shape;175;p37"/>
          <p:cNvSpPr txBox="1">
            <a:spLocks noGrp="1"/>
          </p:cNvSpPr>
          <p:nvPr>
            <p:ph type="title"/>
          </p:nvPr>
        </p:nvSpPr>
        <p:spPr>
          <a:xfrm>
            <a:off x="61975" y="8425"/>
            <a:ext cx="7980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A8005D"/>
                </a:solidFill>
                <a:highlight>
                  <a:srgbClr val="A8005D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GB" sz="3500">
                <a:solidFill>
                  <a:srgbClr val="FFFFFF"/>
                </a:solidFill>
                <a:highlight>
                  <a:srgbClr val="A8005D"/>
                </a:highlight>
                <a:latin typeface="Calibri"/>
                <a:ea typeface="Calibri"/>
                <a:cs typeface="Calibri"/>
                <a:sym typeface="Calibri"/>
              </a:rPr>
              <a:t>The Assessment Criteria</a:t>
            </a:r>
            <a:r>
              <a:rPr lang="en-GB" sz="3500">
                <a:solidFill>
                  <a:srgbClr val="A8005D"/>
                </a:solidFill>
                <a:highlight>
                  <a:srgbClr val="A8005D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3500">
              <a:solidFill>
                <a:srgbClr val="A8005D"/>
              </a:solidFill>
              <a:highlight>
                <a:srgbClr val="A8005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8"/>
          <p:cNvSpPr txBox="1">
            <a:spLocks noGrp="1"/>
          </p:cNvSpPr>
          <p:nvPr>
            <p:ph type="body" idx="1"/>
          </p:nvPr>
        </p:nvSpPr>
        <p:spPr>
          <a:xfrm>
            <a:off x="182100" y="773725"/>
            <a:ext cx="8875500" cy="47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1100"/>
              </a:spcBef>
              <a:spcAft>
                <a:spcPts val="0"/>
              </a:spcAft>
              <a:buClr>
                <a:srgbClr val="006983"/>
              </a:buClr>
              <a:buSzPts val="2100"/>
              <a:buAutoNum type="arabicParenR"/>
            </a:pPr>
            <a:r>
              <a:rPr lang="en-GB" sz="2100">
                <a:solidFill>
                  <a:srgbClr val="006983"/>
                </a:solidFill>
              </a:rPr>
              <a:t>Individually: students complete an assessment grid with categories and descriptors at “strong pass” and “fail” levels</a:t>
            </a:r>
            <a:endParaRPr sz="2100">
              <a:solidFill>
                <a:srgbClr val="006983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6983"/>
              </a:buClr>
              <a:buSzPts val="2100"/>
              <a:buAutoNum type="arabicParenR"/>
            </a:pPr>
            <a:r>
              <a:rPr lang="en-GB" sz="2100">
                <a:solidFill>
                  <a:srgbClr val="006983"/>
                </a:solidFill>
              </a:rPr>
              <a:t>In pairs, then groups of four and then eight, students agree categories</a:t>
            </a:r>
            <a:endParaRPr sz="2100">
              <a:solidFill>
                <a:srgbClr val="006983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6983"/>
              </a:buClr>
              <a:buSzPts val="2100"/>
              <a:buAutoNum type="arabicParenR"/>
            </a:pPr>
            <a:r>
              <a:rPr lang="en-GB" sz="2100">
                <a:solidFill>
                  <a:srgbClr val="006983"/>
                </a:solidFill>
              </a:rPr>
              <a:t>In groups of three or four, students write the descriptors for one category at “strong pass” and “fail” levels</a:t>
            </a:r>
            <a:endParaRPr sz="2100">
              <a:solidFill>
                <a:srgbClr val="006983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6983"/>
              </a:buClr>
              <a:buSzPts val="2100"/>
              <a:buAutoNum type="arabicParenR"/>
            </a:pPr>
            <a:r>
              <a:rPr lang="en-GB" sz="2100">
                <a:solidFill>
                  <a:srgbClr val="006983"/>
                </a:solidFill>
              </a:rPr>
              <a:t>A different group then writes descriptors at 2:1, 2:2 and 3rd levels</a:t>
            </a:r>
            <a:endParaRPr sz="2100">
              <a:solidFill>
                <a:srgbClr val="006983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6983"/>
              </a:buClr>
              <a:buSzPts val="2100"/>
              <a:buAutoNum type="arabicParenR"/>
            </a:pPr>
            <a:r>
              <a:rPr lang="en-GB" sz="2100">
                <a:solidFill>
                  <a:srgbClr val="006983"/>
                </a:solidFill>
              </a:rPr>
              <a:t>A different group then checks across the levels to ensure consistency</a:t>
            </a:r>
            <a:endParaRPr sz="2100">
              <a:solidFill>
                <a:srgbClr val="006983"/>
              </a:solidFill>
            </a:endParaRPr>
          </a:p>
        </p:txBody>
      </p:sp>
      <p:sp>
        <p:nvSpPr>
          <p:cNvPr id="181" name="Google Shape;181;p38"/>
          <p:cNvSpPr txBox="1">
            <a:spLocks noGrp="1"/>
          </p:cNvSpPr>
          <p:nvPr>
            <p:ph type="title"/>
          </p:nvPr>
        </p:nvSpPr>
        <p:spPr>
          <a:xfrm>
            <a:off x="61975" y="8425"/>
            <a:ext cx="7980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A8005D"/>
                </a:solidFill>
                <a:highlight>
                  <a:srgbClr val="A8005D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GB" sz="3500">
                <a:solidFill>
                  <a:srgbClr val="FFFFFF"/>
                </a:solidFill>
                <a:highlight>
                  <a:srgbClr val="A8005D"/>
                </a:highlight>
                <a:latin typeface="Calibri"/>
                <a:ea typeface="Calibri"/>
                <a:cs typeface="Calibri"/>
                <a:sym typeface="Calibri"/>
              </a:rPr>
              <a:t>Student Generated Assessment Criteria</a:t>
            </a:r>
            <a:r>
              <a:rPr lang="en-GB" sz="3500">
                <a:solidFill>
                  <a:srgbClr val="A8005D"/>
                </a:solidFill>
                <a:highlight>
                  <a:srgbClr val="A8005D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3500">
              <a:solidFill>
                <a:srgbClr val="A8005D"/>
              </a:solidFill>
              <a:highlight>
                <a:srgbClr val="A8005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9"/>
          <p:cNvSpPr txBox="1">
            <a:spLocks noGrp="1"/>
          </p:cNvSpPr>
          <p:nvPr>
            <p:ph type="ctrTitle"/>
          </p:nvPr>
        </p:nvSpPr>
        <p:spPr>
          <a:xfrm>
            <a:off x="193200" y="0"/>
            <a:ext cx="8950800" cy="8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FFFFFF"/>
                </a:solidFill>
                <a:highlight>
                  <a:srgbClr val="A8005D"/>
                </a:highlight>
                <a:latin typeface="Calibri"/>
                <a:ea typeface="Calibri"/>
                <a:cs typeface="Calibri"/>
                <a:sym typeface="Calibri"/>
              </a:rPr>
              <a:t>Assessment Criteria Categories: your turn</a:t>
            </a:r>
            <a:endParaRPr sz="2800">
              <a:solidFill>
                <a:srgbClr val="FFFFFF"/>
              </a:solidFill>
              <a:highlight>
                <a:srgbClr val="A8005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9"/>
          <p:cNvSpPr txBox="1"/>
          <p:nvPr/>
        </p:nvSpPr>
        <p:spPr>
          <a:xfrm>
            <a:off x="283500" y="1328025"/>
            <a:ext cx="8699400" cy="45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6983"/>
                </a:solidFill>
              </a:rPr>
              <a:t>Group discussion: 10 mins</a:t>
            </a:r>
            <a:endParaRPr sz="2600">
              <a:solidFill>
                <a:srgbClr val="00698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6983"/>
                </a:solidFill>
              </a:rPr>
              <a:t>Think about communication in groups of people from diverse backgrounds.  What represents “good” or “bad” communication?  </a:t>
            </a:r>
            <a:endParaRPr sz="2600">
              <a:solidFill>
                <a:srgbClr val="00698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698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6983"/>
                </a:solidFill>
              </a:rPr>
              <a:t>Which categories would you use to assess transcultural communication?</a:t>
            </a:r>
            <a:endParaRPr sz="2600">
              <a:solidFill>
                <a:srgbClr val="00698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698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6983"/>
                </a:solidFill>
              </a:rPr>
              <a:t>Add them to the menti as they come up.</a:t>
            </a:r>
            <a:endParaRPr sz="2600">
              <a:solidFill>
                <a:srgbClr val="00698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698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6983"/>
              </a:solidFill>
            </a:endParaRPr>
          </a:p>
        </p:txBody>
      </p:sp>
      <p:sp>
        <p:nvSpPr>
          <p:cNvPr id="188" name="Google Shape;188;p39"/>
          <p:cNvSpPr txBox="1"/>
          <p:nvPr/>
        </p:nvSpPr>
        <p:spPr>
          <a:xfrm>
            <a:off x="193200" y="4899225"/>
            <a:ext cx="8506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u="sng">
                <a:solidFill>
                  <a:schemeClr val="hlink"/>
                </a:solidFill>
                <a:hlinkClick r:id="rId4"/>
              </a:rPr>
              <a:t>Go to www.menti.com and use the code 2099 1244</a:t>
            </a:r>
            <a:endParaRPr sz="2600" b="1">
              <a:solidFill>
                <a:srgbClr val="A8005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" name="Google Shape;193;p40"/>
          <p:cNvGraphicFramePr/>
          <p:nvPr/>
        </p:nvGraphicFramePr>
        <p:xfrm>
          <a:off x="119113" y="726500"/>
          <a:ext cx="8905775" cy="3774440"/>
        </p:xfrm>
        <a:graphic>
          <a:graphicData uri="http://schemas.openxmlformats.org/drawingml/2006/table">
            <a:tbl>
              <a:tblPr>
                <a:noFill/>
                <a:tableStyleId>{107A5209-1422-49DB-883E-227DD87F2CFA}</a:tableStyleId>
              </a:tblPr>
              <a:tblGrid>
                <a:gridCol w="81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2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2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2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Listening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Engagement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Openness/Sensitivity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Clear communication</a:t>
                      </a:r>
                      <a:endParaRPr sz="11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70+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First Class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-GB" sz="1100"/>
                        <a:t>Consistently uses appropriate eye contact </a:t>
                      </a:r>
                      <a:endParaRPr sz="1100"/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-GB" sz="1100"/>
                        <a:t>Consistently uses engaged and open body language.</a:t>
                      </a:r>
                      <a:endParaRPr sz="1100"/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-GB" sz="1100"/>
                        <a:t>Appropriate and consistent use of gestures and nodding</a:t>
                      </a:r>
                      <a:endParaRPr sz="1100"/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-GB" sz="1100"/>
                        <a:t>Concise understanding of reading the room and awareness of not interrupting when it disrupts communication</a:t>
                      </a:r>
                      <a:endParaRPr sz="1100"/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-GB" sz="1100"/>
                        <a:t>Consistent use of turn taking and adapting to others’ contributions to create a balanced conversation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-GB" sz="1100"/>
                        <a:t>Consistently asks relevant and appropriate questions to the group </a:t>
                      </a:r>
                      <a:endParaRPr sz="1100"/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-GB" sz="1100"/>
                        <a:t>When contributing, consistently and appropriately contributes meaningfully with detailed content.</a:t>
                      </a:r>
                      <a:endParaRPr sz="1100"/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-GB" sz="1100"/>
                        <a:t>Effectively builds on points presented in the discussion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-GB" sz="1100"/>
                        <a:t>Consistently ready to communicate with others</a:t>
                      </a:r>
                      <a:endParaRPr sz="1100"/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-GB" sz="1100"/>
                        <a:t>Always open for correction</a:t>
                      </a:r>
                      <a:endParaRPr sz="1100"/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-GB" sz="1100"/>
                        <a:t>Consistently accepting of linguistic and grammatical errors</a:t>
                      </a:r>
                      <a:endParaRPr sz="1100"/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-GB" sz="1100"/>
                        <a:t>Consistently  accepts difference in individual personal values and culture differences </a:t>
                      </a:r>
                      <a:endParaRPr sz="1100"/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-GB" sz="1100"/>
                        <a:t>Consistently shows great interest in other cultures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As speaker:</a:t>
                      </a:r>
                      <a:endParaRPr sz="1100"/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-GB" sz="1100"/>
                        <a:t>Consistently speaks clearly and at an appropriate pace</a:t>
                      </a:r>
                      <a:endParaRPr sz="1100"/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-GB" sz="1100"/>
                        <a:t>Consistently doesn't use idiomatic (exclusive) language </a:t>
                      </a:r>
                      <a:endParaRPr sz="1100"/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As listener:</a:t>
                      </a:r>
                      <a:endParaRPr sz="1100"/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-GB" sz="1100"/>
                        <a:t>Consistently requests clarification when needed and does not move on when not understanding something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4" name="Google Shape;194;p40"/>
          <p:cNvSpPr txBox="1"/>
          <p:nvPr/>
        </p:nvSpPr>
        <p:spPr>
          <a:xfrm>
            <a:off x="602863" y="4804775"/>
            <a:ext cx="7938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u="sng">
                <a:solidFill>
                  <a:schemeClr val="hlink"/>
                </a:solidFill>
                <a:hlinkClick r:id="rId3"/>
              </a:rPr>
              <a:t>LINK to criteria generated by the 2019 cohort</a:t>
            </a:r>
            <a:endParaRPr sz="2600"/>
          </a:p>
        </p:txBody>
      </p:sp>
      <p:sp>
        <p:nvSpPr>
          <p:cNvPr id="195" name="Google Shape;195;p40"/>
          <p:cNvSpPr txBox="1"/>
          <p:nvPr/>
        </p:nvSpPr>
        <p:spPr>
          <a:xfrm>
            <a:off x="0" y="0"/>
            <a:ext cx="91440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rgbClr val="FFFFFF"/>
                </a:solidFill>
                <a:highlight>
                  <a:srgbClr val="A8005D"/>
                </a:highlight>
                <a:latin typeface="Calibri"/>
                <a:ea typeface="Calibri"/>
                <a:cs typeface="Calibri"/>
                <a:sym typeface="Calibri"/>
              </a:rPr>
              <a:t>Example of student Generated Assessment Criteria</a:t>
            </a:r>
            <a:r>
              <a:rPr lang="en-GB" sz="3500">
                <a:solidFill>
                  <a:srgbClr val="A8005D"/>
                </a:solidFill>
                <a:highlight>
                  <a:srgbClr val="A8005D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3500">
              <a:solidFill>
                <a:srgbClr val="A8005D"/>
              </a:solidFill>
              <a:highlight>
                <a:srgbClr val="A8005D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1"/>
          <p:cNvSpPr txBox="1">
            <a:spLocks noGrp="1"/>
          </p:cNvSpPr>
          <p:nvPr>
            <p:ph type="ctrTitle"/>
          </p:nvPr>
        </p:nvSpPr>
        <p:spPr>
          <a:xfrm>
            <a:off x="193200" y="0"/>
            <a:ext cx="8950800" cy="8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FFFFFF"/>
                </a:solidFill>
                <a:highlight>
                  <a:srgbClr val="A8005D"/>
                </a:highlight>
                <a:latin typeface="Calibri"/>
                <a:ea typeface="Calibri"/>
                <a:cs typeface="Calibri"/>
                <a:sym typeface="Calibri"/>
              </a:rPr>
              <a:t>Student Experiences</a:t>
            </a:r>
            <a:endParaRPr sz="2800">
              <a:solidFill>
                <a:srgbClr val="FFFFFF"/>
              </a:solidFill>
              <a:highlight>
                <a:srgbClr val="A8005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41"/>
          <p:cNvSpPr txBox="1"/>
          <p:nvPr/>
        </p:nvSpPr>
        <p:spPr>
          <a:xfrm>
            <a:off x="283500" y="1328025"/>
            <a:ext cx="8699400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6983"/>
                </a:solidFill>
              </a:rPr>
              <a:t>What did you learn from the module?</a:t>
            </a:r>
            <a:endParaRPr sz="3400">
              <a:solidFill>
                <a:srgbClr val="00698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6983"/>
                </a:solidFill>
              </a:rPr>
              <a:t>What did you find challenging?</a:t>
            </a:r>
            <a:endParaRPr sz="3400">
              <a:solidFill>
                <a:srgbClr val="00698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rgbClr val="00698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6983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2"/>
          <p:cNvSpPr txBox="1"/>
          <p:nvPr/>
        </p:nvSpPr>
        <p:spPr>
          <a:xfrm>
            <a:off x="141200" y="2456603"/>
            <a:ext cx="8640900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rgbClr val="FFFFFF"/>
                </a:solidFill>
                <a:highlight>
                  <a:srgbClr val="005E75"/>
                </a:highlight>
                <a:latin typeface="Calibri"/>
                <a:ea typeface="Calibri"/>
                <a:cs typeface="Calibri"/>
                <a:sym typeface="Calibri"/>
              </a:rPr>
              <a:t>Thank you </a:t>
            </a:r>
            <a:endParaRPr sz="4000" dirty="0">
              <a:solidFill>
                <a:srgbClr val="FFFFFF"/>
              </a:solidFill>
              <a:highlight>
                <a:srgbClr val="005E75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rgbClr val="FFFFFF"/>
                </a:solidFill>
                <a:highlight>
                  <a:srgbClr val="005E75"/>
                </a:highlight>
                <a:latin typeface="Calibri"/>
                <a:ea typeface="Calibri"/>
                <a:cs typeface="Calibri"/>
                <a:sym typeface="Calibri"/>
              </a:rPr>
              <a:t>Questions or comments?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4000" dirty="0">
              <a:solidFill>
                <a:srgbClr val="FFFFFF"/>
              </a:solidFill>
              <a:highlight>
                <a:srgbClr val="005E75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rgbClr val="FFFFFF"/>
                </a:solidFill>
                <a:highlight>
                  <a:srgbClr val="005E75"/>
                </a:highlight>
                <a:latin typeface="Calibri"/>
                <a:ea typeface="Calibri"/>
                <a:cs typeface="Calibri"/>
                <a:sym typeface="Calibri"/>
              </a:rPr>
              <a:t>victoria.jack@york.ac.uk</a:t>
            </a:r>
            <a:r>
              <a:rPr lang="en-GB" sz="4000" dirty="0">
                <a:solidFill>
                  <a:srgbClr val="005E75"/>
                </a:solidFill>
                <a:highlight>
                  <a:srgbClr val="005E75"/>
                </a:highlight>
                <a:latin typeface="Calibri"/>
                <a:ea typeface="Calibri"/>
                <a:cs typeface="Calibri"/>
                <a:sym typeface="Calibri"/>
              </a:rPr>
              <a:t>I</a:t>
            </a:r>
            <a:endParaRPr sz="4000" dirty="0">
              <a:solidFill>
                <a:srgbClr val="005E75"/>
              </a:solidFill>
              <a:highlight>
                <a:srgbClr val="005E75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1D2A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2"/>
          <p:cNvSpPr txBox="1"/>
          <p:nvPr/>
        </p:nvSpPr>
        <p:spPr>
          <a:xfrm>
            <a:off x="638978" y="1387967"/>
            <a:ext cx="832875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ym typeface="Calibri"/>
              </a:rPr>
              <a:t>References:</a:t>
            </a:r>
          </a:p>
          <a:p>
            <a:r>
              <a:rPr lang="en-GB" sz="1800" dirty="0" err="1">
                <a:solidFill>
                  <a:schemeClr val="dk1"/>
                </a:solidFill>
              </a:rPr>
              <a:t>Cranton</a:t>
            </a:r>
            <a:r>
              <a:rPr lang="en-GB" sz="1800" dirty="0">
                <a:solidFill>
                  <a:schemeClr val="dk1"/>
                </a:solidFill>
              </a:rPr>
              <a:t> P, (2001) “Becoming an Authentic Teacher” Malabar FL: Krieger Publishing</a:t>
            </a:r>
          </a:p>
          <a:p>
            <a:endParaRPr lang="en-GB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ym typeface="Calibri"/>
              </a:rPr>
              <a:t>Ortiz F (1995) Cuban Counterpoint: Tobacco and Sugar, Duke,  Durham UK</a:t>
            </a:r>
            <a:endParaRPr sz="1800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008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/>
        </p:nvSpPr>
        <p:spPr>
          <a:xfrm>
            <a:off x="447250" y="1563400"/>
            <a:ext cx="8183100" cy="13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800" b="1">
                <a:solidFill>
                  <a:srgbClr val="A8005D"/>
                </a:solidFill>
                <a:latin typeface="Calibri"/>
                <a:ea typeface="Calibri"/>
                <a:cs typeface="Calibri"/>
                <a:sym typeface="Calibri"/>
              </a:rPr>
              <a:t>Transcultural communication: </a:t>
            </a:r>
            <a:endParaRPr sz="3800" b="1">
              <a:solidFill>
                <a:srgbClr val="A800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800" b="1">
                <a:solidFill>
                  <a:srgbClr val="A8005D"/>
                </a:solidFill>
                <a:latin typeface="Calibri"/>
                <a:ea typeface="Calibri"/>
                <a:cs typeface="Calibri"/>
                <a:sym typeface="Calibri"/>
              </a:rPr>
              <a:t>Language and locus of integration </a:t>
            </a:r>
            <a:endParaRPr sz="3800" b="1">
              <a:solidFill>
                <a:srgbClr val="A800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800" b="1">
                <a:solidFill>
                  <a:srgbClr val="A8005D"/>
                </a:solidFill>
                <a:latin typeface="Calibri"/>
                <a:ea typeface="Calibri"/>
                <a:cs typeface="Calibri"/>
                <a:sym typeface="Calibri"/>
              </a:rPr>
              <a:t>in diversifying HE</a:t>
            </a:r>
            <a:endParaRPr sz="5500" b="1">
              <a:solidFill>
                <a:srgbClr val="A800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900" b="1">
              <a:solidFill>
                <a:srgbClr val="0069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7"/>
          <p:cNvSpPr txBox="1"/>
          <p:nvPr/>
        </p:nvSpPr>
        <p:spPr>
          <a:xfrm>
            <a:off x="480450" y="3654650"/>
            <a:ext cx="8183100" cy="9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005E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rgbClr val="005E75"/>
                </a:solidFill>
                <a:latin typeface="Calibri"/>
                <a:ea typeface="Calibri"/>
                <a:cs typeface="Calibri"/>
                <a:sym typeface="Calibri"/>
              </a:rPr>
              <a:t>Victoria Jack, Yoshikazu Sakamoto, </a:t>
            </a:r>
            <a:endParaRPr sz="3100">
              <a:solidFill>
                <a:srgbClr val="005E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rgbClr val="005E75"/>
                </a:solidFill>
                <a:latin typeface="Calibri"/>
                <a:ea typeface="Calibri"/>
                <a:cs typeface="Calibri"/>
                <a:sym typeface="Calibri"/>
              </a:rPr>
              <a:t>Bijia Xing (Kate), Pelin Derinalp, Katie Smith</a:t>
            </a:r>
            <a:endParaRPr sz="3100">
              <a:solidFill>
                <a:srgbClr val="005E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rgbClr val="005E75"/>
                </a:solidFill>
                <a:latin typeface="Calibri"/>
                <a:ea typeface="Calibri"/>
                <a:cs typeface="Calibri"/>
                <a:sym typeface="Calibri"/>
              </a:rPr>
              <a:t>University of York</a:t>
            </a:r>
            <a:endParaRPr sz="3100">
              <a:solidFill>
                <a:srgbClr val="005E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>
            <a:spLocks noGrp="1"/>
          </p:cNvSpPr>
          <p:nvPr>
            <p:ph type="subTitle" idx="1"/>
          </p:nvPr>
        </p:nvSpPr>
        <p:spPr>
          <a:xfrm>
            <a:off x="388050" y="647725"/>
            <a:ext cx="8755800" cy="45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006983"/>
                </a:solidFill>
                <a:highlight>
                  <a:srgbClr val="006983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GB" sz="3500">
                <a:solidFill>
                  <a:srgbClr val="FFFFFF"/>
                </a:solidFill>
                <a:highlight>
                  <a:srgbClr val="006983"/>
                </a:highlight>
                <a:latin typeface="Calibri"/>
                <a:ea typeface="Calibri"/>
                <a:cs typeface="Calibri"/>
                <a:sym typeface="Calibri"/>
              </a:rPr>
              <a:t>In this session we cover:</a:t>
            </a:r>
            <a:r>
              <a:rPr lang="en-GB" sz="3500">
                <a:solidFill>
                  <a:srgbClr val="006983"/>
                </a:solidFill>
                <a:highlight>
                  <a:srgbClr val="006983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3500">
              <a:solidFill>
                <a:srgbClr val="006983"/>
              </a:solidFill>
              <a:highlight>
                <a:srgbClr val="006983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0850" algn="l" rtl="0">
              <a:lnSpc>
                <a:spcPct val="100000"/>
              </a:lnSpc>
              <a:spcBef>
                <a:spcPts val="1536"/>
              </a:spcBef>
              <a:spcAft>
                <a:spcPts val="0"/>
              </a:spcAft>
              <a:buClr>
                <a:srgbClr val="005E75"/>
              </a:buClr>
              <a:buSzPts val="3500"/>
              <a:buFont typeface="Calibri"/>
              <a:buChar char="●"/>
            </a:pPr>
            <a:r>
              <a:rPr lang="en-GB" sz="3500">
                <a:solidFill>
                  <a:srgbClr val="005E75"/>
                </a:solidFill>
                <a:latin typeface="Calibri"/>
                <a:ea typeface="Calibri"/>
                <a:cs typeface="Calibri"/>
                <a:sym typeface="Calibri"/>
              </a:rPr>
              <a:t>The context &amp; its opportunities</a:t>
            </a:r>
            <a:endParaRPr sz="3500">
              <a:solidFill>
                <a:srgbClr val="005E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005D"/>
              </a:buClr>
              <a:buSzPts val="3500"/>
              <a:buFont typeface="Calibri"/>
              <a:buChar char="●"/>
            </a:pPr>
            <a:r>
              <a:rPr lang="en-GB" sz="3500">
                <a:solidFill>
                  <a:srgbClr val="A8005D"/>
                </a:solidFill>
                <a:latin typeface="Calibri"/>
                <a:ea typeface="Calibri"/>
                <a:cs typeface="Calibri"/>
                <a:sym typeface="Calibri"/>
              </a:rPr>
              <a:t>Transcultural Communication module</a:t>
            </a:r>
            <a:endParaRPr sz="3500">
              <a:solidFill>
                <a:srgbClr val="A800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52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005E75"/>
                </a:solidFill>
                <a:latin typeface="Calibri"/>
                <a:ea typeface="Calibri"/>
                <a:cs typeface="Calibri"/>
                <a:sym typeface="Calibri"/>
              </a:rPr>
              <a:t>The pedagogical approach:Co-constructed module content development </a:t>
            </a:r>
            <a:endParaRPr sz="3500">
              <a:solidFill>
                <a:srgbClr val="005E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52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A8005D"/>
                </a:solidFill>
                <a:latin typeface="Calibri"/>
                <a:ea typeface="Calibri"/>
                <a:cs typeface="Calibri"/>
                <a:sym typeface="Calibri"/>
              </a:rPr>
              <a:t>Student generated assessment criteria</a:t>
            </a:r>
            <a:endParaRPr sz="3500">
              <a:solidFill>
                <a:srgbClr val="A800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0850" algn="l" rtl="0">
              <a:lnSpc>
                <a:spcPct val="100000"/>
              </a:lnSpc>
              <a:spcBef>
                <a:spcPts val="552"/>
              </a:spcBef>
              <a:spcAft>
                <a:spcPts val="0"/>
              </a:spcAft>
              <a:buClr>
                <a:srgbClr val="A8005D"/>
              </a:buClr>
              <a:buSzPts val="3500"/>
              <a:buFont typeface="Calibri"/>
              <a:buChar char="●"/>
            </a:pPr>
            <a:r>
              <a:rPr lang="en-GB" sz="3500">
                <a:solidFill>
                  <a:srgbClr val="A8005D"/>
                </a:solidFill>
                <a:latin typeface="Calibri"/>
                <a:ea typeface="Calibri"/>
                <a:cs typeface="Calibri"/>
                <a:sym typeface="Calibri"/>
              </a:rPr>
              <a:t>Student experiences</a:t>
            </a:r>
            <a:endParaRPr sz="3500">
              <a:solidFill>
                <a:srgbClr val="005E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8"/>
          <p:cNvSpPr txBox="1">
            <a:spLocks noGrp="1"/>
          </p:cNvSpPr>
          <p:nvPr>
            <p:ph type="ctrTitle"/>
          </p:nvPr>
        </p:nvSpPr>
        <p:spPr>
          <a:xfrm>
            <a:off x="61975" y="8425"/>
            <a:ext cx="3957600" cy="8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A8005D"/>
                </a:solidFill>
                <a:highlight>
                  <a:srgbClr val="A8005D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GB" sz="3500">
                <a:solidFill>
                  <a:srgbClr val="FFFFFF"/>
                </a:solidFill>
                <a:highlight>
                  <a:srgbClr val="A8005D"/>
                </a:highlight>
                <a:latin typeface="Calibri"/>
                <a:ea typeface="Calibri"/>
                <a:cs typeface="Calibri"/>
                <a:sym typeface="Calibri"/>
              </a:rPr>
              <a:t>Today’s session</a:t>
            </a:r>
            <a:r>
              <a:rPr lang="en-GB" sz="3500">
                <a:solidFill>
                  <a:srgbClr val="A8005D"/>
                </a:solidFill>
                <a:highlight>
                  <a:srgbClr val="A8005D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3500">
              <a:solidFill>
                <a:srgbClr val="E60D2E"/>
              </a:solidFill>
              <a:highlight>
                <a:srgbClr val="A8005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 txBox="1">
            <a:spLocks noGrp="1"/>
          </p:cNvSpPr>
          <p:nvPr>
            <p:ph type="body" idx="1"/>
          </p:nvPr>
        </p:nvSpPr>
        <p:spPr>
          <a:xfrm>
            <a:off x="110200" y="952800"/>
            <a:ext cx="8779800" cy="47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3636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>
                <a:solidFill>
                  <a:srgbClr val="005E75"/>
                </a:solidFill>
                <a:latin typeface="Calibri"/>
                <a:ea typeface="Calibri"/>
                <a:cs typeface="Calibri"/>
                <a:sym typeface="Calibri"/>
              </a:rPr>
              <a:t>Expectations: A friendly international community</a:t>
            </a:r>
            <a:endParaRPr sz="2800">
              <a:solidFill>
                <a:srgbClr val="005E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rgbClr val="005E75"/>
                </a:solidFill>
                <a:latin typeface="Calibri"/>
                <a:ea typeface="Calibri"/>
                <a:cs typeface="Calibri"/>
                <a:sym typeface="Calibri"/>
              </a:rPr>
              <a:t>The UK is home to over 400,000 international higher education students each year (Higher Education Statistics Agency (HESA) 2018/19). You will be living and studying in a welcoming and multicultural environment.</a:t>
            </a:r>
            <a:endParaRPr sz="1900">
              <a:solidFill>
                <a:srgbClr val="005E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rgbClr val="005E75"/>
                </a:solidFill>
                <a:latin typeface="Calibri"/>
                <a:ea typeface="Calibri"/>
                <a:cs typeface="Calibri"/>
                <a:sym typeface="Calibri"/>
              </a:rPr>
              <a:t>The UK also ranks as the top study destination in the world for overall student support and satisfaction (The UK’s Competitive Advantage 2017, Universities UK International)</a:t>
            </a:r>
            <a:r>
              <a:rPr lang="en-GB" sz="400">
                <a:solidFill>
                  <a:srgbClr val="404040"/>
                </a:solidFill>
                <a:highlight>
                  <a:srgbClr val="FFFFFF"/>
                </a:highlight>
              </a:rPr>
              <a:t>.</a:t>
            </a:r>
            <a:endParaRPr sz="4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200">
                <a:solidFill>
                  <a:srgbClr val="404040"/>
                </a:solidFill>
                <a:highlight>
                  <a:srgbClr val="FFFFFF"/>
                </a:highlight>
              </a:rPr>
              <a:t>vs</a:t>
            </a:r>
            <a:endParaRPr sz="32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>
                <a:solidFill>
                  <a:srgbClr val="A8005D"/>
                </a:solidFill>
                <a:latin typeface="Calibri"/>
                <a:ea typeface="Calibri"/>
                <a:cs typeface="Calibri"/>
                <a:sym typeface="Calibri"/>
              </a:rPr>
              <a:t>Reality: “The painful process of transculturation”:  Ortiz 1995 p102</a:t>
            </a:r>
            <a:endParaRPr sz="2800">
              <a:solidFill>
                <a:srgbClr val="A800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rgbClr val="005E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9"/>
          <p:cNvSpPr txBox="1">
            <a:spLocks noGrp="1"/>
          </p:cNvSpPr>
          <p:nvPr>
            <p:ph type="title"/>
          </p:nvPr>
        </p:nvSpPr>
        <p:spPr>
          <a:xfrm>
            <a:off x="61975" y="8425"/>
            <a:ext cx="7980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A8005D"/>
                </a:solidFill>
                <a:highlight>
                  <a:srgbClr val="A8005D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GB" sz="3500">
                <a:solidFill>
                  <a:srgbClr val="FFFFFF"/>
                </a:solidFill>
                <a:highlight>
                  <a:srgbClr val="A8005D"/>
                </a:highlight>
                <a:latin typeface="Calibri"/>
                <a:ea typeface="Calibri"/>
                <a:cs typeface="Calibri"/>
                <a:sym typeface="Calibri"/>
              </a:rPr>
              <a:t>The context and opportunities</a:t>
            </a:r>
            <a:r>
              <a:rPr lang="en-GB" sz="3500">
                <a:solidFill>
                  <a:srgbClr val="A8005D"/>
                </a:solidFill>
                <a:highlight>
                  <a:srgbClr val="A8005D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3500">
              <a:solidFill>
                <a:srgbClr val="A8005D"/>
              </a:solidFill>
              <a:highlight>
                <a:srgbClr val="A8005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>
            <a:spLocks noGrp="1"/>
          </p:cNvSpPr>
          <p:nvPr>
            <p:ph type="body" idx="1"/>
          </p:nvPr>
        </p:nvSpPr>
        <p:spPr>
          <a:xfrm>
            <a:off x="110200" y="952800"/>
            <a:ext cx="8779800" cy="47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A8005D"/>
              </a:buClr>
              <a:buSzPts val="2300"/>
              <a:buFont typeface="Calibri"/>
              <a:buChar char="●"/>
            </a:pPr>
            <a:r>
              <a:rPr lang="en-GB" sz="2300">
                <a:solidFill>
                  <a:srgbClr val="A8005D"/>
                </a:solidFill>
                <a:latin typeface="Calibri"/>
                <a:ea typeface="Calibri"/>
                <a:cs typeface="Calibri"/>
                <a:sym typeface="Calibri"/>
              </a:rPr>
              <a:t>Decolonising the curriculum </a:t>
            </a:r>
            <a:endParaRPr sz="2300">
              <a:solidFill>
                <a:srgbClr val="A800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A8005D"/>
              </a:buClr>
              <a:buSzPts val="2300"/>
              <a:buFont typeface="Calibri"/>
              <a:buChar char="●"/>
            </a:pPr>
            <a:r>
              <a:rPr lang="en-GB" sz="2300">
                <a:solidFill>
                  <a:srgbClr val="A8005D"/>
                </a:solidFill>
                <a:latin typeface="Calibri"/>
                <a:ea typeface="Calibri"/>
                <a:cs typeface="Calibri"/>
                <a:sym typeface="Calibri"/>
              </a:rPr>
              <a:t>Widening participation </a:t>
            </a:r>
            <a:endParaRPr sz="2300">
              <a:solidFill>
                <a:srgbClr val="A800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A8005D"/>
              </a:buClr>
              <a:buSzPts val="2300"/>
              <a:buFont typeface="Calibri"/>
              <a:buChar char="●"/>
            </a:pPr>
            <a:r>
              <a:rPr lang="en-GB" sz="2300">
                <a:solidFill>
                  <a:srgbClr val="A8005D"/>
                </a:solidFill>
                <a:latin typeface="Calibri"/>
                <a:ea typeface="Calibri"/>
                <a:cs typeface="Calibri"/>
                <a:sym typeface="Calibri"/>
              </a:rPr>
              <a:t>Employability:  British Council (2013) Culture at Work </a:t>
            </a:r>
            <a:endParaRPr sz="2300">
              <a:solidFill>
                <a:srgbClr val="A800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A8005D"/>
              </a:buClr>
              <a:buSzPts val="2300"/>
              <a:buFont typeface="Calibri"/>
              <a:buChar char="●"/>
            </a:pPr>
            <a:r>
              <a:rPr lang="en-GB" sz="2300">
                <a:solidFill>
                  <a:srgbClr val="A8005D"/>
                </a:solidFill>
                <a:latin typeface="Calibri"/>
                <a:ea typeface="Calibri"/>
                <a:cs typeface="Calibri"/>
                <a:sym typeface="Calibri"/>
              </a:rPr>
              <a:t>Students as partners in curriculum development</a:t>
            </a:r>
            <a:endParaRPr sz="2300">
              <a:solidFill>
                <a:srgbClr val="A800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3636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5E75"/>
                </a:solidFill>
                <a:latin typeface="Calibri"/>
                <a:ea typeface="Calibri"/>
                <a:cs typeface="Calibri"/>
                <a:sym typeface="Calibri"/>
              </a:rPr>
              <a:t>Response: Transcultural Communication Module</a:t>
            </a:r>
            <a:endParaRPr sz="2800">
              <a:solidFill>
                <a:srgbClr val="005E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363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50">
                <a:solidFill>
                  <a:srgbClr val="A8005D"/>
                </a:solidFill>
                <a:highlight>
                  <a:srgbClr val="FFFFFF"/>
                </a:highlight>
              </a:rPr>
              <a:t>This module aims to help students understand factors and issues in transcultural communication and how this differs from 'intercultural communication'</a:t>
            </a:r>
            <a:endParaRPr sz="1750">
              <a:solidFill>
                <a:srgbClr val="A8005D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3636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50">
                <a:solidFill>
                  <a:srgbClr val="A8005D"/>
                </a:solidFill>
                <a:highlight>
                  <a:srgbClr val="FFFFFF"/>
                </a:highlight>
              </a:rPr>
              <a:t>Students will be expected to critically analyse stereotyped or essentialist views of culture, whether national, religious or otherwise socio-historically constructed, and move towards an understanding of communication in a constantly fluctuating context where cultural identities are emergent</a:t>
            </a:r>
            <a:endParaRPr sz="3400">
              <a:solidFill>
                <a:srgbClr val="A800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rgbClr val="005E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0"/>
          <p:cNvSpPr txBox="1">
            <a:spLocks noGrp="1"/>
          </p:cNvSpPr>
          <p:nvPr>
            <p:ph type="title"/>
          </p:nvPr>
        </p:nvSpPr>
        <p:spPr>
          <a:xfrm>
            <a:off x="61975" y="8425"/>
            <a:ext cx="7980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A8005D"/>
                </a:solidFill>
                <a:highlight>
                  <a:srgbClr val="A8005D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GB" sz="3500">
                <a:solidFill>
                  <a:srgbClr val="FFFFFF"/>
                </a:solidFill>
                <a:highlight>
                  <a:srgbClr val="A8005D"/>
                </a:highlight>
                <a:latin typeface="Calibri"/>
                <a:ea typeface="Calibri"/>
                <a:cs typeface="Calibri"/>
                <a:sym typeface="Calibri"/>
              </a:rPr>
              <a:t>The context and opportunities cont</a:t>
            </a:r>
            <a:r>
              <a:rPr lang="en-GB" sz="3500">
                <a:solidFill>
                  <a:srgbClr val="A8005D"/>
                </a:solidFill>
                <a:highlight>
                  <a:srgbClr val="A8005D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3500">
              <a:solidFill>
                <a:srgbClr val="A8005D"/>
              </a:solidFill>
              <a:highlight>
                <a:srgbClr val="A8005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subTitle" idx="1"/>
          </p:nvPr>
        </p:nvSpPr>
        <p:spPr>
          <a:xfrm>
            <a:off x="388200" y="957725"/>
            <a:ext cx="8755800" cy="45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0850" algn="l" rtl="0">
              <a:lnSpc>
                <a:spcPct val="100000"/>
              </a:lnSpc>
              <a:spcBef>
                <a:spcPts val="1536"/>
              </a:spcBef>
              <a:spcAft>
                <a:spcPts val="0"/>
              </a:spcAft>
              <a:buClr>
                <a:srgbClr val="005E75"/>
              </a:buClr>
              <a:buSzPts val="3500"/>
              <a:buFont typeface="Calibri"/>
              <a:buChar char="●"/>
            </a:pPr>
            <a:r>
              <a:rPr lang="en-GB" sz="3500">
                <a:solidFill>
                  <a:srgbClr val="005E75"/>
                </a:solidFill>
                <a:latin typeface="Calibri"/>
                <a:ea typeface="Calibri"/>
                <a:cs typeface="Calibri"/>
                <a:sym typeface="Calibri"/>
              </a:rPr>
              <a:t>Bijia: Developing module themes</a:t>
            </a:r>
            <a:endParaRPr sz="3500">
              <a:solidFill>
                <a:srgbClr val="005E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005D"/>
              </a:buClr>
              <a:buSzPts val="3500"/>
              <a:buFont typeface="Calibri"/>
              <a:buChar char="●"/>
            </a:pPr>
            <a:r>
              <a:rPr lang="en-GB" sz="3500">
                <a:solidFill>
                  <a:srgbClr val="A8005D"/>
                </a:solidFill>
                <a:latin typeface="Calibri"/>
                <a:ea typeface="Calibri"/>
                <a:cs typeface="Calibri"/>
                <a:sym typeface="Calibri"/>
              </a:rPr>
              <a:t>Yoshi: taught session structure</a:t>
            </a:r>
            <a:endParaRPr sz="3500">
              <a:solidFill>
                <a:srgbClr val="A800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75"/>
              </a:buClr>
              <a:buSzPts val="3500"/>
              <a:buFont typeface="Calibri"/>
              <a:buChar char="●"/>
            </a:pPr>
            <a:r>
              <a:rPr lang="en-GB" sz="3500">
                <a:solidFill>
                  <a:srgbClr val="005E75"/>
                </a:solidFill>
                <a:latin typeface="Calibri"/>
                <a:ea typeface="Calibri"/>
                <a:cs typeface="Calibri"/>
                <a:sym typeface="Calibri"/>
              </a:rPr>
              <a:t>Pelin:  the assessments</a:t>
            </a:r>
            <a:endParaRPr sz="3500">
              <a:solidFill>
                <a:srgbClr val="005E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005D"/>
              </a:buClr>
              <a:buSzPts val="3500"/>
              <a:buFont typeface="Calibri"/>
              <a:buChar char="●"/>
            </a:pPr>
            <a:r>
              <a:rPr lang="en-GB" sz="3500">
                <a:solidFill>
                  <a:srgbClr val="A8005D"/>
                </a:solidFill>
                <a:latin typeface="Calibri"/>
                <a:ea typeface="Calibri"/>
                <a:cs typeface="Calibri"/>
                <a:sym typeface="Calibri"/>
              </a:rPr>
              <a:t>Katie:  assessment criteria (student generated) </a:t>
            </a:r>
            <a:endParaRPr sz="3500">
              <a:solidFill>
                <a:srgbClr val="005E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1"/>
          <p:cNvSpPr txBox="1">
            <a:spLocks noGrp="1"/>
          </p:cNvSpPr>
          <p:nvPr>
            <p:ph type="ctrTitle"/>
          </p:nvPr>
        </p:nvSpPr>
        <p:spPr>
          <a:xfrm>
            <a:off x="61975" y="8425"/>
            <a:ext cx="7661400" cy="8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A8005D"/>
                </a:solidFill>
                <a:highlight>
                  <a:srgbClr val="A8005D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GB" sz="3500">
                <a:solidFill>
                  <a:srgbClr val="FFFFFF"/>
                </a:solidFill>
                <a:highlight>
                  <a:srgbClr val="A8005D"/>
                </a:highlight>
                <a:latin typeface="Calibri"/>
                <a:ea typeface="Calibri"/>
                <a:cs typeface="Calibri"/>
                <a:sym typeface="Calibri"/>
              </a:rPr>
              <a:t>The Students and the module</a:t>
            </a:r>
            <a:r>
              <a:rPr lang="en-GB" sz="3500">
                <a:solidFill>
                  <a:srgbClr val="A8005D"/>
                </a:solidFill>
                <a:highlight>
                  <a:srgbClr val="A8005D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3500">
              <a:solidFill>
                <a:srgbClr val="E60D2E"/>
              </a:solidFill>
              <a:highlight>
                <a:srgbClr val="A8005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2"/>
          <p:cNvSpPr txBox="1">
            <a:spLocks noGrp="1"/>
          </p:cNvSpPr>
          <p:nvPr>
            <p:ph type="ctrTitle"/>
          </p:nvPr>
        </p:nvSpPr>
        <p:spPr>
          <a:xfrm>
            <a:off x="193200" y="0"/>
            <a:ext cx="8950800" cy="8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rgbClr val="A8005D"/>
                </a:solidFill>
                <a:highlight>
                  <a:srgbClr val="A8005D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GB" sz="3000">
                <a:solidFill>
                  <a:srgbClr val="FFFFFF"/>
                </a:solidFill>
                <a:highlight>
                  <a:srgbClr val="A8005D"/>
                </a:highlight>
                <a:latin typeface="Calibri"/>
                <a:ea typeface="Calibri"/>
                <a:cs typeface="Calibri"/>
                <a:sym typeface="Calibri"/>
              </a:rPr>
              <a:t>Developing the module themes: the first session</a:t>
            </a:r>
            <a:r>
              <a:rPr lang="en-GB" sz="3000">
                <a:solidFill>
                  <a:srgbClr val="A8005D"/>
                </a:solidFill>
                <a:highlight>
                  <a:srgbClr val="A8005D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>
              <a:solidFill>
                <a:srgbClr val="E60D2E"/>
              </a:solidFill>
              <a:highlight>
                <a:srgbClr val="A8005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32" descr="icc.jpg"/>
          <p:cNvPicPr preferRelativeResize="0"/>
          <p:nvPr/>
        </p:nvPicPr>
        <p:blipFill rotWithShape="1">
          <a:blip r:embed="rId4">
            <a:alphaModFix/>
          </a:blip>
          <a:srcRect t="4664" b="9121"/>
          <a:stretch/>
        </p:blipFill>
        <p:spPr>
          <a:xfrm>
            <a:off x="283900" y="792525"/>
            <a:ext cx="6788975" cy="38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2"/>
          <p:cNvSpPr txBox="1"/>
          <p:nvPr/>
        </p:nvSpPr>
        <p:spPr>
          <a:xfrm>
            <a:off x="6699825" y="1328025"/>
            <a:ext cx="2283000" cy="4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6983"/>
                </a:solidFill>
              </a:rPr>
              <a:t>Tasks:</a:t>
            </a:r>
            <a:endParaRPr>
              <a:solidFill>
                <a:srgbClr val="006983"/>
              </a:solidFill>
            </a:endParaRPr>
          </a:p>
          <a:p>
            <a:pPr marL="269999" lvl="0" indent="-178899" algn="l" rtl="0">
              <a:spcBef>
                <a:spcPts val="0"/>
              </a:spcBef>
              <a:spcAft>
                <a:spcPts val="0"/>
              </a:spcAft>
              <a:buClr>
                <a:srgbClr val="006983"/>
              </a:buClr>
              <a:buSzPts val="1400"/>
              <a:buAutoNum type="arabicParenR"/>
            </a:pPr>
            <a:r>
              <a:rPr lang="en-GB">
                <a:solidFill>
                  <a:srgbClr val="006983"/>
                </a:solidFill>
              </a:rPr>
              <a:t>Choose five values from the list that are important for you, share them with your group and explain why you chose them.</a:t>
            </a:r>
            <a:endParaRPr>
              <a:solidFill>
                <a:srgbClr val="006983"/>
              </a:solidFill>
            </a:endParaRPr>
          </a:p>
          <a:p>
            <a:pPr marL="269999" lvl="0" indent="-178899" algn="l" rtl="0">
              <a:spcBef>
                <a:spcPts val="0"/>
              </a:spcBef>
              <a:spcAft>
                <a:spcPts val="0"/>
              </a:spcAft>
              <a:buClr>
                <a:srgbClr val="006983"/>
              </a:buClr>
              <a:buSzPts val="1400"/>
              <a:buAutoNum type="arabicParenR"/>
            </a:pPr>
            <a:r>
              <a:rPr lang="en-GB">
                <a:solidFill>
                  <a:srgbClr val="006983"/>
                </a:solidFill>
              </a:rPr>
              <a:t>Choose five values that represent your the cultural group you identify with. Share them with your group, compare them with your group members and your different culture groups.</a:t>
            </a:r>
            <a:endParaRPr>
              <a:solidFill>
                <a:srgbClr val="006983"/>
              </a:solidFill>
            </a:endParaRPr>
          </a:p>
          <a:p>
            <a:pPr marL="269999" lvl="0" indent="-178899" algn="l" rtl="0">
              <a:spcBef>
                <a:spcPts val="0"/>
              </a:spcBef>
              <a:spcAft>
                <a:spcPts val="0"/>
              </a:spcAft>
              <a:buClr>
                <a:srgbClr val="006983"/>
              </a:buClr>
              <a:buSzPts val="1400"/>
              <a:buAutoNum type="arabicParenR"/>
            </a:pPr>
            <a:r>
              <a:rPr lang="en-GB">
                <a:solidFill>
                  <a:srgbClr val="006983"/>
                </a:solidFill>
              </a:rPr>
              <a:t>Which 5 values represent the world’s values?</a:t>
            </a:r>
            <a:endParaRPr>
              <a:solidFill>
                <a:srgbClr val="006983"/>
              </a:solidFill>
            </a:endParaRPr>
          </a:p>
        </p:txBody>
      </p:sp>
      <p:sp>
        <p:nvSpPr>
          <p:cNvPr id="143" name="Google Shape;143;p32"/>
          <p:cNvSpPr txBox="1"/>
          <p:nvPr/>
        </p:nvSpPr>
        <p:spPr>
          <a:xfrm>
            <a:off x="656550" y="4640625"/>
            <a:ext cx="5237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 err="1">
                <a:solidFill>
                  <a:schemeClr val="dk1"/>
                </a:solidFill>
              </a:rPr>
              <a:t>Cranton</a:t>
            </a:r>
            <a:r>
              <a:rPr lang="en-GB" sz="1100" dirty="0">
                <a:solidFill>
                  <a:schemeClr val="dk1"/>
                </a:solidFill>
              </a:rPr>
              <a:t> (2001) “Becoming an Authentic Teacher” Malabar FL: Krieger Publishing</a:t>
            </a:r>
            <a:endParaRPr sz="1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32"/>
          <p:cNvSpPr txBox="1"/>
          <p:nvPr/>
        </p:nvSpPr>
        <p:spPr>
          <a:xfrm>
            <a:off x="537175" y="5222575"/>
            <a:ext cx="56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5"/>
              </a:rPr>
              <a:t>LINK TO WORKSHEET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93200" y="0"/>
            <a:ext cx="8950800" cy="8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rgbClr val="A8005D"/>
                </a:solidFill>
                <a:highlight>
                  <a:srgbClr val="A8005D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GB" sz="3000">
                <a:solidFill>
                  <a:srgbClr val="FFFFFF"/>
                </a:solidFill>
                <a:highlight>
                  <a:srgbClr val="A8005D"/>
                </a:highlight>
                <a:latin typeface="Calibri"/>
                <a:ea typeface="Calibri"/>
                <a:cs typeface="Calibri"/>
                <a:sym typeface="Calibri"/>
              </a:rPr>
              <a:t>Developing the module themes: your turn</a:t>
            </a:r>
            <a:r>
              <a:rPr lang="en-GB" sz="3000">
                <a:solidFill>
                  <a:srgbClr val="A8005D"/>
                </a:solidFill>
                <a:highlight>
                  <a:srgbClr val="A8005D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>
              <a:solidFill>
                <a:srgbClr val="E60D2E"/>
              </a:solidFill>
              <a:highlight>
                <a:srgbClr val="A8005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3"/>
          <p:cNvSpPr txBox="1"/>
          <p:nvPr/>
        </p:nvSpPr>
        <p:spPr>
          <a:xfrm>
            <a:off x="283500" y="1328025"/>
            <a:ext cx="8699400" cy="4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6983"/>
                </a:solidFill>
              </a:rPr>
              <a:t>Group discussion: 10 mins</a:t>
            </a:r>
            <a:endParaRPr sz="2600">
              <a:solidFill>
                <a:srgbClr val="00698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6983"/>
                </a:solidFill>
              </a:rPr>
              <a:t>Think about groups with people from diverse backgrounds that you have been in or facilitated.  </a:t>
            </a:r>
            <a:endParaRPr sz="2600">
              <a:solidFill>
                <a:srgbClr val="00698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698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6983"/>
                </a:solidFill>
              </a:rPr>
              <a:t>Which factors influence the way you or the group members communicate/participate?</a:t>
            </a:r>
            <a:endParaRPr sz="2600">
              <a:solidFill>
                <a:srgbClr val="00698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698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6983"/>
                </a:solidFill>
              </a:rPr>
              <a:t>Add them to the menti as they come up.</a:t>
            </a:r>
            <a:endParaRPr sz="2600">
              <a:solidFill>
                <a:srgbClr val="00698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698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6983"/>
              </a:solidFill>
            </a:endParaRPr>
          </a:p>
        </p:txBody>
      </p:sp>
      <p:sp>
        <p:nvSpPr>
          <p:cNvPr id="151" name="Google Shape;151;p33"/>
          <p:cNvSpPr txBox="1"/>
          <p:nvPr/>
        </p:nvSpPr>
        <p:spPr>
          <a:xfrm>
            <a:off x="193200" y="4899225"/>
            <a:ext cx="8506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u="sng">
                <a:solidFill>
                  <a:schemeClr val="hlink"/>
                </a:solidFill>
                <a:hlinkClick r:id="rId4"/>
              </a:rPr>
              <a:t>Go to www.menti.com and use the code 2099 1244</a:t>
            </a:r>
            <a:endParaRPr sz="2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 txBox="1">
            <a:spLocks noGrp="1"/>
          </p:cNvSpPr>
          <p:nvPr>
            <p:ph type="ctrTitle"/>
          </p:nvPr>
        </p:nvSpPr>
        <p:spPr>
          <a:xfrm>
            <a:off x="193200" y="0"/>
            <a:ext cx="8950800" cy="8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rgbClr val="A8005D"/>
                </a:solidFill>
                <a:highlight>
                  <a:srgbClr val="A8005D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GB" sz="3000">
                <a:solidFill>
                  <a:srgbClr val="FFFFFF"/>
                </a:solidFill>
                <a:highlight>
                  <a:srgbClr val="A8005D"/>
                </a:highlight>
                <a:latin typeface="Calibri"/>
                <a:ea typeface="Calibri"/>
                <a:cs typeface="Calibri"/>
                <a:sym typeface="Calibri"/>
              </a:rPr>
              <a:t>The Module Themes</a:t>
            </a:r>
            <a:r>
              <a:rPr lang="en-GB" sz="3000">
                <a:solidFill>
                  <a:srgbClr val="A8005D"/>
                </a:solidFill>
                <a:highlight>
                  <a:srgbClr val="A8005D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>
              <a:solidFill>
                <a:srgbClr val="E60D2E"/>
              </a:solidFill>
              <a:highlight>
                <a:srgbClr val="A8005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4"/>
          <p:cNvSpPr txBox="1"/>
          <p:nvPr/>
        </p:nvSpPr>
        <p:spPr>
          <a:xfrm>
            <a:off x="318900" y="867900"/>
            <a:ext cx="8699400" cy="50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6983"/>
              </a:buClr>
              <a:buSzPts val="2600"/>
              <a:buChar char="●"/>
            </a:pPr>
            <a:r>
              <a:rPr lang="en-GB" sz="2600">
                <a:solidFill>
                  <a:srgbClr val="006983"/>
                </a:solidFill>
              </a:rPr>
              <a:t>Language anxiety: “I’m worried about making mistakes”</a:t>
            </a:r>
            <a:endParaRPr sz="2600">
              <a:solidFill>
                <a:srgbClr val="006983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6983"/>
              </a:buClr>
              <a:buSzPts val="2600"/>
              <a:buChar char="●"/>
            </a:pPr>
            <a:r>
              <a:rPr lang="en-GB" sz="2600">
                <a:solidFill>
                  <a:srgbClr val="006983"/>
                </a:solidFill>
              </a:rPr>
              <a:t>Personality type: “I’m too shy”</a:t>
            </a:r>
            <a:endParaRPr sz="2600">
              <a:solidFill>
                <a:srgbClr val="006983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6983"/>
              </a:buClr>
              <a:buSzPts val="2600"/>
              <a:buChar char="●"/>
            </a:pPr>
            <a:r>
              <a:rPr lang="en-GB" sz="2600">
                <a:solidFill>
                  <a:srgbClr val="006983"/>
                </a:solidFill>
              </a:rPr>
              <a:t>Identity: “I’m not a leader”, “I’m not that kind of student” “I don’t know what to say in seminars” </a:t>
            </a:r>
            <a:endParaRPr sz="2600">
              <a:solidFill>
                <a:srgbClr val="006983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6983"/>
              </a:buClr>
              <a:buSzPts val="2600"/>
              <a:buChar char="●"/>
            </a:pPr>
            <a:r>
              <a:rPr lang="en-GB" sz="2600">
                <a:solidFill>
                  <a:srgbClr val="006983"/>
                </a:solidFill>
              </a:rPr>
              <a:t>Task anxiety: “I don’t know what to do in a debate” </a:t>
            </a:r>
            <a:endParaRPr sz="2600">
              <a:solidFill>
                <a:srgbClr val="006983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6983"/>
              </a:buClr>
              <a:buSzPts val="2600"/>
              <a:buChar char="●"/>
            </a:pPr>
            <a:r>
              <a:rPr lang="en-GB" sz="2600">
                <a:solidFill>
                  <a:srgbClr val="006983"/>
                </a:solidFill>
              </a:rPr>
              <a:t>Culture: “We don’t do that where I’m from”</a:t>
            </a:r>
            <a:endParaRPr sz="2600">
              <a:solidFill>
                <a:srgbClr val="00698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698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FFFF"/>
                </a:solidFill>
                <a:highlight>
                  <a:srgbClr val="A8005D"/>
                </a:highlight>
                <a:latin typeface="Calibri"/>
                <a:ea typeface="Calibri"/>
                <a:cs typeface="Calibri"/>
                <a:sym typeface="Calibri"/>
              </a:rPr>
              <a:t>Emergent ideas</a:t>
            </a:r>
            <a:endParaRPr sz="2600">
              <a:solidFill>
                <a:srgbClr val="A8005D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A8005D"/>
              </a:buClr>
              <a:buSzPts val="2600"/>
              <a:buChar char="●"/>
            </a:pPr>
            <a:r>
              <a:rPr lang="en-GB" sz="2600">
                <a:solidFill>
                  <a:srgbClr val="A8005D"/>
                </a:solidFill>
              </a:rPr>
              <a:t>Transculturalism</a:t>
            </a:r>
            <a:endParaRPr sz="2600">
              <a:solidFill>
                <a:srgbClr val="A8005D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A8005D"/>
              </a:buClr>
              <a:buSzPts val="2600"/>
              <a:buChar char="●"/>
            </a:pPr>
            <a:r>
              <a:rPr lang="en-GB" sz="2600">
                <a:solidFill>
                  <a:srgbClr val="A8005D"/>
                </a:solidFill>
              </a:rPr>
              <a:t>Critical cosmopolitanism</a:t>
            </a:r>
            <a:endParaRPr sz="2600">
              <a:solidFill>
                <a:srgbClr val="A8005D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698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1248</Words>
  <Application>Microsoft Macintosh PowerPoint</Application>
  <PresentationFormat>On-screen Show (16:10)</PresentationFormat>
  <Paragraphs>154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Times New Roman</vt:lpstr>
      <vt:lpstr>Corben</vt:lpstr>
      <vt:lpstr>Calibri</vt:lpstr>
      <vt:lpstr>Noto Sans Symbols</vt:lpstr>
      <vt:lpstr>Carme</vt:lpstr>
      <vt:lpstr>Arial</vt:lpstr>
      <vt:lpstr>Simple Light</vt:lpstr>
      <vt:lpstr>Simple Light</vt:lpstr>
      <vt:lpstr>PowerPoint Presentation</vt:lpstr>
      <vt:lpstr>PowerPoint Presentation</vt:lpstr>
      <vt:lpstr>.Today’s session.</vt:lpstr>
      <vt:lpstr>.The context and opportunities.</vt:lpstr>
      <vt:lpstr>.The context and opportunities cont.</vt:lpstr>
      <vt:lpstr>.The Students and the module.</vt:lpstr>
      <vt:lpstr>.Developing the module themes: the first session.</vt:lpstr>
      <vt:lpstr>.Developing the module themes: your turn.</vt:lpstr>
      <vt:lpstr>.The Module Themes.</vt:lpstr>
      <vt:lpstr>.The Pedagogical Approach.</vt:lpstr>
      <vt:lpstr>.The Assessment.</vt:lpstr>
      <vt:lpstr>.The Assessment Criteria.</vt:lpstr>
      <vt:lpstr>.Student Generated Assessment Criteria.</vt:lpstr>
      <vt:lpstr>Assessment Criteria Categories: your turn</vt:lpstr>
      <vt:lpstr>PowerPoint Presentation</vt:lpstr>
      <vt:lpstr>Student Experiences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Jack</dc:creator>
  <cp:lastModifiedBy>Hugh Whitby</cp:lastModifiedBy>
  <cp:revision>2</cp:revision>
  <dcterms:modified xsi:type="dcterms:W3CDTF">2021-03-25T15:35:41Z</dcterms:modified>
</cp:coreProperties>
</file>