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1" r:id="rId5"/>
    <p:sldId id="269" r:id="rId6"/>
    <p:sldId id="277" r:id="rId7"/>
    <p:sldId id="268" r:id="rId8"/>
    <p:sldId id="270" r:id="rId9"/>
    <p:sldId id="271" r:id="rId10"/>
    <p:sldId id="272" r:id="rId11"/>
    <p:sldId id="274" r:id="rId12"/>
    <p:sldId id="278" r:id="rId13"/>
    <p:sldId id="275" r:id="rId14"/>
    <p:sldId id="262" r:id="rId15"/>
    <p:sldId id="264" r:id="rId16"/>
    <p:sldId id="260" r:id="rId17"/>
    <p:sldId id="266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97">
          <p15:clr>
            <a:srgbClr val="000000"/>
          </p15:clr>
        </p15:guide>
        <p15:guide id="2" orient="horz" pos="572">
          <p15:clr>
            <a:srgbClr val="000000"/>
          </p15:clr>
        </p15:guide>
        <p15:guide id="3" orient="horz" pos="1389">
          <p15:clr>
            <a:srgbClr val="000000"/>
          </p15:clr>
        </p15:guide>
        <p15:guide id="4" orient="horz" pos="1525">
          <p15:clr>
            <a:srgbClr val="000000"/>
          </p15:clr>
        </p15:guide>
        <p15:guide id="5" orient="horz" pos="799">
          <p15:clr>
            <a:srgbClr val="000000"/>
          </p15:clr>
        </p15:guide>
        <p15:guide id="6" orient="horz" pos="4123">
          <p15:clr>
            <a:srgbClr val="000000"/>
          </p15:clr>
        </p15:guide>
        <p15:guide id="7" pos="657">
          <p15:clr>
            <a:srgbClr val="000000"/>
          </p15:clr>
        </p15:guide>
        <p15:guide id="8" pos="5284">
          <p15:clr>
            <a:srgbClr val="000000"/>
          </p15:clr>
        </p15:guide>
        <p15:guide id="9" pos="195">
          <p15:clr>
            <a:srgbClr val="000000"/>
          </p15:clr>
        </p15:guide>
        <p15:guide id="10" pos="2995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gIig3dCp2uFvI09kNtS62TwRsF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3176E9-9BED-4356-B5B1-547FF674ABAA}">
  <a:tblStyle styleId="{933176E9-9BED-4356-B5B1-547FF674ABAA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0F1E6"/>
          </a:solidFill>
        </a:fill>
      </a:tcStyle>
    </a:wholeTbl>
    <a:band1H>
      <a:tcTxStyle/>
      <a:tcStyle>
        <a:tcBdr/>
        <a:fill>
          <a:solidFill>
            <a:srgbClr val="DFE2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FE2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73374" autoAdjust="0"/>
  </p:normalViewPr>
  <p:slideViewPr>
    <p:cSldViewPr snapToGrid="0">
      <p:cViewPr varScale="1">
        <p:scale>
          <a:sx n="82" d="100"/>
          <a:sy n="82" d="100"/>
        </p:scale>
        <p:origin x="2480" y="168"/>
      </p:cViewPr>
      <p:guideLst>
        <p:guide orient="horz" pos="197"/>
        <p:guide orient="horz" pos="572"/>
        <p:guide orient="horz" pos="1389"/>
        <p:guide orient="horz" pos="1525"/>
        <p:guide orient="horz" pos="799"/>
        <p:guide orient="horz" pos="4123"/>
        <p:guide pos="657"/>
        <p:guide pos="5284"/>
        <p:guide pos="195"/>
        <p:guide pos="2995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32" name="Google Shape;3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" name="Google Shape;33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08011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20709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57856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90" name="Google Shape;9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1" name="Google Shape;91;p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297067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90" name="Google Shape;9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1" name="Google Shape;91;p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9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  <p:sp>
        <p:nvSpPr>
          <p:cNvPr id="113" name="Google Shape;11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4" name="Google Shape;114;p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7" name="Google Shape;77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78" name="Google Shape;78;p5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0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sp>
        <p:nvSpPr>
          <p:cNvPr id="120" name="Google Shape;12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1" name="Google Shape;121;p1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29439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39" name="Google Shape;3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0" name="Google Shape;40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46" name="Google Shape;4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7" name="Google Shape;47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lvl="0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Tx/>
              <a:buChar char="-"/>
            </a:pPr>
            <a:endParaRPr lang="en-GB" dirty="0"/>
          </a:p>
          <a:p>
            <a:pPr marL="171450" lvl="0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Tx/>
              <a:buChar char="-"/>
            </a:pPr>
            <a:endParaRPr lang="en-GB" dirty="0"/>
          </a:p>
          <a:p>
            <a:pPr marL="171450" lvl="0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Tx/>
              <a:buChar char="-"/>
            </a:pPr>
            <a:endParaRPr lang="en-GB" dirty="0"/>
          </a:p>
          <a:p>
            <a:pPr marL="171450" lvl="0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Tx/>
              <a:buChar char="-"/>
            </a:pPr>
            <a:endParaRPr lang="en-GB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lang="en-GB" dirty="0"/>
          </a:p>
        </p:txBody>
      </p:sp>
      <p:sp>
        <p:nvSpPr>
          <p:cNvPr id="84" name="Google Shape;8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lang="en-GB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9756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9030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8510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3488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lang="en-GB" baseline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lang="en-GB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3218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Slide">
  <p:cSld name="3_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12" descr="OB PPT banner 1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800" y="303213"/>
            <a:ext cx="8534400" cy="153987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12"/>
          <p:cNvSpPr txBox="1">
            <a:spLocks noGrp="1"/>
          </p:cNvSpPr>
          <p:nvPr>
            <p:ph type="ctrTitle"/>
          </p:nvPr>
        </p:nvSpPr>
        <p:spPr>
          <a:xfrm>
            <a:off x="1038880" y="312738"/>
            <a:ext cx="7772400" cy="152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13" descr="OB PPT banner 1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800" y="303213"/>
            <a:ext cx="8534400" cy="1539875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13"/>
          <p:cNvSpPr txBox="1">
            <a:spLocks noGrp="1"/>
          </p:cNvSpPr>
          <p:nvPr>
            <p:ph type="subTitle" idx="1"/>
          </p:nvPr>
        </p:nvSpPr>
        <p:spPr>
          <a:xfrm>
            <a:off x="1042987" y="2071678"/>
            <a:ext cx="7813675" cy="4473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480"/>
              </a:spcBef>
              <a:spcAft>
                <a:spcPts val="0"/>
              </a:spcAft>
              <a:buClr>
                <a:srgbClr val="BEC588"/>
              </a:buClr>
              <a:buSzPts val="2400"/>
              <a:buNone/>
              <a:defRPr>
                <a:solidFill>
                  <a:srgbClr val="BEC5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BEC588"/>
              </a:buClr>
              <a:buSzPts val="2400"/>
              <a:buNone/>
              <a:defRPr>
                <a:solidFill>
                  <a:srgbClr val="BEC588"/>
                </a:solidFill>
              </a:defRPr>
            </a:lvl3pPr>
            <a:lvl4pPr lvl="3" algn="ctr">
              <a:spcBef>
                <a:spcPts val="480"/>
              </a:spcBef>
              <a:spcAft>
                <a:spcPts val="0"/>
              </a:spcAft>
              <a:buClr>
                <a:srgbClr val="BEC588"/>
              </a:buClr>
              <a:buSzPts val="2400"/>
              <a:buNone/>
              <a:defRPr>
                <a:solidFill>
                  <a:srgbClr val="BEC588"/>
                </a:solidFill>
              </a:defRPr>
            </a:lvl4pPr>
            <a:lvl5pPr lvl="4" algn="ctr">
              <a:spcBef>
                <a:spcPts val="480"/>
              </a:spcBef>
              <a:spcAft>
                <a:spcPts val="0"/>
              </a:spcAft>
              <a:buClr>
                <a:srgbClr val="BEC588"/>
              </a:buClr>
              <a:buSzPts val="2400"/>
              <a:buNone/>
              <a:defRPr>
                <a:solidFill>
                  <a:srgbClr val="BEC5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BEC588"/>
              </a:buClr>
              <a:buSzPts val="2000"/>
              <a:buNone/>
              <a:defRPr>
                <a:solidFill>
                  <a:srgbClr val="BEC5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BEC588"/>
              </a:buClr>
              <a:buSzPts val="2000"/>
              <a:buNone/>
              <a:defRPr>
                <a:solidFill>
                  <a:srgbClr val="BEC5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BEC588"/>
              </a:buClr>
              <a:buSzPts val="2000"/>
              <a:buNone/>
              <a:defRPr>
                <a:solidFill>
                  <a:srgbClr val="BEC5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BEC588"/>
              </a:buClr>
              <a:buSzPts val="2000"/>
              <a:buNone/>
              <a:defRPr>
                <a:solidFill>
                  <a:srgbClr val="BEC588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ctrTitle"/>
          </p:nvPr>
        </p:nvSpPr>
        <p:spPr>
          <a:xfrm>
            <a:off x="1038880" y="312738"/>
            <a:ext cx="7772400" cy="152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4"/>
          <p:cNvSpPr txBox="1">
            <a:spLocks noGrp="1"/>
          </p:cNvSpPr>
          <p:nvPr>
            <p:ph type="title"/>
          </p:nvPr>
        </p:nvSpPr>
        <p:spPr>
          <a:xfrm>
            <a:off x="1028700" y="338138"/>
            <a:ext cx="7827963" cy="94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body" idx="1"/>
          </p:nvPr>
        </p:nvSpPr>
        <p:spPr>
          <a:xfrm>
            <a:off x="1042987" y="1959429"/>
            <a:ext cx="3622675" cy="4166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▪"/>
              <a:defRPr sz="1600"/>
            </a:lvl2pPr>
            <a:lvl3pPr marL="1371600" lvl="2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▪"/>
              <a:defRPr sz="16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▪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▪"/>
              <a:defRPr sz="16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body" idx="2"/>
          </p:nvPr>
        </p:nvSpPr>
        <p:spPr>
          <a:xfrm>
            <a:off x="4753656" y="1959429"/>
            <a:ext cx="3622675" cy="4166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▪"/>
              <a:defRPr sz="1600"/>
            </a:lvl2pPr>
            <a:lvl3pPr marL="1371600" lvl="2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▪"/>
              <a:defRPr sz="16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▪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▪"/>
              <a:defRPr sz="16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5"/>
          <p:cNvSpPr txBox="1">
            <a:spLocks noGrp="1"/>
          </p:cNvSpPr>
          <p:nvPr>
            <p:ph type="title"/>
          </p:nvPr>
        </p:nvSpPr>
        <p:spPr>
          <a:xfrm>
            <a:off x="1028700" y="338138"/>
            <a:ext cx="7827963" cy="94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body" idx="1"/>
          </p:nvPr>
        </p:nvSpPr>
        <p:spPr>
          <a:xfrm>
            <a:off x="751113" y="2071678"/>
            <a:ext cx="8105549" cy="4054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81000" algn="l">
              <a:spcBef>
                <a:spcPts val="1500"/>
              </a:spcBef>
              <a:spcAft>
                <a:spcPts val="0"/>
              </a:spcAft>
              <a:buClr>
                <a:schemeClr val="lt1"/>
              </a:buClr>
              <a:buSzPts val="2400"/>
              <a:buChar char="▪"/>
              <a:defRPr/>
            </a:lvl1pPr>
            <a:lvl2pPr marL="914400" lvl="1" indent="-330200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600"/>
              <a:buChar char="▪"/>
              <a:defRPr sz="1600"/>
            </a:lvl2pPr>
            <a:lvl3pPr marL="1371600" lvl="2" indent="-330200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600"/>
              <a:buChar char="▪"/>
              <a:defRPr sz="1600"/>
            </a:lvl3pPr>
            <a:lvl4pPr marL="1828800" lvl="3" indent="-330200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600"/>
              <a:buChar char="▪"/>
              <a:defRPr sz="1600"/>
            </a:lvl4pPr>
            <a:lvl5pPr marL="2286000" lvl="4" indent="-330200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600"/>
              <a:buChar char="▪"/>
              <a:defRPr sz="16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>
            <a:spLocks noGrp="1"/>
          </p:cNvSpPr>
          <p:nvPr>
            <p:ph type="title"/>
          </p:nvPr>
        </p:nvSpPr>
        <p:spPr>
          <a:xfrm>
            <a:off x="1028700" y="338138"/>
            <a:ext cx="7827963" cy="94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5560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1" descr="OB PPT logo 15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04800" y="303213"/>
            <a:ext cx="8534400" cy="15398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1"/>
          <p:cNvSpPr txBox="1">
            <a:spLocks noGrp="1"/>
          </p:cNvSpPr>
          <p:nvPr>
            <p:ph type="title"/>
          </p:nvPr>
        </p:nvSpPr>
        <p:spPr>
          <a:xfrm>
            <a:off x="1028700" y="338138"/>
            <a:ext cx="7827963" cy="94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body" idx="1"/>
          </p:nvPr>
        </p:nvSpPr>
        <p:spPr>
          <a:xfrm>
            <a:off x="857250" y="2071688"/>
            <a:ext cx="7829550" cy="405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system.2013.03.001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5560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"/>
          <p:cNvSpPr txBox="1">
            <a:spLocks noGrp="1"/>
          </p:cNvSpPr>
          <p:nvPr>
            <p:ph type="ctrTitle"/>
          </p:nvPr>
        </p:nvSpPr>
        <p:spPr>
          <a:xfrm>
            <a:off x="1038225" y="312738"/>
            <a:ext cx="7772400" cy="152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BALEAP PIM, MARCH 2021: INTEGRATION</a:t>
            </a:r>
            <a:endParaRPr dirty="0"/>
          </a:p>
        </p:txBody>
      </p:sp>
      <p:sp>
        <p:nvSpPr>
          <p:cNvPr id="36" name="Google Shape;36;p1"/>
          <p:cNvSpPr txBox="1"/>
          <p:nvPr/>
        </p:nvSpPr>
        <p:spPr>
          <a:xfrm>
            <a:off x="971600" y="2276872"/>
            <a:ext cx="7848900" cy="3908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4000" b="1" dirty="0">
                <a:solidFill>
                  <a:schemeClr val="lt1"/>
                </a:solidFill>
              </a:rPr>
              <a:t>Embedding Writing Support for Undergraduate Nursing Students</a:t>
            </a:r>
            <a:endParaRPr sz="32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Stefani Goga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Oxford Brookes University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sgoga@brookes.ac.uk</a:t>
            </a:r>
            <a:endParaRPr sz="2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6"/>
          <p:cNvSpPr txBox="1">
            <a:spLocks noGrp="1"/>
          </p:cNvSpPr>
          <p:nvPr>
            <p:ph type="title"/>
          </p:nvPr>
        </p:nvSpPr>
        <p:spPr>
          <a:xfrm>
            <a:off x="939800" y="338138"/>
            <a:ext cx="7916863" cy="94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3. </a:t>
            </a:r>
            <a:r>
              <a:rPr lang="en-US" dirty="0" err="1"/>
              <a:t>Analyse</a:t>
            </a:r>
            <a:r>
              <a:rPr lang="en-US" dirty="0"/>
              <a:t> Writing Feature</a:t>
            </a:r>
            <a:endParaRPr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8519" b="4974"/>
          <a:stretch/>
        </p:blipFill>
        <p:spPr>
          <a:xfrm>
            <a:off x="534101" y="1196975"/>
            <a:ext cx="6116868" cy="5394325"/>
          </a:xfrm>
          <a:prstGeom prst="rect">
            <a:avLst/>
          </a:prstGeom>
          <a:ln w="19050">
            <a:solidFill>
              <a:schemeClr val="bg2"/>
            </a:solidFill>
            <a:prstDash val="dash"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43547">
            <a:off x="1241545" y="1579563"/>
            <a:ext cx="7495613" cy="4718051"/>
          </a:xfrm>
          <a:prstGeom prst="rect">
            <a:avLst/>
          </a:prstGeom>
          <a:ln w="19050">
            <a:solidFill>
              <a:schemeClr val="bg2"/>
            </a:solidFill>
            <a:prstDash val="dash"/>
          </a:ln>
        </p:spPr>
      </p:pic>
    </p:spTree>
    <p:extLst>
      <p:ext uri="{BB962C8B-B14F-4D97-AF65-F5344CB8AC3E}">
        <p14:creationId xmlns:p14="http://schemas.microsoft.com/office/powerpoint/2010/main" val="397925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6"/>
          <p:cNvSpPr txBox="1">
            <a:spLocks noGrp="1"/>
          </p:cNvSpPr>
          <p:nvPr>
            <p:ph type="title"/>
          </p:nvPr>
        </p:nvSpPr>
        <p:spPr>
          <a:xfrm>
            <a:off x="939800" y="338138"/>
            <a:ext cx="7916863" cy="94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4. Link back to assignment instructions</a:t>
            </a:r>
            <a:endParaRPr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2229" b="25187"/>
          <a:stretch/>
        </p:blipFill>
        <p:spPr>
          <a:xfrm>
            <a:off x="1041400" y="1612900"/>
            <a:ext cx="7476280" cy="481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744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6"/>
          <p:cNvSpPr txBox="1">
            <a:spLocks noGrp="1"/>
          </p:cNvSpPr>
          <p:nvPr>
            <p:ph type="title"/>
          </p:nvPr>
        </p:nvSpPr>
        <p:spPr>
          <a:xfrm>
            <a:off x="939800" y="338138"/>
            <a:ext cx="7916863" cy="94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5. Write and peer review</a:t>
            </a:r>
            <a:endParaRPr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24" y="1446439"/>
            <a:ext cx="6824848" cy="3352205"/>
          </a:xfrm>
          <a:prstGeom prst="rect">
            <a:avLst/>
          </a:prstGeom>
          <a:ln w="19050">
            <a:solidFill>
              <a:schemeClr val="bg2"/>
            </a:solidFill>
            <a:prstDash val="dash"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6435">
            <a:off x="2926600" y="3062210"/>
            <a:ext cx="5701836" cy="3105225"/>
          </a:xfrm>
          <a:prstGeom prst="rect">
            <a:avLst/>
          </a:prstGeom>
          <a:ln w="19050">
            <a:solidFill>
              <a:schemeClr val="bg2"/>
            </a:solidFill>
            <a:prstDash val="dash"/>
          </a:ln>
        </p:spPr>
      </p:pic>
    </p:spTree>
    <p:extLst>
      <p:ext uri="{BB962C8B-B14F-4D97-AF65-F5344CB8AC3E}">
        <p14:creationId xmlns:p14="http://schemas.microsoft.com/office/powerpoint/2010/main" val="247057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7"/>
          <p:cNvSpPr txBox="1">
            <a:spLocks noGrp="1"/>
          </p:cNvSpPr>
          <p:nvPr>
            <p:ph type="title"/>
          </p:nvPr>
        </p:nvSpPr>
        <p:spPr>
          <a:xfrm>
            <a:off x="1028700" y="338138"/>
            <a:ext cx="7827963" cy="94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latin typeface="Arial"/>
                <a:ea typeface="Arial"/>
                <a:cs typeface="Arial"/>
                <a:sym typeface="Arial"/>
              </a:rPr>
              <a:t>Evaluation of Materials</a:t>
            </a:r>
            <a:endParaRPr dirty="0"/>
          </a:p>
        </p:txBody>
      </p:sp>
      <p:grpSp>
        <p:nvGrpSpPr>
          <p:cNvPr id="4" name="Group 3"/>
          <p:cNvGrpSpPr/>
          <p:nvPr/>
        </p:nvGrpSpPr>
        <p:grpSpPr>
          <a:xfrm>
            <a:off x="1028700" y="1668808"/>
            <a:ext cx="3566159" cy="4404135"/>
            <a:chOff x="1028700" y="1659702"/>
            <a:chExt cx="3566159" cy="4404135"/>
          </a:xfrm>
        </p:grpSpPr>
        <p:sp>
          <p:nvSpPr>
            <p:cNvPr id="97" name="Google Shape;97;p7"/>
            <p:cNvSpPr/>
            <p:nvPr/>
          </p:nvSpPr>
          <p:spPr>
            <a:xfrm>
              <a:off x="1028701" y="2137660"/>
              <a:ext cx="3566158" cy="3821405"/>
            </a:xfrm>
            <a:prstGeom prst="rect">
              <a:avLst/>
            </a:prstGeom>
            <a:solidFill>
              <a:srgbClr val="DFE2CA">
                <a:alpha val="89803"/>
              </a:srgbClr>
            </a:solidFill>
            <a:ln w="9525" cap="flat" cmpd="sng">
              <a:solidFill>
                <a:srgbClr val="DFE2CA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7"/>
            <p:cNvSpPr/>
            <p:nvPr/>
          </p:nvSpPr>
          <p:spPr>
            <a:xfrm>
              <a:off x="1028700" y="1710537"/>
              <a:ext cx="3566159" cy="468852"/>
            </a:xfrm>
            <a:prstGeom prst="rect">
              <a:avLst/>
            </a:prstGeom>
            <a:gradFill>
              <a:gsLst>
                <a:gs pos="0">
                  <a:srgbClr val="869200"/>
                </a:gs>
                <a:gs pos="80000">
                  <a:srgbClr val="B0C000"/>
                </a:gs>
                <a:gs pos="100000">
                  <a:srgbClr val="B5C500"/>
                </a:gs>
              </a:gsLst>
              <a:lin ang="16200000" scaled="0"/>
            </a:gradFill>
            <a:ln w="9525" cap="flat" cmpd="sng">
              <a:solidFill>
                <a:srgbClr val="A1AD00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7"/>
            <p:cNvSpPr txBox="1"/>
            <p:nvPr/>
          </p:nvSpPr>
          <p:spPr>
            <a:xfrm>
              <a:off x="1059567" y="1659702"/>
              <a:ext cx="3409564" cy="5705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5125" tIns="77200" rIns="135125" bIns="77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9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Positives</a:t>
              </a:r>
              <a:endParaRPr sz="1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7"/>
            <p:cNvSpPr txBox="1"/>
            <p:nvPr/>
          </p:nvSpPr>
          <p:spPr>
            <a:xfrm>
              <a:off x="1112063" y="2281114"/>
              <a:ext cx="3447771" cy="37827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325" tIns="101325" rIns="135125" bIns="152000" anchor="t" anchorCtr="0">
              <a:noAutofit/>
            </a:bodyPr>
            <a:lstStyle/>
            <a:p>
              <a:pPr marL="171450" lvl="1" indent="-171450">
                <a:lnSpc>
                  <a:spcPct val="90000"/>
                </a:lnSpc>
                <a:buClr>
                  <a:schemeClr val="dk1"/>
                </a:buClr>
                <a:buSzPts val="1900"/>
                <a:buFont typeface="Arial"/>
                <a:buChar char="•"/>
              </a:pPr>
              <a: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  <a:t>achievable tasks</a:t>
              </a:r>
              <a:b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</a:br>
              <a: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  <a:t> </a:t>
              </a:r>
            </a:p>
            <a:p>
              <a:pPr marL="171450" lvl="1" indent="-171450">
                <a:lnSpc>
                  <a:spcPct val="90000"/>
                </a:lnSpc>
                <a:buClr>
                  <a:schemeClr val="dk1"/>
                </a:buClr>
                <a:buSzPts val="1900"/>
                <a:buFont typeface="Arial"/>
                <a:buChar char="•"/>
              </a:pPr>
              <a: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  <a:t>appropriate for self-study</a:t>
              </a:r>
            </a:p>
            <a:p>
              <a:pPr lvl="1">
                <a:lnSpc>
                  <a:spcPct val="90000"/>
                </a:lnSpc>
                <a:buClr>
                  <a:schemeClr val="dk1"/>
                </a:buClr>
                <a:buSzPts val="1900"/>
              </a:pPr>
              <a:b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</a:br>
              <a:endParaRPr lang="en-GB" sz="2000" dirty="0">
                <a:solidFill>
                  <a:schemeClr val="tx1">
                    <a:lumMod val="75000"/>
                  </a:schemeClr>
                </a:solidFill>
              </a:endParaRPr>
            </a:p>
            <a:p>
              <a:pPr marL="171450" lvl="1" indent="-171450">
                <a:lnSpc>
                  <a:spcPct val="90000"/>
                </a:lnSpc>
                <a:buClr>
                  <a:schemeClr val="dk1"/>
                </a:buClr>
                <a:buSzPts val="1900"/>
                <a:buFont typeface="Arial"/>
                <a:buChar char="•"/>
              </a:pPr>
              <a: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  <a:t>strong engagement due to assignment focus</a:t>
              </a:r>
              <a:b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</a:br>
              <a:b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</a:br>
              <a:endParaRPr lang="en-GB" sz="2000" dirty="0">
                <a:solidFill>
                  <a:schemeClr val="tx1">
                    <a:lumMod val="75000"/>
                  </a:schemeClr>
                </a:solidFill>
              </a:endParaRPr>
            </a:p>
            <a:p>
              <a:pPr marL="171450" lvl="1" indent="-171450">
                <a:lnSpc>
                  <a:spcPct val="90000"/>
                </a:lnSpc>
                <a:buClr>
                  <a:schemeClr val="dk1"/>
                </a:buClr>
                <a:buSzPts val="1900"/>
                <a:buFont typeface="Arial"/>
                <a:buChar char="•"/>
              </a:pPr>
              <a: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  <a:t>make abstract academic terms more tangible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919199" y="1668808"/>
            <a:ext cx="3653301" cy="4251575"/>
            <a:chOff x="4919199" y="1668808"/>
            <a:chExt cx="3653301" cy="4251575"/>
          </a:xfrm>
        </p:grpSpPr>
        <p:sp>
          <p:nvSpPr>
            <p:cNvPr id="99" name="Google Shape;99;p7"/>
            <p:cNvSpPr/>
            <p:nvPr/>
          </p:nvSpPr>
          <p:spPr>
            <a:xfrm>
              <a:off x="4920251" y="1668808"/>
              <a:ext cx="3413639" cy="468852"/>
            </a:xfrm>
            <a:prstGeom prst="rect">
              <a:avLst/>
            </a:prstGeom>
            <a:gradFill>
              <a:gsLst>
                <a:gs pos="0">
                  <a:srgbClr val="869200"/>
                </a:gs>
                <a:gs pos="80000">
                  <a:srgbClr val="B0C000"/>
                </a:gs>
                <a:gs pos="100000">
                  <a:srgbClr val="B5C500"/>
                </a:gs>
              </a:gsLst>
              <a:lin ang="16200000" scaled="0"/>
            </a:gradFill>
            <a:ln w="9525" cap="flat" cmpd="sng">
              <a:solidFill>
                <a:srgbClr val="A1AD00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7"/>
            <p:cNvSpPr txBox="1"/>
            <p:nvPr/>
          </p:nvSpPr>
          <p:spPr>
            <a:xfrm>
              <a:off x="4919199" y="1668808"/>
              <a:ext cx="3287541" cy="46885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5125" tIns="77200" rIns="135125" bIns="77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900" dirty="0">
                  <a:solidFill>
                    <a:schemeClr val="lt1"/>
                  </a:solidFill>
                </a:rPr>
                <a:t>Negatives</a:t>
              </a:r>
              <a:endParaRPr sz="19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7"/>
            <p:cNvSpPr/>
            <p:nvPr/>
          </p:nvSpPr>
          <p:spPr>
            <a:xfrm>
              <a:off x="4919199" y="2137660"/>
              <a:ext cx="3414691" cy="3782723"/>
            </a:xfrm>
            <a:prstGeom prst="rect">
              <a:avLst/>
            </a:prstGeom>
            <a:solidFill>
              <a:srgbClr val="DFE2CA">
                <a:alpha val="89803"/>
              </a:srgbClr>
            </a:solidFill>
            <a:ln w="9525" cap="flat" cmpd="sng">
              <a:solidFill>
                <a:srgbClr val="DFE2CA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7"/>
            <p:cNvSpPr txBox="1"/>
            <p:nvPr/>
          </p:nvSpPr>
          <p:spPr>
            <a:xfrm>
              <a:off x="5009904" y="2239385"/>
              <a:ext cx="3562596" cy="32447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325" tIns="101325" rIns="135125" bIns="152000" anchor="t" anchorCtr="0">
              <a:noAutofit/>
            </a:bodyPr>
            <a:lstStyle/>
            <a:p>
              <a:pPr marL="342900" lvl="1" indent="-342900">
                <a:lnSpc>
                  <a:spcPct val="90000"/>
                </a:lnSpc>
                <a:buClr>
                  <a:schemeClr val="dk1"/>
                </a:buClr>
                <a:buSzPts val="1900"/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  <a:t>teaching ‘uniformity’</a:t>
              </a:r>
              <a:b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</a:br>
              <a:endParaRPr lang="en-GB" sz="2000" dirty="0">
                <a:solidFill>
                  <a:schemeClr val="tx1">
                    <a:lumMod val="75000"/>
                  </a:schemeClr>
                </a:solidFill>
              </a:endParaRPr>
            </a:p>
            <a:p>
              <a:pPr marL="342900" lvl="1" indent="-342900">
                <a:lnSpc>
                  <a:spcPct val="90000"/>
                </a:lnSpc>
                <a:buClr>
                  <a:schemeClr val="dk1"/>
                </a:buClr>
                <a:buSzPts val="1900"/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  <a:t>based on sentences &amp; paragraphs </a:t>
              </a:r>
              <a:b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</a:br>
              <a:r>
                <a:rPr lang="en-GB" sz="2000" dirty="0">
                  <a:solidFill>
                    <a:schemeClr val="tx1">
                      <a:lumMod val="75000"/>
                    </a:schemeClr>
                  </a:solidFill>
                  <a:sym typeface="Wingdings" panose="05000000000000000000" pitchFamily="2" charset="2"/>
                </a:rPr>
                <a:t> </a:t>
              </a:r>
              <a: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  <a:t>impact text coherence</a:t>
              </a:r>
            </a:p>
            <a:p>
              <a:pPr marL="171450" lvl="1" indent="-171450">
                <a:lnSpc>
                  <a:spcPct val="90000"/>
                </a:lnSpc>
                <a:buClr>
                  <a:schemeClr val="dk1"/>
                </a:buClr>
                <a:buSzPts val="1900"/>
                <a:buFont typeface="Arial"/>
                <a:buChar char="•"/>
              </a:pPr>
              <a:endParaRPr lang="en-GB" sz="2000" dirty="0">
                <a:solidFill>
                  <a:schemeClr val="tx1">
                    <a:lumMod val="75000"/>
                  </a:schemeClr>
                </a:solidFill>
              </a:endParaRPr>
            </a:p>
            <a:p>
              <a:pPr marL="342900" lvl="1" indent="-342900">
                <a:lnSpc>
                  <a:spcPct val="90000"/>
                </a:lnSpc>
                <a:buClr>
                  <a:schemeClr val="dk1"/>
                </a:buClr>
                <a:buSzPts val="1900"/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  <a:t>longevity/reusability?</a:t>
              </a:r>
            </a:p>
            <a:p>
              <a:pPr lvl="1">
                <a:lnSpc>
                  <a:spcPct val="90000"/>
                </a:lnSpc>
                <a:buClr>
                  <a:schemeClr val="dk1"/>
                </a:buClr>
                <a:buSzPts val="1900"/>
              </a:pPr>
              <a:b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</a:br>
              <a:endParaRPr lang="en-GB" sz="2000" dirty="0">
                <a:solidFill>
                  <a:schemeClr val="tx1">
                    <a:lumMod val="75000"/>
                  </a:schemeClr>
                </a:solidFill>
              </a:endParaRPr>
            </a:p>
            <a:p>
              <a:pPr marL="342900" lvl="1" indent="-342900">
                <a:lnSpc>
                  <a:spcPct val="90000"/>
                </a:lnSpc>
                <a:buClr>
                  <a:schemeClr val="dk1"/>
                </a:buClr>
                <a:buSzPts val="1900"/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  <a:t>writing before understanding</a:t>
              </a:r>
              <a:br>
                <a:rPr lang="en-GB" sz="2000" dirty="0">
                  <a:solidFill>
                    <a:schemeClr val="dk1"/>
                  </a:solidFill>
                </a:rPr>
              </a:br>
              <a:endParaRPr lang="en-GB" sz="20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8943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7"/>
          <p:cNvSpPr txBox="1">
            <a:spLocks noGrp="1"/>
          </p:cNvSpPr>
          <p:nvPr>
            <p:ph type="title"/>
          </p:nvPr>
        </p:nvSpPr>
        <p:spPr>
          <a:xfrm>
            <a:off x="1028700" y="338138"/>
            <a:ext cx="7827963" cy="94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STUDENT</a:t>
            </a:r>
            <a:r>
              <a:rPr lang="en-US" sz="3600" dirty="0">
                <a:latin typeface="Arial"/>
                <a:ea typeface="Arial"/>
                <a:cs typeface="Arial"/>
                <a:sym typeface="Arial"/>
              </a:rPr>
              <a:t> FEEDBACK</a:t>
            </a:r>
            <a:endParaRPr dirty="0"/>
          </a:p>
        </p:txBody>
      </p:sp>
      <p:grpSp>
        <p:nvGrpSpPr>
          <p:cNvPr id="94" name="Google Shape;94;p7"/>
          <p:cNvGrpSpPr/>
          <p:nvPr/>
        </p:nvGrpSpPr>
        <p:grpSpPr>
          <a:xfrm>
            <a:off x="1043606" y="1560334"/>
            <a:ext cx="7483173" cy="2344756"/>
            <a:chOff x="35" y="2996"/>
            <a:chExt cx="7349284" cy="1715511"/>
          </a:xfrm>
        </p:grpSpPr>
        <p:sp>
          <p:nvSpPr>
            <p:cNvPr id="95" name="Google Shape;95;p7"/>
            <p:cNvSpPr/>
            <p:nvPr/>
          </p:nvSpPr>
          <p:spPr>
            <a:xfrm>
              <a:off x="35" y="2996"/>
              <a:ext cx="3434244" cy="263321"/>
            </a:xfrm>
            <a:prstGeom prst="rect">
              <a:avLst/>
            </a:prstGeom>
            <a:gradFill>
              <a:gsLst>
                <a:gs pos="0">
                  <a:srgbClr val="869200"/>
                </a:gs>
                <a:gs pos="80000">
                  <a:srgbClr val="B0C000"/>
                </a:gs>
                <a:gs pos="100000">
                  <a:srgbClr val="B5C500"/>
                </a:gs>
              </a:gsLst>
              <a:lin ang="16200000" scaled="0"/>
            </a:gradFill>
            <a:ln w="9525" cap="flat" cmpd="sng">
              <a:solidFill>
                <a:srgbClr val="A1AD00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7"/>
            <p:cNvSpPr txBox="1"/>
            <p:nvPr/>
          </p:nvSpPr>
          <p:spPr>
            <a:xfrm>
              <a:off x="35" y="2996"/>
              <a:ext cx="3434244" cy="2633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5125" tIns="77200" rIns="135125" bIns="77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9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Positives</a:t>
              </a:r>
              <a:endParaRPr sz="1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7"/>
            <p:cNvSpPr/>
            <p:nvPr/>
          </p:nvSpPr>
          <p:spPr>
            <a:xfrm>
              <a:off x="17060" y="266317"/>
              <a:ext cx="3434244" cy="1452190"/>
            </a:xfrm>
            <a:prstGeom prst="rect">
              <a:avLst/>
            </a:prstGeom>
            <a:solidFill>
              <a:srgbClr val="DFE2CA">
                <a:alpha val="89803"/>
              </a:srgbClr>
            </a:solidFill>
            <a:ln w="9525" cap="flat" cmpd="sng">
              <a:solidFill>
                <a:srgbClr val="DFE2CA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7"/>
            <p:cNvSpPr txBox="1"/>
            <p:nvPr/>
          </p:nvSpPr>
          <p:spPr>
            <a:xfrm>
              <a:off x="17060" y="232866"/>
              <a:ext cx="3434244" cy="14521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325" tIns="101325" rIns="135125" bIns="152000" anchor="t" anchorCtr="0">
              <a:noAutofit/>
            </a:bodyPr>
            <a:lstStyle/>
            <a:p>
              <a:pPr marL="171450" marR="0" lvl="1" indent="-17145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Arial"/>
                <a:buChar char="•"/>
              </a:pPr>
              <a:r>
                <a:rPr lang="en-US" sz="2000" b="0" i="0" u="none" strike="noStrike" cap="none" dirty="0">
                  <a:solidFill>
                    <a:schemeClr val="tx1">
                      <a:lumMod val="7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  <a:t>focused on assignment</a:t>
              </a:r>
              <a:endParaRPr sz="2000" b="0" i="0" u="none" strike="noStrike" cap="none" dirty="0">
                <a:solidFill>
                  <a:schemeClr val="tx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1" indent="-171450" algn="l" rtl="0">
                <a:lnSpc>
                  <a:spcPct val="150000"/>
                </a:lnSpc>
                <a:spcBef>
                  <a:spcPts val="285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Arial"/>
                <a:buChar char="•"/>
              </a:pPr>
              <a:r>
                <a:rPr lang="en-US" sz="2000" b="0" i="0" u="none" strike="noStrike" cap="none" dirty="0">
                  <a:solidFill>
                    <a:schemeClr val="tx1">
                      <a:lumMod val="7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  <a:t>teaching: accessible to all</a:t>
              </a:r>
              <a:endParaRPr sz="2000" b="0" i="0" u="none" strike="noStrike" cap="none" dirty="0">
                <a:solidFill>
                  <a:schemeClr val="tx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1" indent="-171450" algn="l" rtl="0">
                <a:lnSpc>
                  <a:spcPct val="150000"/>
                </a:lnSpc>
                <a:spcBef>
                  <a:spcPts val="285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Arial"/>
                <a:buChar char="•"/>
              </a:pPr>
              <a:r>
                <a:rPr lang="en-US" sz="2000" b="0" i="0" u="none" strike="noStrike" cap="none" dirty="0">
                  <a:solidFill>
                    <a:schemeClr val="tx1">
                      <a:lumMod val="7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  <a:t>opportunity for feedback</a:t>
              </a:r>
              <a:endParaRPr sz="2000" b="0" i="0" u="none" strike="noStrike" cap="none" dirty="0">
                <a:solidFill>
                  <a:schemeClr val="tx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7"/>
            <p:cNvSpPr/>
            <p:nvPr/>
          </p:nvSpPr>
          <p:spPr>
            <a:xfrm>
              <a:off x="3915075" y="2996"/>
              <a:ext cx="3434244" cy="263321"/>
            </a:xfrm>
            <a:prstGeom prst="rect">
              <a:avLst/>
            </a:prstGeom>
            <a:gradFill>
              <a:gsLst>
                <a:gs pos="0">
                  <a:srgbClr val="869200"/>
                </a:gs>
                <a:gs pos="80000">
                  <a:srgbClr val="B0C000"/>
                </a:gs>
                <a:gs pos="100000">
                  <a:srgbClr val="B5C500"/>
                </a:gs>
              </a:gsLst>
              <a:lin ang="16200000" scaled="0"/>
            </a:gradFill>
            <a:ln w="9525" cap="flat" cmpd="sng">
              <a:solidFill>
                <a:srgbClr val="A1AD00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7"/>
            <p:cNvSpPr txBox="1"/>
            <p:nvPr/>
          </p:nvSpPr>
          <p:spPr>
            <a:xfrm>
              <a:off x="3915075" y="2996"/>
              <a:ext cx="3434244" cy="2633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5125" tIns="77200" rIns="135125" bIns="77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90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Suggestions</a:t>
              </a:r>
              <a:endParaRPr sz="19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7"/>
            <p:cNvSpPr/>
            <p:nvPr/>
          </p:nvSpPr>
          <p:spPr>
            <a:xfrm>
              <a:off x="3915075" y="266317"/>
              <a:ext cx="3434244" cy="1452190"/>
            </a:xfrm>
            <a:prstGeom prst="rect">
              <a:avLst/>
            </a:prstGeom>
            <a:solidFill>
              <a:srgbClr val="DFE2CA">
                <a:alpha val="89803"/>
              </a:srgbClr>
            </a:solidFill>
            <a:ln w="9525" cap="flat" cmpd="sng">
              <a:solidFill>
                <a:srgbClr val="DFE2CA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7"/>
            <p:cNvSpPr txBox="1"/>
            <p:nvPr/>
          </p:nvSpPr>
          <p:spPr>
            <a:xfrm>
              <a:off x="3898050" y="232866"/>
              <a:ext cx="3434244" cy="14521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325" tIns="101325" rIns="135125" bIns="152000" anchor="t" anchorCtr="0">
              <a:noAutofit/>
            </a:bodyPr>
            <a:lstStyle/>
            <a:p>
              <a:pPr marL="171450" marR="0" lvl="1" indent="-17145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Arial"/>
                <a:buChar char="•"/>
              </a:pPr>
              <a:r>
                <a:rPr lang="en-US" sz="2000" b="0" i="0" u="none" strike="noStrike" cap="none" dirty="0">
                  <a:solidFill>
                    <a:schemeClr val="tx1">
                      <a:lumMod val="7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  <a:t>more 1-1 support</a:t>
              </a:r>
              <a:endParaRPr sz="2000" b="0" i="0" u="none" strike="noStrike" cap="none" dirty="0">
                <a:solidFill>
                  <a:schemeClr val="tx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1" indent="-171450" algn="l" rtl="0">
                <a:lnSpc>
                  <a:spcPct val="150000"/>
                </a:lnSpc>
                <a:spcBef>
                  <a:spcPts val="285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Arial"/>
                <a:buChar char="•"/>
              </a:pPr>
              <a:r>
                <a:rPr lang="en-US" sz="2000" b="0" i="0" u="none" strike="noStrike" cap="none" dirty="0">
                  <a:solidFill>
                    <a:schemeClr val="tx1">
                      <a:lumMod val="7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  <a:t>longer course</a:t>
              </a:r>
              <a:endParaRPr sz="2000" b="0" i="0" u="none" strike="noStrike" cap="none" dirty="0">
                <a:solidFill>
                  <a:schemeClr val="tx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1" indent="-171450" algn="l" rtl="0">
                <a:lnSpc>
                  <a:spcPct val="150000"/>
                </a:lnSpc>
                <a:spcBef>
                  <a:spcPts val="285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Arial"/>
                <a:buChar char="•"/>
              </a:pPr>
              <a:r>
                <a:rPr lang="en-US" sz="2000" b="0" i="0" u="none" strike="noStrike" cap="none" dirty="0">
                  <a:solidFill>
                    <a:schemeClr val="tx1">
                      <a:lumMod val="7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  <a:t>more convenient deadlines</a:t>
              </a:r>
              <a:endParaRPr sz="2000" b="0" i="0" u="none" strike="noStrike" cap="none" dirty="0">
                <a:solidFill>
                  <a:schemeClr val="tx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3" name="Google Shape;103;p7"/>
          <p:cNvSpPr txBox="1"/>
          <p:nvPr/>
        </p:nvSpPr>
        <p:spPr>
          <a:xfrm>
            <a:off x="1028700" y="4096097"/>
            <a:ext cx="7364191" cy="249295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Key theme: </a:t>
            </a:r>
            <a:r>
              <a:rPr lang="en-US" sz="2400" b="1" dirty="0">
                <a:solidFill>
                  <a:schemeClr val="tx1">
                    <a:lumMod val="50000"/>
                  </a:schemeClr>
                </a:solidFill>
                <a:sym typeface="Arial"/>
              </a:rPr>
              <a:t>Student Expectations</a:t>
            </a:r>
            <a:endParaRPr b="1" dirty="0">
              <a:solidFill>
                <a:schemeClr val="tx1">
                  <a:lumMod val="50000"/>
                </a:schemeClr>
              </a:solidFill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i="1" dirty="0">
                <a:solidFill>
                  <a:schemeClr val="tx1">
                    <a:lumMod val="50000"/>
                  </a:schemeClr>
                </a:solidFill>
                <a:sym typeface="Arial"/>
              </a:rPr>
              <a:t>‘I learnt much more than I anticipated would’</a:t>
            </a:r>
            <a:endParaRPr sz="2200" i="1" dirty="0">
              <a:solidFill>
                <a:schemeClr val="tx1">
                  <a:lumMod val="50000"/>
                </a:schemeClr>
              </a:solidFill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i="1" dirty="0">
                <a:solidFill>
                  <a:schemeClr val="tx1">
                    <a:lumMod val="50000"/>
                  </a:schemeClr>
                </a:solidFill>
                <a:sym typeface="Arial"/>
              </a:rPr>
              <a:t>‘it’s really important for [students] to attend’</a:t>
            </a:r>
            <a:endParaRPr sz="2200" i="1" dirty="0">
              <a:solidFill>
                <a:schemeClr val="tx1">
                  <a:lumMod val="50000"/>
                </a:schemeClr>
              </a:solidFill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i="1" dirty="0">
                <a:solidFill>
                  <a:schemeClr val="tx1">
                    <a:lumMod val="50000"/>
                  </a:schemeClr>
                </a:solidFill>
                <a:sym typeface="Arial"/>
              </a:rPr>
              <a:t>‘sessions should be mandatory’</a:t>
            </a:r>
            <a:endParaRPr sz="2200" i="1" dirty="0">
              <a:solidFill>
                <a:schemeClr val="tx1">
                  <a:lumMod val="50000"/>
                </a:schemeClr>
              </a:solidFill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i="1" dirty="0">
                <a:solidFill>
                  <a:schemeClr val="tx1">
                    <a:lumMod val="50000"/>
                  </a:schemeClr>
                </a:solidFill>
                <a:sym typeface="Arial"/>
              </a:rPr>
              <a:t>‘letting the student know the important of the module’</a:t>
            </a:r>
            <a:endParaRPr sz="2200" i="1" dirty="0">
              <a:solidFill>
                <a:schemeClr val="tx1">
                  <a:lumMod val="50000"/>
                </a:schemeClr>
              </a:solidFill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9"/>
          <p:cNvSpPr txBox="1">
            <a:spLocks noGrp="1"/>
          </p:cNvSpPr>
          <p:nvPr>
            <p:ph type="title"/>
          </p:nvPr>
        </p:nvSpPr>
        <p:spPr>
          <a:xfrm>
            <a:off x="1028700" y="338138"/>
            <a:ext cx="7827963" cy="94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RECOMMENDATIONS</a:t>
            </a:r>
            <a:endParaRPr/>
          </a:p>
        </p:txBody>
      </p:sp>
      <p:sp>
        <p:nvSpPr>
          <p:cNvPr id="117" name="Google Shape;117;p9"/>
          <p:cNvSpPr txBox="1">
            <a:spLocks noGrp="1"/>
          </p:cNvSpPr>
          <p:nvPr>
            <p:ph type="body" idx="1"/>
          </p:nvPr>
        </p:nvSpPr>
        <p:spPr>
          <a:xfrm>
            <a:off x="1028700" y="1587056"/>
            <a:ext cx="7612380" cy="801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</a:rPr>
              <a:t>Integrate 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syllabus with core module</a:t>
            </a:r>
            <a:br>
              <a:rPr lang="en-US" dirty="0"/>
            </a:br>
            <a:r>
              <a:rPr lang="en-US" dirty="0"/>
              <a:t>- </a:t>
            </a:r>
            <a:r>
              <a:rPr lang="en-US" sz="2000" dirty="0"/>
              <a:t>follow on from learning in lectures/seminars</a:t>
            </a:r>
          </a:p>
          <a:p>
            <a:pPr marL="180975" lvl="0" indent="-18097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▪"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25830" y="2589133"/>
            <a:ext cx="761238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Clr>
                <a:srgbClr val="FFFFFF"/>
              </a:buClr>
              <a:buSzPts val="2400"/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FFFFFF"/>
                </a:solidFill>
              </a:rPr>
              <a:t>Integrate </a:t>
            </a:r>
            <a:r>
              <a:rPr lang="en-GB" sz="2400" dirty="0">
                <a:solidFill>
                  <a:srgbClr val="A2AD00">
                    <a:lumMod val="60000"/>
                    <a:lumOff val="40000"/>
                  </a:srgbClr>
                </a:solidFill>
              </a:rPr>
              <a:t>Nursing presence</a:t>
            </a:r>
            <a:br>
              <a:rPr lang="en-GB" sz="2400" dirty="0">
                <a:solidFill>
                  <a:srgbClr val="FFFFFF"/>
                </a:solidFill>
              </a:rPr>
            </a:br>
            <a:r>
              <a:rPr lang="en-GB" sz="2400" dirty="0">
                <a:solidFill>
                  <a:srgbClr val="FFFFFF"/>
                </a:solidFill>
              </a:rPr>
              <a:t>- </a:t>
            </a:r>
            <a:r>
              <a:rPr lang="en-GB" sz="2000" dirty="0">
                <a:solidFill>
                  <a:srgbClr val="FFFFFF"/>
                </a:solidFill>
              </a:rPr>
              <a:t>‘signals that literacy is an essential part of the discipline’</a:t>
            </a:r>
          </a:p>
          <a:p>
            <a:pPr lvl="0" algn="r">
              <a:buClr>
                <a:srgbClr val="FFFFFF"/>
              </a:buClr>
              <a:buSzPts val="2400"/>
            </a:pPr>
            <a:r>
              <a:rPr lang="en-GB" sz="2000" i="1" dirty="0">
                <a:solidFill>
                  <a:srgbClr val="FFFFFF"/>
                </a:solidFill>
              </a:rPr>
              <a:t>(</a:t>
            </a:r>
            <a:r>
              <a:rPr lang="en-GB" sz="1800" i="1" dirty="0" err="1">
                <a:solidFill>
                  <a:srgbClr val="FFFFFF"/>
                </a:solidFill>
              </a:rPr>
              <a:t>Tribble</a:t>
            </a:r>
            <a:r>
              <a:rPr lang="en-GB" sz="1800" i="1" dirty="0">
                <a:solidFill>
                  <a:srgbClr val="FFFFFF"/>
                </a:solidFill>
              </a:rPr>
              <a:t> and Wingate, 2013) </a:t>
            </a:r>
          </a:p>
          <a:p>
            <a:pPr lvl="0" algn="r">
              <a:buClr>
                <a:srgbClr val="FFFFFF"/>
              </a:buClr>
              <a:buSzPts val="2400"/>
            </a:pPr>
            <a:endParaRPr lang="en-GB" sz="1800" i="1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5830" y="3774073"/>
            <a:ext cx="77152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Clr>
                <a:srgbClr val="FFFFFF"/>
              </a:buClr>
              <a:buSzPts val="2400"/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FFFFFF"/>
                </a:solidFill>
              </a:rPr>
              <a:t>Integrate </a:t>
            </a:r>
            <a:r>
              <a:rPr lang="en-GB" sz="2400" dirty="0">
                <a:solidFill>
                  <a:srgbClr val="A2AD00">
                    <a:lumMod val="60000"/>
                    <a:lumOff val="40000"/>
                  </a:srgbClr>
                </a:solidFill>
              </a:rPr>
              <a:t>diverse ‘English language’ identities</a:t>
            </a:r>
            <a:br>
              <a:rPr lang="en-GB" sz="2400" dirty="0">
                <a:solidFill>
                  <a:srgbClr val="FFFFFF"/>
                </a:solidFill>
              </a:rPr>
            </a:br>
            <a:r>
              <a:rPr lang="en-GB" sz="2400" dirty="0">
                <a:solidFill>
                  <a:srgbClr val="FFFFFF"/>
                </a:solidFill>
              </a:rPr>
              <a:t>- </a:t>
            </a:r>
            <a:r>
              <a:rPr lang="en-GB" sz="2000" dirty="0">
                <a:solidFill>
                  <a:srgbClr val="FFFFFF"/>
                </a:solidFill>
              </a:rPr>
              <a:t>focus on </a:t>
            </a:r>
            <a:r>
              <a:rPr lang="en-GB" sz="2000" b="1" dirty="0">
                <a:solidFill>
                  <a:srgbClr val="FFFFFF"/>
                </a:solidFill>
              </a:rPr>
              <a:t>academic skills and style </a:t>
            </a:r>
            <a:r>
              <a:rPr lang="en-GB" sz="2000" dirty="0">
                <a:solidFill>
                  <a:srgbClr val="FFFFFF"/>
                </a:solidFill>
              </a:rPr>
              <a:t>not English competency</a:t>
            </a:r>
            <a:br>
              <a:rPr lang="en-GB" sz="2000" dirty="0">
                <a:solidFill>
                  <a:srgbClr val="FFFFFF"/>
                </a:solidFill>
              </a:rPr>
            </a:br>
            <a:r>
              <a:rPr lang="en-GB" sz="2000" dirty="0">
                <a:solidFill>
                  <a:srgbClr val="FFFFFF"/>
                </a:solidFill>
              </a:rPr>
              <a:t>- consider how to recruit for the course</a:t>
            </a:r>
            <a:br>
              <a:rPr lang="en-GB" sz="2000" dirty="0">
                <a:solidFill>
                  <a:srgbClr val="FFFFFF"/>
                </a:solidFill>
              </a:rPr>
            </a:br>
            <a:r>
              <a:rPr lang="en-GB" sz="2000" dirty="0">
                <a:solidFill>
                  <a:srgbClr val="FFFFFF"/>
                </a:solidFill>
              </a:rPr>
              <a:t>- use student testimonials</a:t>
            </a:r>
            <a:br>
              <a:rPr lang="en-GB" sz="2000" dirty="0">
                <a:solidFill>
                  <a:srgbClr val="FFFFFF"/>
                </a:solidFill>
              </a:rPr>
            </a:br>
            <a:endParaRPr lang="en-GB" sz="2000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5830" y="5466844"/>
            <a:ext cx="7612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1500"/>
              </a:spcBef>
              <a:buClr>
                <a:srgbClr val="FFFFFF"/>
              </a:buClr>
              <a:buSzPts val="2400"/>
              <a:buFont typeface="Noto Sans Symbols"/>
              <a:buChar char="▪"/>
            </a:pPr>
            <a:r>
              <a:rPr lang="en-GB" sz="2400" dirty="0">
                <a:solidFill>
                  <a:srgbClr val="FFFFFF"/>
                </a:solidFill>
              </a:rPr>
              <a:t>Integrate </a:t>
            </a:r>
            <a:r>
              <a:rPr lang="en-GB" sz="2400" dirty="0">
                <a:solidFill>
                  <a:srgbClr val="A2AD00">
                    <a:lumMod val="60000"/>
                    <a:lumOff val="40000"/>
                  </a:srgbClr>
                </a:solidFill>
              </a:rPr>
              <a:t>‘assignment writing’ skills</a:t>
            </a:r>
            <a:br>
              <a:rPr lang="en-GB" sz="2400" dirty="0">
                <a:solidFill>
                  <a:srgbClr val="FFFFFF"/>
                </a:solidFill>
              </a:rPr>
            </a:br>
            <a:r>
              <a:rPr lang="en-GB" sz="2000" dirty="0">
                <a:solidFill>
                  <a:srgbClr val="FFFFFF"/>
                </a:solidFill>
              </a:rPr>
              <a:t>e.g. Interpreting a brief, using exemplars, managing deadlines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 build="p"/>
      <p:bldP spid="2" grpId="0"/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5"/>
          <p:cNvSpPr txBox="1">
            <a:spLocks noGrp="1"/>
          </p:cNvSpPr>
          <p:nvPr>
            <p:ph type="title"/>
          </p:nvPr>
        </p:nvSpPr>
        <p:spPr>
          <a:xfrm>
            <a:off x="1028700" y="338138"/>
            <a:ext cx="7827963" cy="94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REFLECTION</a:t>
            </a:r>
            <a:endParaRPr dirty="0"/>
          </a:p>
        </p:txBody>
      </p:sp>
      <p:sp>
        <p:nvSpPr>
          <p:cNvPr id="81" name="Google Shape;81;p5"/>
          <p:cNvSpPr txBox="1">
            <a:spLocks noGrp="1"/>
          </p:cNvSpPr>
          <p:nvPr>
            <p:ph type="body" idx="1"/>
          </p:nvPr>
        </p:nvSpPr>
        <p:spPr>
          <a:xfrm>
            <a:off x="431394" y="1922754"/>
            <a:ext cx="8425269" cy="4935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 fontScale="92500" lnSpcReduction="10000"/>
          </a:bodyPr>
          <a:lstStyle/>
          <a:p>
            <a:pPr marL="0" lvl="0" indent="0">
              <a:lnSpc>
                <a:spcPct val="160000"/>
              </a:lnSpc>
              <a:spcBef>
                <a:spcPts val="0"/>
              </a:spcBef>
              <a:buClr>
                <a:srgbClr val="FFFF00"/>
              </a:buClr>
              <a:buSzPct val="100000"/>
            </a:pPr>
            <a:r>
              <a:rPr lang="en-GB" sz="2200" dirty="0">
                <a:solidFill>
                  <a:schemeClr val="bg1"/>
                </a:solidFill>
              </a:rPr>
              <a:t>“…any attempt at reconciling Academic Literacies with our students’ expectations </a:t>
            </a:r>
            <a:r>
              <a:rPr lang="en-GB" sz="22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needs to address the underlying assumption that students want to participate fully in an academic </a:t>
            </a:r>
            <a:r>
              <a:rPr lang="en-GB" sz="2200" b="1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CoP</a:t>
            </a:r>
            <a:r>
              <a:rPr lang="en-GB" sz="22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, rather than their future professional </a:t>
            </a:r>
            <a:r>
              <a:rPr lang="en-GB" sz="2200" b="1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CoPs</a:t>
            </a:r>
            <a:r>
              <a:rPr lang="en-GB" sz="22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  </a:t>
            </a:r>
            <a:r>
              <a:rPr lang="en-GB" sz="2200" dirty="0">
                <a:solidFill>
                  <a:schemeClr val="bg1"/>
                </a:solidFill>
              </a:rPr>
              <a:t>[…]. 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SzPct val="100000"/>
            </a:pPr>
            <a:endParaRPr lang="en-GB" sz="2200" dirty="0">
              <a:solidFill>
                <a:schemeClr val="bg1"/>
              </a:solidFill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Clr>
                <a:srgbClr val="FFFF00"/>
              </a:buClr>
              <a:buSzPct val="100000"/>
            </a:pPr>
            <a:r>
              <a:rPr lang="en-GB" sz="2200" dirty="0">
                <a:solidFill>
                  <a:schemeClr val="bg1"/>
                </a:solidFill>
              </a:rPr>
              <a:t>Our seemingly unacknowledged assumption about our students’ desire to join academic </a:t>
            </a:r>
            <a:r>
              <a:rPr lang="en-GB" sz="2200" dirty="0" err="1">
                <a:solidFill>
                  <a:schemeClr val="bg1"/>
                </a:solidFill>
              </a:rPr>
              <a:t>CoPs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might, inadvertently, reflect our own identities as researchers</a:t>
            </a:r>
            <a:r>
              <a:rPr lang="en-GB" sz="2200" dirty="0">
                <a:solidFill>
                  <a:schemeClr val="bg1"/>
                </a:solidFill>
              </a:rPr>
              <a:t>  […]. It does not take into account that most of our students will never experience this full participation, nor do they necessarily want to do so. </a:t>
            </a:r>
          </a:p>
          <a:p>
            <a:pPr marL="0" lvl="0" indent="0" algn="r">
              <a:spcBef>
                <a:spcPts val="0"/>
              </a:spcBef>
              <a:buClr>
                <a:srgbClr val="FFFF00"/>
              </a:buClr>
              <a:buSzPct val="100000"/>
            </a:pPr>
            <a:r>
              <a:rPr lang="en-GB" sz="1900" dirty="0">
                <a:solidFill>
                  <a:schemeClr val="bg1"/>
                </a:solidFill>
              </a:rPr>
              <a:t>(Canton, Govan and Zahn, 2018, pp. 676-677)</a:t>
            </a:r>
          </a:p>
          <a:p>
            <a:pPr marL="0" lvl="0" indent="0">
              <a:spcBef>
                <a:spcPts val="0"/>
              </a:spcBef>
              <a:buClr>
                <a:srgbClr val="FFFF00"/>
              </a:buClr>
              <a:buSzPct val="100000"/>
            </a:pPr>
            <a:endParaRPr lang="en-GB" sz="2200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296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endParaRPr lang="en-GB" dirty="0"/>
          </a:p>
          <a:p>
            <a:pPr marL="0" lvl="0" indent="0" algn="l" rtl="0">
              <a:spcBef>
                <a:spcPts val="296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endParaRPr lang="en-GB" dirty="0"/>
          </a:p>
          <a:p>
            <a:pPr marL="0" lvl="0" indent="0" algn="l" rtl="0">
              <a:spcBef>
                <a:spcPts val="296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endParaRPr dirty="0"/>
          </a:p>
          <a:p>
            <a:pPr marL="0" lvl="0" indent="0" algn="l" rtl="0">
              <a:spcBef>
                <a:spcPts val="296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endParaRPr dirty="0"/>
          </a:p>
        </p:txBody>
      </p:sp>
      <p:sp>
        <p:nvSpPr>
          <p:cNvPr id="2" name="TextBox 1"/>
          <p:cNvSpPr txBox="1"/>
          <p:nvPr/>
        </p:nvSpPr>
        <p:spPr>
          <a:xfrm rot="21301319">
            <a:off x="1187981" y="1731418"/>
            <a:ext cx="6880860" cy="3970318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Do Nursing UGs want to see themselves as academic writers? </a:t>
            </a:r>
            <a:br>
              <a:rPr lang="en-GB" sz="2400" dirty="0"/>
            </a:br>
            <a:endParaRPr lang="en-GB" sz="2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What are their priorities during their studies?</a:t>
            </a:r>
            <a:br>
              <a:rPr lang="en-GB" sz="2400" dirty="0"/>
            </a:br>
            <a:endParaRPr lang="en-GB" sz="2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To what extent am I (as an EAP practitioner) imposing my priorities on them?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3133" y="1224925"/>
            <a:ext cx="84529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FFFFFF"/>
                </a:solidFill>
              </a:rPr>
              <a:t>Which </a:t>
            </a:r>
            <a:r>
              <a:rPr lang="en-GB" sz="2200" i="1" dirty="0">
                <a:solidFill>
                  <a:srgbClr val="FFFFFF"/>
                </a:solidFill>
              </a:rPr>
              <a:t>Community of Practice</a:t>
            </a:r>
            <a:r>
              <a:rPr lang="en-GB" sz="2200" dirty="0">
                <a:solidFill>
                  <a:srgbClr val="FFFFFF"/>
                </a:solidFill>
              </a:rPr>
              <a:t> (</a:t>
            </a:r>
            <a:r>
              <a:rPr lang="en-GB" sz="2200" dirty="0" err="1">
                <a:solidFill>
                  <a:srgbClr val="FFFFFF"/>
                </a:solidFill>
              </a:rPr>
              <a:t>CoP</a:t>
            </a:r>
            <a:r>
              <a:rPr lang="en-GB" sz="2200" dirty="0">
                <a:solidFill>
                  <a:srgbClr val="FFFFFF"/>
                </a:solidFill>
              </a:rPr>
              <a:t>) – academic or professional?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build="p"/>
      <p:bldP spid="2" grpId="0" animBg="1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0"/>
          <p:cNvSpPr txBox="1">
            <a:spLocks noGrp="1"/>
          </p:cNvSpPr>
          <p:nvPr>
            <p:ph type="title"/>
          </p:nvPr>
        </p:nvSpPr>
        <p:spPr>
          <a:xfrm>
            <a:off x="1028700" y="338138"/>
            <a:ext cx="7827963" cy="94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References</a:t>
            </a:r>
            <a:endParaRPr dirty="0"/>
          </a:p>
        </p:txBody>
      </p:sp>
      <p:sp>
        <p:nvSpPr>
          <p:cNvPr id="124" name="Google Shape;124;p10"/>
          <p:cNvSpPr txBox="1">
            <a:spLocks noGrp="1"/>
          </p:cNvSpPr>
          <p:nvPr>
            <p:ph type="body" idx="1"/>
          </p:nvPr>
        </p:nvSpPr>
        <p:spPr>
          <a:xfrm>
            <a:off x="1028700" y="1285875"/>
            <a:ext cx="7349356" cy="405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sz="1400" dirty="0"/>
              <a:t>Canton, U., Govan, M. and Zahn, D. (2018). Rethinking academic literacies. A conceptual development based on teaching practice, </a:t>
            </a:r>
            <a:r>
              <a:rPr lang="en-GB" sz="1400" i="1" dirty="0"/>
              <a:t>Teaching in Higher Education</a:t>
            </a:r>
            <a:r>
              <a:rPr lang="en-GB" sz="1400" dirty="0"/>
              <a:t>, 23(6), 668-684, DOI: 10.1080/13562517.2017.1414783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1400" dirty="0"/>
          </a:p>
          <a:p>
            <a:pPr marL="0" lvl="0" indent="0">
              <a:spcBef>
                <a:spcPts val="0"/>
              </a:spcBef>
              <a:buNone/>
            </a:pPr>
            <a:r>
              <a:rPr lang="en-GB" sz="1400" dirty="0" err="1"/>
              <a:t>Gimenez</a:t>
            </a:r>
            <a:r>
              <a:rPr lang="en-GB" sz="1400" dirty="0"/>
              <a:t>, J. (2008). Beyond the academic essay: Discipline-specific writing in nursing and midwifery. Journal of English for Academic Purposes, 7, pp. 151-164. DOI:10.1016/j.jeap.2008.03.005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1400" dirty="0"/>
          </a:p>
          <a:p>
            <a:pPr marL="0" lvl="0" indent="0">
              <a:spcBef>
                <a:spcPts val="0"/>
              </a:spcBef>
              <a:buNone/>
            </a:pPr>
            <a:r>
              <a:rPr lang="en-GB" sz="1400" dirty="0"/>
              <a:t>Lea, M. R. (2004). Academic literacies: a pedagogy for course design, </a:t>
            </a:r>
            <a:r>
              <a:rPr lang="en-GB" sz="1400" i="1" dirty="0"/>
              <a:t>Studies in Higher Education</a:t>
            </a:r>
            <a:r>
              <a:rPr lang="en-GB" sz="1400" dirty="0"/>
              <a:t>, 29(6), 739-756, DOI: 10.1080/0307507042000287230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1400" dirty="0"/>
          </a:p>
          <a:p>
            <a:pPr marL="0" lvl="0" indent="0">
              <a:spcBef>
                <a:spcPts val="0"/>
              </a:spcBef>
              <a:buNone/>
            </a:pPr>
            <a:r>
              <a:rPr lang="en-GB" sz="1400" dirty="0" err="1"/>
              <a:t>Tribble</a:t>
            </a:r>
            <a:r>
              <a:rPr lang="en-GB" sz="1400" dirty="0"/>
              <a:t>, C. and Wingate, U. (2013). From text to corpus – A genre-based approach to academic literacy instruction, </a:t>
            </a:r>
            <a:r>
              <a:rPr lang="en-GB" sz="1400" i="1" dirty="0"/>
              <a:t>System</a:t>
            </a:r>
            <a:r>
              <a:rPr lang="en-GB" sz="1400" dirty="0"/>
              <a:t>, 41(2) pp. 307-321, DOI: </a:t>
            </a:r>
            <a:r>
              <a:rPr lang="en-GB" sz="1400" dirty="0">
                <a:hlinkClick r:id="rId3"/>
              </a:rPr>
              <a:t>https://doi.org/10.1016/j.system.2013.03.001</a:t>
            </a:r>
            <a:endParaRPr lang="en-GB" sz="1400" dirty="0"/>
          </a:p>
          <a:p>
            <a:pPr marL="0" lvl="0" indent="0">
              <a:spcBef>
                <a:spcPts val="0"/>
              </a:spcBef>
              <a:buNone/>
            </a:pPr>
            <a:endParaRPr lang="en-GB" sz="1400" dirty="0"/>
          </a:p>
          <a:p>
            <a:pPr marL="0" lvl="0" indent="0">
              <a:spcBef>
                <a:spcPts val="0"/>
              </a:spcBef>
              <a:buNone/>
            </a:pPr>
            <a:r>
              <a:rPr lang="en-GB" sz="1400" dirty="0"/>
              <a:t>Winter, R. (2003). Contextualizing the Patchwork Text: Addressing Problems of Coursework Assessment in Higher Education. </a:t>
            </a:r>
            <a:r>
              <a:rPr lang="en-GB" sz="1400" i="1" dirty="0"/>
              <a:t>Innovations in Education and Teaching International</a:t>
            </a:r>
            <a:r>
              <a:rPr lang="en-GB" sz="1400" dirty="0"/>
              <a:t>, 40(2) pp. 112 – 122. DOI: 10.1080/1470329031000088978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2616776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"/>
          <p:cNvSpPr txBox="1">
            <a:spLocks noGrp="1"/>
          </p:cNvSpPr>
          <p:nvPr>
            <p:ph type="subTitle" idx="1"/>
          </p:nvPr>
        </p:nvSpPr>
        <p:spPr>
          <a:xfrm>
            <a:off x="971600" y="2071688"/>
            <a:ext cx="7272808" cy="4473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457200" lvl="0" indent="-457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AutoNum type="arabicPeriod"/>
            </a:pPr>
            <a:r>
              <a:rPr lang="en-US" dirty="0"/>
              <a:t>Cohort profile and impact on course design </a:t>
            </a:r>
          </a:p>
          <a:p>
            <a:pPr marL="457200" lvl="0" indent="-457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AutoNum type="arabicPeriod"/>
            </a:pPr>
            <a:r>
              <a:rPr lang="en-US" dirty="0"/>
              <a:t>Pedagogical Approach and Task Example</a:t>
            </a:r>
          </a:p>
          <a:p>
            <a:pPr marL="457200" lvl="0" indent="-457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AutoNum type="arabicPeriod"/>
            </a:pPr>
            <a:r>
              <a:rPr lang="en-US" dirty="0"/>
              <a:t>Evaluation of Course Design</a:t>
            </a:r>
          </a:p>
          <a:p>
            <a:pPr marL="457200" lvl="0" indent="-457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AutoNum type="arabicPeriod"/>
            </a:pPr>
            <a:r>
              <a:rPr lang="en-US" dirty="0"/>
              <a:t>Recommendations </a:t>
            </a:r>
          </a:p>
          <a:p>
            <a:pPr marL="457200" lvl="0" indent="-457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AutoNum type="arabicPeriod"/>
            </a:pPr>
            <a:r>
              <a:rPr lang="en-GB" dirty="0"/>
              <a:t>Key Reflection</a:t>
            </a: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</a:pPr>
            <a:endParaRPr dirty="0"/>
          </a:p>
        </p:txBody>
      </p:sp>
      <p:sp>
        <p:nvSpPr>
          <p:cNvPr id="43" name="Google Shape;43;p2"/>
          <p:cNvSpPr txBox="1">
            <a:spLocks noGrp="1"/>
          </p:cNvSpPr>
          <p:nvPr>
            <p:ph type="ctrTitle"/>
          </p:nvPr>
        </p:nvSpPr>
        <p:spPr>
          <a:xfrm>
            <a:off x="1038225" y="312738"/>
            <a:ext cx="7772400" cy="152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OUTLINE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"/>
          <p:cNvSpPr txBox="1">
            <a:spLocks noGrp="1"/>
          </p:cNvSpPr>
          <p:nvPr>
            <p:ph type="title"/>
          </p:nvPr>
        </p:nvSpPr>
        <p:spPr>
          <a:xfrm>
            <a:off x="1028700" y="338138"/>
            <a:ext cx="7827963" cy="94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Designing for the cohort</a:t>
            </a:r>
            <a:endParaRPr dirty="0"/>
          </a:p>
        </p:txBody>
      </p:sp>
      <p:sp>
        <p:nvSpPr>
          <p:cNvPr id="7" name="Rounded Rectangle 6"/>
          <p:cNvSpPr/>
          <p:nvPr/>
        </p:nvSpPr>
        <p:spPr>
          <a:xfrm>
            <a:off x="413585" y="1605068"/>
            <a:ext cx="3199793" cy="1003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UG Nursing Students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5338005" y="5051502"/>
            <a:ext cx="3518658" cy="156030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000" b="1" dirty="0">
                <a:solidFill>
                  <a:schemeClr val="tx1">
                    <a:lumMod val="75000"/>
                  </a:schemeClr>
                </a:solidFill>
              </a:rPr>
              <a:t>Relationship to English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75000"/>
                  </a:schemeClr>
                </a:solidFill>
              </a:rPr>
              <a:t>L1, L2 (or L1.5)?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260397" y="3232555"/>
            <a:ext cx="4596266" cy="1755075"/>
            <a:chOff x="540005" y="4558307"/>
            <a:chExt cx="4371979" cy="175507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0005" y="4558307"/>
              <a:ext cx="4371979" cy="1755075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724470" y="4710253"/>
              <a:ext cx="390733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chemeClr val="tx1">
                      <a:lumMod val="75000"/>
                    </a:schemeClr>
                  </a:solidFill>
                </a:rPr>
                <a:t>Learning background</a:t>
              </a:r>
            </a:p>
            <a:p>
              <a:pPr marL="285750" indent="-285750">
                <a:buFontTx/>
                <a:buChar char="-"/>
              </a:pPr>
              <a: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  <a:t>‘Gap’ since formal education</a:t>
              </a:r>
            </a:p>
            <a:p>
              <a:pPr marL="285750" indent="-285750">
                <a:buFontTx/>
                <a:buChar char="-"/>
              </a:pPr>
              <a: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  <a:t>Recent transition through levels</a:t>
              </a:r>
            </a:p>
            <a:p>
              <a:pPr marL="285750" indent="-285750">
                <a:buFontTx/>
                <a:buChar char="-"/>
              </a:pPr>
              <a: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  <a:t>Language learning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890359" y="1439786"/>
            <a:ext cx="3769226" cy="1728897"/>
            <a:chOff x="3849543" y="3206557"/>
            <a:chExt cx="3310044" cy="1868742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49543" y="3206557"/>
              <a:ext cx="3310044" cy="1868742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4035658" y="3433819"/>
              <a:ext cx="271326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chemeClr val="tx1">
                      <a:lumMod val="75000"/>
                    </a:schemeClr>
                  </a:solidFill>
                </a:rPr>
                <a:t>Time-poor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  <a:t>Carers/parents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  <a:t>In employment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tx1">
                      <a:lumMod val="75000"/>
                    </a:schemeClr>
                  </a:solidFill>
                </a:rPr>
                <a:t>Commuting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83379" y="2927561"/>
            <a:ext cx="3197112" cy="347787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/>
              <a:t>Higher proportion of: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Female applicants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BAME applicants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Mature applicants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Entry via Access course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Living off campus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6"/>
          <p:cNvSpPr txBox="1">
            <a:spLocks noGrp="1"/>
          </p:cNvSpPr>
          <p:nvPr>
            <p:ph type="title"/>
          </p:nvPr>
        </p:nvSpPr>
        <p:spPr>
          <a:xfrm>
            <a:off x="1028700" y="338138"/>
            <a:ext cx="7827963" cy="94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Genre-based Approach</a:t>
            </a:r>
            <a:endParaRPr dirty="0"/>
          </a:p>
        </p:txBody>
      </p:sp>
      <p:sp>
        <p:nvSpPr>
          <p:cNvPr id="9" name="TextBox 8"/>
          <p:cNvSpPr txBox="1"/>
          <p:nvPr/>
        </p:nvSpPr>
        <p:spPr>
          <a:xfrm>
            <a:off x="1028700" y="1285875"/>
            <a:ext cx="81153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chemeClr val="bg1"/>
                </a:solidFill>
              </a:rPr>
              <a:t>= detailed analysis of small sets of texts from </a:t>
            </a:r>
            <a:r>
              <a:rPr lang="en-GB" sz="22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disciplinarily specific assessed student genres</a:t>
            </a:r>
            <a:r>
              <a:rPr lang="en-GB" sz="2200" dirty="0">
                <a:solidFill>
                  <a:schemeClr val="bg1"/>
                </a:solidFill>
              </a:rPr>
              <a:t> as the basis for the development of instructional materials  </a:t>
            </a:r>
            <a:r>
              <a:rPr lang="en-GB" sz="1800" i="1" dirty="0">
                <a:solidFill>
                  <a:schemeClr val="bg1"/>
                </a:solidFill>
              </a:rPr>
              <a:t>(</a:t>
            </a:r>
            <a:r>
              <a:rPr lang="en-GB" sz="1800" i="1" dirty="0" err="1">
                <a:solidFill>
                  <a:schemeClr val="bg1"/>
                </a:solidFill>
              </a:rPr>
              <a:t>Tribble</a:t>
            </a:r>
            <a:r>
              <a:rPr lang="en-GB" sz="1800" i="1" dirty="0">
                <a:solidFill>
                  <a:schemeClr val="bg1"/>
                </a:solidFill>
              </a:rPr>
              <a:t> and Wingate, 2013)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8550" y="3404124"/>
            <a:ext cx="1968500" cy="1569660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en-GB" sz="2400" dirty="0"/>
          </a:p>
          <a:p>
            <a:pPr algn="ctr"/>
            <a:r>
              <a:rPr lang="en-GB" sz="2400" dirty="0"/>
              <a:t>Assignment Brief</a:t>
            </a:r>
          </a:p>
          <a:p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189729" y="5106321"/>
            <a:ext cx="69453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Students already familiar with the texts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No additional reading load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Teach using exemplars appropriately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273499" y="2508415"/>
            <a:ext cx="4092002" cy="2456291"/>
            <a:chOff x="1273499" y="2508415"/>
            <a:chExt cx="4092002" cy="2456291"/>
          </a:xfrm>
        </p:grpSpPr>
        <p:sp>
          <p:nvSpPr>
            <p:cNvPr id="12" name="TextBox 11"/>
            <p:cNvSpPr txBox="1"/>
            <p:nvPr/>
          </p:nvSpPr>
          <p:spPr>
            <a:xfrm>
              <a:off x="1273499" y="3395046"/>
              <a:ext cx="1968500" cy="1569660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pPr algn="ctr"/>
              <a:endParaRPr lang="en-GB" sz="1000" dirty="0"/>
            </a:p>
            <a:p>
              <a:pPr algn="ctr"/>
              <a:r>
                <a:rPr lang="en-GB" sz="2200" dirty="0"/>
                <a:t>High-scoring assignment</a:t>
              </a:r>
            </a:p>
            <a:p>
              <a:pPr algn="ctr"/>
              <a:r>
                <a:rPr lang="en-GB" sz="2200" dirty="0"/>
                <a:t>exemplar</a:t>
              </a:r>
            </a:p>
            <a:p>
              <a:pPr algn="ctr"/>
              <a:endParaRPr lang="en-GB" sz="1000" dirty="0"/>
            </a:p>
            <a:p>
              <a:pPr algn="ctr"/>
              <a:endParaRPr lang="en-GB" sz="1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397001" y="3395046"/>
              <a:ext cx="1968500" cy="1569660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ysDash"/>
            </a:ln>
          </p:spPr>
          <p:txBody>
            <a:bodyPr wrap="square" rtlCol="0" anchor="ctr">
              <a:spAutoFit/>
            </a:bodyPr>
            <a:lstStyle/>
            <a:p>
              <a:pPr algn="ctr">
                <a:spcAft>
                  <a:spcPts val="600"/>
                </a:spcAft>
              </a:pPr>
              <a:endParaRPr lang="en-GB" sz="1000" dirty="0"/>
            </a:p>
            <a:p>
              <a:pPr algn="ctr">
                <a:spcAft>
                  <a:spcPts val="600"/>
                </a:spcAft>
              </a:pPr>
              <a:r>
                <a:rPr lang="en-GB" sz="2200" dirty="0"/>
                <a:t>Mid-scoring assignment</a:t>
              </a:r>
              <a:br>
                <a:rPr lang="en-GB" sz="2200" dirty="0"/>
              </a:br>
              <a:r>
                <a:rPr lang="en-GB" sz="2200" dirty="0"/>
                <a:t>exemplar</a:t>
              </a:r>
            </a:p>
            <a:p>
              <a:pPr algn="ctr">
                <a:spcAft>
                  <a:spcPts val="600"/>
                </a:spcAft>
              </a:pPr>
              <a:endParaRPr lang="en-GB" sz="1000" dirty="0"/>
            </a:p>
          </p:txBody>
        </p:sp>
        <p:sp>
          <p:nvSpPr>
            <p:cNvPr id="14" name="Down Arrow 13"/>
            <p:cNvSpPr/>
            <p:nvPr/>
          </p:nvSpPr>
          <p:spPr>
            <a:xfrm>
              <a:off x="1917230" y="2508415"/>
              <a:ext cx="681038" cy="83635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Down Arrow 14"/>
            <p:cNvSpPr/>
            <p:nvPr/>
          </p:nvSpPr>
          <p:spPr>
            <a:xfrm>
              <a:off x="4040732" y="2508415"/>
              <a:ext cx="681038" cy="83635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6"/>
          <p:cNvSpPr txBox="1">
            <a:spLocks noGrp="1"/>
          </p:cNvSpPr>
          <p:nvPr>
            <p:ph type="title"/>
          </p:nvPr>
        </p:nvSpPr>
        <p:spPr>
          <a:xfrm>
            <a:off x="1028700" y="338138"/>
            <a:ext cx="7827963" cy="94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Assignment-based Approach</a:t>
            </a: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383836" y="2535320"/>
            <a:ext cx="430648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200" b="1" i="1" dirty="0">
                <a:solidFill>
                  <a:schemeClr val="bg1"/>
                </a:solidFill>
              </a:rPr>
              <a:t>Rationale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Limited input time (15 hours)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Complexity of the assignment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</a:rPr>
              <a:t>Encourage early writing</a:t>
            </a:r>
          </a:p>
          <a:p>
            <a:endParaRPr lang="en-GB" sz="2000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614721"/>
              </p:ext>
            </p:extLst>
          </p:nvPr>
        </p:nvGraphicFramePr>
        <p:xfrm>
          <a:off x="5340454" y="2604241"/>
          <a:ext cx="3357563" cy="269409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357563">
                  <a:extLst>
                    <a:ext uri="{9D8B030D-6E8A-4147-A177-3AD203B41FA5}">
                      <a16:colId xmlns:a16="http://schemas.microsoft.com/office/drawing/2014/main" val="1010233249"/>
                    </a:ext>
                  </a:extLst>
                </a:gridCol>
              </a:tblGrid>
              <a:tr h="4352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Introduction</a:t>
                      </a: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042615"/>
                  </a:ext>
                </a:extLst>
              </a:tr>
              <a:tr h="5465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b="1" dirty="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Part 1</a:t>
                      </a:r>
                      <a:r>
                        <a:rPr lang="en-GB" sz="1800" dirty="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: Research Methodology</a:t>
                      </a:r>
                    </a:p>
                  </a:txBody>
                  <a:tcPr>
                    <a:solidFill>
                      <a:schemeClr val="tx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3542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b="1" dirty="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Part 2:</a:t>
                      </a:r>
                      <a:r>
                        <a:rPr lang="en-GB" sz="1800" b="1" baseline="0" dirty="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 </a:t>
                      </a:r>
                      <a:r>
                        <a:rPr lang="en-GB" sz="1800" baseline="0" dirty="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Pathophysiology</a:t>
                      </a:r>
                      <a:endParaRPr lang="en-GB" sz="1800" dirty="0">
                        <a:solidFill>
                          <a:schemeClr val="tx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942626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b="1" dirty="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Part 3 </a:t>
                      </a:r>
                      <a:r>
                        <a:rPr lang="en-GB" sz="1800" dirty="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Critical discussion</a:t>
                      </a:r>
                    </a:p>
                  </a:txBody>
                  <a:tcPr>
                    <a:solidFill>
                      <a:schemeClr val="tx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859292"/>
                  </a:ext>
                </a:extLst>
              </a:tr>
              <a:tr h="55241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b="1" dirty="0"/>
                        <a:t>Conclusion:</a:t>
                      </a:r>
                      <a:r>
                        <a:rPr lang="en-GB" sz="1800" b="1" baseline="0" dirty="0"/>
                        <a:t> </a:t>
                      </a:r>
                      <a:r>
                        <a:rPr lang="en-GB" sz="1800" baseline="0" dirty="0"/>
                        <a:t>Reflection </a:t>
                      </a:r>
                      <a:endParaRPr lang="en-GB" sz="18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433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75326" y="1193111"/>
            <a:ext cx="81347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chemeClr val="bg1"/>
                </a:solidFill>
              </a:rPr>
              <a:t>= explicit teaching of the discourse features necessary to produce their first written assignment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5182" y="5724112"/>
            <a:ext cx="3674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‘patchwork text’ </a:t>
            </a:r>
            <a:r>
              <a:rPr lang="en-GB" sz="1800" i="1" dirty="0">
                <a:solidFill>
                  <a:schemeClr val="bg1"/>
                </a:solidFill>
              </a:rPr>
              <a:t>(Winter, 2003)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40454" y="2225252"/>
            <a:ext cx="31203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Assignment Structure:</a:t>
            </a:r>
          </a:p>
        </p:txBody>
      </p:sp>
      <p:sp>
        <p:nvSpPr>
          <p:cNvPr id="8" name="Left Brace 7"/>
          <p:cNvSpPr/>
          <p:nvPr/>
        </p:nvSpPr>
        <p:spPr>
          <a:xfrm>
            <a:off x="4594860" y="2604241"/>
            <a:ext cx="745594" cy="2588184"/>
          </a:xfrm>
          <a:prstGeom prst="leftBrace">
            <a:avLst/>
          </a:prstGeom>
          <a:ln w="28575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08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6"/>
          <p:cNvSpPr txBox="1">
            <a:spLocks noGrp="1"/>
          </p:cNvSpPr>
          <p:nvPr>
            <p:ph type="title"/>
          </p:nvPr>
        </p:nvSpPr>
        <p:spPr>
          <a:xfrm>
            <a:off x="1028700" y="338138"/>
            <a:ext cx="7827963" cy="94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Healthcare Writing</a:t>
            </a:r>
            <a:endParaRPr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733459"/>
              </p:ext>
            </p:extLst>
          </p:nvPr>
        </p:nvGraphicFramePr>
        <p:xfrm>
          <a:off x="1028698" y="1728470"/>
          <a:ext cx="7523630" cy="3840480"/>
        </p:xfrm>
        <a:graphic>
          <a:graphicData uri="http://schemas.openxmlformats.org/drawingml/2006/table">
            <a:tbl>
              <a:tblPr firstRow="1" bandRow="1">
                <a:tableStyleId>{933176E9-9BED-4356-B5B1-547FF674ABAA}</a:tableStyleId>
              </a:tblPr>
              <a:tblGrid>
                <a:gridCol w="3761815">
                  <a:extLst>
                    <a:ext uri="{9D8B030D-6E8A-4147-A177-3AD203B41FA5}">
                      <a16:colId xmlns:a16="http://schemas.microsoft.com/office/drawing/2014/main" val="3569827196"/>
                    </a:ext>
                  </a:extLst>
                </a:gridCol>
                <a:gridCol w="3761815">
                  <a:extLst>
                    <a:ext uri="{9D8B030D-6E8A-4147-A177-3AD203B41FA5}">
                      <a16:colId xmlns:a16="http://schemas.microsoft.com/office/drawing/2014/main" val="38620068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Linguistic</a:t>
                      </a:r>
                      <a:r>
                        <a:rPr lang="en-GB" sz="2000" b="1" baseline="0" dirty="0"/>
                        <a:t> Difficulties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Sociolinguistic Difficulties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4360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Showing their stance as writers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22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Signalling</a:t>
                      </a:r>
                      <a:r>
                        <a:rPr lang="en-GB" sz="220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the link between assignment task and their text</a:t>
                      </a:r>
                      <a:br>
                        <a:rPr lang="en-GB" sz="22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</a:br>
                      <a:endParaRPr lang="en-GB" sz="22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Using language that reflects</a:t>
                      </a:r>
                      <a:r>
                        <a:rPr lang="en-GB" sz="220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critical skills</a:t>
                      </a:r>
                      <a:br>
                        <a:rPr lang="en-GB" sz="220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</a:br>
                      <a:endParaRPr lang="en-GB" sz="2200" baseline="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Projecting an impersonal voice</a:t>
                      </a:r>
                      <a:br>
                        <a:rPr lang="en-GB" sz="220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</a:br>
                      <a:endParaRPr lang="en-GB" sz="2200" baseline="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Making the link between theory and practice</a:t>
                      </a:r>
                      <a:endParaRPr lang="en-GB" sz="22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2497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474970" y="5568950"/>
            <a:ext cx="3077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solidFill>
                  <a:schemeClr val="bg1"/>
                </a:solidFill>
              </a:rPr>
              <a:t>(</a:t>
            </a:r>
            <a:r>
              <a:rPr lang="en-GB" sz="2000" dirty="0" err="1">
                <a:solidFill>
                  <a:schemeClr val="bg1"/>
                </a:solidFill>
              </a:rPr>
              <a:t>Gimenez</a:t>
            </a:r>
            <a:r>
              <a:rPr lang="en-GB" sz="2000" dirty="0">
                <a:solidFill>
                  <a:schemeClr val="bg1"/>
                </a:solidFill>
              </a:rPr>
              <a:t>, 2008, p. 160)</a:t>
            </a:r>
          </a:p>
        </p:txBody>
      </p:sp>
    </p:spTree>
    <p:extLst>
      <p:ext uri="{BB962C8B-B14F-4D97-AF65-F5344CB8AC3E}">
        <p14:creationId xmlns:p14="http://schemas.microsoft.com/office/powerpoint/2010/main" val="2023723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6"/>
          <p:cNvSpPr txBox="1">
            <a:spLocks noGrp="1"/>
          </p:cNvSpPr>
          <p:nvPr>
            <p:ph type="title"/>
          </p:nvPr>
        </p:nvSpPr>
        <p:spPr>
          <a:xfrm>
            <a:off x="1028700" y="338138"/>
            <a:ext cx="7827963" cy="94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Syllabus (Sessions 1-3)</a:t>
            </a:r>
            <a:endParaRPr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997"/>
          <a:stretch/>
        </p:blipFill>
        <p:spPr>
          <a:xfrm>
            <a:off x="508703" y="2337957"/>
            <a:ext cx="8284133" cy="326222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1825" y="1995376"/>
            <a:ext cx="5263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>
                <a:solidFill>
                  <a:schemeClr val="bg1"/>
                </a:solidFill>
              </a:rPr>
              <a:t>Extract from ‘Academic Writing for Nursing’ syllabus: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78771" y="5803606"/>
            <a:ext cx="3348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Practise ‘general’ academic writing skills</a:t>
            </a:r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 flipH="1" flipV="1">
            <a:off x="3892884" y="4488873"/>
            <a:ext cx="3060382" cy="131473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0"/>
          </p:cNvCxnSpPr>
          <p:nvPr/>
        </p:nvCxnSpPr>
        <p:spPr>
          <a:xfrm flipH="1" flipV="1">
            <a:off x="6175169" y="4488873"/>
            <a:ext cx="778097" cy="131473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0"/>
          </p:cNvCxnSpPr>
          <p:nvPr/>
        </p:nvCxnSpPr>
        <p:spPr>
          <a:xfrm flipV="1">
            <a:off x="6953266" y="4583875"/>
            <a:ext cx="654367" cy="121973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4"/>
          <p:cNvSpPr txBox="1"/>
          <p:nvPr/>
        </p:nvSpPr>
        <p:spPr>
          <a:xfrm>
            <a:off x="1113312" y="5821271"/>
            <a:ext cx="3348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GB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Explicit link to assignment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1828801" y="3811979"/>
            <a:ext cx="825687" cy="20092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1710047" y="5418791"/>
            <a:ext cx="981493" cy="40248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3892884" y="1164379"/>
            <a:ext cx="4771056" cy="1637376"/>
            <a:chOff x="3892884" y="1164379"/>
            <a:chExt cx="4771056" cy="1637376"/>
          </a:xfrm>
        </p:grpSpPr>
        <p:sp>
          <p:nvSpPr>
            <p:cNvPr id="17" name="TextBox 16"/>
            <p:cNvSpPr txBox="1"/>
            <p:nvPr/>
          </p:nvSpPr>
          <p:spPr>
            <a:xfrm>
              <a:off x="5314950" y="1164379"/>
              <a:ext cx="33489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Address healthcare writing skills</a:t>
              </a:r>
            </a:p>
          </p:txBody>
        </p:sp>
        <p:cxnSp>
          <p:nvCxnSpPr>
            <p:cNvPr id="23" name="Straight Arrow Connector 22"/>
            <p:cNvCxnSpPr>
              <a:stCxn id="17" idx="2"/>
            </p:cNvCxnSpPr>
            <p:nvPr/>
          </p:nvCxnSpPr>
          <p:spPr>
            <a:xfrm flipH="1">
              <a:off x="3892884" y="1995376"/>
              <a:ext cx="3096561" cy="771575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7" idx="2"/>
            </p:cNvCxnSpPr>
            <p:nvPr/>
          </p:nvCxnSpPr>
          <p:spPr>
            <a:xfrm flipH="1">
              <a:off x="6032665" y="1995376"/>
              <a:ext cx="956780" cy="712198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7" idx="2"/>
            </p:cNvCxnSpPr>
            <p:nvPr/>
          </p:nvCxnSpPr>
          <p:spPr>
            <a:xfrm>
              <a:off x="6989445" y="1995376"/>
              <a:ext cx="291004" cy="806379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4352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6"/>
          <p:cNvSpPr txBox="1">
            <a:spLocks noGrp="1"/>
          </p:cNvSpPr>
          <p:nvPr>
            <p:ph type="title"/>
          </p:nvPr>
        </p:nvSpPr>
        <p:spPr>
          <a:xfrm>
            <a:off x="939800" y="338138"/>
            <a:ext cx="7916863" cy="94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1. Reflect on assignment instructions</a:t>
            </a:r>
            <a:endParaRPr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9800" y="1512887"/>
            <a:ext cx="7289800" cy="494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761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6"/>
          <p:cNvSpPr txBox="1">
            <a:spLocks noGrp="1"/>
          </p:cNvSpPr>
          <p:nvPr>
            <p:ph type="title"/>
          </p:nvPr>
        </p:nvSpPr>
        <p:spPr>
          <a:xfrm>
            <a:off x="939800" y="338138"/>
            <a:ext cx="7916863" cy="94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2. Read student extracts</a:t>
            </a:r>
            <a:endParaRPr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423" t="151" r="-423" b="45822"/>
          <a:stretch/>
        </p:blipFill>
        <p:spPr>
          <a:xfrm>
            <a:off x="939800" y="1285875"/>
            <a:ext cx="7061200" cy="5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59042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17">
      <a:dk1>
        <a:srgbClr val="A2AD00"/>
      </a:dk1>
      <a:lt1>
        <a:srgbClr val="FFFFFF"/>
      </a:lt1>
      <a:dk2>
        <a:srgbClr val="000000"/>
      </a:dk2>
      <a:lt2>
        <a:srgbClr val="36424A"/>
      </a:lt2>
      <a:accent1>
        <a:srgbClr val="A2AD00"/>
      </a:accent1>
      <a:accent2>
        <a:srgbClr val="970074"/>
      </a:accent2>
      <a:accent3>
        <a:srgbClr val="C90044"/>
      </a:accent3>
      <a:accent4>
        <a:srgbClr val="EDB700"/>
      </a:accent4>
      <a:accent5>
        <a:srgbClr val="00338E"/>
      </a:accent5>
      <a:accent6>
        <a:srgbClr val="00693E"/>
      </a:accent6>
      <a:hlink>
        <a:srgbClr val="A2AD00"/>
      </a:hlink>
      <a:folHlink>
        <a:srgbClr val="3642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1931</TotalTime>
  <Words>893</Words>
  <Application>Microsoft Macintosh PowerPoint</Application>
  <PresentationFormat>On-screen Show (4:3)</PresentationFormat>
  <Paragraphs>144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Noto Sans Symbols</vt:lpstr>
      <vt:lpstr>Arial</vt:lpstr>
      <vt:lpstr>Wingdings</vt:lpstr>
      <vt:lpstr>Custom Design</vt:lpstr>
      <vt:lpstr>BALEAP PIM, MARCH 2021: INTEGRATION</vt:lpstr>
      <vt:lpstr>OUTLINE</vt:lpstr>
      <vt:lpstr>Designing for the cohort</vt:lpstr>
      <vt:lpstr>Genre-based Approach</vt:lpstr>
      <vt:lpstr>Assignment-based Approach</vt:lpstr>
      <vt:lpstr>Healthcare Writing</vt:lpstr>
      <vt:lpstr>Syllabus (Sessions 1-3)</vt:lpstr>
      <vt:lpstr>1. Reflect on assignment instructions</vt:lpstr>
      <vt:lpstr>2. Read student extracts</vt:lpstr>
      <vt:lpstr>3. Analyse Writing Feature</vt:lpstr>
      <vt:lpstr>4. Link back to assignment instructions</vt:lpstr>
      <vt:lpstr>5. Write and peer review</vt:lpstr>
      <vt:lpstr>Evaluation of Materials</vt:lpstr>
      <vt:lpstr>STUDENT FEEDBACK</vt:lpstr>
      <vt:lpstr>RECOMMENDATIONS</vt:lpstr>
      <vt:lpstr>REFLECTION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BALEAP PIM, MARCH 2020: INTEGRATION</dc:title>
  <dc:creator>Lana</dc:creator>
  <cp:lastModifiedBy>Hugh Whitby</cp:lastModifiedBy>
  <cp:revision>71</cp:revision>
  <dcterms:created xsi:type="dcterms:W3CDTF">2011-07-14T13:56:01Z</dcterms:created>
  <dcterms:modified xsi:type="dcterms:W3CDTF">2021-03-27T10:18:41Z</dcterms:modified>
</cp:coreProperties>
</file>