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 id="2147483841" r:id="rId2"/>
    <p:sldMasterId id="2147483723" r:id="rId3"/>
    <p:sldMasterId id="2147483865" r:id="rId4"/>
    <p:sldMasterId id="2147483877" r:id="rId5"/>
  </p:sldMasterIdLst>
  <p:notesMasterIdLst>
    <p:notesMasterId r:id="rId23"/>
  </p:notesMasterIdLst>
  <p:handoutMasterIdLst>
    <p:handoutMasterId r:id="rId24"/>
  </p:handoutMasterIdLst>
  <p:sldIdLst>
    <p:sldId id="284" r:id="rId6"/>
    <p:sldId id="280" r:id="rId7"/>
    <p:sldId id="294" r:id="rId8"/>
    <p:sldId id="272" r:id="rId9"/>
    <p:sldId id="279" r:id="rId10"/>
    <p:sldId id="275" r:id="rId11"/>
    <p:sldId id="261" r:id="rId12"/>
    <p:sldId id="276" r:id="rId13"/>
    <p:sldId id="293" r:id="rId14"/>
    <p:sldId id="285" r:id="rId15"/>
    <p:sldId id="286" r:id="rId16"/>
    <p:sldId id="287" r:id="rId17"/>
    <p:sldId id="289" r:id="rId18"/>
    <p:sldId id="291" r:id="rId19"/>
    <p:sldId id="282" r:id="rId20"/>
    <p:sldId id="292" r:id="rId21"/>
    <p:sldId id="273" r:id="rId22"/>
  </p:sldIdLst>
  <p:sldSz cx="12192000" cy="6858000"/>
  <p:notesSz cx="6888163" cy="9671050"/>
  <p:embeddedFontLst>
    <p:embeddedFont>
      <p:font typeface="Arial Bold" panose="020B0704020202020204" pitchFamily="34" charset="0"/>
      <p:bold r:id="rId25"/>
    </p:embeddedFont>
    <p:embeddedFont>
      <p:font typeface="Barlow Thin Bold" panose="020B0604020202020204" pitchFamily="34"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ndara" panose="020E0502030303020204" pitchFamily="34" charset="0"/>
      <p:regular r:id="rId33"/>
      <p:bold r:id="rId34"/>
      <p:italic r:id="rId35"/>
      <p:boldItalic r:id="rId36"/>
    </p:embeddedFont>
    <p:embeddedFont>
      <p:font typeface="Effra" panose="020B0603020203020204" pitchFamily="34" charset="77"/>
      <p:regular r:id="rId37"/>
      <p:bold r:id="rId38"/>
      <p:italic r:id="rId39"/>
      <p:boldItalic r:id="rId40"/>
    </p:embeddedFont>
    <p:embeddedFont>
      <p:font typeface="Montserrat" panose="020B0604020202020204" pitchFamily="34" charset="0"/>
      <p:regular r:id="rId41"/>
      <p:bold r:id="rId42"/>
      <p:italic r:id="rId43"/>
      <p:boldItalic r:id="rId44"/>
    </p:embeddedFont>
    <p:embeddedFont>
      <p:font typeface="Montserrat Light" panose="020B0604020202020204" pitchFamily="34" charset="0"/>
      <p:regular r:id="rId45"/>
      <p:bold r:id="rId46"/>
      <p:italic r:id="rId47"/>
      <p:boldItalic r:id="rId48"/>
    </p:embeddedFont>
    <p:embeddedFont>
      <p:font typeface="Segoe Print" panose="02000800000000000000" pitchFamily="2" charset="0"/>
      <p:regular r:id="rId49"/>
      <p:bold r:id="rId50"/>
    </p:embeddedFont>
    <p:embeddedFont>
      <p:font typeface="Source Sans Pro" panose="020B0503030403020204" pitchFamily="34" charset="0"/>
      <p:regular r:id="rId51"/>
      <p:bold r:id="rId52"/>
      <p:italic r:id="rId53"/>
      <p:boldItalic r:id="rId54"/>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4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379"/>
    <a:srgbClr val="F8FFEF"/>
    <a:srgbClr val="7EAF35"/>
    <a:srgbClr val="FA410E"/>
    <a:srgbClr val="F9FDF9"/>
    <a:srgbClr val="E6F4E7"/>
    <a:srgbClr val="000000"/>
    <a:srgbClr val="F2F8EE"/>
    <a:srgbClr val="FDE6AB"/>
    <a:srgbClr val="D79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C49C1-9AD7-4031-9F1F-F705AE11238F}" v="1403" dt="2021-03-26T11:29:54.048"/>
    <p1510:client id="{E8C5B6AD-A5B2-D66D-9D4A-4B4EB1038AEC}" v="170" dt="2021-03-26T11:42:46.111"/>
    <p1510:client id="{F257FDFE-C4F0-46C5-8498-2C3D94F85FC8}" v="2158" dt="2021-03-25T15:23:01.284"/>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7"/>
  </p:normalViewPr>
  <p:slideViewPr>
    <p:cSldViewPr snapToGrid="0">
      <p:cViewPr varScale="1">
        <p:scale>
          <a:sx n="108" d="100"/>
          <a:sy n="108" d="100"/>
        </p:scale>
        <p:origin x="736" y="18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46"/>
        <p:guide pos="217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5.fntdata"/><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2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font" Target="fonts/font17.fntdata"/><Relationship Id="rId54"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F18856-C61A-493C-9F9A-E59B14B1B2C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07F2DB7-6E19-44EC-BBD7-6B70DDD66D05}">
      <dgm:prSet/>
      <dgm:spPr>
        <a:solidFill>
          <a:srgbClr val="7AA379"/>
        </a:solidFill>
      </dgm:spPr>
      <dgm:t>
        <a:bodyPr/>
        <a:lstStyle/>
        <a:p>
          <a:r>
            <a:rPr lang="en-GB" b="1"/>
            <a:t>Discipline specificity in Pre-sessional Courses </a:t>
          </a:r>
          <a:endParaRPr lang="en-US" b="1"/>
        </a:p>
      </dgm:t>
    </dgm:pt>
    <dgm:pt modelId="{EA644942-EC93-456A-AE43-6086E8518534}" type="parTrans" cxnId="{06C23B3E-72BD-4419-A9B6-09781186E503}">
      <dgm:prSet/>
      <dgm:spPr/>
      <dgm:t>
        <a:bodyPr/>
        <a:lstStyle/>
        <a:p>
          <a:endParaRPr lang="en-US"/>
        </a:p>
      </dgm:t>
    </dgm:pt>
    <dgm:pt modelId="{004D3190-5AFC-4A17-83F1-5666639DC454}" type="sibTrans" cxnId="{06C23B3E-72BD-4419-A9B6-09781186E503}">
      <dgm:prSet/>
      <dgm:spPr/>
      <dgm:t>
        <a:bodyPr/>
        <a:lstStyle/>
        <a:p>
          <a:endParaRPr lang="en-US"/>
        </a:p>
      </dgm:t>
    </dgm:pt>
    <dgm:pt modelId="{CBAB41F5-89E5-4261-939B-393B7319F2C4}">
      <dgm:prSet/>
      <dgm:spPr>
        <a:solidFill>
          <a:srgbClr val="7AA379"/>
        </a:solidFill>
      </dgm:spPr>
      <dgm:t>
        <a:bodyPr/>
        <a:lstStyle/>
        <a:p>
          <a:r>
            <a:rPr lang="en-GB" b="1"/>
            <a:t>Institutional context</a:t>
          </a:r>
          <a:endParaRPr lang="en-US" b="1"/>
        </a:p>
      </dgm:t>
    </dgm:pt>
    <dgm:pt modelId="{CB4734FE-FD38-466D-BB71-7F79C56793AA}" type="parTrans" cxnId="{C92E822C-A36A-45C1-A872-9D94FCFF3F7C}">
      <dgm:prSet/>
      <dgm:spPr/>
      <dgm:t>
        <a:bodyPr/>
        <a:lstStyle/>
        <a:p>
          <a:endParaRPr lang="en-US"/>
        </a:p>
      </dgm:t>
    </dgm:pt>
    <dgm:pt modelId="{2E00AF1E-5064-471B-8F7D-AA4C06D9D809}" type="sibTrans" cxnId="{C92E822C-A36A-45C1-A872-9D94FCFF3F7C}">
      <dgm:prSet/>
      <dgm:spPr/>
      <dgm:t>
        <a:bodyPr/>
        <a:lstStyle/>
        <a:p>
          <a:endParaRPr lang="en-US"/>
        </a:p>
      </dgm:t>
    </dgm:pt>
    <dgm:pt modelId="{D6CBE723-7203-4031-8AA5-7E6A958F660A}">
      <dgm:prSet/>
      <dgm:spPr>
        <a:solidFill>
          <a:srgbClr val="7AA379"/>
        </a:solidFill>
      </dgm:spPr>
      <dgm:t>
        <a:bodyPr/>
        <a:lstStyle/>
        <a:p>
          <a:r>
            <a:rPr lang="en-US" b="1"/>
            <a:t>Course Design: Goals</a:t>
          </a:r>
          <a:r>
            <a:rPr lang="en-US" b="1" baseline="0"/>
            <a:t> for our new module</a:t>
          </a:r>
          <a:endParaRPr lang="en-US" b="1"/>
        </a:p>
      </dgm:t>
    </dgm:pt>
    <dgm:pt modelId="{F0E44519-1AE8-4B7D-A992-A9EF5F60EB14}" type="parTrans" cxnId="{A6646023-8E16-442F-8187-BDBA8383516D}">
      <dgm:prSet/>
      <dgm:spPr/>
      <dgm:t>
        <a:bodyPr/>
        <a:lstStyle/>
        <a:p>
          <a:endParaRPr lang="en-US"/>
        </a:p>
      </dgm:t>
    </dgm:pt>
    <dgm:pt modelId="{D774FFBA-D8F3-404A-BC6D-CA64301FCA2B}" type="sibTrans" cxnId="{A6646023-8E16-442F-8187-BDBA8383516D}">
      <dgm:prSet/>
      <dgm:spPr/>
      <dgm:t>
        <a:bodyPr/>
        <a:lstStyle/>
        <a:p>
          <a:endParaRPr lang="en-US"/>
        </a:p>
      </dgm:t>
    </dgm:pt>
    <dgm:pt modelId="{DB675313-C3C9-4ACF-9B6E-6C878F76537E}">
      <dgm:prSet/>
      <dgm:spPr>
        <a:solidFill>
          <a:srgbClr val="7AA379"/>
        </a:solidFill>
      </dgm:spPr>
      <dgm:t>
        <a:bodyPr/>
        <a:lstStyle/>
        <a:p>
          <a:r>
            <a:rPr lang="en-US" b="1"/>
            <a:t>Course Design: Compiling the discipline specific reading list</a:t>
          </a:r>
        </a:p>
      </dgm:t>
    </dgm:pt>
    <dgm:pt modelId="{577EA858-D67B-41AC-A2DA-5872DF5579CC}" type="parTrans" cxnId="{68D335E0-49C8-4F05-9A72-2CBFAC034910}">
      <dgm:prSet/>
      <dgm:spPr/>
      <dgm:t>
        <a:bodyPr/>
        <a:lstStyle/>
        <a:p>
          <a:endParaRPr lang="en-US"/>
        </a:p>
      </dgm:t>
    </dgm:pt>
    <dgm:pt modelId="{6B9B07ED-1EE8-439E-B5E1-7526953C8EDE}" type="sibTrans" cxnId="{68D335E0-49C8-4F05-9A72-2CBFAC034910}">
      <dgm:prSet/>
      <dgm:spPr/>
      <dgm:t>
        <a:bodyPr/>
        <a:lstStyle/>
        <a:p>
          <a:endParaRPr lang="en-US"/>
        </a:p>
      </dgm:t>
    </dgm:pt>
    <dgm:pt modelId="{73F6C73D-D750-42F4-8312-5A29A3A8A293}">
      <dgm:prSet/>
      <dgm:spPr>
        <a:solidFill>
          <a:srgbClr val="7AA379"/>
        </a:solidFill>
      </dgm:spPr>
      <dgm:t>
        <a:bodyPr/>
        <a:lstStyle/>
        <a:p>
          <a:r>
            <a:rPr lang="en-GB" b="1"/>
            <a:t>Evaluation</a:t>
          </a:r>
          <a:r>
            <a:rPr lang="en-GB"/>
            <a:t> </a:t>
          </a:r>
          <a:endParaRPr lang="en-US"/>
        </a:p>
      </dgm:t>
    </dgm:pt>
    <dgm:pt modelId="{8E80DBD4-68B8-40A0-94CB-8A3EC3856104}" type="parTrans" cxnId="{65565B41-3BBC-4AD6-8EE3-CAC9835CEC88}">
      <dgm:prSet/>
      <dgm:spPr/>
      <dgm:t>
        <a:bodyPr/>
        <a:lstStyle/>
        <a:p>
          <a:endParaRPr lang="en-US"/>
        </a:p>
      </dgm:t>
    </dgm:pt>
    <dgm:pt modelId="{C65D8288-9749-45EB-8728-2BB0B53E290D}" type="sibTrans" cxnId="{65565B41-3BBC-4AD6-8EE3-CAC9835CEC88}">
      <dgm:prSet/>
      <dgm:spPr/>
      <dgm:t>
        <a:bodyPr/>
        <a:lstStyle/>
        <a:p>
          <a:endParaRPr lang="en-US"/>
        </a:p>
      </dgm:t>
    </dgm:pt>
    <dgm:pt modelId="{F8DAB778-4B73-4E39-AEE3-17B599744B16}">
      <dgm:prSet/>
      <dgm:spPr>
        <a:solidFill>
          <a:srgbClr val="7AA379"/>
        </a:solidFill>
      </dgm:spPr>
      <dgm:t>
        <a:bodyPr/>
        <a:lstStyle/>
        <a:p>
          <a:r>
            <a:rPr lang="en-US" b="1"/>
            <a:t>Summary and going forward</a:t>
          </a:r>
        </a:p>
      </dgm:t>
    </dgm:pt>
    <dgm:pt modelId="{ED97912D-9DE2-4F1E-8303-BC5F32816B4E}" type="parTrans" cxnId="{5A26D1C5-2922-4DDC-9BDA-A83281358196}">
      <dgm:prSet/>
      <dgm:spPr/>
      <dgm:t>
        <a:bodyPr/>
        <a:lstStyle/>
        <a:p>
          <a:endParaRPr lang="en-US"/>
        </a:p>
      </dgm:t>
    </dgm:pt>
    <dgm:pt modelId="{FDB6A598-89EE-4625-88A2-163A47579D27}" type="sibTrans" cxnId="{5A26D1C5-2922-4DDC-9BDA-A83281358196}">
      <dgm:prSet/>
      <dgm:spPr/>
      <dgm:t>
        <a:bodyPr/>
        <a:lstStyle/>
        <a:p>
          <a:endParaRPr lang="en-US"/>
        </a:p>
      </dgm:t>
    </dgm:pt>
    <dgm:pt modelId="{F8190601-F20F-48BD-AE37-94687B2EEB50}" type="pres">
      <dgm:prSet presAssocID="{18F18856-C61A-493C-9F9A-E59B14B1B2CB}" presName="linear" presStyleCnt="0">
        <dgm:presLayoutVars>
          <dgm:dir/>
          <dgm:resizeHandles val="exact"/>
        </dgm:presLayoutVars>
      </dgm:prSet>
      <dgm:spPr/>
    </dgm:pt>
    <dgm:pt modelId="{28495507-1A9F-41F3-B07D-1AA8A2135CC2}" type="pres">
      <dgm:prSet presAssocID="{407F2DB7-6E19-44EC-BBD7-6B70DDD66D05}" presName="comp" presStyleCnt="0"/>
      <dgm:spPr/>
    </dgm:pt>
    <dgm:pt modelId="{75D0656A-05EC-4435-B94E-EEE97D15E060}" type="pres">
      <dgm:prSet presAssocID="{407F2DB7-6E19-44EC-BBD7-6B70DDD66D05}" presName="box" presStyleLbl="node1" presStyleIdx="0" presStyleCnt="6"/>
      <dgm:spPr/>
    </dgm:pt>
    <dgm:pt modelId="{F5721021-16B5-4B12-B704-7F4AAF2246DD}" type="pres">
      <dgm:prSet presAssocID="{407F2DB7-6E19-44EC-BBD7-6B70DDD66D05}"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t="-26000" b="-26000"/>
          </a:stretch>
        </a:blipFill>
      </dgm:spPr>
      <dgm:extLst>
        <a:ext uri="{E40237B7-FDA0-4F09-8148-C483321AD2D9}">
          <dgm14:cNvPr xmlns:dgm14="http://schemas.microsoft.com/office/drawing/2010/diagram" id="0" name="" descr="Open book"/>
        </a:ext>
      </dgm:extLst>
    </dgm:pt>
    <dgm:pt modelId="{1450403B-BDD3-499E-9100-BDB1DE98F350}" type="pres">
      <dgm:prSet presAssocID="{407F2DB7-6E19-44EC-BBD7-6B70DDD66D05}" presName="text" presStyleLbl="node1" presStyleIdx="0" presStyleCnt="6">
        <dgm:presLayoutVars>
          <dgm:bulletEnabled val="1"/>
        </dgm:presLayoutVars>
      </dgm:prSet>
      <dgm:spPr/>
    </dgm:pt>
    <dgm:pt modelId="{847B85A0-B6AD-431D-9E58-662956F67605}" type="pres">
      <dgm:prSet presAssocID="{004D3190-5AFC-4A17-83F1-5666639DC454}" presName="spacer" presStyleCnt="0"/>
      <dgm:spPr/>
    </dgm:pt>
    <dgm:pt modelId="{FD2B4D85-B402-450E-A8DD-27D38E9F0A37}" type="pres">
      <dgm:prSet presAssocID="{CBAB41F5-89E5-4261-939B-393B7319F2C4}" presName="comp" presStyleCnt="0"/>
      <dgm:spPr/>
    </dgm:pt>
    <dgm:pt modelId="{97113397-A613-4119-A998-AA33EFD14C1F}" type="pres">
      <dgm:prSet presAssocID="{CBAB41F5-89E5-4261-939B-393B7319F2C4}" presName="box" presStyleLbl="node1" presStyleIdx="1" presStyleCnt="6"/>
      <dgm:spPr/>
    </dgm:pt>
    <dgm:pt modelId="{7263CE66-75F4-4E8A-8446-A13629A65C4C}" type="pres">
      <dgm:prSet presAssocID="{CBAB41F5-89E5-4261-939B-393B7319F2C4}" presName="img"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6000" b="-26000"/>
          </a:stretch>
        </a:blipFill>
      </dgm:spPr>
      <dgm:extLst>
        <a:ext uri="{E40237B7-FDA0-4F09-8148-C483321AD2D9}">
          <dgm14:cNvPr xmlns:dgm14="http://schemas.microsoft.com/office/drawing/2010/diagram" id="0" name="" descr="City"/>
        </a:ext>
      </dgm:extLst>
    </dgm:pt>
    <dgm:pt modelId="{DDEBC1A4-173F-48D6-94BE-A344AD7F96FB}" type="pres">
      <dgm:prSet presAssocID="{CBAB41F5-89E5-4261-939B-393B7319F2C4}" presName="text" presStyleLbl="node1" presStyleIdx="1" presStyleCnt="6">
        <dgm:presLayoutVars>
          <dgm:bulletEnabled val="1"/>
        </dgm:presLayoutVars>
      </dgm:prSet>
      <dgm:spPr/>
    </dgm:pt>
    <dgm:pt modelId="{805993BB-AF43-4CE9-AB8B-943FEB332375}" type="pres">
      <dgm:prSet presAssocID="{2E00AF1E-5064-471B-8F7D-AA4C06D9D809}" presName="spacer" presStyleCnt="0"/>
      <dgm:spPr/>
    </dgm:pt>
    <dgm:pt modelId="{82C57390-A36D-4FAA-94AC-5B953BA06243}" type="pres">
      <dgm:prSet presAssocID="{D6CBE723-7203-4031-8AA5-7E6A958F660A}" presName="comp" presStyleCnt="0"/>
      <dgm:spPr/>
    </dgm:pt>
    <dgm:pt modelId="{45BD64F0-D6D0-4A89-BABB-997F25A52246}" type="pres">
      <dgm:prSet presAssocID="{D6CBE723-7203-4031-8AA5-7E6A958F660A}" presName="box" presStyleLbl="node1" presStyleIdx="2" presStyleCnt="6"/>
      <dgm:spPr/>
    </dgm:pt>
    <dgm:pt modelId="{50C58038-CFED-487F-BC2F-5D0C25B58059}" type="pres">
      <dgm:prSet presAssocID="{D6CBE723-7203-4031-8AA5-7E6A958F660A}" presName="img"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6000" b="-26000"/>
          </a:stretch>
        </a:blipFill>
      </dgm:spPr>
      <dgm:extLst>
        <a:ext uri="{E40237B7-FDA0-4F09-8148-C483321AD2D9}">
          <dgm14:cNvPr xmlns:dgm14="http://schemas.microsoft.com/office/drawing/2010/diagram" id="0" name="" descr="Classroom"/>
        </a:ext>
      </dgm:extLst>
    </dgm:pt>
    <dgm:pt modelId="{C14FCB9F-B11D-4E03-B183-DE9F785FA669}" type="pres">
      <dgm:prSet presAssocID="{D6CBE723-7203-4031-8AA5-7E6A958F660A}" presName="text" presStyleLbl="node1" presStyleIdx="2" presStyleCnt="6">
        <dgm:presLayoutVars>
          <dgm:bulletEnabled val="1"/>
        </dgm:presLayoutVars>
      </dgm:prSet>
      <dgm:spPr/>
    </dgm:pt>
    <dgm:pt modelId="{558B1E5F-9797-4D56-A2DB-27B26FAA4169}" type="pres">
      <dgm:prSet presAssocID="{D774FFBA-D8F3-404A-BC6D-CA64301FCA2B}" presName="spacer" presStyleCnt="0"/>
      <dgm:spPr/>
    </dgm:pt>
    <dgm:pt modelId="{57D16609-888D-4E94-A77B-A2FD42F25ACA}" type="pres">
      <dgm:prSet presAssocID="{DB675313-C3C9-4ACF-9B6E-6C878F76537E}" presName="comp" presStyleCnt="0"/>
      <dgm:spPr/>
    </dgm:pt>
    <dgm:pt modelId="{C7F4A121-A3F6-4303-9D07-DDE412D6A51D}" type="pres">
      <dgm:prSet presAssocID="{DB675313-C3C9-4ACF-9B6E-6C878F76537E}" presName="box" presStyleLbl="node1" presStyleIdx="3" presStyleCnt="6"/>
      <dgm:spPr/>
    </dgm:pt>
    <dgm:pt modelId="{4B7FCEF6-E673-419E-9163-08635ED848CD}" type="pres">
      <dgm:prSet presAssocID="{DB675313-C3C9-4ACF-9B6E-6C878F76537E}" presName="img"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6000" b="-26000"/>
          </a:stretch>
        </a:blipFill>
      </dgm:spPr>
      <dgm:extLst>
        <a:ext uri="{E40237B7-FDA0-4F09-8148-C483321AD2D9}">
          <dgm14:cNvPr xmlns:dgm14="http://schemas.microsoft.com/office/drawing/2010/diagram" id="0" name="" descr="Books"/>
        </a:ext>
      </dgm:extLst>
    </dgm:pt>
    <dgm:pt modelId="{2D2FFB1B-F06D-4494-A37E-B01A13C28BBE}" type="pres">
      <dgm:prSet presAssocID="{DB675313-C3C9-4ACF-9B6E-6C878F76537E}" presName="text" presStyleLbl="node1" presStyleIdx="3" presStyleCnt="6">
        <dgm:presLayoutVars>
          <dgm:bulletEnabled val="1"/>
        </dgm:presLayoutVars>
      </dgm:prSet>
      <dgm:spPr/>
    </dgm:pt>
    <dgm:pt modelId="{A134527B-0F0B-4AA3-8FBE-F84D4336531C}" type="pres">
      <dgm:prSet presAssocID="{6B9B07ED-1EE8-439E-B5E1-7526953C8EDE}" presName="spacer" presStyleCnt="0"/>
      <dgm:spPr/>
    </dgm:pt>
    <dgm:pt modelId="{1D0CC62C-A21F-4AE8-B371-BC219C1DCE1B}" type="pres">
      <dgm:prSet presAssocID="{73F6C73D-D750-42F4-8312-5A29A3A8A293}" presName="comp" presStyleCnt="0"/>
      <dgm:spPr/>
    </dgm:pt>
    <dgm:pt modelId="{9651A845-D4A1-4FFD-8EEB-17D5DEE871B4}" type="pres">
      <dgm:prSet presAssocID="{73F6C73D-D750-42F4-8312-5A29A3A8A293}" presName="box" presStyleLbl="node1" presStyleIdx="4" presStyleCnt="6"/>
      <dgm:spPr/>
    </dgm:pt>
    <dgm:pt modelId="{B3874A29-7D49-4296-9B98-7A22A1774489}" type="pres">
      <dgm:prSet presAssocID="{73F6C73D-D750-42F4-8312-5A29A3A8A293}" presName="img"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6000" b="-26000"/>
          </a:stretch>
        </a:blipFill>
      </dgm:spPr>
      <dgm:extLst>
        <a:ext uri="{E40237B7-FDA0-4F09-8148-C483321AD2D9}">
          <dgm14:cNvPr xmlns:dgm14="http://schemas.microsoft.com/office/drawing/2010/diagram" id="0" name="" descr="Magnifying glass"/>
        </a:ext>
      </dgm:extLst>
    </dgm:pt>
    <dgm:pt modelId="{3B262E02-00A0-4FC2-BB55-EDFE2F58B6F9}" type="pres">
      <dgm:prSet presAssocID="{73F6C73D-D750-42F4-8312-5A29A3A8A293}" presName="text" presStyleLbl="node1" presStyleIdx="4" presStyleCnt="6">
        <dgm:presLayoutVars>
          <dgm:bulletEnabled val="1"/>
        </dgm:presLayoutVars>
      </dgm:prSet>
      <dgm:spPr/>
    </dgm:pt>
    <dgm:pt modelId="{284573E0-4041-4C84-9967-F6FCFBD82081}" type="pres">
      <dgm:prSet presAssocID="{C65D8288-9749-45EB-8728-2BB0B53E290D}" presName="spacer" presStyleCnt="0"/>
      <dgm:spPr/>
    </dgm:pt>
    <dgm:pt modelId="{26AA5109-66CB-4C2F-9E8C-3C54EC467276}" type="pres">
      <dgm:prSet presAssocID="{F8DAB778-4B73-4E39-AEE3-17B599744B16}" presName="comp" presStyleCnt="0"/>
      <dgm:spPr/>
    </dgm:pt>
    <dgm:pt modelId="{96B63A89-6ADB-4AB3-85C1-0889D952C6A9}" type="pres">
      <dgm:prSet presAssocID="{F8DAB778-4B73-4E39-AEE3-17B599744B16}" presName="box" presStyleLbl="node1" presStyleIdx="5" presStyleCnt="6"/>
      <dgm:spPr/>
    </dgm:pt>
    <dgm:pt modelId="{A4D70DAD-1437-4EA8-830D-60C6981F547C}" type="pres">
      <dgm:prSet presAssocID="{F8DAB778-4B73-4E39-AEE3-17B599744B16}" presName="img"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26000" b="-26000"/>
          </a:stretch>
        </a:blipFill>
      </dgm:spPr>
      <dgm:extLst>
        <a:ext uri="{E40237B7-FDA0-4F09-8148-C483321AD2D9}">
          <dgm14:cNvPr xmlns:dgm14="http://schemas.microsoft.com/office/drawing/2010/diagram" id="0" name="" descr="Chat"/>
        </a:ext>
      </dgm:extLst>
    </dgm:pt>
    <dgm:pt modelId="{10578677-9AD8-4B95-A69A-A649796B525E}" type="pres">
      <dgm:prSet presAssocID="{F8DAB778-4B73-4E39-AEE3-17B599744B16}" presName="text" presStyleLbl="node1" presStyleIdx="5" presStyleCnt="6">
        <dgm:presLayoutVars>
          <dgm:bulletEnabled val="1"/>
        </dgm:presLayoutVars>
      </dgm:prSet>
      <dgm:spPr/>
    </dgm:pt>
  </dgm:ptLst>
  <dgm:cxnLst>
    <dgm:cxn modelId="{7E819901-4FC8-42EF-9835-F1ED97116254}" type="presOf" srcId="{D6CBE723-7203-4031-8AA5-7E6A958F660A}" destId="{45BD64F0-D6D0-4A89-BABB-997F25A52246}" srcOrd="0" destOrd="0" presId="urn:microsoft.com/office/officeart/2005/8/layout/vList4"/>
    <dgm:cxn modelId="{7BB7B71C-0C0B-4257-82B9-80EBEA859899}" type="presOf" srcId="{CBAB41F5-89E5-4261-939B-393B7319F2C4}" destId="{97113397-A613-4119-A998-AA33EFD14C1F}" srcOrd="0" destOrd="0" presId="urn:microsoft.com/office/officeart/2005/8/layout/vList4"/>
    <dgm:cxn modelId="{A6646023-8E16-442F-8187-BDBA8383516D}" srcId="{18F18856-C61A-493C-9F9A-E59B14B1B2CB}" destId="{D6CBE723-7203-4031-8AA5-7E6A958F660A}" srcOrd="2" destOrd="0" parTransId="{F0E44519-1AE8-4B7D-A992-A9EF5F60EB14}" sibTransId="{D774FFBA-D8F3-404A-BC6D-CA64301FCA2B}"/>
    <dgm:cxn modelId="{C92E822C-A36A-45C1-A872-9D94FCFF3F7C}" srcId="{18F18856-C61A-493C-9F9A-E59B14B1B2CB}" destId="{CBAB41F5-89E5-4261-939B-393B7319F2C4}" srcOrd="1" destOrd="0" parTransId="{CB4734FE-FD38-466D-BB71-7F79C56793AA}" sibTransId="{2E00AF1E-5064-471B-8F7D-AA4C06D9D809}"/>
    <dgm:cxn modelId="{2C09AD2F-C233-47B0-B331-3B0834B4878D}" type="presOf" srcId="{DB675313-C3C9-4ACF-9B6E-6C878F76537E}" destId="{C7F4A121-A3F6-4303-9D07-DDE412D6A51D}" srcOrd="0" destOrd="0" presId="urn:microsoft.com/office/officeart/2005/8/layout/vList4"/>
    <dgm:cxn modelId="{FD274933-9C9C-4F05-B5DE-93B9B7200567}" type="presOf" srcId="{F8DAB778-4B73-4E39-AEE3-17B599744B16}" destId="{96B63A89-6ADB-4AB3-85C1-0889D952C6A9}" srcOrd="0" destOrd="0" presId="urn:microsoft.com/office/officeart/2005/8/layout/vList4"/>
    <dgm:cxn modelId="{06C23B3E-72BD-4419-A9B6-09781186E503}" srcId="{18F18856-C61A-493C-9F9A-E59B14B1B2CB}" destId="{407F2DB7-6E19-44EC-BBD7-6B70DDD66D05}" srcOrd="0" destOrd="0" parTransId="{EA644942-EC93-456A-AE43-6086E8518534}" sibTransId="{004D3190-5AFC-4A17-83F1-5666639DC454}"/>
    <dgm:cxn modelId="{65565B41-3BBC-4AD6-8EE3-CAC9835CEC88}" srcId="{18F18856-C61A-493C-9F9A-E59B14B1B2CB}" destId="{73F6C73D-D750-42F4-8312-5A29A3A8A293}" srcOrd="4" destOrd="0" parTransId="{8E80DBD4-68B8-40A0-94CB-8A3EC3856104}" sibTransId="{C65D8288-9749-45EB-8728-2BB0B53E290D}"/>
    <dgm:cxn modelId="{4E15644D-29E9-412B-87AD-AB671DE0E72D}" type="presOf" srcId="{CBAB41F5-89E5-4261-939B-393B7319F2C4}" destId="{DDEBC1A4-173F-48D6-94BE-A344AD7F96FB}" srcOrd="1" destOrd="0" presId="urn:microsoft.com/office/officeart/2005/8/layout/vList4"/>
    <dgm:cxn modelId="{5B7EDC69-4217-4E18-8082-40CD205AE12B}" type="presOf" srcId="{DB675313-C3C9-4ACF-9B6E-6C878F76537E}" destId="{2D2FFB1B-F06D-4494-A37E-B01A13C28BBE}" srcOrd="1" destOrd="0" presId="urn:microsoft.com/office/officeart/2005/8/layout/vList4"/>
    <dgm:cxn modelId="{77C53B8B-8E11-43D7-917B-D524C7D1E5CE}" type="presOf" srcId="{F8DAB778-4B73-4E39-AEE3-17B599744B16}" destId="{10578677-9AD8-4B95-A69A-A649796B525E}" srcOrd="1" destOrd="0" presId="urn:microsoft.com/office/officeart/2005/8/layout/vList4"/>
    <dgm:cxn modelId="{E08BBA8D-F0C7-4CA5-9522-2EFF1739ACAC}" type="presOf" srcId="{73F6C73D-D750-42F4-8312-5A29A3A8A293}" destId="{9651A845-D4A1-4FFD-8EEB-17D5DEE871B4}" srcOrd="0" destOrd="0" presId="urn:microsoft.com/office/officeart/2005/8/layout/vList4"/>
    <dgm:cxn modelId="{AEF8DD8E-F425-4717-A71D-12D1852DF915}" type="presOf" srcId="{407F2DB7-6E19-44EC-BBD7-6B70DDD66D05}" destId="{1450403B-BDD3-499E-9100-BDB1DE98F350}" srcOrd="1" destOrd="0" presId="urn:microsoft.com/office/officeart/2005/8/layout/vList4"/>
    <dgm:cxn modelId="{966B3D91-6DD1-4305-B7F3-849DB25D97B2}" type="presOf" srcId="{D6CBE723-7203-4031-8AA5-7E6A958F660A}" destId="{C14FCB9F-B11D-4E03-B183-DE9F785FA669}" srcOrd="1" destOrd="0" presId="urn:microsoft.com/office/officeart/2005/8/layout/vList4"/>
    <dgm:cxn modelId="{BA4B4C98-53E6-43C0-A66C-A2EFB86DC476}" type="presOf" srcId="{18F18856-C61A-493C-9F9A-E59B14B1B2CB}" destId="{F8190601-F20F-48BD-AE37-94687B2EEB50}" srcOrd="0" destOrd="0" presId="urn:microsoft.com/office/officeart/2005/8/layout/vList4"/>
    <dgm:cxn modelId="{5A26D1C5-2922-4DDC-9BDA-A83281358196}" srcId="{18F18856-C61A-493C-9F9A-E59B14B1B2CB}" destId="{F8DAB778-4B73-4E39-AEE3-17B599744B16}" srcOrd="5" destOrd="0" parTransId="{ED97912D-9DE2-4F1E-8303-BC5F32816B4E}" sibTransId="{FDB6A598-89EE-4625-88A2-163A47579D27}"/>
    <dgm:cxn modelId="{68D335E0-49C8-4F05-9A72-2CBFAC034910}" srcId="{18F18856-C61A-493C-9F9A-E59B14B1B2CB}" destId="{DB675313-C3C9-4ACF-9B6E-6C878F76537E}" srcOrd="3" destOrd="0" parTransId="{577EA858-D67B-41AC-A2DA-5872DF5579CC}" sibTransId="{6B9B07ED-1EE8-439E-B5E1-7526953C8EDE}"/>
    <dgm:cxn modelId="{A6B266F0-1016-4280-9FBB-7B6A4537FB48}" type="presOf" srcId="{407F2DB7-6E19-44EC-BBD7-6B70DDD66D05}" destId="{75D0656A-05EC-4435-B94E-EEE97D15E060}" srcOrd="0" destOrd="0" presId="urn:microsoft.com/office/officeart/2005/8/layout/vList4"/>
    <dgm:cxn modelId="{A1C128FE-77AC-4D20-A1DB-10C7E351B00E}" type="presOf" srcId="{73F6C73D-D750-42F4-8312-5A29A3A8A293}" destId="{3B262E02-00A0-4FC2-BB55-EDFE2F58B6F9}" srcOrd="1" destOrd="0" presId="urn:microsoft.com/office/officeart/2005/8/layout/vList4"/>
    <dgm:cxn modelId="{04B4E916-EAB9-4073-BDFA-00E6792078A7}" type="presParOf" srcId="{F8190601-F20F-48BD-AE37-94687B2EEB50}" destId="{28495507-1A9F-41F3-B07D-1AA8A2135CC2}" srcOrd="0" destOrd="0" presId="urn:microsoft.com/office/officeart/2005/8/layout/vList4"/>
    <dgm:cxn modelId="{3BF1D51D-A479-496E-8228-886F2BA2584F}" type="presParOf" srcId="{28495507-1A9F-41F3-B07D-1AA8A2135CC2}" destId="{75D0656A-05EC-4435-B94E-EEE97D15E060}" srcOrd="0" destOrd="0" presId="urn:microsoft.com/office/officeart/2005/8/layout/vList4"/>
    <dgm:cxn modelId="{51B36CBE-FA17-4DA0-9EE2-BCE56F0F2392}" type="presParOf" srcId="{28495507-1A9F-41F3-B07D-1AA8A2135CC2}" destId="{F5721021-16B5-4B12-B704-7F4AAF2246DD}" srcOrd="1" destOrd="0" presId="urn:microsoft.com/office/officeart/2005/8/layout/vList4"/>
    <dgm:cxn modelId="{6F660539-ACB0-4084-B6AB-822CA2366C6D}" type="presParOf" srcId="{28495507-1A9F-41F3-B07D-1AA8A2135CC2}" destId="{1450403B-BDD3-499E-9100-BDB1DE98F350}" srcOrd="2" destOrd="0" presId="urn:microsoft.com/office/officeart/2005/8/layout/vList4"/>
    <dgm:cxn modelId="{522EA955-A6C6-4F67-BC21-69680BFCE8E1}" type="presParOf" srcId="{F8190601-F20F-48BD-AE37-94687B2EEB50}" destId="{847B85A0-B6AD-431D-9E58-662956F67605}" srcOrd="1" destOrd="0" presId="urn:microsoft.com/office/officeart/2005/8/layout/vList4"/>
    <dgm:cxn modelId="{088C138F-8101-454B-AE4D-AAB1BEEBA6C4}" type="presParOf" srcId="{F8190601-F20F-48BD-AE37-94687B2EEB50}" destId="{FD2B4D85-B402-450E-A8DD-27D38E9F0A37}" srcOrd="2" destOrd="0" presId="urn:microsoft.com/office/officeart/2005/8/layout/vList4"/>
    <dgm:cxn modelId="{4A33DB4C-272F-4197-BA20-E4056ACFFA79}" type="presParOf" srcId="{FD2B4D85-B402-450E-A8DD-27D38E9F0A37}" destId="{97113397-A613-4119-A998-AA33EFD14C1F}" srcOrd="0" destOrd="0" presId="urn:microsoft.com/office/officeart/2005/8/layout/vList4"/>
    <dgm:cxn modelId="{F5AD145C-1ECC-48BB-871C-47F512B5541B}" type="presParOf" srcId="{FD2B4D85-B402-450E-A8DD-27D38E9F0A37}" destId="{7263CE66-75F4-4E8A-8446-A13629A65C4C}" srcOrd="1" destOrd="0" presId="urn:microsoft.com/office/officeart/2005/8/layout/vList4"/>
    <dgm:cxn modelId="{B1FBDF48-9166-4981-9A06-0DDE0159B4B5}" type="presParOf" srcId="{FD2B4D85-B402-450E-A8DD-27D38E9F0A37}" destId="{DDEBC1A4-173F-48D6-94BE-A344AD7F96FB}" srcOrd="2" destOrd="0" presId="urn:microsoft.com/office/officeart/2005/8/layout/vList4"/>
    <dgm:cxn modelId="{FEE45053-0EBC-45BC-BFAD-D6ADCE454F28}" type="presParOf" srcId="{F8190601-F20F-48BD-AE37-94687B2EEB50}" destId="{805993BB-AF43-4CE9-AB8B-943FEB332375}" srcOrd="3" destOrd="0" presId="urn:microsoft.com/office/officeart/2005/8/layout/vList4"/>
    <dgm:cxn modelId="{AD2F3B2E-267E-467C-9DC8-976A0F3C472A}" type="presParOf" srcId="{F8190601-F20F-48BD-AE37-94687B2EEB50}" destId="{82C57390-A36D-4FAA-94AC-5B953BA06243}" srcOrd="4" destOrd="0" presId="urn:microsoft.com/office/officeart/2005/8/layout/vList4"/>
    <dgm:cxn modelId="{F1F17041-238C-45B5-85A6-A19C9F7AC680}" type="presParOf" srcId="{82C57390-A36D-4FAA-94AC-5B953BA06243}" destId="{45BD64F0-D6D0-4A89-BABB-997F25A52246}" srcOrd="0" destOrd="0" presId="urn:microsoft.com/office/officeart/2005/8/layout/vList4"/>
    <dgm:cxn modelId="{C4FC6247-1231-4E98-9AE5-37C9952FEA21}" type="presParOf" srcId="{82C57390-A36D-4FAA-94AC-5B953BA06243}" destId="{50C58038-CFED-487F-BC2F-5D0C25B58059}" srcOrd="1" destOrd="0" presId="urn:microsoft.com/office/officeart/2005/8/layout/vList4"/>
    <dgm:cxn modelId="{3615CD0D-77A4-4BEA-8E4D-E6A52AFE9A29}" type="presParOf" srcId="{82C57390-A36D-4FAA-94AC-5B953BA06243}" destId="{C14FCB9F-B11D-4E03-B183-DE9F785FA669}" srcOrd="2" destOrd="0" presId="urn:microsoft.com/office/officeart/2005/8/layout/vList4"/>
    <dgm:cxn modelId="{DB92E38B-1CA8-4F03-9403-B24A34268D13}" type="presParOf" srcId="{F8190601-F20F-48BD-AE37-94687B2EEB50}" destId="{558B1E5F-9797-4D56-A2DB-27B26FAA4169}" srcOrd="5" destOrd="0" presId="urn:microsoft.com/office/officeart/2005/8/layout/vList4"/>
    <dgm:cxn modelId="{CAB69DDA-7CAF-49AF-80E9-F251A0835795}" type="presParOf" srcId="{F8190601-F20F-48BD-AE37-94687B2EEB50}" destId="{57D16609-888D-4E94-A77B-A2FD42F25ACA}" srcOrd="6" destOrd="0" presId="urn:microsoft.com/office/officeart/2005/8/layout/vList4"/>
    <dgm:cxn modelId="{CA53DBCC-4427-4176-B660-38D989074DBD}" type="presParOf" srcId="{57D16609-888D-4E94-A77B-A2FD42F25ACA}" destId="{C7F4A121-A3F6-4303-9D07-DDE412D6A51D}" srcOrd="0" destOrd="0" presId="urn:microsoft.com/office/officeart/2005/8/layout/vList4"/>
    <dgm:cxn modelId="{63EBF07B-F682-426A-8AC7-B2F0980669E0}" type="presParOf" srcId="{57D16609-888D-4E94-A77B-A2FD42F25ACA}" destId="{4B7FCEF6-E673-419E-9163-08635ED848CD}" srcOrd="1" destOrd="0" presId="urn:microsoft.com/office/officeart/2005/8/layout/vList4"/>
    <dgm:cxn modelId="{4B63BC54-DD98-4BB0-B95D-8AB86DBB50D8}" type="presParOf" srcId="{57D16609-888D-4E94-A77B-A2FD42F25ACA}" destId="{2D2FFB1B-F06D-4494-A37E-B01A13C28BBE}" srcOrd="2" destOrd="0" presId="urn:microsoft.com/office/officeart/2005/8/layout/vList4"/>
    <dgm:cxn modelId="{BE57F6CA-F20C-4996-9300-00E1145E94A3}" type="presParOf" srcId="{F8190601-F20F-48BD-AE37-94687B2EEB50}" destId="{A134527B-0F0B-4AA3-8FBE-F84D4336531C}" srcOrd="7" destOrd="0" presId="urn:microsoft.com/office/officeart/2005/8/layout/vList4"/>
    <dgm:cxn modelId="{CBFCAE6C-4961-42CB-BB66-A9DB65376448}" type="presParOf" srcId="{F8190601-F20F-48BD-AE37-94687B2EEB50}" destId="{1D0CC62C-A21F-4AE8-B371-BC219C1DCE1B}" srcOrd="8" destOrd="0" presId="urn:microsoft.com/office/officeart/2005/8/layout/vList4"/>
    <dgm:cxn modelId="{2B01FC77-0C77-4B8C-9F97-2F1AB87DABB3}" type="presParOf" srcId="{1D0CC62C-A21F-4AE8-B371-BC219C1DCE1B}" destId="{9651A845-D4A1-4FFD-8EEB-17D5DEE871B4}" srcOrd="0" destOrd="0" presId="urn:microsoft.com/office/officeart/2005/8/layout/vList4"/>
    <dgm:cxn modelId="{87EC5D05-FA0F-467F-9086-D17ED1D003BB}" type="presParOf" srcId="{1D0CC62C-A21F-4AE8-B371-BC219C1DCE1B}" destId="{B3874A29-7D49-4296-9B98-7A22A1774489}" srcOrd="1" destOrd="0" presId="urn:microsoft.com/office/officeart/2005/8/layout/vList4"/>
    <dgm:cxn modelId="{8BEE471C-F173-493D-8206-681E0B036670}" type="presParOf" srcId="{1D0CC62C-A21F-4AE8-B371-BC219C1DCE1B}" destId="{3B262E02-00A0-4FC2-BB55-EDFE2F58B6F9}" srcOrd="2" destOrd="0" presId="urn:microsoft.com/office/officeart/2005/8/layout/vList4"/>
    <dgm:cxn modelId="{F6BE24ED-5C6E-46DD-A8B1-8768C4BBA6BF}" type="presParOf" srcId="{F8190601-F20F-48BD-AE37-94687B2EEB50}" destId="{284573E0-4041-4C84-9967-F6FCFBD82081}" srcOrd="9" destOrd="0" presId="urn:microsoft.com/office/officeart/2005/8/layout/vList4"/>
    <dgm:cxn modelId="{91EBC7C2-9077-4B7D-A589-F8A902ACBC6D}" type="presParOf" srcId="{F8190601-F20F-48BD-AE37-94687B2EEB50}" destId="{26AA5109-66CB-4C2F-9E8C-3C54EC467276}" srcOrd="10" destOrd="0" presId="urn:microsoft.com/office/officeart/2005/8/layout/vList4"/>
    <dgm:cxn modelId="{E70C867C-2C5C-4447-B137-AE41E2156E24}" type="presParOf" srcId="{26AA5109-66CB-4C2F-9E8C-3C54EC467276}" destId="{96B63A89-6ADB-4AB3-85C1-0889D952C6A9}" srcOrd="0" destOrd="0" presId="urn:microsoft.com/office/officeart/2005/8/layout/vList4"/>
    <dgm:cxn modelId="{CE025D0B-A91B-4B10-92EA-B52D6011404E}" type="presParOf" srcId="{26AA5109-66CB-4C2F-9E8C-3C54EC467276}" destId="{A4D70DAD-1437-4EA8-830D-60C6981F547C}" srcOrd="1" destOrd="0" presId="urn:microsoft.com/office/officeart/2005/8/layout/vList4"/>
    <dgm:cxn modelId="{B1F7D7AB-1371-48BF-B7C4-08DB31CAD8A1}" type="presParOf" srcId="{26AA5109-66CB-4C2F-9E8C-3C54EC467276}" destId="{10578677-9AD8-4B95-A69A-A649796B525E}"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F18856-C61A-493C-9F9A-E59B14B1B2C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407F2DB7-6E19-44EC-BBD7-6B70DDD66D05}">
      <dgm:prSet/>
      <dgm:spPr>
        <a:solidFill>
          <a:srgbClr val="7AA379"/>
        </a:solidFill>
      </dgm:spPr>
      <dgm:t>
        <a:bodyPr/>
        <a:lstStyle/>
        <a:p>
          <a:r>
            <a:rPr lang="en-GB" b="1"/>
            <a:t>Discipline specificity in Pre-sessional Courses </a:t>
          </a:r>
          <a:endParaRPr lang="en-US" b="1"/>
        </a:p>
      </dgm:t>
    </dgm:pt>
    <dgm:pt modelId="{EA644942-EC93-456A-AE43-6086E8518534}" type="parTrans" cxnId="{06C23B3E-72BD-4419-A9B6-09781186E503}">
      <dgm:prSet/>
      <dgm:spPr/>
      <dgm:t>
        <a:bodyPr/>
        <a:lstStyle/>
        <a:p>
          <a:endParaRPr lang="en-US"/>
        </a:p>
      </dgm:t>
    </dgm:pt>
    <dgm:pt modelId="{004D3190-5AFC-4A17-83F1-5666639DC454}" type="sibTrans" cxnId="{06C23B3E-72BD-4419-A9B6-09781186E503}">
      <dgm:prSet/>
      <dgm:spPr/>
      <dgm:t>
        <a:bodyPr/>
        <a:lstStyle/>
        <a:p>
          <a:endParaRPr lang="en-US"/>
        </a:p>
      </dgm:t>
    </dgm:pt>
    <dgm:pt modelId="{CBAB41F5-89E5-4261-939B-393B7319F2C4}">
      <dgm:prSet/>
      <dgm:spPr>
        <a:solidFill>
          <a:srgbClr val="7AA379"/>
        </a:solidFill>
      </dgm:spPr>
      <dgm:t>
        <a:bodyPr/>
        <a:lstStyle/>
        <a:p>
          <a:r>
            <a:rPr lang="en-GB" b="1"/>
            <a:t>Institutional context</a:t>
          </a:r>
          <a:endParaRPr lang="en-US" b="1"/>
        </a:p>
      </dgm:t>
    </dgm:pt>
    <dgm:pt modelId="{CB4734FE-FD38-466D-BB71-7F79C56793AA}" type="parTrans" cxnId="{C92E822C-A36A-45C1-A872-9D94FCFF3F7C}">
      <dgm:prSet/>
      <dgm:spPr/>
      <dgm:t>
        <a:bodyPr/>
        <a:lstStyle/>
        <a:p>
          <a:endParaRPr lang="en-US"/>
        </a:p>
      </dgm:t>
    </dgm:pt>
    <dgm:pt modelId="{2E00AF1E-5064-471B-8F7D-AA4C06D9D809}" type="sibTrans" cxnId="{C92E822C-A36A-45C1-A872-9D94FCFF3F7C}">
      <dgm:prSet/>
      <dgm:spPr/>
      <dgm:t>
        <a:bodyPr/>
        <a:lstStyle/>
        <a:p>
          <a:endParaRPr lang="en-US"/>
        </a:p>
      </dgm:t>
    </dgm:pt>
    <dgm:pt modelId="{D6CBE723-7203-4031-8AA5-7E6A958F660A}">
      <dgm:prSet/>
      <dgm:spPr>
        <a:solidFill>
          <a:srgbClr val="7AA379"/>
        </a:solidFill>
      </dgm:spPr>
      <dgm:t>
        <a:bodyPr/>
        <a:lstStyle/>
        <a:p>
          <a:r>
            <a:rPr lang="en-US" b="1"/>
            <a:t>Course Design: Goals</a:t>
          </a:r>
          <a:r>
            <a:rPr lang="en-US" b="1" baseline="0"/>
            <a:t> for our new module</a:t>
          </a:r>
          <a:endParaRPr lang="en-US" b="1"/>
        </a:p>
      </dgm:t>
    </dgm:pt>
    <dgm:pt modelId="{F0E44519-1AE8-4B7D-A992-A9EF5F60EB14}" type="parTrans" cxnId="{A6646023-8E16-442F-8187-BDBA8383516D}">
      <dgm:prSet/>
      <dgm:spPr/>
      <dgm:t>
        <a:bodyPr/>
        <a:lstStyle/>
        <a:p>
          <a:endParaRPr lang="en-US"/>
        </a:p>
      </dgm:t>
    </dgm:pt>
    <dgm:pt modelId="{D774FFBA-D8F3-404A-BC6D-CA64301FCA2B}" type="sibTrans" cxnId="{A6646023-8E16-442F-8187-BDBA8383516D}">
      <dgm:prSet/>
      <dgm:spPr/>
      <dgm:t>
        <a:bodyPr/>
        <a:lstStyle/>
        <a:p>
          <a:endParaRPr lang="en-US"/>
        </a:p>
      </dgm:t>
    </dgm:pt>
    <dgm:pt modelId="{DB675313-C3C9-4ACF-9B6E-6C878F76537E}">
      <dgm:prSet/>
      <dgm:spPr>
        <a:solidFill>
          <a:srgbClr val="7AA379"/>
        </a:solidFill>
      </dgm:spPr>
      <dgm:t>
        <a:bodyPr/>
        <a:lstStyle/>
        <a:p>
          <a:r>
            <a:rPr lang="en-US" b="1"/>
            <a:t>Course Design: Compiling the discipline specific reading list</a:t>
          </a:r>
        </a:p>
      </dgm:t>
    </dgm:pt>
    <dgm:pt modelId="{577EA858-D67B-41AC-A2DA-5872DF5579CC}" type="parTrans" cxnId="{68D335E0-49C8-4F05-9A72-2CBFAC034910}">
      <dgm:prSet/>
      <dgm:spPr/>
      <dgm:t>
        <a:bodyPr/>
        <a:lstStyle/>
        <a:p>
          <a:endParaRPr lang="en-US"/>
        </a:p>
      </dgm:t>
    </dgm:pt>
    <dgm:pt modelId="{6B9B07ED-1EE8-439E-B5E1-7526953C8EDE}" type="sibTrans" cxnId="{68D335E0-49C8-4F05-9A72-2CBFAC034910}">
      <dgm:prSet/>
      <dgm:spPr/>
      <dgm:t>
        <a:bodyPr/>
        <a:lstStyle/>
        <a:p>
          <a:endParaRPr lang="en-US"/>
        </a:p>
      </dgm:t>
    </dgm:pt>
    <dgm:pt modelId="{73F6C73D-D750-42F4-8312-5A29A3A8A293}">
      <dgm:prSet/>
      <dgm:spPr>
        <a:solidFill>
          <a:srgbClr val="7AA379"/>
        </a:solidFill>
      </dgm:spPr>
      <dgm:t>
        <a:bodyPr/>
        <a:lstStyle/>
        <a:p>
          <a:r>
            <a:rPr lang="en-GB" b="1"/>
            <a:t>Evaluation</a:t>
          </a:r>
          <a:r>
            <a:rPr lang="en-GB"/>
            <a:t> </a:t>
          </a:r>
          <a:endParaRPr lang="en-US"/>
        </a:p>
      </dgm:t>
    </dgm:pt>
    <dgm:pt modelId="{8E80DBD4-68B8-40A0-94CB-8A3EC3856104}" type="parTrans" cxnId="{65565B41-3BBC-4AD6-8EE3-CAC9835CEC88}">
      <dgm:prSet/>
      <dgm:spPr/>
      <dgm:t>
        <a:bodyPr/>
        <a:lstStyle/>
        <a:p>
          <a:endParaRPr lang="en-US"/>
        </a:p>
      </dgm:t>
    </dgm:pt>
    <dgm:pt modelId="{C65D8288-9749-45EB-8728-2BB0B53E290D}" type="sibTrans" cxnId="{65565B41-3BBC-4AD6-8EE3-CAC9835CEC88}">
      <dgm:prSet/>
      <dgm:spPr/>
      <dgm:t>
        <a:bodyPr/>
        <a:lstStyle/>
        <a:p>
          <a:endParaRPr lang="en-US"/>
        </a:p>
      </dgm:t>
    </dgm:pt>
    <dgm:pt modelId="{F8DAB778-4B73-4E39-AEE3-17B599744B16}">
      <dgm:prSet/>
      <dgm:spPr>
        <a:solidFill>
          <a:srgbClr val="7AA379"/>
        </a:solidFill>
      </dgm:spPr>
      <dgm:t>
        <a:bodyPr/>
        <a:lstStyle/>
        <a:p>
          <a:r>
            <a:rPr lang="en-US" b="1"/>
            <a:t>Summary and going forward</a:t>
          </a:r>
        </a:p>
      </dgm:t>
    </dgm:pt>
    <dgm:pt modelId="{ED97912D-9DE2-4F1E-8303-BC5F32816B4E}" type="parTrans" cxnId="{5A26D1C5-2922-4DDC-9BDA-A83281358196}">
      <dgm:prSet/>
      <dgm:spPr/>
      <dgm:t>
        <a:bodyPr/>
        <a:lstStyle/>
        <a:p>
          <a:endParaRPr lang="en-US"/>
        </a:p>
      </dgm:t>
    </dgm:pt>
    <dgm:pt modelId="{FDB6A598-89EE-4625-88A2-163A47579D27}" type="sibTrans" cxnId="{5A26D1C5-2922-4DDC-9BDA-A83281358196}">
      <dgm:prSet/>
      <dgm:spPr/>
      <dgm:t>
        <a:bodyPr/>
        <a:lstStyle/>
        <a:p>
          <a:endParaRPr lang="en-US"/>
        </a:p>
      </dgm:t>
    </dgm:pt>
    <dgm:pt modelId="{F8190601-F20F-48BD-AE37-94687B2EEB50}" type="pres">
      <dgm:prSet presAssocID="{18F18856-C61A-493C-9F9A-E59B14B1B2CB}" presName="linear" presStyleCnt="0">
        <dgm:presLayoutVars>
          <dgm:dir/>
          <dgm:resizeHandles val="exact"/>
        </dgm:presLayoutVars>
      </dgm:prSet>
      <dgm:spPr/>
    </dgm:pt>
    <dgm:pt modelId="{28495507-1A9F-41F3-B07D-1AA8A2135CC2}" type="pres">
      <dgm:prSet presAssocID="{407F2DB7-6E19-44EC-BBD7-6B70DDD66D05}" presName="comp" presStyleCnt="0"/>
      <dgm:spPr/>
    </dgm:pt>
    <dgm:pt modelId="{75D0656A-05EC-4435-B94E-EEE97D15E060}" type="pres">
      <dgm:prSet presAssocID="{407F2DB7-6E19-44EC-BBD7-6B70DDD66D05}" presName="box" presStyleLbl="node1" presStyleIdx="0" presStyleCnt="6"/>
      <dgm:spPr/>
    </dgm:pt>
    <dgm:pt modelId="{F5721021-16B5-4B12-B704-7F4AAF2246DD}" type="pres">
      <dgm:prSet presAssocID="{407F2DB7-6E19-44EC-BBD7-6B70DDD66D05}" presName="img"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t="-26000" b="-26000"/>
          </a:stretch>
        </a:blipFill>
      </dgm:spPr>
      <dgm:extLst>
        <a:ext uri="{E40237B7-FDA0-4F09-8148-C483321AD2D9}">
          <dgm14:cNvPr xmlns:dgm14="http://schemas.microsoft.com/office/drawing/2010/diagram" id="0" name="" descr="Open book"/>
        </a:ext>
      </dgm:extLst>
    </dgm:pt>
    <dgm:pt modelId="{1450403B-BDD3-499E-9100-BDB1DE98F350}" type="pres">
      <dgm:prSet presAssocID="{407F2DB7-6E19-44EC-BBD7-6B70DDD66D05}" presName="text" presStyleLbl="node1" presStyleIdx="0" presStyleCnt="6">
        <dgm:presLayoutVars>
          <dgm:bulletEnabled val="1"/>
        </dgm:presLayoutVars>
      </dgm:prSet>
      <dgm:spPr/>
    </dgm:pt>
    <dgm:pt modelId="{847B85A0-B6AD-431D-9E58-662956F67605}" type="pres">
      <dgm:prSet presAssocID="{004D3190-5AFC-4A17-83F1-5666639DC454}" presName="spacer" presStyleCnt="0"/>
      <dgm:spPr/>
    </dgm:pt>
    <dgm:pt modelId="{FD2B4D85-B402-450E-A8DD-27D38E9F0A37}" type="pres">
      <dgm:prSet presAssocID="{CBAB41F5-89E5-4261-939B-393B7319F2C4}" presName="comp" presStyleCnt="0"/>
      <dgm:spPr/>
    </dgm:pt>
    <dgm:pt modelId="{97113397-A613-4119-A998-AA33EFD14C1F}" type="pres">
      <dgm:prSet presAssocID="{CBAB41F5-89E5-4261-939B-393B7319F2C4}" presName="box" presStyleLbl="node1" presStyleIdx="1" presStyleCnt="6"/>
      <dgm:spPr/>
    </dgm:pt>
    <dgm:pt modelId="{7263CE66-75F4-4E8A-8446-A13629A65C4C}" type="pres">
      <dgm:prSet presAssocID="{CBAB41F5-89E5-4261-939B-393B7319F2C4}" presName="img"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6000" b="-26000"/>
          </a:stretch>
        </a:blipFill>
      </dgm:spPr>
      <dgm:extLst>
        <a:ext uri="{E40237B7-FDA0-4F09-8148-C483321AD2D9}">
          <dgm14:cNvPr xmlns:dgm14="http://schemas.microsoft.com/office/drawing/2010/diagram" id="0" name="" descr="City"/>
        </a:ext>
      </dgm:extLst>
    </dgm:pt>
    <dgm:pt modelId="{DDEBC1A4-173F-48D6-94BE-A344AD7F96FB}" type="pres">
      <dgm:prSet presAssocID="{CBAB41F5-89E5-4261-939B-393B7319F2C4}" presName="text" presStyleLbl="node1" presStyleIdx="1" presStyleCnt="6">
        <dgm:presLayoutVars>
          <dgm:bulletEnabled val="1"/>
        </dgm:presLayoutVars>
      </dgm:prSet>
      <dgm:spPr/>
    </dgm:pt>
    <dgm:pt modelId="{805993BB-AF43-4CE9-AB8B-943FEB332375}" type="pres">
      <dgm:prSet presAssocID="{2E00AF1E-5064-471B-8F7D-AA4C06D9D809}" presName="spacer" presStyleCnt="0"/>
      <dgm:spPr/>
    </dgm:pt>
    <dgm:pt modelId="{82C57390-A36D-4FAA-94AC-5B953BA06243}" type="pres">
      <dgm:prSet presAssocID="{D6CBE723-7203-4031-8AA5-7E6A958F660A}" presName="comp" presStyleCnt="0"/>
      <dgm:spPr/>
    </dgm:pt>
    <dgm:pt modelId="{45BD64F0-D6D0-4A89-BABB-997F25A52246}" type="pres">
      <dgm:prSet presAssocID="{D6CBE723-7203-4031-8AA5-7E6A958F660A}" presName="box" presStyleLbl="node1" presStyleIdx="2" presStyleCnt="6"/>
      <dgm:spPr/>
    </dgm:pt>
    <dgm:pt modelId="{50C58038-CFED-487F-BC2F-5D0C25B58059}" type="pres">
      <dgm:prSet presAssocID="{D6CBE723-7203-4031-8AA5-7E6A958F660A}" presName="img"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6000" b="-26000"/>
          </a:stretch>
        </a:blipFill>
      </dgm:spPr>
      <dgm:extLst>
        <a:ext uri="{E40237B7-FDA0-4F09-8148-C483321AD2D9}">
          <dgm14:cNvPr xmlns:dgm14="http://schemas.microsoft.com/office/drawing/2010/diagram" id="0" name="" descr="Classroom"/>
        </a:ext>
      </dgm:extLst>
    </dgm:pt>
    <dgm:pt modelId="{C14FCB9F-B11D-4E03-B183-DE9F785FA669}" type="pres">
      <dgm:prSet presAssocID="{D6CBE723-7203-4031-8AA5-7E6A958F660A}" presName="text" presStyleLbl="node1" presStyleIdx="2" presStyleCnt="6">
        <dgm:presLayoutVars>
          <dgm:bulletEnabled val="1"/>
        </dgm:presLayoutVars>
      </dgm:prSet>
      <dgm:spPr/>
    </dgm:pt>
    <dgm:pt modelId="{558B1E5F-9797-4D56-A2DB-27B26FAA4169}" type="pres">
      <dgm:prSet presAssocID="{D774FFBA-D8F3-404A-BC6D-CA64301FCA2B}" presName="spacer" presStyleCnt="0"/>
      <dgm:spPr/>
    </dgm:pt>
    <dgm:pt modelId="{57D16609-888D-4E94-A77B-A2FD42F25ACA}" type="pres">
      <dgm:prSet presAssocID="{DB675313-C3C9-4ACF-9B6E-6C878F76537E}" presName="comp" presStyleCnt="0"/>
      <dgm:spPr/>
    </dgm:pt>
    <dgm:pt modelId="{C7F4A121-A3F6-4303-9D07-DDE412D6A51D}" type="pres">
      <dgm:prSet presAssocID="{DB675313-C3C9-4ACF-9B6E-6C878F76537E}" presName="box" presStyleLbl="node1" presStyleIdx="3" presStyleCnt="6"/>
      <dgm:spPr/>
    </dgm:pt>
    <dgm:pt modelId="{4B7FCEF6-E673-419E-9163-08635ED848CD}" type="pres">
      <dgm:prSet presAssocID="{DB675313-C3C9-4ACF-9B6E-6C878F76537E}" presName="img"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6000" b="-26000"/>
          </a:stretch>
        </a:blipFill>
      </dgm:spPr>
      <dgm:extLst>
        <a:ext uri="{E40237B7-FDA0-4F09-8148-C483321AD2D9}">
          <dgm14:cNvPr xmlns:dgm14="http://schemas.microsoft.com/office/drawing/2010/diagram" id="0" name="" descr="Books"/>
        </a:ext>
      </dgm:extLst>
    </dgm:pt>
    <dgm:pt modelId="{2D2FFB1B-F06D-4494-A37E-B01A13C28BBE}" type="pres">
      <dgm:prSet presAssocID="{DB675313-C3C9-4ACF-9B6E-6C878F76537E}" presName="text" presStyleLbl="node1" presStyleIdx="3" presStyleCnt="6">
        <dgm:presLayoutVars>
          <dgm:bulletEnabled val="1"/>
        </dgm:presLayoutVars>
      </dgm:prSet>
      <dgm:spPr/>
    </dgm:pt>
    <dgm:pt modelId="{A134527B-0F0B-4AA3-8FBE-F84D4336531C}" type="pres">
      <dgm:prSet presAssocID="{6B9B07ED-1EE8-439E-B5E1-7526953C8EDE}" presName="spacer" presStyleCnt="0"/>
      <dgm:spPr/>
    </dgm:pt>
    <dgm:pt modelId="{1D0CC62C-A21F-4AE8-B371-BC219C1DCE1B}" type="pres">
      <dgm:prSet presAssocID="{73F6C73D-D750-42F4-8312-5A29A3A8A293}" presName="comp" presStyleCnt="0"/>
      <dgm:spPr/>
    </dgm:pt>
    <dgm:pt modelId="{9651A845-D4A1-4FFD-8EEB-17D5DEE871B4}" type="pres">
      <dgm:prSet presAssocID="{73F6C73D-D750-42F4-8312-5A29A3A8A293}" presName="box" presStyleLbl="node1" presStyleIdx="4" presStyleCnt="6"/>
      <dgm:spPr/>
    </dgm:pt>
    <dgm:pt modelId="{B3874A29-7D49-4296-9B98-7A22A1774489}" type="pres">
      <dgm:prSet presAssocID="{73F6C73D-D750-42F4-8312-5A29A3A8A293}" presName="img"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6000" b="-26000"/>
          </a:stretch>
        </a:blipFill>
      </dgm:spPr>
      <dgm:extLst>
        <a:ext uri="{E40237B7-FDA0-4F09-8148-C483321AD2D9}">
          <dgm14:cNvPr xmlns:dgm14="http://schemas.microsoft.com/office/drawing/2010/diagram" id="0" name="" descr="Magnifying glass"/>
        </a:ext>
      </dgm:extLst>
    </dgm:pt>
    <dgm:pt modelId="{3B262E02-00A0-4FC2-BB55-EDFE2F58B6F9}" type="pres">
      <dgm:prSet presAssocID="{73F6C73D-D750-42F4-8312-5A29A3A8A293}" presName="text" presStyleLbl="node1" presStyleIdx="4" presStyleCnt="6">
        <dgm:presLayoutVars>
          <dgm:bulletEnabled val="1"/>
        </dgm:presLayoutVars>
      </dgm:prSet>
      <dgm:spPr/>
    </dgm:pt>
    <dgm:pt modelId="{284573E0-4041-4C84-9967-F6FCFBD82081}" type="pres">
      <dgm:prSet presAssocID="{C65D8288-9749-45EB-8728-2BB0B53E290D}" presName="spacer" presStyleCnt="0"/>
      <dgm:spPr/>
    </dgm:pt>
    <dgm:pt modelId="{26AA5109-66CB-4C2F-9E8C-3C54EC467276}" type="pres">
      <dgm:prSet presAssocID="{F8DAB778-4B73-4E39-AEE3-17B599744B16}" presName="comp" presStyleCnt="0"/>
      <dgm:spPr/>
    </dgm:pt>
    <dgm:pt modelId="{96B63A89-6ADB-4AB3-85C1-0889D952C6A9}" type="pres">
      <dgm:prSet presAssocID="{F8DAB778-4B73-4E39-AEE3-17B599744B16}" presName="box" presStyleLbl="node1" presStyleIdx="5" presStyleCnt="6"/>
      <dgm:spPr/>
    </dgm:pt>
    <dgm:pt modelId="{A4D70DAD-1437-4EA8-830D-60C6981F547C}" type="pres">
      <dgm:prSet presAssocID="{F8DAB778-4B73-4E39-AEE3-17B599744B16}" presName="img"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26000" b="-26000"/>
          </a:stretch>
        </a:blipFill>
      </dgm:spPr>
      <dgm:extLst>
        <a:ext uri="{E40237B7-FDA0-4F09-8148-C483321AD2D9}">
          <dgm14:cNvPr xmlns:dgm14="http://schemas.microsoft.com/office/drawing/2010/diagram" id="0" name="" descr="Chat"/>
        </a:ext>
      </dgm:extLst>
    </dgm:pt>
    <dgm:pt modelId="{10578677-9AD8-4B95-A69A-A649796B525E}" type="pres">
      <dgm:prSet presAssocID="{F8DAB778-4B73-4E39-AEE3-17B599744B16}" presName="text" presStyleLbl="node1" presStyleIdx="5" presStyleCnt="6">
        <dgm:presLayoutVars>
          <dgm:bulletEnabled val="1"/>
        </dgm:presLayoutVars>
      </dgm:prSet>
      <dgm:spPr/>
    </dgm:pt>
  </dgm:ptLst>
  <dgm:cxnLst>
    <dgm:cxn modelId="{7E819901-4FC8-42EF-9835-F1ED97116254}" type="presOf" srcId="{D6CBE723-7203-4031-8AA5-7E6A958F660A}" destId="{45BD64F0-D6D0-4A89-BABB-997F25A52246}" srcOrd="0" destOrd="0" presId="urn:microsoft.com/office/officeart/2005/8/layout/vList4"/>
    <dgm:cxn modelId="{7BB7B71C-0C0B-4257-82B9-80EBEA859899}" type="presOf" srcId="{CBAB41F5-89E5-4261-939B-393B7319F2C4}" destId="{97113397-A613-4119-A998-AA33EFD14C1F}" srcOrd="0" destOrd="0" presId="urn:microsoft.com/office/officeart/2005/8/layout/vList4"/>
    <dgm:cxn modelId="{A6646023-8E16-442F-8187-BDBA8383516D}" srcId="{18F18856-C61A-493C-9F9A-E59B14B1B2CB}" destId="{D6CBE723-7203-4031-8AA5-7E6A958F660A}" srcOrd="2" destOrd="0" parTransId="{F0E44519-1AE8-4B7D-A992-A9EF5F60EB14}" sibTransId="{D774FFBA-D8F3-404A-BC6D-CA64301FCA2B}"/>
    <dgm:cxn modelId="{C92E822C-A36A-45C1-A872-9D94FCFF3F7C}" srcId="{18F18856-C61A-493C-9F9A-E59B14B1B2CB}" destId="{CBAB41F5-89E5-4261-939B-393B7319F2C4}" srcOrd="1" destOrd="0" parTransId="{CB4734FE-FD38-466D-BB71-7F79C56793AA}" sibTransId="{2E00AF1E-5064-471B-8F7D-AA4C06D9D809}"/>
    <dgm:cxn modelId="{2C09AD2F-C233-47B0-B331-3B0834B4878D}" type="presOf" srcId="{DB675313-C3C9-4ACF-9B6E-6C878F76537E}" destId="{C7F4A121-A3F6-4303-9D07-DDE412D6A51D}" srcOrd="0" destOrd="0" presId="urn:microsoft.com/office/officeart/2005/8/layout/vList4"/>
    <dgm:cxn modelId="{FD274933-9C9C-4F05-B5DE-93B9B7200567}" type="presOf" srcId="{F8DAB778-4B73-4E39-AEE3-17B599744B16}" destId="{96B63A89-6ADB-4AB3-85C1-0889D952C6A9}" srcOrd="0" destOrd="0" presId="urn:microsoft.com/office/officeart/2005/8/layout/vList4"/>
    <dgm:cxn modelId="{06C23B3E-72BD-4419-A9B6-09781186E503}" srcId="{18F18856-C61A-493C-9F9A-E59B14B1B2CB}" destId="{407F2DB7-6E19-44EC-BBD7-6B70DDD66D05}" srcOrd="0" destOrd="0" parTransId="{EA644942-EC93-456A-AE43-6086E8518534}" sibTransId="{004D3190-5AFC-4A17-83F1-5666639DC454}"/>
    <dgm:cxn modelId="{65565B41-3BBC-4AD6-8EE3-CAC9835CEC88}" srcId="{18F18856-C61A-493C-9F9A-E59B14B1B2CB}" destId="{73F6C73D-D750-42F4-8312-5A29A3A8A293}" srcOrd="4" destOrd="0" parTransId="{8E80DBD4-68B8-40A0-94CB-8A3EC3856104}" sibTransId="{C65D8288-9749-45EB-8728-2BB0B53E290D}"/>
    <dgm:cxn modelId="{4E15644D-29E9-412B-87AD-AB671DE0E72D}" type="presOf" srcId="{CBAB41F5-89E5-4261-939B-393B7319F2C4}" destId="{DDEBC1A4-173F-48D6-94BE-A344AD7F96FB}" srcOrd="1" destOrd="0" presId="urn:microsoft.com/office/officeart/2005/8/layout/vList4"/>
    <dgm:cxn modelId="{5B7EDC69-4217-4E18-8082-40CD205AE12B}" type="presOf" srcId="{DB675313-C3C9-4ACF-9B6E-6C878F76537E}" destId="{2D2FFB1B-F06D-4494-A37E-B01A13C28BBE}" srcOrd="1" destOrd="0" presId="urn:microsoft.com/office/officeart/2005/8/layout/vList4"/>
    <dgm:cxn modelId="{77C53B8B-8E11-43D7-917B-D524C7D1E5CE}" type="presOf" srcId="{F8DAB778-4B73-4E39-AEE3-17B599744B16}" destId="{10578677-9AD8-4B95-A69A-A649796B525E}" srcOrd="1" destOrd="0" presId="urn:microsoft.com/office/officeart/2005/8/layout/vList4"/>
    <dgm:cxn modelId="{E08BBA8D-F0C7-4CA5-9522-2EFF1739ACAC}" type="presOf" srcId="{73F6C73D-D750-42F4-8312-5A29A3A8A293}" destId="{9651A845-D4A1-4FFD-8EEB-17D5DEE871B4}" srcOrd="0" destOrd="0" presId="urn:microsoft.com/office/officeart/2005/8/layout/vList4"/>
    <dgm:cxn modelId="{AEF8DD8E-F425-4717-A71D-12D1852DF915}" type="presOf" srcId="{407F2DB7-6E19-44EC-BBD7-6B70DDD66D05}" destId="{1450403B-BDD3-499E-9100-BDB1DE98F350}" srcOrd="1" destOrd="0" presId="urn:microsoft.com/office/officeart/2005/8/layout/vList4"/>
    <dgm:cxn modelId="{966B3D91-6DD1-4305-B7F3-849DB25D97B2}" type="presOf" srcId="{D6CBE723-7203-4031-8AA5-7E6A958F660A}" destId="{C14FCB9F-B11D-4E03-B183-DE9F785FA669}" srcOrd="1" destOrd="0" presId="urn:microsoft.com/office/officeart/2005/8/layout/vList4"/>
    <dgm:cxn modelId="{BA4B4C98-53E6-43C0-A66C-A2EFB86DC476}" type="presOf" srcId="{18F18856-C61A-493C-9F9A-E59B14B1B2CB}" destId="{F8190601-F20F-48BD-AE37-94687B2EEB50}" srcOrd="0" destOrd="0" presId="urn:microsoft.com/office/officeart/2005/8/layout/vList4"/>
    <dgm:cxn modelId="{5A26D1C5-2922-4DDC-9BDA-A83281358196}" srcId="{18F18856-C61A-493C-9F9A-E59B14B1B2CB}" destId="{F8DAB778-4B73-4E39-AEE3-17B599744B16}" srcOrd="5" destOrd="0" parTransId="{ED97912D-9DE2-4F1E-8303-BC5F32816B4E}" sibTransId="{FDB6A598-89EE-4625-88A2-163A47579D27}"/>
    <dgm:cxn modelId="{68D335E0-49C8-4F05-9A72-2CBFAC034910}" srcId="{18F18856-C61A-493C-9F9A-E59B14B1B2CB}" destId="{DB675313-C3C9-4ACF-9B6E-6C878F76537E}" srcOrd="3" destOrd="0" parTransId="{577EA858-D67B-41AC-A2DA-5872DF5579CC}" sibTransId="{6B9B07ED-1EE8-439E-B5E1-7526953C8EDE}"/>
    <dgm:cxn modelId="{A6B266F0-1016-4280-9FBB-7B6A4537FB48}" type="presOf" srcId="{407F2DB7-6E19-44EC-BBD7-6B70DDD66D05}" destId="{75D0656A-05EC-4435-B94E-EEE97D15E060}" srcOrd="0" destOrd="0" presId="urn:microsoft.com/office/officeart/2005/8/layout/vList4"/>
    <dgm:cxn modelId="{A1C128FE-77AC-4D20-A1DB-10C7E351B00E}" type="presOf" srcId="{73F6C73D-D750-42F4-8312-5A29A3A8A293}" destId="{3B262E02-00A0-4FC2-BB55-EDFE2F58B6F9}" srcOrd="1" destOrd="0" presId="urn:microsoft.com/office/officeart/2005/8/layout/vList4"/>
    <dgm:cxn modelId="{04B4E916-EAB9-4073-BDFA-00E6792078A7}" type="presParOf" srcId="{F8190601-F20F-48BD-AE37-94687B2EEB50}" destId="{28495507-1A9F-41F3-B07D-1AA8A2135CC2}" srcOrd="0" destOrd="0" presId="urn:microsoft.com/office/officeart/2005/8/layout/vList4"/>
    <dgm:cxn modelId="{3BF1D51D-A479-496E-8228-886F2BA2584F}" type="presParOf" srcId="{28495507-1A9F-41F3-B07D-1AA8A2135CC2}" destId="{75D0656A-05EC-4435-B94E-EEE97D15E060}" srcOrd="0" destOrd="0" presId="urn:microsoft.com/office/officeart/2005/8/layout/vList4"/>
    <dgm:cxn modelId="{51B36CBE-FA17-4DA0-9EE2-BCE56F0F2392}" type="presParOf" srcId="{28495507-1A9F-41F3-B07D-1AA8A2135CC2}" destId="{F5721021-16B5-4B12-B704-7F4AAF2246DD}" srcOrd="1" destOrd="0" presId="urn:microsoft.com/office/officeart/2005/8/layout/vList4"/>
    <dgm:cxn modelId="{6F660539-ACB0-4084-B6AB-822CA2366C6D}" type="presParOf" srcId="{28495507-1A9F-41F3-B07D-1AA8A2135CC2}" destId="{1450403B-BDD3-499E-9100-BDB1DE98F350}" srcOrd="2" destOrd="0" presId="urn:microsoft.com/office/officeart/2005/8/layout/vList4"/>
    <dgm:cxn modelId="{522EA955-A6C6-4F67-BC21-69680BFCE8E1}" type="presParOf" srcId="{F8190601-F20F-48BD-AE37-94687B2EEB50}" destId="{847B85A0-B6AD-431D-9E58-662956F67605}" srcOrd="1" destOrd="0" presId="urn:microsoft.com/office/officeart/2005/8/layout/vList4"/>
    <dgm:cxn modelId="{088C138F-8101-454B-AE4D-AAB1BEEBA6C4}" type="presParOf" srcId="{F8190601-F20F-48BD-AE37-94687B2EEB50}" destId="{FD2B4D85-B402-450E-A8DD-27D38E9F0A37}" srcOrd="2" destOrd="0" presId="urn:microsoft.com/office/officeart/2005/8/layout/vList4"/>
    <dgm:cxn modelId="{4A33DB4C-272F-4197-BA20-E4056ACFFA79}" type="presParOf" srcId="{FD2B4D85-B402-450E-A8DD-27D38E9F0A37}" destId="{97113397-A613-4119-A998-AA33EFD14C1F}" srcOrd="0" destOrd="0" presId="urn:microsoft.com/office/officeart/2005/8/layout/vList4"/>
    <dgm:cxn modelId="{F5AD145C-1ECC-48BB-871C-47F512B5541B}" type="presParOf" srcId="{FD2B4D85-B402-450E-A8DD-27D38E9F0A37}" destId="{7263CE66-75F4-4E8A-8446-A13629A65C4C}" srcOrd="1" destOrd="0" presId="urn:microsoft.com/office/officeart/2005/8/layout/vList4"/>
    <dgm:cxn modelId="{B1FBDF48-9166-4981-9A06-0DDE0159B4B5}" type="presParOf" srcId="{FD2B4D85-B402-450E-A8DD-27D38E9F0A37}" destId="{DDEBC1A4-173F-48D6-94BE-A344AD7F96FB}" srcOrd="2" destOrd="0" presId="urn:microsoft.com/office/officeart/2005/8/layout/vList4"/>
    <dgm:cxn modelId="{FEE45053-0EBC-45BC-BFAD-D6ADCE454F28}" type="presParOf" srcId="{F8190601-F20F-48BD-AE37-94687B2EEB50}" destId="{805993BB-AF43-4CE9-AB8B-943FEB332375}" srcOrd="3" destOrd="0" presId="urn:microsoft.com/office/officeart/2005/8/layout/vList4"/>
    <dgm:cxn modelId="{AD2F3B2E-267E-467C-9DC8-976A0F3C472A}" type="presParOf" srcId="{F8190601-F20F-48BD-AE37-94687B2EEB50}" destId="{82C57390-A36D-4FAA-94AC-5B953BA06243}" srcOrd="4" destOrd="0" presId="urn:microsoft.com/office/officeart/2005/8/layout/vList4"/>
    <dgm:cxn modelId="{F1F17041-238C-45B5-85A6-A19C9F7AC680}" type="presParOf" srcId="{82C57390-A36D-4FAA-94AC-5B953BA06243}" destId="{45BD64F0-D6D0-4A89-BABB-997F25A52246}" srcOrd="0" destOrd="0" presId="urn:microsoft.com/office/officeart/2005/8/layout/vList4"/>
    <dgm:cxn modelId="{C4FC6247-1231-4E98-9AE5-37C9952FEA21}" type="presParOf" srcId="{82C57390-A36D-4FAA-94AC-5B953BA06243}" destId="{50C58038-CFED-487F-BC2F-5D0C25B58059}" srcOrd="1" destOrd="0" presId="urn:microsoft.com/office/officeart/2005/8/layout/vList4"/>
    <dgm:cxn modelId="{3615CD0D-77A4-4BEA-8E4D-E6A52AFE9A29}" type="presParOf" srcId="{82C57390-A36D-4FAA-94AC-5B953BA06243}" destId="{C14FCB9F-B11D-4E03-B183-DE9F785FA669}" srcOrd="2" destOrd="0" presId="urn:microsoft.com/office/officeart/2005/8/layout/vList4"/>
    <dgm:cxn modelId="{DB92E38B-1CA8-4F03-9403-B24A34268D13}" type="presParOf" srcId="{F8190601-F20F-48BD-AE37-94687B2EEB50}" destId="{558B1E5F-9797-4D56-A2DB-27B26FAA4169}" srcOrd="5" destOrd="0" presId="urn:microsoft.com/office/officeart/2005/8/layout/vList4"/>
    <dgm:cxn modelId="{CAB69DDA-7CAF-49AF-80E9-F251A0835795}" type="presParOf" srcId="{F8190601-F20F-48BD-AE37-94687B2EEB50}" destId="{57D16609-888D-4E94-A77B-A2FD42F25ACA}" srcOrd="6" destOrd="0" presId="urn:microsoft.com/office/officeart/2005/8/layout/vList4"/>
    <dgm:cxn modelId="{CA53DBCC-4427-4176-B660-38D989074DBD}" type="presParOf" srcId="{57D16609-888D-4E94-A77B-A2FD42F25ACA}" destId="{C7F4A121-A3F6-4303-9D07-DDE412D6A51D}" srcOrd="0" destOrd="0" presId="urn:microsoft.com/office/officeart/2005/8/layout/vList4"/>
    <dgm:cxn modelId="{63EBF07B-F682-426A-8AC7-B2F0980669E0}" type="presParOf" srcId="{57D16609-888D-4E94-A77B-A2FD42F25ACA}" destId="{4B7FCEF6-E673-419E-9163-08635ED848CD}" srcOrd="1" destOrd="0" presId="urn:microsoft.com/office/officeart/2005/8/layout/vList4"/>
    <dgm:cxn modelId="{4B63BC54-DD98-4BB0-B95D-8AB86DBB50D8}" type="presParOf" srcId="{57D16609-888D-4E94-A77B-A2FD42F25ACA}" destId="{2D2FFB1B-F06D-4494-A37E-B01A13C28BBE}" srcOrd="2" destOrd="0" presId="urn:microsoft.com/office/officeart/2005/8/layout/vList4"/>
    <dgm:cxn modelId="{BE57F6CA-F20C-4996-9300-00E1145E94A3}" type="presParOf" srcId="{F8190601-F20F-48BD-AE37-94687B2EEB50}" destId="{A134527B-0F0B-4AA3-8FBE-F84D4336531C}" srcOrd="7" destOrd="0" presId="urn:microsoft.com/office/officeart/2005/8/layout/vList4"/>
    <dgm:cxn modelId="{CBFCAE6C-4961-42CB-BB66-A9DB65376448}" type="presParOf" srcId="{F8190601-F20F-48BD-AE37-94687B2EEB50}" destId="{1D0CC62C-A21F-4AE8-B371-BC219C1DCE1B}" srcOrd="8" destOrd="0" presId="urn:microsoft.com/office/officeart/2005/8/layout/vList4"/>
    <dgm:cxn modelId="{2B01FC77-0C77-4B8C-9F97-2F1AB87DABB3}" type="presParOf" srcId="{1D0CC62C-A21F-4AE8-B371-BC219C1DCE1B}" destId="{9651A845-D4A1-4FFD-8EEB-17D5DEE871B4}" srcOrd="0" destOrd="0" presId="urn:microsoft.com/office/officeart/2005/8/layout/vList4"/>
    <dgm:cxn modelId="{87EC5D05-FA0F-467F-9086-D17ED1D003BB}" type="presParOf" srcId="{1D0CC62C-A21F-4AE8-B371-BC219C1DCE1B}" destId="{B3874A29-7D49-4296-9B98-7A22A1774489}" srcOrd="1" destOrd="0" presId="urn:microsoft.com/office/officeart/2005/8/layout/vList4"/>
    <dgm:cxn modelId="{8BEE471C-F173-493D-8206-681E0B036670}" type="presParOf" srcId="{1D0CC62C-A21F-4AE8-B371-BC219C1DCE1B}" destId="{3B262E02-00A0-4FC2-BB55-EDFE2F58B6F9}" srcOrd="2" destOrd="0" presId="urn:microsoft.com/office/officeart/2005/8/layout/vList4"/>
    <dgm:cxn modelId="{F6BE24ED-5C6E-46DD-A8B1-8768C4BBA6BF}" type="presParOf" srcId="{F8190601-F20F-48BD-AE37-94687B2EEB50}" destId="{284573E0-4041-4C84-9967-F6FCFBD82081}" srcOrd="9" destOrd="0" presId="urn:microsoft.com/office/officeart/2005/8/layout/vList4"/>
    <dgm:cxn modelId="{91EBC7C2-9077-4B7D-A589-F8A902ACBC6D}" type="presParOf" srcId="{F8190601-F20F-48BD-AE37-94687B2EEB50}" destId="{26AA5109-66CB-4C2F-9E8C-3C54EC467276}" srcOrd="10" destOrd="0" presId="urn:microsoft.com/office/officeart/2005/8/layout/vList4"/>
    <dgm:cxn modelId="{E70C867C-2C5C-4447-B137-AE41E2156E24}" type="presParOf" srcId="{26AA5109-66CB-4C2F-9E8C-3C54EC467276}" destId="{96B63A89-6ADB-4AB3-85C1-0889D952C6A9}" srcOrd="0" destOrd="0" presId="urn:microsoft.com/office/officeart/2005/8/layout/vList4"/>
    <dgm:cxn modelId="{CE025D0B-A91B-4B10-92EA-B52D6011404E}" type="presParOf" srcId="{26AA5109-66CB-4C2F-9E8C-3C54EC467276}" destId="{A4D70DAD-1437-4EA8-830D-60C6981F547C}" srcOrd="1" destOrd="0" presId="urn:microsoft.com/office/officeart/2005/8/layout/vList4"/>
    <dgm:cxn modelId="{B1F7D7AB-1371-48BF-B7C4-08DB31CAD8A1}" type="presParOf" srcId="{26AA5109-66CB-4C2F-9E8C-3C54EC467276}" destId="{10578677-9AD8-4B95-A69A-A649796B525E}"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0656A-05EC-4435-B94E-EEE97D15E060}">
      <dsp:nvSpPr>
        <dsp:cNvPr id="0" name=""/>
        <dsp:cNvSpPr/>
      </dsp:nvSpPr>
      <dsp:spPr>
        <a:xfrm>
          <a:off x="0" y="0"/>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Discipline specificity in Pre-sessional Courses </a:t>
          </a:r>
          <a:endParaRPr lang="en-US" sz="2900" b="1" kern="1200"/>
        </a:p>
      </dsp:txBody>
      <dsp:txXfrm>
        <a:off x="1388094" y="0"/>
        <a:ext cx="5021833" cy="1061091"/>
      </dsp:txXfrm>
    </dsp:sp>
    <dsp:sp modelId="{F5721021-16B5-4B12-B704-7F4AAF2246DD}">
      <dsp:nvSpPr>
        <dsp:cNvPr id="0" name=""/>
        <dsp:cNvSpPr/>
      </dsp:nvSpPr>
      <dsp:spPr>
        <a:xfrm>
          <a:off x="106109" y="106109"/>
          <a:ext cx="1281985" cy="84887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113397-A613-4119-A998-AA33EFD14C1F}">
      <dsp:nvSpPr>
        <dsp:cNvPr id="0" name=""/>
        <dsp:cNvSpPr/>
      </dsp:nvSpPr>
      <dsp:spPr>
        <a:xfrm>
          <a:off x="0" y="1167200"/>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Institutional context</a:t>
          </a:r>
          <a:endParaRPr lang="en-US" sz="2900" b="1" kern="1200"/>
        </a:p>
      </dsp:txBody>
      <dsp:txXfrm>
        <a:off x="1388094" y="1167200"/>
        <a:ext cx="5021833" cy="1061091"/>
      </dsp:txXfrm>
    </dsp:sp>
    <dsp:sp modelId="{7263CE66-75F4-4E8A-8446-A13629A65C4C}">
      <dsp:nvSpPr>
        <dsp:cNvPr id="0" name=""/>
        <dsp:cNvSpPr/>
      </dsp:nvSpPr>
      <dsp:spPr>
        <a:xfrm>
          <a:off x="106109" y="1273309"/>
          <a:ext cx="1281985" cy="84887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D64F0-D6D0-4A89-BABB-997F25A52246}">
      <dsp:nvSpPr>
        <dsp:cNvPr id="0" name=""/>
        <dsp:cNvSpPr/>
      </dsp:nvSpPr>
      <dsp:spPr>
        <a:xfrm>
          <a:off x="0" y="2334400"/>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Course Design: Goals</a:t>
          </a:r>
          <a:r>
            <a:rPr lang="en-US" sz="2900" b="1" kern="1200" baseline="0"/>
            <a:t> for our new module</a:t>
          </a:r>
          <a:endParaRPr lang="en-US" sz="2900" b="1" kern="1200"/>
        </a:p>
      </dsp:txBody>
      <dsp:txXfrm>
        <a:off x="1388094" y="2334400"/>
        <a:ext cx="5021833" cy="1061091"/>
      </dsp:txXfrm>
    </dsp:sp>
    <dsp:sp modelId="{50C58038-CFED-487F-BC2F-5D0C25B58059}">
      <dsp:nvSpPr>
        <dsp:cNvPr id="0" name=""/>
        <dsp:cNvSpPr/>
      </dsp:nvSpPr>
      <dsp:spPr>
        <a:xfrm>
          <a:off x="106109" y="2440510"/>
          <a:ext cx="1281985" cy="84887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F4A121-A3F6-4303-9D07-DDE412D6A51D}">
      <dsp:nvSpPr>
        <dsp:cNvPr id="0" name=""/>
        <dsp:cNvSpPr/>
      </dsp:nvSpPr>
      <dsp:spPr>
        <a:xfrm>
          <a:off x="0" y="3501601"/>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Course Design: Compiling the discipline specific reading list</a:t>
          </a:r>
        </a:p>
      </dsp:txBody>
      <dsp:txXfrm>
        <a:off x="1388094" y="3501601"/>
        <a:ext cx="5021833" cy="1061091"/>
      </dsp:txXfrm>
    </dsp:sp>
    <dsp:sp modelId="{4B7FCEF6-E673-419E-9163-08635ED848CD}">
      <dsp:nvSpPr>
        <dsp:cNvPr id="0" name=""/>
        <dsp:cNvSpPr/>
      </dsp:nvSpPr>
      <dsp:spPr>
        <a:xfrm>
          <a:off x="106109" y="3607710"/>
          <a:ext cx="1281985" cy="848873"/>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51A845-D4A1-4FFD-8EEB-17D5DEE871B4}">
      <dsp:nvSpPr>
        <dsp:cNvPr id="0" name=""/>
        <dsp:cNvSpPr/>
      </dsp:nvSpPr>
      <dsp:spPr>
        <a:xfrm>
          <a:off x="0" y="4668801"/>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Evaluation</a:t>
          </a:r>
          <a:r>
            <a:rPr lang="en-GB" sz="2900" kern="1200"/>
            <a:t> </a:t>
          </a:r>
          <a:endParaRPr lang="en-US" sz="2900" kern="1200"/>
        </a:p>
      </dsp:txBody>
      <dsp:txXfrm>
        <a:off x="1388094" y="4668801"/>
        <a:ext cx="5021833" cy="1061091"/>
      </dsp:txXfrm>
    </dsp:sp>
    <dsp:sp modelId="{B3874A29-7D49-4296-9B98-7A22A1774489}">
      <dsp:nvSpPr>
        <dsp:cNvPr id="0" name=""/>
        <dsp:cNvSpPr/>
      </dsp:nvSpPr>
      <dsp:spPr>
        <a:xfrm>
          <a:off x="106109" y="4774911"/>
          <a:ext cx="1281985" cy="848873"/>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B63A89-6ADB-4AB3-85C1-0889D952C6A9}">
      <dsp:nvSpPr>
        <dsp:cNvPr id="0" name=""/>
        <dsp:cNvSpPr/>
      </dsp:nvSpPr>
      <dsp:spPr>
        <a:xfrm>
          <a:off x="0" y="5836002"/>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Summary and going forward</a:t>
          </a:r>
        </a:p>
      </dsp:txBody>
      <dsp:txXfrm>
        <a:off x="1388094" y="5836002"/>
        <a:ext cx="5021833" cy="1061091"/>
      </dsp:txXfrm>
    </dsp:sp>
    <dsp:sp modelId="{A4D70DAD-1437-4EA8-830D-60C6981F547C}">
      <dsp:nvSpPr>
        <dsp:cNvPr id="0" name=""/>
        <dsp:cNvSpPr/>
      </dsp:nvSpPr>
      <dsp:spPr>
        <a:xfrm>
          <a:off x="106109" y="5942111"/>
          <a:ext cx="1281985" cy="848873"/>
        </a:xfrm>
        <a:prstGeom prst="roundRect">
          <a:avLst>
            <a:gd name="adj" fmla="val 1000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0656A-05EC-4435-B94E-EEE97D15E060}">
      <dsp:nvSpPr>
        <dsp:cNvPr id="0" name=""/>
        <dsp:cNvSpPr/>
      </dsp:nvSpPr>
      <dsp:spPr>
        <a:xfrm>
          <a:off x="0" y="0"/>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Discipline specificity in Pre-sessional Courses </a:t>
          </a:r>
          <a:endParaRPr lang="en-US" sz="2900" b="1" kern="1200"/>
        </a:p>
      </dsp:txBody>
      <dsp:txXfrm>
        <a:off x="1388094" y="0"/>
        <a:ext cx="5021833" cy="1061091"/>
      </dsp:txXfrm>
    </dsp:sp>
    <dsp:sp modelId="{F5721021-16B5-4B12-B704-7F4AAF2246DD}">
      <dsp:nvSpPr>
        <dsp:cNvPr id="0" name=""/>
        <dsp:cNvSpPr/>
      </dsp:nvSpPr>
      <dsp:spPr>
        <a:xfrm>
          <a:off x="106109" y="106109"/>
          <a:ext cx="1281985" cy="84887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113397-A613-4119-A998-AA33EFD14C1F}">
      <dsp:nvSpPr>
        <dsp:cNvPr id="0" name=""/>
        <dsp:cNvSpPr/>
      </dsp:nvSpPr>
      <dsp:spPr>
        <a:xfrm>
          <a:off x="0" y="1167200"/>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Institutional context</a:t>
          </a:r>
          <a:endParaRPr lang="en-US" sz="2900" b="1" kern="1200"/>
        </a:p>
      </dsp:txBody>
      <dsp:txXfrm>
        <a:off x="1388094" y="1167200"/>
        <a:ext cx="5021833" cy="1061091"/>
      </dsp:txXfrm>
    </dsp:sp>
    <dsp:sp modelId="{7263CE66-75F4-4E8A-8446-A13629A65C4C}">
      <dsp:nvSpPr>
        <dsp:cNvPr id="0" name=""/>
        <dsp:cNvSpPr/>
      </dsp:nvSpPr>
      <dsp:spPr>
        <a:xfrm>
          <a:off x="106109" y="1273309"/>
          <a:ext cx="1281985" cy="84887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D64F0-D6D0-4A89-BABB-997F25A52246}">
      <dsp:nvSpPr>
        <dsp:cNvPr id="0" name=""/>
        <dsp:cNvSpPr/>
      </dsp:nvSpPr>
      <dsp:spPr>
        <a:xfrm>
          <a:off x="0" y="2334400"/>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Course Design: Goals</a:t>
          </a:r>
          <a:r>
            <a:rPr lang="en-US" sz="2900" b="1" kern="1200" baseline="0"/>
            <a:t> for our new module</a:t>
          </a:r>
          <a:endParaRPr lang="en-US" sz="2900" b="1" kern="1200"/>
        </a:p>
      </dsp:txBody>
      <dsp:txXfrm>
        <a:off x="1388094" y="2334400"/>
        <a:ext cx="5021833" cy="1061091"/>
      </dsp:txXfrm>
    </dsp:sp>
    <dsp:sp modelId="{50C58038-CFED-487F-BC2F-5D0C25B58059}">
      <dsp:nvSpPr>
        <dsp:cNvPr id="0" name=""/>
        <dsp:cNvSpPr/>
      </dsp:nvSpPr>
      <dsp:spPr>
        <a:xfrm>
          <a:off x="106109" y="2440510"/>
          <a:ext cx="1281985" cy="84887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F4A121-A3F6-4303-9D07-DDE412D6A51D}">
      <dsp:nvSpPr>
        <dsp:cNvPr id="0" name=""/>
        <dsp:cNvSpPr/>
      </dsp:nvSpPr>
      <dsp:spPr>
        <a:xfrm>
          <a:off x="0" y="3501601"/>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Course Design: Compiling the discipline specific reading list</a:t>
          </a:r>
        </a:p>
      </dsp:txBody>
      <dsp:txXfrm>
        <a:off x="1388094" y="3501601"/>
        <a:ext cx="5021833" cy="1061091"/>
      </dsp:txXfrm>
    </dsp:sp>
    <dsp:sp modelId="{4B7FCEF6-E673-419E-9163-08635ED848CD}">
      <dsp:nvSpPr>
        <dsp:cNvPr id="0" name=""/>
        <dsp:cNvSpPr/>
      </dsp:nvSpPr>
      <dsp:spPr>
        <a:xfrm>
          <a:off x="106109" y="3607710"/>
          <a:ext cx="1281985" cy="848873"/>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51A845-D4A1-4FFD-8EEB-17D5DEE871B4}">
      <dsp:nvSpPr>
        <dsp:cNvPr id="0" name=""/>
        <dsp:cNvSpPr/>
      </dsp:nvSpPr>
      <dsp:spPr>
        <a:xfrm>
          <a:off x="0" y="4668801"/>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b="1" kern="1200"/>
            <a:t>Evaluation</a:t>
          </a:r>
          <a:r>
            <a:rPr lang="en-GB" sz="2900" kern="1200"/>
            <a:t> </a:t>
          </a:r>
          <a:endParaRPr lang="en-US" sz="2900" kern="1200"/>
        </a:p>
      </dsp:txBody>
      <dsp:txXfrm>
        <a:off x="1388094" y="4668801"/>
        <a:ext cx="5021833" cy="1061091"/>
      </dsp:txXfrm>
    </dsp:sp>
    <dsp:sp modelId="{B3874A29-7D49-4296-9B98-7A22A1774489}">
      <dsp:nvSpPr>
        <dsp:cNvPr id="0" name=""/>
        <dsp:cNvSpPr/>
      </dsp:nvSpPr>
      <dsp:spPr>
        <a:xfrm>
          <a:off x="106109" y="4774911"/>
          <a:ext cx="1281985" cy="848873"/>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B63A89-6ADB-4AB3-85C1-0889D952C6A9}">
      <dsp:nvSpPr>
        <dsp:cNvPr id="0" name=""/>
        <dsp:cNvSpPr/>
      </dsp:nvSpPr>
      <dsp:spPr>
        <a:xfrm>
          <a:off x="0" y="5836002"/>
          <a:ext cx="6409928" cy="1061091"/>
        </a:xfrm>
        <a:prstGeom prst="roundRect">
          <a:avLst>
            <a:gd name="adj" fmla="val 10000"/>
          </a:avLst>
        </a:prstGeom>
        <a:solidFill>
          <a:srgbClr val="7AA3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Summary and going forward</a:t>
          </a:r>
        </a:p>
      </dsp:txBody>
      <dsp:txXfrm>
        <a:off x="1388094" y="5836002"/>
        <a:ext cx="5021833" cy="1061091"/>
      </dsp:txXfrm>
    </dsp:sp>
    <dsp:sp modelId="{A4D70DAD-1437-4EA8-830D-60C6981F547C}">
      <dsp:nvSpPr>
        <dsp:cNvPr id="0" name=""/>
        <dsp:cNvSpPr/>
      </dsp:nvSpPr>
      <dsp:spPr>
        <a:xfrm>
          <a:off x="106109" y="5942111"/>
          <a:ext cx="1281985" cy="848873"/>
        </a:xfrm>
        <a:prstGeom prst="roundRect">
          <a:avLst>
            <a:gd name="adj" fmla="val 1000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1"/>
            <a:ext cx="2985088" cy="4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a:latin typeface="Effra" panose="020B0603020203020204" pitchFamily="34" charset="0"/>
            </a:endParaRPr>
          </a:p>
        </p:txBody>
      </p:sp>
      <p:sp>
        <p:nvSpPr>
          <p:cNvPr id="459779" name="Rectangle 3"/>
          <p:cNvSpPr>
            <a:spLocks noGrp="1" noChangeArrowheads="1"/>
          </p:cNvSpPr>
          <p:nvPr>
            <p:ph type="dt" sz="quarter" idx="1"/>
          </p:nvPr>
        </p:nvSpPr>
        <p:spPr bwMode="auto">
          <a:xfrm>
            <a:off x="3903076" y="1"/>
            <a:ext cx="2985088" cy="4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a:latin typeface="Effra" panose="020B0603020203020204" pitchFamily="34" charset="0"/>
            </a:endParaRPr>
          </a:p>
        </p:txBody>
      </p:sp>
      <p:sp>
        <p:nvSpPr>
          <p:cNvPr id="459780" name="Rectangle 4"/>
          <p:cNvSpPr>
            <a:spLocks noGrp="1" noChangeArrowheads="1"/>
          </p:cNvSpPr>
          <p:nvPr>
            <p:ph type="ftr" sz="quarter" idx="2"/>
          </p:nvPr>
        </p:nvSpPr>
        <p:spPr bwMode="auto">
          <a:xfrm>
            <a:off x="0" y="9187187"/>
            <a:ext cx="2985088" cy="48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a:latin typeface="Effra" panose="020B0603020203020204" pitchFamily="34" charset="0"/>
            </a:endParaRPr>
          </a:p>
        </p:txBody>
      </p:sp>
      <p:sp>
        <p:nvSpPr>
          <p:cNvPr id="459781" name="Rectangle 5"/>
          <p:cNvSpPr>
            <a:spLocks noGrp="1" noChangeArrowheads="1"/>
          </p:cNvSpPr>
          <p:nvPr>
            <p:ph type="sldNum" sz="quarter" idx="3"/>
          </p:nvPr>
        </p:nvSpPr>
        <p:spPr bwMode="auto">
          <a:xfrm>
            <a:off x="3903076" y="9187187"/>
            <a:ext cx="2985088" cy="48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1"/>
            <a:ext cx="2985088" cy="4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a:p>
        </p:txBody>
      </p:sp>
      <p:sp>
        <p:nvSpPr>
          <p:cNvPr id="9219" name="Rectangle 3"/>
          <p:cNvSpPr>
            <a:spLocks noGrp="1" noChangeArrowheads="1"/>
          </p:cNvSpPr>
          <p:nvPr>
            <p:ph type="dt" idx="1"/>
          </p:nvPr>
        </p:nvSpPr>
        <p:spPr bwMode="auto">
          <a:xfrm>
            <a:off x="3901449" y="1"/>
            <a:ext cx="2985088" cy="4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a:p>
        </p:txBody>
      </p:sp>
      <p:sp>
        <p:nvSpPr>
          <p:cNvPr id="9220" name="Rectangle 4"/>
          <p:cNvSpPr>
            <a:spLocks noGrp="1" noRot="1" noChangeAspect="1" noChangeArrowheads="1" noTextEdit="1"/>
          </p:cNvSpPr>
          <p:nvPr>
            <p:ph type="sldImg" idx="2"/>
          </p:nvPr>
        </p:nvSpPr>
        <p:spPr bwMode="auto">
          <a:xfrm>
            <a:off x="222250" y="725488"/>
            <a:ext cx="6446838" cy="36258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88492" y="4594372"/>
            <a:ext cx="5511181" cy="435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9222" name="Rectangle 6"/>
          <p:cNvSpPr>
            <a:spLocks noGrp="1" noChangeArrowheads="1"/>
          </p:cNvSpPr>
          <p:nvPr>
            <p:ph type="ftr" sz="quarter" idx="4"/>
          </p:nvPr>
        </p:nvSpPr>
        <p:spPr bwMode="auto">
          <a:xfrm>
            <a:off x="0" y="9185631"/>
            <a:ext cx="2985088" cy="4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a:p>
        </p:txBody>
      </p:sp>
      <p:sp>
        <p:nvSpPr>
          <p:cNvPr id="9223" name="Rectangle 7"/>
          <p:cNvSpPr>
            <a:spLocks noGrp="1" noChangeArrowheads="1"/>
          </p:cNvSpPr>
          <p:nvPr>
            <p:ph type="sldNum" sz="quarter" idx="5"/>
          </p:nvPr>
        </p:nvSpPr>
        <p:spPr bwMode="auto">
          <a:xfrm>
            <a:off x="3901449" y="9185631"/>
            <a:ext cx="2985088" cy="48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My name is Sarah Mattin and I am presenting with my colleague Vicky Collins.</a:t>
            </a:r>
          </a:p>
          <a:p>
            <a:r>
              <a:rPr lang="en-GB"/>
              <a:t>We are lecturers in EAP at the UoR</a:t>
            </a:r>
          </a:p>
          <a:p>
            <a:r>
              <a:rPr lang="en-GB"/>
              <a:t>Int his talk we’re going to look at a new module we developed for our </a:t>
            </a:r>
            <a:r>
              <a:rPr lang="en-GB" err="1"/>
              <a:t>pre-sessional</a:t>
            </a:r>
            <a:r>
              <a:rPr lang="en-GB"/>
              <a:t> programme and how this enabled us to integrate a discipline specific element to the programme</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a:t>
            </a:fld>
            <a:endParaRPr lang="en-GB" altLang="en-US"/>
          </a:p>
        </p:txBody>
      </p:sp>
    </p:spTree>
    <p:extLst>
      <p:ext uri="{BB962C8B-B14F-4D97-AF65-F5344CB8AC3E}">
        <p14:creationId xmlns:p14="http://schemas.microsoft.com/office/powerpoint/2010/main" val="427456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tx1"/>
                </a:solidFill>
                <a:latin typeface="Candara" panose="020E0502030303020204" pitchFamily="34" charset="0"/>
              </a:rPr>
              <a:t>So here we explain how different discipline specific articles were compiled and integrated into a reading list.</a:t>
            </a:r>
          </a:p>
          <a:p>
            <a:r>
              <a:rPr lang="en-GB">
                <a:latin typeface="Candara" panose="020E0502030303020204" pitchFamily="34" charset="0"/>
              </a:rPr>
              <a:t>To determine the scope of articles required, we reviewed data on Pre sessional students intended degree courses, Grouping these by department or school would be too broad </a:t>
            </a:r>
            <a:r>
              <a:rPr lang="en-GB" err="1">
                <a:latin typeface="Candara" panose="020E0502030303020204" pitchFamily="34" charset="0"/>
              </a:rPr>
              <a:t>e.g</a:t>
            </a:r>
            <a:r>
              <a:rPr lang="en-GB">
                <a:latin typeface="Candara" panose="020E0502030303020204" pitchFamily="34" charset="0"/>
              </a:rPr>
              <a:t> at least 4 main programmes feed into the business school; however, by master course title would be too nuanced </a:t>
            </a:r>
            <a:r>
              <a:rPr lang="en-GB" err="1">
                <a:latin typeface="Candara" panose="020E0502030303020204" pitchFamily="34" charset="0"/>
              </a:rPr>
              <a:t>i.e</a:t>
            </a:r>
            <a:r>
              <a:rPr lang="en-GB">
                <a:latin typeface="Candara" panose="020E0502030303020204" pitchFamily="34" charset="0"/>
              </a:rPr>
              <a:t> many different specialisms within one programme of study, so we grouped these according to </a:t>
            </a:r>
            <a:r>
              <a:rPr lang="en-GB" b="1">
                <a:latin typeface="Candara" panose="020E0502030303020204" pitchFamily="34" charset="0"/>
              </a:rPr>
              <a:t>discipline</a:t>
            </a:r>
            <a:r>
              <a:rPr lang="en-GB">
                <a:latin typeface="Candara" panose="020E0502030303020204" pitchFamily="34" charset="0"/>
              </a:rPr>
              <a:t>.</a:t>
            </a:r>
          </a:p>
          <a:p>
            <a:r>
              <a:rPr lang="en-GB">
                <a:latin typeface="Candara" panose="020E0502030303020204" pitchFamily="34" charset="0"/>
              </a:rPr>
              <a:t>The number of articles in each category was 2-5 presenting more choice for disciplines with larger ratios of students. </a:t>
            </a:r>
          </a:p>
          <a:p>
            <a:r>
              <a:rPr lang="en-GB">
                <a:latin typeface="Candara" panose="020E0502030303020204" pitchFamily="34" charset="0"/>
              </a:rPr>
              <a:t>The list was presented in Talis an attached to the VLE hence familiarising the students with university tools they would encounter on their main degree. Notes were attached within Talis</a:t>
            </a:r>
          </a:p>
          <a:p>
            <a:endParaRPr lang="en-GB">
              <a:solidFill>
                <a:schemeClr val="tx1"/>
              </a:solidFill>
              <a:latin typeface="Candara" panose="020E0502030303020204" pitchFamily="34" charset="0"/>
            </a:endParaRPr>
          </a:p>
          <a:p>
            <a:endParaRPr lang="en-GB">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a:p>
        </p:txBody>
      </p:sp>
    </p:spTree>
    <p:extLst>
      <p:ext uri="{BB962C8B-B14F-4D97-AF65-F5344CB8AC3E}">
        <p14:creationId xmlns:p14="http://schemas.microsoft.com/office/powerpoint/2010/main" val="2246671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selection of articles to include was based on a number of key factors. Firstly, all articles had to the fit the criteria of the assignment brief – empirical research articles ( or reports) only, for which it was feasible to find earlier and later related literature. This means that many of the articles are between published around 2012-2016. [note- feedback comment that the list was not up to date!- point of the selection lost on this student, or tutor!)</a:t>
            </a:r>
          </a:p>
          <a:p>
            <a:r>
              <a:rPr lang="en-US"/>
              <a:t>The final article the student find independently will be more recent than this.</a:t>
            </a:r>
          </a:p>
          <a:p>
            <a:r>
              <a:rPr lang="en-US"/>
              <a:t>The other 3 factors here are not inclusive, but helped to guide the selection. Our work on in sessional discipline-specific Academic English support informed us of key concepts on some masters </a:t>
            </a:r>
            <a:r>
              <a:rPr lang="en-US" err="1"/>
              <a:t>programmes</a:t>
            </a:r>
            <a:r>
              <a:rPr lang="en-US"/>
              <a:t>. Obviously readability was a major factor, at least of the sections the students would need to focus on- this was easier for some disciplines than others.</a:t>
            </a:r>
          </a:p>
          <a:p>
            <a:endParaRPr lang="en-US"/>
          </a:p>
          <a:p>
            <a:r>
              <a:rPr lang="en-US"/>
              <a:t>We did in some cases seek assistance from subject specialists to locate articles, invariably though these did not meet the key consideration of the criteria.</a:t>
            </a:r>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a:p>
        </p:txBody>
      </p:sp>
    </p:spTree>
    <p:extLst>
      <p:ext uri="{BB962C8B-B14F-4D97-AF65-F5344CB8AC3E}">
        <p14:creationId xmlns:p14="http://schemas.microsoft.com/office/powerpoint/2010/main" val="1957653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happens if a student’s discipline is not represented on the list?</a:t>
            </a:r>
          </a:p>
          <a:p>
            <a:r>
              <a:rPr lang="en-US"/>
              <a:t>This was a key consideration, especially as the University of Reading Pre sessional is open to offer holders for other institutions. What do you do for the niche number of students studying typography? – we ensured that general academic articles were available so the student could undertake the task</a:t>
            </a:r>
          </a:p>
          <a:p>
            <a:endParaRPr lang="en-US"/>
          </a:p>
          <a:p>
            <a:r>
              <a:rPr lang="en-US"/>
              <a:t>It is customary for the library services to provide input to the whole cohort on general academic referencing skills and literature searches. Some of these sessions were refocused to provide necessary support on the connection between articles and finding related literature. It is probably true to say these skills for new for some teachers too!</a:t>
            </a:r>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12</a:t>
            </a:fld>
            <a:endParaRPr lang="en-GB" altLang="en-US"/>
          </a:p>
        </p:txBody>
      </p:sp>
    </p:spTree>
    <p:extLst>
      <p:ext uri="{BB962C8B-B14F-4D97-AF65-F5344CB8AC3E}">
        <p14:creationId xmlns:p14="http://schemas.microsoft.com/office/powerpoint/2010/main" val="3972784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13</a:t>
            </a:fld>
            <a:endParaRPr lang="en-GB" altLang="en-US"/>
          </a:p>
        </p:txBody>
      </p:sp>
    </p:spTree>
    <p:extLst>
      <p:ext uri="{BB962C8B-B14F-4D97-AF65-F5344CB8AC3E}">
        <p14:creationId xmlns:p14="http://schemas.microsoft.com/office/powerpoint/2010/main" val="3741861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 last point.. But sensitizing students to their discipline, even initially by categorizing the field is a valid outcome of the Pre sessional!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4318A-1C52-4970-89BC-E41479FE66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699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4318A-1C52-4970-89BC-E41479FE66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290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t>Summary:</a:t>
            </a:r>
          </a:p>
          <a:p>
            <a:pPr marL="171450" indent="-171450">
              <a:buFont typeface="Arial" panose="020B0604020202020204" pitchFamily="34" charset="0"/>
              <a:buChar char="•"/>
            </a:pPr>
            <a:r>
              <a:rPr lang="en-US" sz="900"/>
              <a:t>We selected </a:t>
            </a:r>
            <a:r>
              <a:rPr lang="en-US" sz="900" b="1"/>
              <a:t>a general academic genre  </a:t>
            </a:r>
            <a:r>
              <a:rPr lang="en-US" sz="900"/>
              <a:t>( critical review) which  we found to </a:t>
            </a:r>
            <a:r>
              <a:rPr lang="en-US" sz="900" b="1"/>
              <a:t>be common to different disciplines</a:t>
            </a:r>
            <a:r>
              <a:rPr lang="en-US" sz="900"/>
              <a:t> and a reading list which helped students engage with their field of academic interest The task did not require or assume any prior disciplinary knowledge.</a:t>
            </a:r>
          </a:p>
          <a:p>
            <a:pPr marL="171450" indent="-171450">
              <a:buFont typeface="Arial" panose="020B0604020202020204" pitchFamily="34" charset="0"/>
              <a:buChar char="•"/>
            </a:pPr>
            <a:r>
              <a:rPr lang="en-US" sz="900"/>
              <a:t>Students were </a:t>
            </a:r>
            <a:r>
              <a:rPr lang="en-US" sz="900" b="1"/>
              <a:t>confronted with full discipline specific research articles </a:t>
            </a:r>
            <a:r>
              <a:rPr lang="en-US" sz="900"/>
              <a:t>which they found both </a:t>
            </a:r>
            <a:r>
              <a:rPr lang="en-US" sz="900" b="1"/>
              <a:t>challenging,</a:t>
            </a:r>
            <a:r>
              <a:rPr lang="en-US" sz="900"/>
              <a:t> but </a:t>
            </a:r>
            <a:r>
              <a:rPr lang="en-US" sz="900" b="1"/>
              <a:t>necessary</a:t>
            </a:r>
            <a:r>
              <a:rPr lang="en-US" sz="900"/>
              <a:t> in preparation for what lay ahead only weeks from the end of the pre sessional. </a:t>
            </a:r>
            <a:r>
              <a:rPr lang="en-US" sz="900" b="1"/>
              <a:t>This challenge was managed </a:t>
            </a:r>
            <a:r>
              <a:rPr lang="en-US" sz="900"/>
              <a:t>at design level through supplying the initial target article, and a clear  purpose for reading -  a structure for critical evaluation.</a:t>
            </a:r>
          </a:p>
          <a:p>
            <a:pPr marL="171450" indent="-171450">
              <a:buFont typeface="Arial" panose="020B0604020202020204" pitchFamily="34" charset="0"/>
              <a:buChar char="•"/>
            </a:pPr>
            <a:r>
              <a:rPr lang="en-US" sz="900"/>
              <a:t>What this doesn’t address/prepare students for is discipline- specific academic language and literacy needs that students will encounter, as well as </a:t>
            </a:r>
            <a:r>
              <a:rPr lang="en-US" sz="900" b="1"/>
              <a:t>practices </a:t>
            </a:r>
            <a:r>
              <a:rPr lang="en-US" sz="900"/>
              <a:t>associated with their </a:t>
            </a:r>
            <a:r>
              <a:rPr lang="en-US" sz="900" b="1"/>
              <a:t>individual disciplines </a:t>
            </a:r>
            <a:r>
              <a:rPr lang="en-US" sz="900" err="1"/>
              <a:t>e.g</a:t>
            </a:r>
            <a:r>
              <a:rPr lang="en-US" sz="900"/>
              <a:t> writing a case study in law vs a case study in business management.  (</a:t>
            </a:r>
            <a:r>
              <a:rPr lang="en-US" sz="900" err="1"/>
              <a:t>i.e</a:t>
            </a:r>
            <a:r>
              <a:rPr lang="en-US" sz="900"/>
              <a:t> fully ESAP) </a:t>
            </a:r>
          </a:p>
          <a:p>
            <a:pPr marL="171450" indent="-171450">
              <a:buFont typeface="Arial" panose="020B0604020202020204" pitchFamily="34" charset="0"/>
              <a:buChar char="•"/>
            </a:pPr>
            <a:endParaRPr lang="en-US" sz="900"/>
          </a:p>
          <a:p>
            <a:r>
              <a:rPr lang="en-US" sz="900"/>
              <a:t>Going forward:</a:t>
            </a:r>
          </a:p>
          <a:p>
            <a:pPr marL="171450" indent="-171450">
              <a:buFont typeface="Arial" panose="020B0604020202020204" pitchFamily="34" charset="0"/>
              <a:buChar char="•"/>
            </a:pPr>
            <a:r>
              <a:rPr lang="en-US" sz="900"/>
              <a:t>The design of the task ( the customizable core} is a useful model to replicate-</a:t>
            </a:r>
          </a:p>
          <a:p>
            <a:pPr marL="0" indent="0">
              <a:buFont typeface="Arial" panose="020B0604020202020204" pitchFamily="34" charset="0"/>
              <a:buNone/>
            </a:pPr>
            <a:r>
              <a:rPr lang="en-US" sz="900"/>
              <a:t>The lesson materials are the ‘core’ of the component and contain examples from a range of disciplines, then the reading list allows the task to be ‘customized’ by the student to suit their particular discipline. The advantage of this approach from a course designers’ point of view is that the reading list can be easily updated with new disciplines added if needed without needing to write new material so the module can easily respond to changes in the institutional context and the student cohort. A similar model could be applied, for example, to a task designed to develop presentation skills or reading skills. </a:t>
            </a:r>
          </a:p>
          <a:p>
            <a:pPr marL="0" indent="0">
              <a:buFont typeface="Arial" panose="020B0604020202020204" pitchFamily="34" charset="0"/>
              <a:buNone/>
            </a:pPr>
            <a:endParaRPr lang="en-US" sz="900"/>
          </a:p>
          <a:p>
            <a:pPr marL="0" indent="0">
              <a:buFont typeface="Arial" panose="020B0604020202020204" pitchFamily="34" charset="0"/>
              <a:buNone/>
            </a:pPr>
            <a:endParaRPr lang="en-US" sz="900"/>
          </a:p>
          <a:p>
            <a:pPr marL="0" indent="0">
              <a:buFont typeface="Arial" panose="020B0604020202020204" pitchFamily="34" charset="0"/>
              <a:buNone/>
            </a:pPr>
            <a:endParaRPr lang="en-US" sz="900"/>
          </a:p>
          <a:p>
            <a:pPr marL="171450" indent="-171450">
              <a:buFont typeface="Arial" panose="020B0604020202020204" pitchFamily="34" charset="0"/>
              <a:buChar char="•"/>
            </a:pPr>
            <a:r>
              <a:rPr lang="en-US" sz="900"/>
              <a:t>Earlier in the course tasks could be designed which engage students with and develop  </a:t>
            </a:r>
            <a:r>
              <a:rPr lang="en-US" sz="900" b="1"/>
              <a:t>their initial understanding </a:t>
            </a:r>
            <a:r>
              <a:rPr lang="en-US" sz="900"/>
              <a:t>of the relation between </a:t>
            </a:r>
            <a:r>
              <a:rPr lang="en-US" sz="900" b="1"/>
              <a:t>research in their field </a:t>
            </a:r>
            <a:r>
              <a:rPr lang="en-US" sz="900"/>
              <a:t>. This could  be </a:t>
            </a:r>
            <a:r>
              <a:rPr lang="en-US" sz="900" err="1"/>
              <a:t>analysing</a:t>
            </a:r>
            <a:r>
              <a:rPr lang="en-US" sz="900"/>
              <a:t> the </a:t>
            </a:r>
            <a:r>
              <a:rPr lang="en-US" sz="900" b="1"/>
              <a:t>mediation of messages around research </a:t>
            </a:r>
            <a:r>
              <a:rPr lang="en-US" sz="900" err="1"/>
              <a:t>e.g</a:t>
            </a:r>
            <a:r>
              <a:rPr lang="en-US" sz="900"/>
              <a:t> how  academic research is conveyed in popular or professional publications.</a:t>
            </a:r>
          </a:p>
          <a:p>
            <a:endParaRPr lang="en-US" sz="900"/>
          </a:p>
          <a:p>
            <a:endParaRPr lang="en-US" sz="9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4318A-1C52-4970-89BC-E41479FE66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059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17</a:t>
            </a:fld>
            <a:endParaRPr lang="en-GB" altLang="en-US"/>
          </a:p>
        </p:txBody>
      </p:sp>
    </p:spTree>
    <p:extLst>
      <p:ext uri="{BB962C8B-B14F-4D97-AF65-F5344CB8AC3E}">
        <p14:creationId xmlns:p14="http://schemas.microsoft.com/office/powerpoint/2010/main" val="706011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on the left you can see the cover of the students book for Preparing for Research and Enquiry which is the new module we are focusing on in this talk</a:t>
            </a:r>
          </a:p>
          <a:p>
            <a:r>
              <a:rPr lang="en-GB"/>
              <a:t>We’ll cover the following elements in the talk today –so starting with some background and context before focusing on the module itself and then moving on to some evaluation and thoughts about the future</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a:p>
        </p:txBody>
      </p:sp>
    </p:spTree>
    <p:extLst>
      <p:ext uri="{BB962C8B-B14F-4D97-AF65-F5344CB8AC3E}">
        <p14:creationId xmlns:p14="http://schemas.microsoft.com/office/powerpoint/2010/main" val="1194512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on the left you can see the cover of the students book for Preparing for Research and Enquiry which is the new module we are focusing on in this talk</a:t>
            </a:r>
          </a:p>
          <a:p>
            <a:r>
              <a:rPr lang="en-GB"/>
              <a:t>We’ll cover the following elements in the talk today –so starting with some background and context before focusing on the module itself and then moving on to some evaluation and thoughts about the future</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a:p>
        </p:txBody>
      </p:sp>
    </p:spTree>
    <p:extLst>
      <p:ext uri="{BB962C8B-B14F-4D97-AF65-F5344CB8AC3E}">
        <p14:creationId xmlns:p14="http://schemas.microsoft.com/office/powerpoint/2010/main" val="33756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have seen over the past few years that some universities are developing discipline specific </a:t>
            </a:r>
            <a:r>
              <a:rPr lang="en-GB" err="1"/>
              <a:t>pre-sessional</a:t>
            </a:r>
            <a:r>
              <a:rPr lang="en-GB"/>
              <a:t> courses, for example I think </a:t>
            </a:r>
          </a:p>
          <a:p>
            <a:r>
              <a:rPr lang="en-GB"/>
              <a:t>Leeds</a:t>
            </a:r>
          </a:p>
          <a:p>
            <a:r>
              <a:rPr lang="en-GB"/>
              <a:t>Edinburgh</a:t>
            </a:r>
          </a:p>
          <a:p>
            <a:r>
              <a:rPr lang="en-GB"/>
              <a:t>Liverpool</a:t>
            </a:r>
          </a:p>
          <a:p>
            <a:r>
              <a:rPr lang="en-GB"/>
              <a:t>University of the Arts London</a:t>
            </a:r>
          </a:p>
          <a:p>
            <a:r>
              <a:rPr lang="en-GB"/>
              <a:t>Imperial College London</a:t>
            </a:r>
          </a:p>
          <a:p>
            <a:r>
              <a:rPr lang="en-GB"/>
              <a:t>..and I am sure there are others that I have missed here</a:t>
            </a:r>
          </a:p>
          <a:p>
            <a:endParaRPr lang="en-GB"/>
          </a:p>
          <a:p>
            <a:r>
              <a:rPr lang="en-GB"/>
              <a:t>I think we are probably all aware of why a discipline specific approach is desirable to prepare students for further study within their particular discipline. As Hyland summarises here, there is now a huge literature focusing on variation across discipline and genres. From a practical point of view, DS courses may  also be more engaging and  motivating for students</a:t>
            </a:r>
          </a:p>
          <a:p>
            <a:endParaRPr lang="en-GB"/>
          </a:p>
          <a:p>
            <a:r>
              <a:rPr lang="en-GB"/>
              <a:t>However, there are also challenges-</a:t>
            </a:r>
          </a:p>
          <a:p>
            <a:endParaRPr lang="en-GB" b="1"/>
          </a:p>
          <a:p>
            <a:endParaRPr lang="en-GB" b="1"/>
          </a:p>
          <a:p>
            <a:r>
              <a:rPr lang="en-GB" b="1"/>
              <a:t>Challenges</a:t>
            </a:r>
            <a:r>
              <a:rPr lang="en-GB"/>
              <a:t> –range of disciplines – how specific can we be? And how much resource can we draw on to develop several different DS courses to run in parallel </a:t>
            </a:r>
          </a:p>
          <a:p>
            <a:r>
              <a:rPr lang="en-GB"/>
              <a:t>In our context  the largest receiving department of summer pre sessional students is the Business School, we would need to ensure that potential ESAP strands on a Pre sessional would  be </a:t>
            </a:r>
            <a:r>
              <a:rPr lang="en-GB" b="1"/>
              <a:t>equitable in opportunity</a:t>
            </a:r>
            <a:r>
              <a:rPr lang="en-GB"/>
              <a:t>, and </a:t>
            </a:r>
            <a:r>
              <a:rPr lang="en-GB" b="1"/>
              <a:t>practically viable </a:t>
            </a:r>
            <a:r>
              <a:rPr lang="en-GB"/>
              <a:t>for the </a:t>
            </a:r>
            <a:r>
              <a:rPr lang="en-GB" b="1"/>
              <a:t>non</a:t>
            </a:r>
            <a:r>
              <a:rPr lang="en-GB"/>
              <a:t> Business Management and Finance students. Some cohorts of disciplines </a:t>
            </a:r>
            <a:r>
              <a:rPr lang="en-GB" b="1"/>
              <a:t>are still very marginal. </a:t>
            </a:r>
            <a:r>
              <a:rPr lang="en-GB" b="0"/>
              <a:t>And we need to bear in mind that the institutional context may change.</a:t>
            </a:r>
            <a:endParaRPr lang="en-GB" b="1"/>
          </a:p>
          <a:p>
            <a:endParaRPr lang="en-GB"/>
          </a:p>
          <a:p>
            <a:r>
              <a:rPr lang="en-GB"/>
              <a:t>Edward de Chazal’s article </a:t>
            </a:r>
            <a:r>
              <a:rPr lang="en-GB" b="1"/>
              <a:t>The general-specific debate in EAP:?</a:t>
            </a:r>
            <a:r>
              <a:rPr lang="en-GB" b="0"/>
              <a:t> gives a useful overview of the practical constraints surrounding ESAP PSE courses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a:p>
        </p:txBody>
      </p:sp>
    </p:spTree>
    <p:extLst>
      <p:ext uri="{BB962C8B-B14F-4D97-AF65-F5344CB8AC3E}">
        <p14:creationId xmlns:p14="http://schemas.microsoft.com/office/powerpoint/2010/main" val="350800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PRE module we’re focusing on today has replaced the previous extended writing module that existed on the summer PSE. In fact this module also had a DS element as we can see from the task remit. However, there were also some challenges, in particular around the fact that we had a significant number of students progressing to conversion degrees who had no prior knowledge of the subject they were going on to study. This would seem to put those students at a significant disadvantage.</a:t>
            </a:r>
          </a:p>
          <a:p>
            <a:endParaRPr lang="en-GB"/>
          </a:p>
          <a:p>
            <a:r>
              <a:rPr lang="en-GB"/>
              <a:t>So, or goals for the new module were as follows…</a:t>
            </a:r>
          </a:p>
          <a:p>
            <a:endParaRPr lang="en-GB"/>
          </a:p>
          <a:p>
            <a:endParaRPr lang="en-GB"/>
          </a:p>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a:p>
        </p:txBody>
      </p:sp>
    </p:spTree>
    <p:extLst>
      <p:ext uri="{BB962C8B-B14F-4D97-AF65-F5344CB8AC3E}">
        <p14:creationId xmlns:p14="http://schemas.microsoft.com/office/powerpoint/2010/main" val="30202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Two useful models were drawn upon to ensure that this module would be aligned with students’ future PG studies</a:t>
            </a:r>
          </a:p>
          <a:p>
            <a:r>
              <a:rPr lang="en-GB" b="1" err="1"/>
              <a:t>UoR</a:t>
            </a:r>
            <a:r>
              <a:rPr lang="en-GB" b="1"/>
              <a:t> Curriculum Framework </a:t>
            </a:r>
            <a:r>
              <a:rPr lang="en-GB"/>
              <a:t>– seen here with the Graduate Attributes</a:t>
            </a:r>
          </a:p>
          <a:p>
            <a:r>
              <a:rPr lang="en-GB" b="1"/>
              <a:t>Healey and Jenkins model </a:t>
            </a:r>
            <a:r>
              <a:rPr lang="en-GB" b="0"/>
              <a:t> - useful for thinking about the different ‘levels’ of R&amp;E and what is reasonable to expect from pre-Masters students on a short Pre-sessional at the beginning of their HE university journey. Here you will see the focus on learning about current research in the discipline and developing research skills &amp; techniques</a:t>
            </a:r>
          </a:p>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a:p>
        </p:txBody>
      </p:sp>
    </p:spTree>
    <p:extLst>
      <p:ext uri="{BB962C8B-B14F-4D97-AF65-F5344CB8AC3E}">
        <p14:creationId xmlns:p14="http://schemas.microsoft.com/office/powerpoint/2010/main" val="2167948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ensure that the task genre would be relevant to students’ future studies so Vicky undertook some work surveying tasks across disciplines in the university</a:t>
            </a:r>
          </a:p>
          <a:p>
            <a:endParaRPr lang="en-US"/>
          </a:p>
          <a:p>
            <a:r>
              <a:rPr lang="en-US"/>
              <a:t>Critical summaries or analysis are a key writing genre across university departments, yet one which students are often unprepared for. Here are some examples from different disciplines.</a:t>
            </a:r>
          </a:p>
          <a:p>
            <a:endParaRPr lang="en-US"/>
          </a:p>
          <a:p>
            <a:r>
              <a:rPr lang="en-US"/>
              <a:t>The common feature here is that the writer needs to demonstrate an appraisal of the research with a single text or restricted number of texts on the same topic to  better understand how knowledge is developed</a:t>
            </a:r>
          </a:p>
          <a:p>
            <a:r>
              <a:rPr lang="en-US"/>
              <a:t> In addition, the synthesis and critical evaluation of research is a precursor to language and skills required of the dissertation- another common genre across disciplines. </a:t>
            </a:r>
          </a:p>
          <a:p>
            <a:r>
              <a:rPr lang="en-US"/>
              <a:t>This led us to </a:t>
            </a:r>
            <a:r>
              <a:rPr lang="en-US" err="1"/>
              <a:t>conceptualise</a:t>
            </a:r>
            <a:r>
              <a:rPr lang="en-US"/>
              <a:t> the final written assessment for the new course which can be seen here</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4318A-1C52-4970-89BC-E41479FE66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48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reading list from which the student selects their target article is where a DS element can be integrated and I’ll hand over to V now to say more about this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a:p>
        </p:txBody>
      </p:sp>
    </p:spTree>
    <p:extLst>
      <p:ext uri="{BB962C8B-B14F-4D97-AF65-F5344CB8AC3E}">
        <p14:creationId xmlns:p14="http://schemas.microsoft.com/office/powerpoint/2010/main" val="75782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a:p>
        </p:txBody>
      </p:sp>
    </p:spTree>
    <p:extLst>
      <p:ext uri="{BB962C8B-B14F-4D97-AF65-F5344CB8AC3E}">
        <p14:creationId xmlns:p14="http://schemas.microsoft.com/office/powerpoint/2010/main" val="102800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a:t>Click to add title</a:t>
            </a:r>
            <a:endParaRPr lang="en-GB"/>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a:t>Click to add title on up to two lines</a:t>
            </a:r>
            <a:endParaRPr lang="en-GB"/>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a:t>Click to add title</a:t>
            </a:r>
            <a:endParaRPr lang="en-GB"/>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a:t>Click to add title</a:t>
            </a:r>
            <a:endParaRPr lang="en-GB"/>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a:t>Click to add title</a:t>
            </a:r>
            <a:endParaRPr lang="en-GB"/>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userDrawn="1">
  <p:cSld name="1_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extLst>
      <p:ext uri="{BB962C8B-B14F-4D97-AF65-F5344CB8AC3E}">
        <p14:creationId xmlns:p14="http://schemas.microsoft.com/office/powerpoint/2010/main" val="387620146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userDrawn="1">
  <p:cSld name="2_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extLst>
      <p:ext uri="{BB962C8B-B14F-4D97-AF65-F5344CB8AC3E}">
        <p14:creationId xmlns:p14="http://schemas.microsoft.com/office/powerpoint/2010/main" val="423814686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userDrawn="1">
  <p:cSld name="3_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extLst>
      <p:ext uri="{BB962C8B-B14F-4D97-AF65-F5344CB8AC3E}">
        <p14:creationId xmlns:p14="http://schemas.microsoft.com/office/powerpoint/2010/main" val="24951487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a:t>Click to add title</a:t>
            </a:r>
            <a:endParaRPr lang="en-GB"/>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335291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userDrawn="1">
  <p:cSld name="4_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extLst>
      <p:ext uri="{BB962C8B-B14F-4D97-AF65-F5344CB8AC3E}">
        <p14:creationId xmlns:p14="http://schemas.microsoft.com/office/powerpoint/2010/main" val="393063910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056534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5_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extLst>
      <p:ext uri="{BB962C8B-B14F-4D97-AF65-F5344CB8AC3E}">
        <p14:creationId xmlns:p14="http://schemas.microsoft.com/office/powerpoint/2010/main" val="1579000434"/>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694845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userDrawn="1">
  <p:cSld name="6_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extLst>
      <p:ext uri="{BB962C8B-B14F-4D97-AF65-F5344CB8AC3E}">
        <p14:creationId xmlns:p14="http://schemas.microsoft.com/office/powerpoint/2010/main" val="98790401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266138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12006-C918-4816-A66E-A3A36D016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301EFF-7322-4252-AD00-51C472D48D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FBBB41-B27E-4775-9A0E-52BBD680B82E}"/>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a:extLst>
              <a:ext uri="{FF2B5EF4-FFF2-40B4-BE49-F238E27FC236}">
                <a16:creationId xmlns:a16="http://schemas.microsoft.com/office/drawing/2014/main" id="{8912F115-F4C5-41D3-8B42-893AC8598B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CD415D-6610-4329-91B0-D8CACFCA25E7}"/>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735188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C5F9-A164-4D2E-A19C-F7B473CD57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6816F89-11F2-412E-85FD-1DB7C9C987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023E57-27B7-4347-B7B0-F612586BE86D}"/>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a:extLst>
              <a:ext uri="{FF2B5EF4-FFF2-40B4-BE49-F238E27FC236}">
                <a16:creationId xmlns:a16="http://schemas.microsoft.com/office/drawing/2014/main" id="{7FC8B48D-8FBF-4DC1-8752-4D5DEDADC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64BA82-5331-4840-BB83-ABADA63F1B24}"/>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4123974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8D60-EB98-4397-8AF4-42298C52E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E0BFDB8-C908-4A64-9C55-8E190839E6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CD72AF-4CF1-43A9-968E-CF2160778AEB}"/>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a:extLst>
              <a:ext uri="{FF2B5EF4-FFF2-40B4-BE49-F238E27FC236}">
                <a16:creationId xmlns:a16="http://schemas.microsoft.com/office/drawing/2014/main" id="{4C618795-4AE1-46F4-B55D-EAEF8ABFEA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AA2784-5660-43E3-BF42-51C47F570384}"/>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355556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a:t>Click to add title</a:t>
            </a:r>
            <a:endParaRPr lang="en-GB"/>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1F05-AF92-44ED-861A-11458A3A78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CBC33E-1C81-400A-ACD0-3DEA6EC76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4744E53-41B2-4462-8F38-6CEFD2225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D2BDF60-C2E6-4784-94A6-1504F3181739}"/>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6" name="Footer Placeholder 5">
            <a:extLst>
              <a:ext uri="{FF2B5EF4-FFF2-40B4-BE49-F238E27FC236}">
                <a16:creationId xmlns:a16="http://schemas.microsoft.com/office/drawing/2014/main" id="{D0A7D624-F0C8-41EA-8774-31A252CD7A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CA3E24-0CC4-4EED-A740-90A298497E60}"/>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16878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584FE-EBD9-4CB9-B2A1-F724DFE934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FD0B48-025F-453F-AC4A-A3AA85405D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E0A35-6942-43FC-B275-320D7DD0E2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AE2C5D-1300-41D0-897B-E4D759C3AB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F80FCE-3793-4BBB-B6F4-3E5BCFB61C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E208A79-8C54-4FAD-95C9-A94DB7525065}"/>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8" name="Footer Placeholder 7">
            <a:extLst>
              <a:ext uri="{FF2B5EF4-FFF2-40B4-BE49-F238E27FC236}">
                <a16:creationId xmlns:a16="http://schemas.microsoft.com/office/drawing/2014/main" id="{2CF944F0-EF40-4BAE-A3C9-F138860248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7E5204-D20E-4DAA-B504-7164D80836B2}"/>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481132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E2F2-9002-4E4D-A0B1-86ABE464C1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03ED61-1E72-4E21-8DDF-596AF2E01E9E}"/>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4" name="Footer Placeholder 3">
            <a:extLst>
              <a:ext uri="{FF2B5EF4-FFF2-40B4-BE49-F238E27FC236}">
                <a16:creationId xmlns:a16="http://schemas.microsoft.com/office/drawing/2014/main" id="{676EC51E-4706-4AB9-B930-0185FEDA00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D1B01BE-43D0-4B00-9C6D-BB9E259AB9DF}"/>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682540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54BAF6-D1DC-4B2D-A034-DC45E8F49F1E}"/>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3" name="Footer Placeholder 2">
            <a:extLst>
              <a:ext uri="{FF2B5EF4-FFF2-40B4-BE49-F238E27FC236}">
                <a16:creationId xmlns:a16="http://schemas.microsoft.com/office/drawing/2014/main" id="{DD8100E5-0528-4603-8BD3-79B81A4F27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ED958A-1D34-4908-A32F-3DECC50318BD}"/>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2256872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A711-7BC5-49CD-8EB3-F5655E4EE7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14F1EE-3DB5-46DD-8987-3E39BF13AB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43D4438-198D-4FA1-80C7-F2BAEE55D7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205515-FA4F-4C10-9CDA-C208C2164DF0}"/>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6" name="Footer Placeholder 5">
            <a:extLst>
              <a:ext uri="{FF2B5EF4-FFF2-40B4-BE49-F238E27FC236}">
                <a16:creationId xmlns:a16="http://schemas.microsoft.com/office/drawing/2014/main" id="{BCDECDB9-F086-4A5D-B1FB-F3245A167E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8189C9-C6FB-4DF7-AEDF-608AB7060C3B}"/>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4023921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2B97-54DC-4A09-8EC5-B278727CA5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E32E4A6-A219-4A7A-81E8-A72A266CA0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3A34EC-0E92-407B-BE93-ECE78AD50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FFB18-4FDA-4E6A-A25F-28B562D52D80}"/>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6" name="Footer Placeholder 5">
            <a:extLst>
              <a:ext uri="{FF2B5EF4-FFF2-40B4-BE49-F238E27FC236}">
                <a16:creationId xmlns:a16="http://schemas.microsoft.com/office/drawing/2014/main" id="{26C31B32-3656-46F3-A74E-ACB9BD9A75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24B3A9-37B6-47F5-8982-25305166BC05}"/>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122264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5A31-3018-4D6E-B4A5-C320ADAFA5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793D2E-EB40-4E29-8104-FE6E131F3A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997B37-8746-458B-8E02-458809101E7F}"/>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a:extLst>
              <a:ext uri="{FF2B5EF4-FFF2-40B4-BE49-F238E27FC236}">
                <a16:creationId xmlns:a16="http://schemas.microsoft.com/office/drawing/2014/main" id="{FB239A99-DF33-4C54-B318-AA24444A2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F28739-02E7-4C24-BB7E-42758DB0286F}"/>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3755855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7DC50-65A7-4655-B168-56596BADF3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F4B616-182A-416A-97F0-DDE83117A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8690A-BC68-4590-B96B-A98214FD9183}"/>
              </a:ext>
            </a:extLst>
          </p:cNvPr>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a:extLst>
              <a:ext uri="{FF2B5EF4-FFF2-40B4-BE49-F238E27FC236}">
                <a16:creationId xmlns:a16="http://schemas.microsoft.com/office/drawing/2014/main" id="{5F8DDBEE-8863-4C7A-AD2B-52EBF4327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6F1B15-7232-4906-98C1-9FFB3941D6D8}"/>
              </a:ext>
            </a:extLst>
          </p:cNvPr>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667289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a:t>Click to add title</a:t>
            </a:r>
            <a:endParaRPr lang="en-GB"/>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a:t>Click to add title</a:t>
            </a:r>
            <a:endParaRPr lang="en-GB"/>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a:t>Click to add title</a:t>
            </a:r>
            <a:endParaRPr lang="en-GB"/>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a:t>Click to add title</a:t>
            </a:r>
            <a:endParaRPr lang="en-GB" altLang="en-US" noProof="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a:t>Click to add subtitle</a:t>
            </a:r>
            <a:endParaRPr lang="en-GB" altLang="en-US" noProof="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a:t>Click to add title</a:t>
            </a:r>
            <a:endParaRPr lang="en-GB"/>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a:t>Click to add title</a:t>
            </a:r>
            <a:endParaRPr lang="en-GB"/>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a:t>Timetable (suggest three columns – event, location, time)</a:t>
            </a:r>
            <a:endParaRPr lang="en-GB"/>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976891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2680093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680288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B19412-12F5-4D9C-B309-FC3AD2BB52EF}"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761944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B19412-12F5-4D9C-B309-FC3AD2BB52EF}" type="datetimeFigureOut">
              <a:rPr lang="en-GB" smtClean="0"/>
              <a:t>26/03/2021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291067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a:t>Click to add subtitle</a:t>
            </a:r>
            <a:endParaRPr lang="en-GB" altLang="en-US" noProof="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a:t>Click to add title</a:t>
            </a:r>
            <a:endParaRPr lang="en-GB" altLang="en-US" noProof="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a:t>Unit name here, max 2 line, adjust width of box if required</a:t>
            </a:r>
            <a:endParaRPr lang="en-GB"/>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B19412-12F5-4D9C-B309-FC3AD2BB52EF}" type="datetimeFigureOut">
              <a:rPr lang="en-GB" smtClean="0"/>
              <a:t>26/03/2021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4058395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B19412-12F5-4D9C-B309-FC3AD2BB52EF}" type="datetimeFigureOut">
              <a:rPr lang="en-GB" smtClean="0"/>
              <a:t>26/03/2021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122928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B19412-12F5-4D9C-B309-FC3AD2BB52EF}"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721452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B19412-12F5-4D9C-B309-FC3AD2BB52EF}" type="datetimeFigureOut">
              <a:rPr lang="en-GB" smtClean="0"/>
              <a:t>26/03/2021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8420577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36839257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B19412-12F5-4D9C-B309-FC3AD2BB52EF}" type="datetimeFigureOut">
              <a:rPr lang="en-GB" smtClean="0"/>
              <a:t>26/03/2021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2746A3-F082-4EB7-AAFA-D386B924801E}" type="slidenum">
              <a:rPr lang="en-GB" smtClean="0"/>
              <a:t>‹#›</a:t>
            </a:fld>
            <a:endParaRPr lang="en-GB"/>
          </a:p>
        </p:txBody>
      </p:sp>
    </p:spTree>
    <p:extLst>
      <p:ext uri="{BB962C8B-B14F-4D97-AF65-F5344CB8AC3E}">
        <p14:creationId xmlns:p14="http://schemas.microsoft.com/office/powerpoint/2010/main" val="18784918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1375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58518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56201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676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6443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9411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468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613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538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3705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554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a:t>Click to add title on up to two lines</a:t>
            </a:r>
            <a:endParaRPr lang="en-GB"/>
          </a:p>
        </p:txBody>
      </p:sp>
    </p:spTree>
    <p:extLst>
      <p:ext uri="{BB962C8B-B14F-4D97-AF65-F5344CB8AC3E}">
        <p14:creationId xmlns:p14="http://schemas.microsoft.com/office/powerpoint/2010/main" val="328228258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a:t>Click to add title on up to two lines</a:t>
            </a:r>
            <a:endParaRPr lang="en-GB"/>
          </a:p>
        </p:txBody>
      </p:sp>
    </p:spTree>
    <p:extLst>
      <p:ext uri="{BB962C8B-B14F-4D97-AF65-F5344CB8AC3E}">
        <p14:creationId xmlns:p14="http://schemas.microsoft.com/office/powerpoint/2010/main" val="318466386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add title</a:t>
            </a:r>
            <a:endParaRPr lang="en-GB" altLang="en-US"/>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696" r:id="rId5"/>
    <p:sldLayoutId id="2147483701" r:id="rId6"/>
    <p:sldLayoutId id="2147483702" r:id="rId7"/>
    <p:sldLayoutId id="2147483708" r:id="rId8"/>
    <p:sldLayoutId id="2147483713" r:id="rId9"/>
    <p:sldLayoutId id="2147483709" r:id="rId10"/>
    <p:sldLayoutId id="2147483710" r:id="rId11"/>
    <p:sldLayoutId id="2147483711" r:id="rId12"/>
    <p:sldLayoutId id="2147483712" r:id="rId13"/>
    <p:sldLayoutId id="2147483714" r:id="rId14"/>
    <p:sldLayoutId id="2147483715" r:id="rId15"/>
    <p:sldLayoutId id="2147483716" r:id="rId16"/>
    <p:sldLayoutId id="2147483771" r:id="rId17"/>
    <p:sldLayoutId id="2147483784" r:id="rId18"/>
    <p:sldLayoutId id="2147483797" r:id="rId19"/>
    <p:sldLayoutId id="2147483798" r:id="rId20"/>
    <p:sldLayoutId id="2147483811" r:id="rId21"/>
    <p:sldLayoutId id="2147483812" r:id="rId22"/>
    <p:sldLayoutId id="2147483825" r:id="rId23"/>
    <p:sldLayoutId id="2147483826" r:id="rId24"/>
    <p:sldLayoutId id="2147483839" r:id="rId25"/>
    <p:sldLayoutId id="2147483840" r:id="rId26"/>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CCCC98-FDF3-4795-B46F-84667A286D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C69CA3-0E22-4F3A-978D-8C7E198609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6A53-0B43-4A9C-9DD3-A8F8511CE5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19412-12F5-4D9C-B309-FC3AD2BB52EF}" type="datetimeFigureOut">
              <a:rPr lang="en-GB" smtClean="0"/>
              <a:t>26/03/2021</a:t>
            </a:fld>
            <a:endParaRPr lang="en-GB"/>
          </a:p>
        </p:txBody>
      </p:sp>
      <p:sp>
        <p:nvSpPr>
          <p:cNvPr id="5" name="Footer Placeholder 4">
            <a:extLst>
              <a:ext uri="{FF2B5EF4-FFF2-40B4-BE49-F238E27FC236}">
                <a16:creationId xmlns:a16="http://schemas.microsoft.com/office/drawing/2014/main" id="{79127880-15E1-4074-8C95-36110346A7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74E3FA9-A41F-4C95-8E19-F58754758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746A3-F082-4EB7-AAFA-D386B924801E}" type="slidenum">
              <a:rPr lang="en-GB" smtClean="0"/>
              <a:t>‹#›</a:t>
            </a:fld>
            <a:endParaRPr lang="en-GB"/>
          </a:p>
        </p:txBody>
      </p:sp>
    </p:spTree>
    <p:extLst>
      <p:ext uri="{BB962C8B-B14F-4D97-AF65-F5344CB8AC3E}">
        <p14:creationId xmlns:p14="http://schemas.microsoft.com/office/powerpoint/2010/main" val="179437142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t>Click to add title</a:t>
            </a:r>
            <a:endParaRPr lang="en-GB" altLang="en-US"/>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3/26/21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01B32-D1A0-401C-8867-70456BBB1E87}" type="slidenum">
              <a:rPr lang="en-GB" altLang="en-US" smtClean="0"/>
              <a:pPr/>
              <a:t>‹#›</a:t>
            </a:fld>
            <a:endParaRPr lang="en-GB" altLang="en-US"/>
          </a:p>
        </p:txBody>
      </p:sp>
    </p:spTree>
    <p:extLst>
      <p:ext uri="{BB962C8B-B14F-4D97-AF65-F5344CB8AC3E}">
        <p14:creationId xmlns:p14="http://schemas.microsoft.com/office/powerpoint/2010/main" val="35516739"/>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3/26/21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9221098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0.xml"/><Relationship Id="rId7" Type="http://schemas.openxmlformats.org/officeDocument/2006/relationships/image" Target="../media/image34.png"/><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1.xml"/><Relationship Id="rId1" Type="http://schemas.openxmlformats.org/officeDocument/2006/relationships/tags" Target="../tags/tag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1.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svg"/><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AA379"/>
        </a:solidFill>
        <a:effectLst/>
      </p:bgPr>
    </p:bg>
    <p:spTree>
      <p:nvGrpSpPr>
        <p:cNvPr id="1" name=""/>
        <p:cNvGrpSpPr/>
        <p:nvPr/>
      </p:nvGrpSpPr>
      <p:grpSpPr>
        <a:xfrm>
          <a:off x="0" y="0"/>
          <a:ext cx="0" cy="0"/>
          <a:chOff x="0" y="0"/>
          <a:chExt cx="0" cy="0"/>
        </a:xfrm>
      </p:grpSpPr>
      <p:grpSp>
        <p:nvGrpSpPr>
          <p:cNvPr id="2" name="Group 2"/>
          <p:cNvGrpSpPr/>
          <p:nvPr/>
        </p:nvGrpSpPr>
        <p:grpSpPr>
          <a:xfrm>
            <a:off x="576303" y="6423929"/>
            <a:ext cx="5091395" cy="818273"/>
            <a:chOff x="0" y="0"/>
            <a:chExt cx="10182791" cy="1636546"/>
          </a:xfrm>
        </p:grpSpPr>
        <p:sp>
          <p:nvSpPr>
            <p:cNvPr id="3" name="TextBox 3"/>
            <p:cNvSpPr txBox="1"/>
            <p:nvPr/>
          </p:nvSpPr>
          <p:spPr>
            <a:xfrm>
              <a:off x="509352" y="303268"/>
              <a:ext cx="9673439" cy="265074"/>
            </a:xfrm>
            <a:prstGeom prst="rect">
              <a:avLst/>
            </a:prstGeom>
          </p:spPr>
          <p:txBody>
            <a:bodyPr lIns="0" tIns="0" rIns="0" bIns="0" rtlCol="0" anchor="t">
              <a:spAutoFit/>
            </a:bodyPr>
            <a:lstStyle/>
            <a:p>
              <a:pPr defTabSz="609630" fontAlgn="auto">
                <a:lnSpc>
                  <a:spcPts val="1119"/>
                </a:lnSpc>
                <a:spcBef>
                  <a:spcPts val="0"/>
                </a:spcBef>
                <a:spcAft>
                  <a:spcPts val="0"/>
                </a:spcAft>
              </a:pPr>
              <a:r>
                <a:rPr lang="en-US" sz="800" spc="16">
                  <a:solidFill>
                    <a:srgbClr val="FAFAFA"/>
                  </a:solidFill>
                  <a:latin typeface="Source Sans Pro"/>
                </a:rPr>
                <a:t>PREPARING FOR RESEARCH &amp; ENQUIRY</a:t>
              </a:r>
            </a:p>
          </p:txBody>
        </p:sp>
        <p:sp>
          <p:nvSpPr>
            <p:cNvPr id="4" name="AutoShape 4"/>
            <p:cNvSpPr/>
            <p:nvPr/>
          </p:nvSpPr>
          <p:spPr>
            <a:xfrm>
              <a:off x="0" y="0"/>
              <a:ext cx="125153" cy="1636546"/>
            </a:xfrm>
            <a:prstGeom prst="rect">
              <a:avLst/>
            </a:prstGeom>
            <a:solidFill>
              <a:srgbClr val="FAFAFA"/>
            </a:solidFill>
          </p:spPr>
        </p:sp>
      </p:grpSp>
      <p:sp>
        <p:nvSpPr>
          <p:cNvPr id="5" name="TextBox 5"/>
          <p:cNvSpPr txBox="1"/>
          <p:nvPr/>
        </p:nvSpPr>
        <p:spPr>
          <a:xfrm>
            <a:off x="576303" y="531853"/>
            <a:ext cx="6796179" cy="2250296"/>
          </a:xfrm>
          <a:prstGeom prst="rect">
            <a:avLst/>
          </a:prstGeom>
        </p:spPr>
        <p:txBody>
          <a:bodyPr lIns="0" tIns="0" rIns="0" bIns="0" rtlCol="0" anchor="t">
            <a:spAutoFit/>
          </a:bodyPr>
          <a:lstStyle/>
          <a:p>
            <a:pPr defTabSz="609630" fontAlgn="auto">
              <a:lnSpc>
                <a:spcPts val="5980"/>
              </a:lnSpc>
              <a:spcBef>
                <a:spcPts val="0"/>
              </a:spcBef>
              <a:spcAft>
                <a:spcPts val="0"/>
              </a:spcAft>
            </a:pPr>
            <a:r>
              <a:rPr lang="en-US" sz="4600" spc="-184">
                <a:solidFill>
                  <a:srgbClr val="FAFAFA"/>
                </a:solidFill>
                <a:latin typeface="Barlow Thin Bold"/>
              </a:rPr>
              <a:t>One cohort, one task, </a:t>
            </a:r>
          </a:p>
          <a:p>
            <a:pPr defTabSz="609630" fontAlgn="auto">
              <a:lnSpc>
                <a:spcPts val="5980"/>
              </a:lnSpc>
              <a:spcBef>
                <a:spcPts val="0"/>
              </a:spcBef>
              <a:spcAft>
                <a:spcPts val="0"/>
              </a:spcAft>
            </a:pPr>
            <a:r>
              <a:rPr lang="en-US" sz="4600" spc="-184">
                <a:solidFill>
                  <a:srgbClr val="FAFAFA"/>
                </a:solidFill>
                <a:latin typeface="Barlow Thin Bold"/>
              </a:rPr>
              <a:t>but 15 different academic disciplines</a:t>
            </a: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34503" y="443386"/>
            <a:ext cx="6409346" cy="54864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656106" y="3219745"/>
            <a:ext cx="2535894" cy="3613321"/>
          </a:xfrm>
          <a:prstGeom prst="rect">
            <a:avLst/>
          </a:prstGeom>
        </p:spPr>
      </p:pic>
      <p:pic>
        <p:nvPicPr>
          <p:cNvPr id="8" name="Picture 8"/>
          <p:cNvPicPr>
            <a:picLocks noChangeAspect="1"/>
          </p:cNvPicPr>
          <p:nvPr/>
        </p:nvPicPr>
        <p:blipFill>
          <a:blip r:embed="rId7"/>
          <a:srcRect/>
          <a:stretch>
            <a:fillRect/>
          </a:stretch>
        </p:blipFill>
        <p:spPr>
          <a:xfrm>
            <a:off x="9333678" y="120110"/>
            <a:ext cx="2766905" cy="912385"/>
          </a:xfrm>
          <a:prstGeom prst="rect">
            <a:avLst/>
          </a:prstGeom>
        </p:spPr>
      </p:pic>
      <p:sp>
        <p:nvSpPr>
          <p:cNvPr id="9" name="TextBox 9"/>
          <p:cNvSpPr txBox="1"/>
          <p:nvPr/>
        </p:nvSpPr>
        <p:spPr>
          <a:xfrm>
            <a:off x="-392236" y="3055353"/>
            <a:ext cx="8332437" cy="1068819"/>
          </a:xfrm>
          <a:prstGeom prst="rect">
            <a:avLst/>
          </a:prstGeom>
        </p:spPr>
        <p:txBody>
          <a:bodyPr lIns="0" tIns="0" rIns="0" bIns="0" rtlCol="0" anchor="t">
            <a:spAutoFit/>
          </a:bodyPr>
          <a:lstStyle/>
          <a:p>
            <a:pPr algn="ctr" defTabSz="609630" fontAlgn="auto">
              <a:lnSpc>
                <a:spcPts val="4293"/>
              </a:lnSpc>
              <a:spcBef>
                <a:spcPts val="0"/>
              </a:spcBef>
              <a:spcAft>
                <a:spcPts val="0"/>
              </a:spcAft>
            </a:pPr>
            <a:r>
              <a:rPr lang="en-US" sz="3067" spc="-123">
                <a:solidFill>
                  <a:srgbClr val="000000"/>
                </a:solidFill>
                <a:latin typeface="Candara" panose="020E0502030303020204" pitchFamily="34" charset="0"/>
              </a:rPr>
              <a:t>How to integrate subject specificity on an</a:t>
            </a:r>
          </a:p>
          <a:p>
            <a:pPr algn="ctr" defTabSz="609630" fontAlgn="auto">
              <a:lnSpc>
                <a:spcPts val="4294"/>
              </a:lnSpc>
              <a:spcBef>
                <a:spcPts val="0"/>
              </a:spcBef>
              <a:spcAft>
                <a:spcPts val="0"/>
              </a:spcAft>
            </a:pPr>
            <a:r>
              <a:rPr lang="en-US" sz="3067" spc="-123">
                <a:solidFill>
                  <a:srgbClr val="000000"/>
                </a:solidFill>
                <a:latin typeface="Candara" panose="020E0502030303020204" pitchFamily="34" charset="0"/>
              </a:rPr>
              <a:t> EGAP Pre- sessional </a:t>
            </a:r>
            <a:r>
              <a:rPr lang="en-US" sz="3067" spc="-123" err="1">
                <a:solidFill>
                  <a:srgbClr val="000000"/>
                </a:solidFill>
                <a:latin typeface="Candara" panose="020E0502030303020204" pitchFamily="34" charset="0"/>
              </a:rPr>
              <a:t>Programme</a:t>
            </a:r>
            <a:endParaRPr lang="en-US" sz="3067" spc="-123">
              <a:solidFill>
                <a:srgbClr val="000000"/>
              </a:solidFill>
              <a:latin typeface="Candara" panose="020E0502030303020204" pitchFamily="34" charset="0"/>
            </a:endParaRPr>
          </a:p>
        </p:txBody>
      </p:sp>
      <p:sp>
        <p:nvSpPr>
          <p:cNvPr id="10" name="TextBox 10"/>
          <p:cNvSpPr txBox="1"/>
          <p:nvPr/>
        </p:nvSpPr>
        <p:spPr>
          <a:xfrm>
            <a:off x="1282190" y="4639824"/>
            <a:ext cx="4537308" cy="397545"/>
          </a:xfrm>
          <a:prstGeom prst="rect">
            <a:avLst/>
          </a:prstGeom>
        </p:spPr>
        <p:txBody>
          <a:bodyPr wrap="square" lIns="0" tIns="0" rIns="0" bIns="0" rtlCol="0" anchor="t">
            <a:spAutoFit/>
          </a:bodyPr>
          <a:lstStyle/>
          <a:p>
            <a:pPr algn="ctr" defTabSz="609630" fontAlgn="auto">
              <a:lnSpc>
                <a:spcPts val="3315"/>
              </a:lnSpc>
              <a:spcBef>
                <a:spcPts val="0"/>
              </a:spcBef>
              <a:spcAft>
                <a:spcPts val="0"/>
              </a:spcAft>
            </a:pPr>
            <a:r>
              <a:rPr lang="en-US" sz="2368">
                <a:solidFill>
                  <a:srgbClr val="000000"/>
                </a:solidFill>
                <a:latin typeface="Candara" panose="020E0502030303020204" pitchFamily="34" charset="0"/>
              </a:rPr>
              <a:t>Vicky Collins &amp; Sarah Mattin</a:t>
            </a:r>
          </a:p>
        </p:txBody>
      </p:sp>
      <p:sp>
        <p:nvSpPr>
          <p:cNvPr id="11" name="TextBox 10">
            <a:extLst>
              <a:ext uri="{FF2B5EF4-FFF2-40B4-BE49-F238E27FC236}">
                <a16:creationId xmlns:a16="http://schemas.microsoft.com/office/drawing/2014/main" id="{F7C8E89D-B249-449E-8F47-455458E4A050}"/>
              </a:ext>
            </a:extLst>
          </p:cNvPr>
          <p:cNvSpPr txBox="1"/>
          <p:nvPr/>
        </p:nvSpPr>
        <p:spPr>
          <a:xfrm>
            <a:off x="-3685" y="6013012"/>
            <a:ext cx="7878995" cy="364780"/>
          </a:xfrm>
          <a:prstGeom prst="rect">
            <a:avLst/>
          </a:prstGeom>
        </p:spPr>
        <p:txBody>
          <a:bodyPr wrap="square" lIns="0" tIns="0" rIns="0" bIns="0" rtlCol="0" anchor="t">
            <a:spAutoFit/>
          </a:bodyPr>
          <a:lstStyle/>
          <a:p>
            <a:pPr algn="ctr" defTabSz="609630" fontAlgn="auto">
              <a:lnSpc>
                <a:spcPts val="3315"/>
              </a:lnSpc>
              <a:spcBef>
                <a:spcPts val="0"/>
              </a:spcBef>
              <a:spcAft>
                <a:spcPts val="0"/>
              </a:spcAft>
            </a:pPr>
            <a:r>
              <a:rPr lang="en-US" sz="1400">
                <a:solidFill>
                  <a:srgbClr val="000000"/>
                </a:solidFill>
                <a:latin typeface="Candara"/>
              </a:rPr>
              <a:t>BALEAP PIM 'Integration: we're all in this together'. Northumbia University, March 2021</a:t>
            </a:r>
            <a:endParaRPr lang="en-US" sz="1400">
              <a:solidFill>
                <a:srgbClr val="000000"/>
              </a:solidFill>
              <a:latin typeface="Candara" panose="020E05020303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8EE"/>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73CB48-4CCB-46FF-BD14-48F080F88634}"/>
              </a:ext>
            </a:extLst>
          </p:cNvPr>
          <p:cNvSpPr/>
          <p:nvPr/>
        </p:nvSpPr>
        <p:spPr>
          <a:xfrm>
            <a:off x="155914" y="1518533"/>
            <a:ext cx="2913857" cy="1910467"/>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lgn="ctr" defTabSz="609630" fontAlgn="auto">
              <a:spcBef>
                <a:spcPts val="0"/>
              </a:spcBef>
              <a:spcAft>
                <a:spcPts val="0"/>
              </a:spcAft>
              <a:buFont typeface="Arial" panose="020B0604020202020204" pitchFamily="34" charset="0"/>
              <a:buChar char="•"/>
            </a:pPr>
            <a:r>
              <a:rPr lang="en-US" sz="2133">
                <a:solidFill>
                  <a:schemeClr val="tx1"/>
                </a:solidFill>
                <a:latin typeface="Candara" panose="020E0502030303020204" pitchFamily="34" charset="0"/>
              </a:rPr>
              <a:t>15 different academic disciplines</a:t>
            </a:r>
            <a:endParaRPr lang="en-GB" sz="2133">
              <a:solidFill>
                <a:schemeClr val="tx1"/>
              </a:solidFill>
              <a:latin typeface="Candara" panose="020E0502030303020204" pitchFamily="34" charset="0"/>
            </a:endParaRPr>
          </a:p>
          <a:p>
            <a:pPr algn="ctr" defTabSz="609630" fontAlgn="auto">
              <a:spcBef>
                <a:spcPts val="0"/>
              </a:spcBef>
              <a:spcAft>
                <a:spcPts val="0"/>
              </a:spcAft>
            </a:pPr>
            <a:endParaRPr lang="en-GB" sz="2133">
              <a:solidFill>
                <a:schemeClr val="tx1"/>
              </a:solidFill>
              <a:latin typeface="Candara" panose="020E0502030303020204" pitchFamily="34" charset="0"/>
            </a:endParaRPr>
          </a:p>
          <a:p>
            <a:pPr marL="342900" indent="-342900" algn="ctr" defTabSz="609630" fontAlgn="auto">
              <a:spcBef>
                <a:spcPts val="0"/>
              </a:spcBef>
              <a:spcAft>
                <a:spcPts val="0"/>
              </a:spcAft>
              <a:buFont typeface="Arial" panose="020B0604020202020204" pitchFamily="34" charset="0"/>
              <a:buChar char="•"/>
            </a:pPr>
            <a:r>
              <a:rPr lang="en-GB" sz="2133">
                <a:solidFill>
                  <a:schemeClr val="tx1"/>
                </a:solidFill>
                <a:latin typeface="Candara" panose="020E0502030303020204" pitchFamily="34" charset="0"/>
              </a:rPr>
              <a:t>2-5 articles in each category</a:t>
            </a:r>
            <a:endParaRPr lang="en-US" sz="2133">
              <a:solidFill>
                <a:schemeClr val="tx1"/>
              </a:solidFill>
              <a:latin typeface="Candara" panose="020E0502030303020204" pitchFamily="34" charset="0"/>
            </a:endParaRPr>
          </a:p>
        </p:txBody>
      </p:sp>
      <p:sp>
        <p:nvSpPr>
          <p:cNvPr id="18" name="Rectangle 17">
            <a:extLst>
              <a:ext uri="{FF2B5EF4-FFF2-40B4-BE49-F238E27FC236}">
                <a16:creationId xmlns:a16="http://schemas.microsoft.com/office/drawing/2014/main" id="{98A3E182-1EED-4CB1-9EB3-8C22A13020B9}"/>
              </a:ext>
            </a:extLst>
          </p:cNvPr>
          <p:cNvSpPr/>
          <p:nvPr/>
        </p:nvSpPr>
        <p:spPr>
          <a:xfrm>
            <a:off x="292052" y="5148619"/>
            <a:ext cx="2366443" cy="681395"/>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fontAlgn="auto">
              <a:spcBef>
                <a:spcPts val="0"/>
              </a:spcBef>
              <a:spcAft>
                <a:spcPts val="0"/>
              </a:spcAft>
            </a:pPr>
            <a:r>
              <a:rPr lang="en-GB" sz="2133">
                <a:solidFill>
                  <a:schemeClr val="tx1"/>
                </a:solidFill>
                <a:latin typeface="Candara" panose="020E0502030303020204" pitchFamily="34" charset="0"/>
              </a:rPr>
              <a:t>Presented in TALIS with and not</a:t>
            </a:r>
            <a:r>
              <a:rPr lang="en-GB" sz="2133">
                <a:solidFill>
                  <a:schemeClr val="tx1"/>
                </a:solidFill>
                <a:latin typeface="Calibri"/>
              </a:rPr>
              <a:t>es</a:t>
            </a:r>
          </a:p>
        </p:txBody>
      </p:sp>
      <p:sp>
        <p:nvSpPr>
          <p:cNvPr id="4" name="TextBox 3">
            <a:extLst>
              <a:ext uri="{FF2B5EF4-FFF2-40B4-BE49-F238E27FC236}">
                <a16:creationId xmlns:a16="http://schemas.microsoft.com/office/drawing/2014/main" id="{C768C031-5B00-4483-951B-8F321A885481}"/>
              </a:ext>
            </a:extLst>
          </p:cNvPr>
          <p:cNvSpPr txBox="1"/>
          <p:nvPr/>
        </p:nvSpPr>
        <p:spPr>
          <a:xfrm>
            <a:off x="187899" y="92472"/>
            <a:ext cx="5832648" cy="830997"/>
          </a:xfrm>
          <a:prstGeom prst="rect">
            <a:avLst/>
          </a:prstGeom>
          <a:noFill/>
        </p:spPr>
        <p:txBody>
          <a:bodyPr wrap="square" rtlCol="0">
            <a:spAutoFit/>
          </a:bodyPr>
          <a:lstStyle/>
          <a:p>
            <a:r>
              <a:rPr lang="en-GB" sz="4800" b="1">
                <a:solidFill>
                  <a:schemeClr val="tx1"/>
                </a:solidFill>
                <a:latin typeface="Candara" panose="020E0502030303020204" pitchFamily="34" charset="0"/>
              </a:rPr>
              <a:t>The PRE Reading List</a:t>
            </a:r>
          </a:p>
        </p:txBody>
      </p:sp>
      <p:pic>
        <p:nvPicPr>
          <p:cNvPr id="2" name="Picture 1">
            <a:extLst>
              <a:ext uri="{FF2B5EF4-FFF2-40B4-BE49-F238E27FC236}">
                <a16:creationId xmlns:a16="http://schemas.microsoft.com/office/drawing/2014/main" id="{FEB70B42-287A-46B0-8C8E-A0EA30859A57}"/>
              </a:ext>
            </a:extLst>
          </p:cNvPr>
          <p:cNvPicPr>
            <a:picLocks noChangeAspect="1"/>
          </p:cNvPicPr>
          <p:nvPr/>
        </p:nvPicPr>
        <p:blipFill>
          <a:blip r:embed="rId4"/>
          <a:stretch>
            <a:fillRect/>
          </a:stretch>
        </p:blipFill>
        <p:spPr>
          <a:xfrm>
            <a:off x="6665098" y="1663616"/>
            <a:ext cx="5370988" cy="2149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28228ED8-D7B2-4809-A537-4FE3CF9BE765}"/>
              </a:ext>
            </a:extLst>
          </p:cNvPr>
          <p:cNvPicPr>
            <a:picLocks noChangeAspect="1"/>
          </p:cNvPicPr>
          <p:nvPr/>
        </p:nvPicPr>
        <p:blipFill rotWithShape="1">
          <a:blip r:embed="rId5"/>
          <a:srcRect l="4321" t="3764" r="19443" b="7430"/>
          <a:stretch/>
        </p:blipFill>
        <p:spPr>
          <a:xfrm>
            <a:off x="4303662" y="1154532"/>
            <a:ext cx="2116176" cy="2638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Arrow: Right 14">
            <a:extLst>
              <a:ext uri="{FF2B5EF4-FFF2-40B4-BE49-F238E27FC236}">
                <a16:creationId xmlns:a16="http://schemas.microsoft.com/office/drawing/2014/main" id="{357ECF31-5C58-4917-B4FC-58F9A1C547A4}"/>
              </a:ext>
            </a:extLst>
          </p:cNvPr>
          <p:cNvSpPr/>
          <p:nvPr/>
        </p:nvSpPr>
        <p:spPr>
          <a:xfrm>
            <a:off x="3104223" y="2156604"/>
            <a:ext cx="1164987" cy="3822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pPr>
            <a:endParaRPr lang="en-GB" sz="1200">
              <a:solidFill>
                <a:schemeClr val="tx1"/>
              </a:solidFill>
              <a:latin typeface="Calibri"/>
            </a:endParaRPr>
          </a:p>
        </p:txBody>
      </p:sp>
      <p:pic>
        <p:nvPicPr>
          <p:cNvPr id="5" name="Picture 4">
            <a:extLst>
              <a:ext uri="{FF2B5EF4-FFF2-40B4-BE49-F238E27FC236}">
                <a16:creationId xmlns:a16="http://schemas.microsoft.com/office/drawing/2014/main" id="{D7D0FE83-F2B0-419E-91DE-BFF5971400C6}"/>
              </a:ext>
            </a:extLst>
          </p:cNvPr>
          <p:cNvPicPr>
            <a:picLocks noChangeAspect="1"/>
          </p:cNvPicPr>
          <p:nvPr/>
        </p:nvPicPr>
        <p:blipFill rotWithShape="1">
          <a:blip r:embed="rId6"/>
          <a:srcRect l="44251" t="47589" r="3690" b="-1421"/>
          <a:stretch/>
        </p:blipFill>
        <p:spPr>
          <a:xfrm>
            <a:off x="3885803" y="4535094"/>
            <a:ext cx="1624070" cy="1908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Arrow: Right 21">
            <a:extLst>
              <a:ext uri="{FF2B5EF4-FFF2-40B4-BE49-F238E27FC236}">
                <a16:creationId xmlns:a16="http://schemas.microsoft.com/office/drawing/2014/main" id="{839716F0-2FD7-47C6-93B3-75D19965608D}"/>
              </a:ext>
            </a:extLst>
          </p:cNvPr>
          <p:cNvSpPr/>
          <p:nvPr/>
        </p:nvSpPr>
        <p:spPr>
          <a:xfrm>
            <a:off x="2658495" y="5298180"/>
            <a:ext cx="1164987" cy="3822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pPr>
            <a:endParaRPr lang="en-GB" sz="1200">
              <a:solidFill>
                <a:schemeClr val="tx1"/>
              </a:solidFill>
              <a:latin typeface="Calibri"/>
            </a:endParaRPr>
          </a:p>
        </p:txBody>
      </p:sp>
      <p:pic>
        <p:nvPicPr>
          <p:cNvPr id="6" name="Picture 5">
            <a:extLst>
              <a:ext uri="{FF2B5EF4-FFF2-40B4-BE49-F238E27FC236}">
                <a16:creationId xmlns:a16="http://schemas.microsoft.com/office/drawing/2014/main" id="{F634CC23-912F-470B-89AF-0184E8E16054}"/>
              </a:ext>
            </a:extLst>
          </p:cNvPr>
          <p:cNvPicPr>
            <a:picLocks noChangeAspect="1"/>
          </p:cNvPicPr>
          <p:nvPr/>
        </p:nvPicPr>
        <p:blipFill rotWithShape="1">
          <a:blip r:embed="rId7"/>
          <a:srcRect r="3359"/>
          <a:stretch/>
        </p:blipFill>
        <p:spPr>
          <a:xfrm>
            <a:off x="6625347" y="4329482"/>
            <a:ext cx="5469731" cy="1908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10"/>
          <p:cNvPicPr>
            <a:picLocks noChangeAspect="1"/>
          </p:cNvPicPr>
          <p:nvPr/>
        </p:nvPicPr>
        <p:blipFill>
          <a:blip r:embed="rId8"/>
          <a:srcRect/>
          <a:stretch>
            <a:fillRect/>
          </a:stretch>
        </p:blipFill>
        <p:spPr>
          <a:xfrm>
            <a:off x="10273892" y="4581295"/>
            <a:ext cx="1923868" cy="2310952"/>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6B80CC2B-D83E-4DD7-978A-7E6DFAE5B2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9903" y="92472"/>
            <a:ext cx="3435176" cy="1307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a:extLst>
              <a:ext uri="{FF2B5EF4-FFF2-40B4-BE49-F238E27FC236}">
                <a16:creationId xmlns:a16="http://schemas.microsoft.com/office/drawing/2014/main" id="{3D98E8DD-0026-45F8-8441-5D922F3C76F4}"/>
              </a:ext>
            </a:extLst>
          </p:cNvPr>
          <p:cNvSpPr/>
          <p:nvPr/>
        </p:nvSpPr>
        <p:spPr>
          <a:xfrm>
            <a:off x="3717188" y="5393281"/>
            <a:ext cx="1680851" cy="371323"/>
          </a:xfrm>
          <a:prstGeom prst="ellipse">
            <a:avLst/>
          </a:prstGeom>
          <a:noFill/>
          <a:ln w="38100">
            <a:solidFill>
              <a:srgbClr val="FA41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11691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5" grpId="0" animBg="1"/>
      <p:bldP spid="22"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8EE"/>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73CB48-4CCB-46FF-BD14-48F080F88634}"/>
              </a:ext>
            </a:extLst>
          </p:cNvPr>
          <p:cNvSpPr/>
          <p:nvPr/>
        </p:nvSpPr>
        <p:spPr>
          <a:xfrm>
            <a:off x="4505653" y="2242099"/>
            <a:ext cx="3029275" cy="1090579"/>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fontAlgn="auto">
              <a:spcBef>
                <a:spcPts val="0"/>
              </a:spcBef>
              <a:spcAft>
                <a:spcPts val="0"/>
              </a:spcAft>
            </a:pPr>
            <a:r>
              <a:rPr lang="en-US" sz="2133">
                <a:solidFill>
                  <a:schemeClr val="tx1"/>
                </a:solidFill>
                <a:latin typeface="Candara" panose="020E0502030303020204" pitchFamily="34" charset="0"/>
              </a:rPr>
              <a:t>Rationale for selection</a:t>
            </a:r>
          </a:p>
        </p:txBody>
      </p:sp>
      <p:sp>
        <p:nvSpPr>
          <p:cNvPr id="4" name="TextBox 3">
            <a:extLst>
              <a:ext uri="{FF2B5EF4-FFF2-40B4-BE49-F238E27FC236}">
                <a16:creationId xmlns:a16="http://schemas.microsoft.com/office/drawing/2014/main" id="{C768C031-5B00-4483-951B-8F321A885481}"/>
              </a:ext>
            </a:extLst>
          </p:cNvPr>
          <p:cNvSpPr txBox="1"/>
          <p:nvPr/>
        </p:nvSpPr>
        <p:spPr>
          <a:xfrm>
            <a:off x="187898" y="92472"/>
            <a:ext cx="7872019" cy="830997"/>
          </a:xfrm>
          <a:prstGeom prst="rect">
            <a:avLst/>
          </a:prstGeom>
          <a:noFill/>
        </p:spPr>
        <p:txBody>
          <a:bodyPr wrap="square" rtlCol="0">
            <a:spAutoFit/>
          </a:bodyPr>
          <a:lstStyle/>
          <a:p>
            <a:r>
              <a:rPr lang="en-GB" sz="4800" b="1">
                <a:solidFill>
                  <a:schemeClr val="tx1"/>
                </a:solidFill>
                <a:latin typeface="Candara" panose="020E0502030303020204" pitchFamily="34" charset="0"/>
              </a:rPr>
              <a:t>The PRE reading list</a:t>
            </a:r>
          </a:p>
        </p:txBody>
      </p:sp>
      <p:sp>
        <p:nvSpPr>
          <p:cNvPr id="15" name="Arrow: Right 14">
            <a:extLst>
              <a:ext uri="{FF2B5EF4-FFF2-40B4-BE49-F238E27FC236}">
                <a16:creationId xmlns:a16="http://schemas.microsoft.com/office/drawing/2014/main" id="{357ECF31-5C58-4917-B4FC-58F9A1C547A4}"/>
              </a:ext>
            </a:extLst>
          </p:cNvPr>
          <p:cNvSpPr/>
          <p:nvPr/>
        </p:nvSpPr>
        <p:spPr>
          <a:xfrm>
            <a:off x="7715156" y="2519020"/>
            <a:ext cx="1164987" cy="3822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pPr>
            <a:endParaRPr lang="en-GB" sz="1200">
              <a:solidFill>
                <a:schemeClr val="tx1"/>
              </a:solidFill>
              <a:latin typeface="Calibri"/>
            </a:endParaRPr>
          </a:p>
        </p:txBody>
      </p:sp>
      <p:pic>
        <p:nvPicPr>
          <p:cNvPr id="10" name="Picture 10"/>
          <p:cNvPicPr>
            <a:picLocks noChangeAspect="1"/>
          </p:cNvPicPr>
          <p:nvPr/>
        </p:nvPicPr>
        <p:blipFill>
          <a:blip r:embed="rId4"/>
          <a:srcRect/>
          <a:stretch>
            <a:fillRect/>
          </a:stretch>
        </p:blipFill>
        <p:spPr>
          <a:xfrm>
            <a:off x="10377491" y="4577752"/>
            <a:ext cx="1923868" cy="2310952"/>
          </a:xfrm>
          <a:prstGeom prst="rect">
            <a:avLst/>
          </a:prstGeom>
        </p:spPr>
      </p:pic>
      <p:sp>
        <p:nvSpPr>
          <p:cNvPr id="14" name="Rectangle 13">
            <a:extLst>
              <a:ext uri="{FF2B5EF4-FFF2-40B4-BE49-F238E27FC236}">
                <a16:creationId xmlns:a16="http://schemas.microsoft.com/office/drawing/2014/main" id="{F54A2DDD-F03C-4096-BFC7-0F4A20480436}"/>
              </a:ext>
            </a:extLst>
          </p:cNvPr>
          <p:cNvSpPr/>
          <p:nvPr/>
        </p:nvSpPr>
        <p:spPr>
          <a:xfrm>
            <a:off x="9060371" y="2242099"/>
            <a:ext cx="3029275" cy="1090579"/>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fontAlgn="auto">
              <a:spcBef>
                <a:spcPts val="0"/>
              </a:spcBef>
              <a:spcAft>
                <a:spcPts val="0"/>
              </a:spcAft>
            </a:pPr>
            <a:r>
              <a:rPr lang="en-US" sz="2133">
                <a:solidFill>
                  <a:schemeClr val="tx1"/>
                </a:solidFill>
                <a:latin typeface="Candara" panose="020E0502030303020204" pitchFamily="34" charset="0"/>
              </a:rPr>
              <a:t>Fit the criteria for </a:t>
            </a:r>
            <a:r>
              <a:rPr lang="en-US" sz="2133" i="1">
                <a:solidFill>
                  <a:schemeClr val="tx1"/>
                </a:solidFill>
                <a:latin typeface="Candara" panose="020E0502030303020204" pitchFamily="34" charset="0"/>
              </a:rPr>
              <a:t>before </a:t>
            </a:r>
            <a:r>
              <a:rPr lang="en-US" sz="2133">
                <a:solidFill>
                  <a:schemeClr val="tx1"/>
                </a:solidFill>
                <a:latin typeface="Candara" panose="020E0502030303020204" pitchFamily="34" charset="0"/>
              </a:rPr>
              <a:t>and </a:t>
            </a:r>
            <a:r>
              <a:rPr lang="en-US" sz="2133" i="1">
                <a:solidFill>
                  <a:schemeClr val="tx1"/>
                </a:solidFill>
                <a:latin typeface="Candara" panose="020E0502030303020204" pitchFamily="34" charset="0"/>
              </a:rPr>
              <a:t>after</a:t>
            </a:r>
            <a:r>
              <a:rPr lang="en-US" sz="2133">
                <a:solidFill>
                  <a:schemeClr val="tx1"/>
                </a:solidFill>
                <a:latin typeface="Candara" panose="020E0502030303020204" pitchFamily="34" charset="0"/>
              </a:rPr>
              <a:t> related literature</a:t>
            </a:r>
          </a:p>
        </p:txBody>
      </p:sp>
      <p:sp>
        <p:nvSpPr>
          <p:cNvPr id="17" name="Arrow: Right 16">
            <a:extLst>
              <a:ext uri="{FF2B5EF4-FFF2-40B4-BE49-F238E27FC236}">
                <a16:creationId xmlns:a16="http://schemas.microsoft.com/office/drawing/2014/main" id="{1ABB52B5-57E8-4ED4-9D2D-2915952F6E3D}"/>
              </a:ext>
            </a:extLst>
          </p:cNvPr>
          <p:cNvSpPr/>
          <p:nvPr/>
        </p:nvSpPr>
        <p:spPr>
          <a:xfrm rot="2154489">
            <a:off x="7032074" y="3687532"/>
            <a:ext cx="1164987" cy="3822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pPr>
            <a:endParaRPr lang="en-GB" sz="1200">
              <a:solidFill>
                <a:schemeClr val="tx1"/>
              </a:solidFill>
              <a:latin typeface="Calibri"/>
            </a:endParaRPr>
          </a:p>
        </p:txBody>
      </p:sp>
      <p:sp>
        <p:nvSpPr>
          <p:cNvPr id="19" name="Rectangle 18">
            <a:extLst>
              <a:ext uri="{FF2B5EF4-FFF2-40B4-BE49-F238E27FC236}">
                <a16:creationId xmlns:a16="http://schemas.microsoft.com/office/drawing/2014/main" id="{C98794C3-EF60-4C2E-AC18-BAAFBBB7A8CA}"/>
              </a:ext>
            </a:extLst>
          </p:cNvPr>
          <p:cNvSpPr/>
          <p:nvPr/>
        </p:nvSpPr>
        <p:spPr>
          <a:xfrm>
            <a:off x="7894277" y="4424657"/>
            <a:ext cx="3029275" cy="1090579"/>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fontAlgn="auto">
              <a:spcBef>
                <a:spcPts val="0"/>
              </a:spcBef>
              <a:spcAft>
                <a:spcPts val="0"/>
              </a:spcAft>
            </a:pPr>
            <a:r>
              <a:rPr lang="en-US" sz="2133">
                <a:solidFill>
                  <a:schemeClr val="tx1"/>
                </a:solidFill>
                <a:latin typeface="Candara" panose="020E0502030303020204" pitchFamily="34" charset="0"/>
              </a:rPr>
              <a:t>Key concepts on MA/MSc </a:t>
            </a:r>
            <a:r>
              <a:rPr lang="en-US" sz="2133" err="1">
                <a:solidFill>
                  <a:schemeClr val="tx1"/>
                </a:solidFill>
                <a:latin typeface="Candara" panose="020E0502030303020204" pitchFamily="34" charset="0"/>
              </a:rPr>
              <a:t>programmes</a:t>
            </a:r>
            <a:endParaRPr lang="en-US" sz="2133">
              <a:solidFill>
                <a:schemeClr val="tx1"/>
              </a:solidFill>
              <a:latin typeface="Candara" panose="020E0502030303020204" pitchFamily="34" charset="0"/>
            </a:endParaRPr>
          </a:p>
        </p:txBody>
      </p:sp>
      <p:sp>
        <p:nvSpPr>
          <p:cNvPr id="20" name="Arrow: Right 19">
            <a:extLst>
              <a:ext uri="{FF2B5EF4-FFF2-40B4-BE49-F238E27FC236}">
                <a16:creationId xmlns:a16="http://schemas.microsoft.com/office/drawing/2014/main" id="{21ECDF09-E50C-4283-845B-386932DF7F42}"/>
              </a:ext>
            </a:extLst>
          </p:cNvPr>
          <p:cNvSpPr/>
          <p:nvPr/>
        </p:nvSpPr>
        <p:spPr>
          <a:xfrm rot="7993262">
            <a:off x="3715230" y="3746461"/>
            <a:ext cx="1164987" cy="3822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pPr>
            <a:endParaRPr lang="en-GB" sz="1200">
              <a:solidFill>
                <a:schemeClr val="tx1"/>
              </a:solidFill>
              <a:latin typeface="Calibri"/>
            </a:endParaRPr>
          </a:p>
        </p:txBody>
      </p:sp>
      <p:sp>
        <p:nvSpPr>
          <p:cNvPr id="23" name="Rectangle 22">
            <a:extLst>
              <a:ext uri="{FF2B5EF4-FFF2-40B4-BE49-F238E27FC236}">
                <a16:creationId xmlns:a16="http://schemas.microsoft.com/office/drawing/2014/main" id="{32727AD2-9D27-424D-B0D0-83B91EE456C6}"/>
              </a:ext>
            </a:extLst>
          </p:cNvPr>
          <p:cNvSpPr/>
          <p:nvPr/>
        </p:nvSpPr>
        <p:spPr>
          <a:xfrm>
            <a:off x="618946" y="4582809"/>
            <a:ext cx="3029275" cy="1090579"/>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fontAlgn="auto">
              <a:spcBef>
                <a:spcPts val="0"/>
              </a:spcBef>
              <a:spcAft>
                <a:spcPts val="0"/>
              </a:spcAft>
            </a:pPr>
            <a:r>
              <a:rPr lang="en-US" sz="2133">
                <a:solidFill>
                  <a:schemeClr val="tx1"/>
                </a:solidFill>
                <a:latin typeface="Candara" panose="020E0502030303020204" pitchFamily="34" charset="0"/>
              </a:rPr>
              <a:t>Written by </a:t>
            </a:r>
            <a:r>
              <a:rPr lang="en-US" sz="2133" err="1">
                <a:solidFill>
                  <a:schemeClr val="tx1"/>
                </a:solidFill>
                <a:latin typeface="Candara" panose="020E0502030303020204" pitchFamily="34" charset="0"/>
              </a:rPr>
              <a:t>UoR</a:t>
            </a:r>
            <a:r>
              <a:rPr lang="en-US" sz="2133">
                <a:solidFill>
                  <a:schemeClr val="tx1"/>
                </a:solidFill>
                <a:latin typeface="Candara" panose="020E0502030303020204" pitchFamily="34" charset="0"/>
              </a:rPr>
              <a:t> academics – heighten interest</a:t>
            </a:r>
          </a:p>
        </p:txBody>
      </p:sp>
      <p:sp>
        <p:nvSpPr>
          <p:cNvPr id="24" name="Rectangle 23">
            <a:extLst>
              <a:ext uri="{FF2B5EF4-FFF2-40B4-BE49-F238E27FC236}">
                <a16:creationId xmlns:a16="http://schemas.microsoft.com/office/drawing/2014/main" id="{33371232-85AD-43B6-8E85-8938AA958EF2}"/>
              </a:ext>
            </a:extLst>
          </p:cNvPr>
          <p:cNvSpPr/>
          <p:nvPr/>
        </p:nvSpPr>
        <p:spPr>
          <a:xfrm>
            <a:off x="187898" y="2207849"/>
            <a:ext cx="3029275" cy="1090579"/>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fontAlgn="auto">
              <a:spcBef>
                <a:spcPts val="0"/>
              </a:spcBef>
              <a:spcAft>
                <a:spcPts val="0"/>
              </a:spcAft>
            </a:pPr>
            <a:r>
              <a:rPr lang="en-US" sz="2133">
                <a:solidFill>
                  <a:schemeClr val="tx1"/>
                </a:solidFill>
                <a:latin typeface="Candara" panose="020E0502030303020204" pitchFamily="34" charset="0"/>
              </a:rPr>
              <a:t>Accessibility-readability &amp; interest</a:t>
            </a:r>
          </a:p>
        </p:txBody>
      </p:sp>
      <p:sp>
        <p:nvSpPr>
          <p:cNvPr id="25" name="Arrow: Right 24">
            <a:extLst>
              <a:ext uri="{FF2B5EF4-FFF2-40B4-BE49-F238E27FC236}">
                <a16:creationId xmlns:a16="http://schemas.microsoft.com/office/drawing/2014/main" id="{D467C1D4-A20E-44E6-89FD-AC201CA12EA2}"/>
              </a:ext>
            </a:extLst>
          </p:cNvPr>
          <p:cNvSpPr/>
          <p:nvPr/>
        </p:nvSpPr>
        <p:spPr>
          <a:xfrm rot="10800000">
            <a:off x="3221783" y="2519019"/>
            <a:ext cx="1164987" cy="3822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pPr>
            <a:endParaRPr lang="en-GB" sz="1200">
              <a:solidFill>
                <a:schemeClr val="tx1"/>
              </a:solidFill>
              <a:latin typeface="Calibri"/>
            </a:endParaRPr>
          </a:p>
        </p:txBody>
      </p:sp>
      <p:pic>
        <p:nvPicPr>
          <p:cNvPr id="8" name="Picture 7" descr="A picture containing text&#10;&#10;Description automatically generated">
            <a:extLst>
              <a:ext uri="{FF2B5EF4-FFF2-40B4-BE49-F238E27FC236}">
                <a16:creationId xmlns:a16="http://schemas.microsoft.com/office/drawing/2014/main" id="{6107EAB9-9BBE-4CA2-924A-264CEB500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4855" y="137280"/>
            <a:ext cx="3435176" cy="1307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7333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4" grpId="0" animBg="1"/>
      <p:bldP spid="17" grpId="0" animBg="1"/>
      <p:bldP spid="19" grpId="0" animBg="1"/>
      <p:bldP spid="20" grpId="0" animBg="1"/>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8EE"/>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73CB48-4CCB-46FF-BD14-48F080F88634}"/>
              </a:ext>
            </a:extLst>
          </p:cNvPr>
          <p:cNvSpPr/>
          <p:nvPr/>
        </p:nvSpPr>
        <p:spPr>
          <a:xfrm>
            <a:off x="4505653" y="2242099"/>
            <a:ext cx="3029275" cy="1090579"/>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fontAlgn="auto">
              <a:spcBef>
                <a:spcPts val="0"/>
              </a:spcBef>
              <a:spcAft>
                <a:spcPts val="0"/>
              </a:spcAft>
            </a:pPr>
            <a:r>
              <a:rPr lang="en-US" sz="2133">
                <a:solidFill>
                  <a:schemeClr val="tx1"/>
                </a:solidFill>
                <a:latin typeface="Candara" panose="020E0502030303020204" pitchFamily="34" charset="0"/>
              </a:rPr>
              <a:t>Contingency &amp; support</a:t>
            </a:r>
          </a:p>
        </p:txBody>
      </p:sp>
      <p:sp>
        <p:nvSpPr>
          <p:cNvPr id="4" name="TextBox 3">
            <a:extLst>
              <a:ext uri="{FF2B5EF4-FFF2-40B4-BE49-F238E27FC236}">
                <a16:creationId xmlns:a16="http://schemas.microsoft.com/office/drawing/2014/main" id="{C768C031-5B00-4483-951B-8F321A885481}"/>
              </a:ext>
            </a:extLst>
          </p:cNvPr>
          <p:cNvSpPr txBox="1"/>
          <p:nvPr/>
        </p:nvSpPr>
        <p:spPr>
          <a:xfrm>
            <a:off x="187898" y="92472"/>
            <a:ext cx="7872019" cy="830997"/>
          </a:xfrm>
          <a:prstGeom prst="rect">
            <a:avLst/>
          </a:prstGeom>
          <a:noFill/>
        </p:spPr>
        <p:txBody>
          <a:bodyPr wrap="square" rtlCol="0">
            <a:spAutoFit/>
          </a:bodyPr>
          <a:lstStyle/>
          <a:p>
            <a:r>
              <a:rPr lang="en-GB" sz="4800" b="1">
                <a:solidFill>
                  <a:schemeClr val="tx1"/>
                </a:solidFill>
                <a:latin typeface="Candara" panose="020E0502030303020204" pitchFamily="34" charset="0"/>
              </a:rPr>
              <a:t>The PRE reading list</a:t>
            </a:r>
          </a:p>
        </p:txBody>
      </p:sp>
      <p:sp>
        <p:nvSpPr>
          <p:cNvPr id="15" name="Arrow: Right 14">
            <a:extLst>
              <a:ext uri="{FF2B5EF4-FFF2-40B4-BE49-F238E27FC236}">
                <a16:creationId xmlns:a16="http://schemas.microsoft.com/office/drawing/2014/main" id="{357ECF31-5C58-4917-B4FC-58F9A1C547A4}"/>
              </a:ext>
            </a:extLst>
          </p:cNvPr>
          <p:cNvSpPr/>
          <p:nvPr/>
        </p:nvSpPr>
        <p:spPr>
          <a:xfrm>
            <a:off x="7715156" y="2519020"/>
            <a:ext cx="1164987" cy="3822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pPr>
            <a:endParaRPr lang="en-GB" sz="1200">
              <a:solidFill>
                <a:schemeClr val="tx1"/>
              </a:solidFill>
              <a:latin typeface="Calibri"/>
            </a:endParaRPr>
          </a:p>
        </p:txBody>
      </p:sp>
      <p:sp>
        <p:nvSpPr>
          <p:cNvPr id="14" name="Rectangle 13">
            <a:extLst>
              <a:ext uri="{FF2B5EF4-FFF2-40B4-BE49-F238E27FC236}">
                <a16:creationId xmlns:a16="http://schemas.microsoft.com/office/drawing/2014/main" id="{F54A2DDD-F03C-4096-BFC7-0F4A20480436}"/>
              </a:ext>
            </a:extLst>
          </p:cNvPr>
          <p:cNvSpPr/>
          <p:nvPr/>
        </p:nvSpPr>
        <p:spPr>
          <a:xfrm>
            <a:off x="192508" y="2242098"/>
            <a:ext cx="3029275" cy="1090579"/>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09630" fontAlgn="auto">
              <a:spcBef>
                <a:spcPts val="0"/>
              </a:spcBef>
              <a:spcAft>
                <a:spcPts val="0"/>
              </a:spcAft>
            </a:pPr>
            <a:r>
              <a:rPr lang="en-US" sz="2133">
                <a:solidFill>
                  <a:schemeClr val="tx1"/>
                </a:solidFill>
                <a:latin typeface="Candara" panose="020E0502030303020204" pitchFamily="34" charset="0"/>
              </a:rPr>
              <a:t> A selection of ‘general’ academic empirical research articles </a:t>
            </a:r>
          </a:p>
        </p:txBody>
      </p:sp>
      <p:sp>
        <p:nvSpPr>
          <p:cNvPr id="24" name="Rectangle 23">
            <a:extLst>
              <a:ext uri="{FF2B5EF4-FFF2-40B4-BE49-F238E27FC236}">
                <a16:creationId xmlns:a16="http://schemas.microsoft.com/office/drawing/2014/main" id="{33371232-85AD-43B6-8E85-8938AA958EF2}"/>
              </a:ext>
            </a:extLst>
          </p:cNvPr>
          <p:cNvSpPr/>
          <p:nvPr/>
        </p:nvSpPr>
        <p:spPr>
          <a:xfrm>
            <a:off x="9017819" y="1742188"/>
            <a:ext cx="3029275" cy="2835564"/>
          </a:xfrm>
          <a:prstGeom prst="rect">
            <a:avLst/>
          </a:prstGeom>
          <a:solidFill>
            <a:schemeClr val="accent6">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lgn="ctr" defTabSz="609630" fontAlgn="auto">
              <a:spcBef>
                <a:spcPts val="0"/>
              </a:spcBef>
              <a:spcAft>
                <a:spcPts val="0"/>
              </a:spcAft>
              <a:buFont typeface="Arial" panose="020B0604020202020204" pitchFamily="34" charset="0"/>
              <a:buChar char="•"/>
            </a:pPr>
            <a:r>
              <a:rPr lang="en-US" sz="2133">
                <a:solidFill>
                  <a:schemeClr val="tx1"/>
                </a:solidFill>
                <a:latin typeface="Candara" panose="020E0502030303020204" pitchFamily="34" charset="0"/>
              </a:rPr>
              <a:t>Webinars from the </a:t>
            </a:r>
            <a:r>
              <a:rPr lang="en-US" sz="2133" err="1">
                <a:solidFill>
                  <a:schemeClr val="tx1"/>
                </a:solidFill>
                <a:latin typeface="Candara" panose="020E0502030303020204" pitchFamily="34" charset="0"/>
              </a:rPr>
              <a:t>UoR</a:t>
            </a:r>
            <a:r>
              <a:rPr lang="en-US" sz="2133">
                <a:solidFill>
                  <a:schemeClr val="tx1"/>
                </a:solidFill>
                <a:latin typeface="Candara" panose="020E0502030303020204" pitchFamily="34" charset="0"/>
              </a:rPr>
              <a:t> library services focusing on: </a:t>
            </a:r>
          </a:p>
          <a:p>
            <a:pPr marL="342900" indent="-342900" defTabSz="609630" fontAlgn="auto">
              <a:spcBef>
                <a:spcPts val="0"/>
              </a:spcBef>
              <a:spcAft>
                <a:spcPts val="0"/>
              </a:spcAft>
              <a:buFont typeface="Arial" panose="020B0604020202020204" pitchFamily="34" charset="0"/>
              <a:buChar char="•"/>
            </a:pPr>
            <a:r>
              <a:rPr lang="en-US" sz="2133">
                <a:solidFill>
                  <a:schemeClr val="tx1"/>
                </a:solidFill>
                <a:latin typeface="Candara" panose="020E0502030303020204" pitchFamily="34" charset="0"/>
              </a:rPr>
              <a:t>The </a:t>
            </a:r>
            <a:r>
              <a:rPr lang="en-US" sz="2133" i="1">
                <a:solidFill>
                  <a:schemeClr val="tx1"/>
                </a:solidFill>
                <a:latin typeface="Candara" panose="020E0502030303020204" pitchFamily="34" charset="0"/>
              </a:rPr>
              <a:t>relationship </a:t>
            </a:r>
            <a:r>
              <a:rPr lang="en-US" sz="2133">
                <a:solidFill>
                  <a:schemeClr val="tx1"/>
                </a:solidFill>
                <a:latin typeface="Candara" panose="020E0502030303020204" pitchFamily="34" charset="0"/>
              </a:rPr>
              <a:t>between articles</a:t>
            </a:r>
          </a:p>
          <a:p>
            <a:pPr marL="342900" indent="-342900" defTabSz="609630" fontAlgn="auto">
              <a:spcBef>
                <a:spcPts val="0"/>
              </a:spcBef>
              <a:spcAft>
                <a:spcPts val="0"/>
              </a:spcAft>
              <a:buFont typeface="Arial" panose="020B0604020202020204" pitchFamily="34" charset="0"/>
              <a:buChar char="•"/>
            </a:pPr>
            <a:r>
              <a:rPr lang="en-US" sz="2133">
                <a:solidFill>
                  <a:schemeClr val="tx1"/>
                </a:solidFill>
                <a:latin typeface="Candara" panose="020E0502030303020204" pitchFamily="34" charset="0"/>
              </a:rPr>
              <a:t>Finding </a:t>
            </a:r>
            <a:r>
              <a:rPr lang="en-US" sz="2133" i="1">
                <a:solidFill>
                  <a:schemeClr val="tx1"/>
                </a:solidFill>
                <a:latin typeface="Candara" panose="020E0502030303020204" pitchFamily="34" charset="0"/>
              </a:rPr>
              <a:t>earlier</a:t>
            </a:r>
            <a:r>
              <a:rPr lang="en-US" sz="2133">
                <a:solidFill>
                  <a:schemeClr val="tx1"/>
                </a:solidFill>
                <a:latin typeface="Candara" panose="020E0502030303020204" pitchFamily="34" charset="0"/>
              </a:rPr>
              <a:t> and </a:t>
            </a:r>
            <a:r>
              <a:rPr lang="en-US" sz="2133" i="1">
                <a:solidFill>
                  <a:schemeClr val="tx1"/>
                </a:solidFill>
                <a:latin typeface="Candara" panose="020E0502030303020204" pitchFamily="34" charset="0"/>
              </a:rPr>
              <a:t>later</a:t>
            </a:r>
            <a:r>
              <a:rPr lang="en-US" sz="2133">
                <a:solidFill>
                  <a:schemeClr val="tx1"/>
                </a:solidFill>
                <a:latin typeface="Candara" panose="020E0502030303020204" pitchFamily="34" charset="0"/>
              </a:rPr>
              <a:t> related articles</a:t>
            </a:r>
          </a:p>
          <a:p>
            <a:pPr algn="ctr" defTabSz="609630" fontAlgn="auto">
              <a:spcBef>
                <a:spcPts val="0"/>
              </a:spcBef>
              <a:spcAft>
                <a:spcPts val="0"/>
              </a:spcAft>
            </a:pPr>
            <a:endParaRPr lang="en-US" sz="2133">
              <a:solidFill>
                <a:schemeClr val="tx1"/>
              </a:solidFill>
              <a:latin typeface="Candara" panose="020E0502030303020204" pitchFamily="34" charset="0"/>
            </a:endParaRPr>
          </a:p>
        </p:txBody>
      </p:sp>
      <p:sp>
        <p:nvSpPr>
          <p:cNvPr id="25" name="Arrow: Right 24">
            <a:extLst>
              <a:ext uri="{FF2B5EF4-FFF2-40B4-BE49-F238E27FC236}">
                <a16:creationId xmlns:a16="http://schemas.microsoft.com/office/drawing/2014/main" id="{D467C1D4-A20E-44E6-89FD-AC201CA12EA2}"/>
              </a:ext>
            </a:extLst>
          </p:cNvPr>
          <p:cNvSpPr/>
          <p:nvPr/>
        </p:nvSpPr>
        <p:spPr>
          <a:xfrm rot="10800000">
            <a:off x="3221783" y="2519019"/>
            <a:ext cx="1164987" cy="38227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auto">
              <a:spcBef>
                <a:spcPts val="0"/>
              </a:spcBef>
              <a:spcAft>
                <a:spcPts val="0"/>
              </a:spcAft>
            </a:pPr>
            <a:endParaRPr lang="en-GB" sz="1200">
              <a:solidFill>
                <a:schemeClr val="tx1"/>
              </a:solidFill>
              <a:latin typeface="Calibri"/>
            </a:endParaRPr>
          </a:p>
        </p:txBody>
      </p:sp>
      <p:pic>
        <p:nvPicPr>
          <p:cNvPr id="8" name="Picture 7" descr="A picture containing text&#10;&#10;Description automatically generated">
            <a:extLst>
              <a:ext uri="{FF2B5EF4-FFF2-40B4-BE49-F238E27FC236}">
                <a16:creationId xmlns:a16="http://schemas.microsoft.com/office/drawing/2014/main" id="{6107EAB9-9BBE-4CA2-924A-264CEB500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4855" y="137280"/>
            <a:ext cx="3435176" cy="13070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739DCA96-1291-4836-8523-39FC0FD8E2C1}"/>
              </a:ext>
            </a:extLst>
          </p:cNvPr>
          <p:cNvPicPr>
            <a:picLocks noChangeAspect="1"/>
          </p:cNvPicPr>
          <p:nvPr/>
        </p:nvPicPr>
        <p:blipFill>
          <a:blip r:embed="rId5"/>
          <a:stretch>
            <a:fillRect/>
          </a:stretch>
        </p:blipFill>
        <p:spPr>
          <a:xfrm>
            <a:off x="7614567" y="4424656"/>
            <a:ext cx="4076300" cy="2107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C98D5539-9BA9-4D61-81AB-5A3A6DEEB97E}"/>
              </a:ext>
            </a:extLst>
          </p:cNvPr>
          <p:cNvPicPr>
            <a:picLocks noChangeAspect="1"/>
          </p:cNvPicPr>
          <p:nvPr/>
        </p:nvPicPr>
        <p:blipFill>
          <a:blip r:embed="rId6"/>
          <a:stretch>
            <a:fillRect/>
          </a:stretch>
        </p:blipFill>
        <p:spPr>
          <a:xfrm>
            <a:off x="217251" y="4416325"/>
            <a:ext cx="6117257" cy="2197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56483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4"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AA379"/>
        </a:solidFill>
        <a:effectLst/>
      </p:bgPr>
    </p:bg>
    <p:spTree>
      <p:nvGrpSpPr>
        <p:cNvPr id="1" name=""/>
        <p:cNvGrpSpPr/>
        <p:nvPr/>
      </p:nvGrpSpPr>
      <p:grpSpPr>
        <a:xfrm>
          <a:off x="0" y="0"/>
          <a:ext cx="0" cy="0"/>
          <a:chOff x="0" y="0"/>
          <a:chExt cx="0" cy="0"/>
        </a:xfrm>
      </p:grpSpPr>
      <p:grpSp>
        <p:nvGrpSpPr>
          <p:cNvPr id="2" name="Group 2"/>
          <p:cNvGrpSpPr/>
          <p:nvPr/>
        </p:nvGrpSpPr>
        <p:grpSpPr>
          <a:xfrm>
            <a:off x="576303" y="6423929"/>
            <a:ext cx="5091395" cy="818273"/>
            <a:chOff x="0" y="0"/>
            <a:chExt cx="10182791" cy="1636546"/>
          </a:xfrm>
        </p:grpSpPr>
        <p:sp>
          <p:nvSpPr>
            <p:cNvPr id="3" name="TextBox 3"/>
            <p:cNvSpPr txBox="1"/>
            <p:nvPr/>
          </p:nvSpPr>
          <p:spPr>
            <a:xfrm>
              <a:off x="509352" y="303268"/>
              <a:ext cx="9673439" cy="265074"/>
            </a:xfrm>
            <a:prstGeom prst="rect">
              <a:avLst/>
            </a:prstGeom>
          </p:spPr>
          <p:txBody>
            <a:bodyPr lIns="0" tIns="0" rIns="0" bIns="0" rtlCol="0" anchor="t">
              <a:spAutoFit/>
            </a:bodyPr>
            <a:lstStyle/>
            <a:p>
              <a:pPr defTabSz="609630" fontAlgn="auto">
                <a:lnSpc>
                  <a:spcPts val="1119"/>
                </a:lnSpc>
                <a:spcBef>
                  <a:spcPts val="0"/>
                </a:spcBef>
                <a:spcAft>
                  <a:spcPts val="0"/>
                </a:spcAft>
              </a:pPr>
              <a:r>
                <a:rPr lang="en-US" sz="800" spc="16">
                  <a:solidFill>
                    <a:srgbClr val="FAFAFA"/>
                  </a:solidFill>
                  <a:latin typeface="Source Sans Pro"/>
                </a:rPr>
                <a:t>PREPARING FOR RESEARCH &amp; ENQUIRY</a:t>
              </a:r>
            </a:p>
          </p:txBody>
        </p:sp>
        <p:sp>
          <p:nvSpPr>
            <p:cNvPr id="4" name="AutoShape 4"/>
            <p:cNvSpPr/>
            <p:nvPr/>
          </p:nvSpPr>
          <p:spPr>
            <a:xfrm>
              <a:off x="0" y="0"/>
              <a:ext cx="125153" cy="1636546"/>
            </a:xfrm>
            <a:prstGeom prst="rect">
              <a:avLst/>
            </a:prstGeom>
            <a:solidFill>
              <a:srgbClr val="FAFAFA"/>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36103" y="375653"/>
            <a:ext cx="6409346" cy="5486400"/>
          </a:xfrm>
          <a:prstGeom prst="rect">
            <a:avLst/>
          </a:prstGeom>
        </p:spPr>
      </p:pic>
      <p:pic>
        <p:nvPicPr>
          <p:cNvPr id="8" name="Picture 8"/>
          <p:cNvPicPr>
            <a:picLocks noChangeAspect="1"/>
          </p:cNvPicPr>
          <p:nvPr/>
        </p:nvPicPr>
        <p:blipFill>
          <a:blip r:embed="rId5"/>
          <a:srcRect/>
          <a:stretch>
            <a:fillRect/>
          </a:stretch>
        </p:blipFill>
        <p:spPr>
          <a:xfrm>
            <a:off x="9333678" y="120110"/>
            <a:ext cx="2766905" cy="912385"/>
          </a:xfrm>
          <a:prstGeom prst="rect">
            <a:avLst/>
          </a:prstGeom>
        </p:spPr>
      </p:pic>
      <p:sp>
        <p:nvSpPr>
          <p:cNvPr id="9" name="TextBox 9"/>
          <p:cNvSpPr txBox="1"/>
          <p:nvPr/>
        </p:nvSpPr>
        <p:spPr>
          <a:xfrm>
            <a:off x="135664" y="2877567"/>
            <a:ext cx="8332437" cy="616707"/>
          </a:xfrm>
          <a:prstGeom prst="rect">
            <a:avLst/>
          </a:prstGeom>
        </p:spPr>
        <p:txBody>
          <a:bodyPr lIns="0" tIns="0" rIns="0" bIns="0" rtlCol="0" anchor="t">
            <a:spAutoFit/>
          </a:bodyPr>
          <a:lstStyle/>
          <a:p>
            <a:pPr algn="ctr" defTabSz="609630" fontAlgn="auto">
              <a:lnSpc>
                <a:spcPts val="4293"/>
              </a:lnSpc>
              <a:spcBef>
                <a:spcPts val="0"/>
              </a:spcBef>
              <a:spcAft>
                <a:spcPts val="0"/>
              </a:spcAft>
            </a:pPr>
            <a:r>
              <a:rPr lang="en-US" sz="6000" spc="-123">
                <a:solidFill>
                  <a:srgbClr val="000000"/>
                </a:solidFill>
                <a:latin typeface="Candara" panose="020E0502030303020204" pitchFamily="34" charset="0"/>
              </a:rPr>
              <a:t>Evaluation</a:t>
            </a:r>
          </a:p>
        </p:txBody>
      </p:sp>
      <p:pic>
        <p:nvPicPr>
          <p:cNvPr id="11" name="Picture 3">
            <a:extLst>
              <a:ext uri="{FF2B5EF4-FFF2-40B4-BE49-F238E27FC236}">
                <a16:creationId xmlns:a16="http://schemas.microsoft.com/office/drawing/2014/main" id="{654E073D-ACC5-4ACD-9F6B-2327EE862C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3783" y="4478539"/>
            <a:ext cx="4876800" cy="2097024"/>
          </a:xfrm>
          <a:prstGeom prst="rect">
            <a:avLst/>
          </a:prstGeom>
        </p:spPr>
      </p:pic>
    </p:spTree>
    <p:extLst>
      <p:ext uri="{BB962C8B-B14F-4D97-AF65-F5344CB8AC3E}">
        <p14:creationId xmlns:p14="http://schemas.microsoft.com/office/powerpoint/2010/main" val="96848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39407-54DA-4C18-8CFE-F0EE32006F2E}"/>
              </a:ext>
            </a:extLst>
          </p:cNvPr>
          <p:cNvSpPr txBox="1"/>
          <p:nvPr/>
        </p:nvSpPr>
        <p:spPr>
          <a:xfrm>
            <a:off x="695400" y="764704"/>
            <a:ext cx="9649072" cy="2862322"/>
          </a:xfrm>
          <a:prstGeom prst="rect">
            <a:avLst/>
          </a:prstGeom>
          <a:noFill/>
        </p:spPr>
        <p:txBody>
          <a:bodyPr wrap="square" rtlCol="0">
            <a:spAutoFit/>
          </a:bodyPr>
          <a:lstStyle/>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p>
        </p:txBody>
      </p:sp>
      <p:sp>
        <p:nvSpPr>
          <p:cNvPr id="4" name="Title 3">
            <a:extLst>
              <a:ext uri="{FF2B5EF4-FFF2-40B4-BE49-F238E27FC236}">
                <a16:creationId xmlns:a16="http://schemas.microsoft.com/office/drawing/2014/main" id="{9F3DB52F-55CA-477F-88CB-4143299FB486}"/>
              </a:ext>
            </a:extLst>
          </p:cNvPr>
          <p:cNvSpPr>
            <a:spLocks noGrp="1"/>
          </p:cNvSpPr>
          <p:nvPr>
            <p:ph type="title"/>
          </p:nvPr>
        </p:nvSpPr>
        <p:spPr/>
        <p:txBody>
          <a:bodyPr/>
          <a:lstStyle/>
          <a:p>
            <a:r>
              <a:rPr lang="en-US">
                <a:latin typeface="Candara" panose="020E0502030303020204" pitchFamily="34" charset="0"/>
              </a:rPr>
              <a:t>Evaluation of the integrated reading list</a:t>
            </a:r>
            <a:endParaRPr lang="en-GB">
              <a:latin typeface="Candara" panose="020E0502030303020204" pitchFamily="34" charset="0"/>
            </a:endParaRPr>
          </a:p>
        </p:txBody>
      </p:sp>
      <p:sp>
        <p:nvSpPr>
          <p:cNvPr id="6" name="Text Placeholder 5">
            <a:extLst>
              <a:ext uri="{FF2B5EF4-FFF2-40B4-BE49-F238E27FC236}">
                <a16:creationId xmlns:a16="http://schemas.microsoft.com/office/drawing/2014/main" id="{0DD8E190-E89F-4979-934C-8C8129712271}"/>
              </a:ext>
            </a:extLst>
          </p:cNvPr>
          <p:cNvSpPr>
            <a:spLocks noGrp="1"/>
          </p:cNvSpPr>
          <p:nvPr>
            <p:ph type="body" idx="1"/>
          </p:nvPr>
        </p:nvSpPr>
        <p:spPr>
          <a:ln w="38100">
            <a:solidFill>
              <a:srgbClr val="7EAF35"/>
            </a:solidFill>
          </a:ln>
        </p:spPr>
        <p:txBody>
          <a:bodyPr/>
          <a:lstStyle/>
          <a:p>
            <a:pPr algn="ctr"/>
            <a:r>
              <a:rPr lang="en-US"/>
              <a:t>    W</a:t>
            </a:r>
            <a:r>
              <a:rPr lang="en-US">
                <a:latin typeface="Candara" panose="020E0502030303020204" pitchFamily="34" charset="0"/>
              </a:rPr>
              <a:t>hat worked</a:t>
            </a:r>
            <a:endParaRPr lang="en-GB">
              <a:latin typeface="Candara" panose="020E0502030303020204" pitchFamily="34" charset="0"/>
            </a:endParaRPr>
          </a:p>
        </p:txBody>
      </p:sp>
      <p:sp>
        <p:nvSpPr>
          <p:cNvPr id="5" name="Content Placeholder 4">
            <a:extLst>
              <a:ext uri="{FF2B5EF4-FFF2-40B4-BE49-F238E27FC236}">
                <a16:creationId xmlns:a16="http://schemas.microsoft.com/office/drawing/2014/main" id="{5ED71B03-AA1A-45A5-A027-E8F84657CF7D}"/>
              </a:ext>
            </a:extLst>
          </p:cNvPr>
          <p:cNvSpPr>
            <a:spLocks noGrp="1"/>
          </p:cNvSpPr>
          <p:nvPr>
            <p:ph sz="half" idx="2"/>
          </p:nvPr>
        </p:nvSpPr>
        <p:spPr>
          <a:ln w="28575">
            <a:solidFill>
              <a:srgbClr val="7EAF35"/>
            </a:solidFill>
          </a:ln>
        </p:spPr>
        <p:txBody>
          <a:bodyPr>
            <a:normAutofit/>
          </a:bodyPr>
          <a:lstStyle/>
          <a:p>
            <a:r>
              <a:rPr lang="en-US" sz="2400">
                <a:latin typeface="Candara" panose="020E0502030303020204" pitchFamily="34" charset="0"/>
              </a:rPr>
              <a:t>Choice of articles was relevant for the majority of students</a:t>
            </a:r>
          </a:p>
          <a:p>
            <a:r>
              <a:rPr lang="en-US" sz="2400">
                <a:latin typeface="Candara" panose="020E0502030303020204" pitchFamily="34" charset="0"/>
              </a:rPr>
              <a:t>Meta data in Talis-&gt; what was more/less popular; what to remove for future cycles</a:t>
            </a:r>
          </a:p>
          <a:p>
            <a:r>
              <a:rPr lang="en-US" sz="2400">
                <a:latin typeface="Candara" panose="020E0502030303020204" pitchFamily="34" charset="0"/>
              </a:rPr>
              <a:t>Less reliance on the ‘general’ category -&gt; list of disciplines becomes more complete</a:t>
            </a:r>
          </a:p>
          <a:p>
            <a:pPr marL="0" indent="0">
              <a:buNone/>
            </a:pPr>
            <a:endParaRPr lang="en-GB" sz="2400">
              <a:latin typeface="Candara" panose="020E0502030303020204" pitchFamily="34" charset="0"/>
            </a:endParaRPr>
          </a:p>
        </p:txBody>
      </p:sp>
      <p:sp>
        <p:nvSpPr>
          <p:cNvPr id="7" name="Text Placeholder 6">
            <a:extLst>
              <a:ext uri="{FF2B5EF4-FFF2-40B4-BE49-F238E27FC236}">
                <a16:creationId xmlns:a16="http://schemas.microsoft.com/office/drawing/2014/main" id="{45379D51-FFA2-44DC-B91B-2C0CEDC69D92}"/>
              </a:ext>
            </a:extLst>
          </p:cNvPr>
          <p:cNvSpPr>
            <a:spLocks noGrp="1"/>
          </p:cNvSpPr>
          <p:nvPr>
            <p:ph type="body" sz="quarter" idx="3"/>
          </p:nvPr>
        </p:nvSpPr>
        <p:spPr>
          <a:ln w="38100">
            <a:solidFill>
              <a:srgbClr val="7EAF35"/>
            </a:solidFill>
          </a:ln>
        </p:spPr>
        <p:txBody>
          <a:bodyPr/>
          <a:lstStyle/>
          <a:p>
            <a:r>
              <a:rPr lang="en-US"/>
              <a:t>                     Considerations</a:t>
            </a:r>
            <a:endParaRPr lang="en-GB"/>
          </a:p>
        </p:txBody>
      </p:sp>
      <p:pic>
        <p:nvPicPr>
          <p:cNvPr id="10" name="Content Placeholder 9" descr="Head with gears">
            <a:extLst>
              <a:ext uri="{FF2B5EF4-FFF2-40B4-BE49-F238E27FC236}">
                <a16:creationId xmlns:a16="http://schemas.microsoft.com/office/drawing/2014/main" id="{37651749-B86F-4968-B44C-21E9A3FD59E9}"/>
              </a:ext>
            </a:extLst>
          </p:cNvPr>
          <p:cNvPicPr>
            <a:picLocks noGrp="1" noChangeAspect="1"/>
          </p:cNvPicPr>
          <p:nvPr>
            <p:ph sz="quarter" idx="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145" y="1600406"/>
            <a:ext cx="914400" cy="914400"/>
          </a:xfrm>
        </p:spPr>
      </p:pic>
      <p:pic>
        <p:nvPicPr>
          <p:cNvPr id="12" name="Graphic 11" descr="Lightbulb">
            <a:extLst>
              <a:ext uri="{FF2B5EF4-FFF2-40B4-BE49-F238E27FC236}">
                <a16:creationId xmlns:a16="http://schemas.microsoft.com/office/drawing/2014/main" id="{4E0F9D65-7F9A-4477-B0F5-06FF4BA7C5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32727" y="1592984"/>
            <a:ext cx="914400" cy="914400"/>
          </a:xfrm>
          <a:prstGeom prst="rect">
            <a:avLst/>
          </a:prstGeom>
        </p:spPr>
      </p:pic>
      <p:sp>
        <p:nvSpPr>
          <p:cNvPr id="13" name="Content Placeholder 4">
            <a:extLst>
              <a:ext uri="{FF2B5EF4-FFF2-40B4-BE49-F238E27FC236}">
                <a16:creationId xmlns:a16="http://schemas.microsoft.com/office/drawing/2014/main" id="{0A0FB8A2-3FE4-4004-9305-6D585480AFE3}"/>
              </a:ext>
            </a:extLst>
          </p:cNvPr>
          <p:cNvSpPr txBox="1">
            <a:spLocks/>
          </p:cNvSpPr>
          <p:nvPr/>
        </p:nvSpPr>
        <p:spPr>
          <a:xfrm>
            <a:off x="6194425" y="2505075"/>
            <a:ext cx="5157787" cy="3684588"/>
          </a:xfrm>
          <a:prstGeom prst="rect">
            <a:avLst/>
          </a:prstGeom>
          <a:ln w="28575">
            <a:solidFill>
              <a:srgbClr val="7EAF35"/>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a:latin typeface="Candara" panose="020E0502030303020204" pitchFamily="34" charset="0"/>
              </a:rPr>
              <a:t>Limited or no choice identified for two disciplines ‘law’ and ‘architecture’</a:t>
            </a:r>
          </a:p>
          <a:p>
            <a:pPr fontAlgn="auto">
              <a:spcAft>
                <a:spcPts val="0"/>
              </a:spcAft>
            </a:pPr>
            <a:r>
              <a:rPr lang="en-US" sz="2400">
                <a:latin typeface="Candara" panose="020E0502030303020204" pitchFamily="34" charset="0"/>
              </a:rPr>
              <a:t>A few students need assistance in identifying their discipline</a:t>
            </a:r>
          </a:p>
          <a:p>
            <a:pPr fontAlgn="auto">
              <a:spcAft>
                <a:spcPts val="0"/>
              </a:spcAft>
            </a:pPr>
            <a:endParaRPr lang="en-US" sz="2400">
              <a:latin typeface="Candara" panose="020E0502030303020204" pitchFamily="34" charset="0"/>
            </a:endParaRPr>
          </a:p>
          <a:p>
            <a:pPr marL="0" indent="0" fontAlgn="auto">
              <a:spcAft>
                <a:spcPts val="0"/>
              </a:spcAft>
              <a:buFont typeface="Arial" panose="020B0604020202020204" pitchFamily="34" charset="0"/>
              <a:buNone/>
            </a:pPr>
            <a:endParaRPr lang="en-GB" sz="2400">
              <a:latin typeface="Candara" panose="020E0502030303020204" pitchFamily="34" charset="0"/>
            </a:endParaRPr>
          </a:p>
        </p:txBody>
      </p:sp>
      <p:sp>
        <p:nvSpPr>
          <p:cNvPr id="14" name="Speech Bubble: Rectangle 13">
            <a:extLst>
              <a:ext uri="{FF2B5EF4-FFF2-40B4-BE49-F238E27FC236}">
                <a16:creationId xmlns:a16="http://schemas.microsoft.com/office/drawing/2014/main" id="{F8013443-E477-41D4-831E-83AA17239228}"/>
              </a:ext>
            </a:extLst>
          </p:cNvPr>
          <p:cNvSpPr/>
          <p:nvPr/>
        </p:nvSpPr>
        <p:spPr>
          <a:xfrm>
            <a:off x="9101246" y="4830618"/>
            <a:ext cx="2647013" cy="1662257"/>
          </a:xfrm>
          <a:prstGeom prst="wedgeRectCallout">
            <a:avLst>
              <a:gd name="adj1" fmla="val 53490"/>
              <a:gd name="adj2" fmla="val 5972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a:solidFill>
                  <a:schemeClr val="tx1"/>
                </a:solidFill>
              </a:rPr>
              <a:t>Tutor comment</a:t>
            </a:r>
            <a:r>
              <a:rPr lang="en-US" sz="1600"/>
              <a:t>: I had an architecture student who was a bit disappointed that he couldn't review articles relevant to his subject</a:t>
            </a:r>
            <a:endParaRPr lang="en-GB" sz="1600"/>
          </a:p>
        </p:txBody>
      </p:sp>
      <p:sp>
        <p:nvSpPr>
          <p:cNvPr id="15" name="Speech Bubble: Rectangle 14">
            <a:extLst>
              <a:ext uri="{FF2B5EF4-FFF2-40B4-BE49-F238E27FC236}">
                <a16:creationId xmlns:a16="http://schemas.microsoft.com/office/drawing/2014/main" id="{348AD91D-8A9C-4CA0-8CB0-D1FE95C4EB5E}"/>
              </a:ext>
            </a:extLst>
          </p:cNvPr>
          <p:cNvSpPr/>
          <p:nvPr/>
        </p:nvSpPr>
        <p:spPr>
          <a:xfrm>
            <a:off x="374038" y="5749636"/>
            <a:ext cx="6571707" cy="743239"/>
          </a:xfrm>
          <a:prstGeom prst="wedgeRectCallout">
            <a:avLst>
              <a:gd name="adj1" fmla="val 53490"/>
              <a:gd name="adj2" fmla="val 5972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Most popular target article: ‘</a:t>
            </a:r>
            <a:r>
              <a:rPr lang="en-US" i="1"/>
              <a:t>Cultural paradoxes reflected in Brand meaning: McDonald’s in Shanghai, China’ </a:t>
            </a:r>
            <a:endParaRPr lang="en-GB" sz="1200" i="1">
              <a:latin typeface="Segoe Print" panose="02000600000000000000" pitchFamily="2" charset="0"/>
            </a:endParaRPr>
          </a:p>
        </p:txBody>
      </p:sp>
    </p:spTree>
    <p:extLst>
      <p:ext uri="{BB962C8B-B14F-4D97-AF65-F5344CB8AC3E}">
        <p14:creationId xmlns:p14="http://schemas.microsoft.com/office/powerpoint/2010/main" val="44350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500"/>
                                        <p:tgtEl>
                                          <p:spTgt spid="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1" end="1"/>
                                            </p:txEl>
                                          </p:spTgt>
                                        </p:tgtEl>
                                        <p:attrNameLst>
                                          <p:attrName>style.visibility</p:attrName>
                                        </p:attrNameLst>
                                      </p:cBhvr>
                                      <p:to>
                                        <p:strVal val="visible"/>
                                      </p:to>
                                    </p:set>
                                    <p:animEffect transition="in" filter="fade">
                                      <p:cBhvr>
                                        <p:cTn id="54"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39407-54DA-4C18-8CFE-F0EE32006F2E}"/>
              </a:ext>
            </a:extLst>
          </p:cNvPr>
          <p:cNvSpPr txBox="1"/>
          <p:nvPr/>
        </p:nvSpPr>
        <p:spPr>
          <a:xfrm>
            <a:off x="695400" y="764704"/>
            <a:ext cx="9649072" cy="2862322"/>
          </a:xfrm>
          <a:prstGeom prst="rect">
            <a:avLst/>
          </a:prstGeom>
          <a:noFill/>
        </p:spPr>
        <p:txBody>
          <a:bodyPr wrap="square" rtlCol="0">
            <a:spAutoFit/>
          </a:bodyPr>
          <a:lstStyle/>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solidFill>
                <a:schemeClr val="tx1"/>
              </a:solidFill>
              <a:latin typeface="Candara" panose="020E0502030303020204" pitchFamily="34" charset="0"/>
            </a:endParaRPr>
          </a:p>
          <a:p>
            <a:endParaRPr lang="en-GB"/>
          </a:p>
        </p:txBody>
      </p:sp>
      <p:sp>
        <p:nvSpPr>
          <p:cNvPr id="4" name="Title 3">
            <a:extLst>
              <a:ext uri="{FF2B5EF4-FFF2-40B4-BE49-F238E27FC236}">
                <a16:creationId xmlns:a16="http://schemas.microsoft.com/office/drawing/2014/main" id="{9F3DB52F-55CA-477F-88CB-4143299FB486}"/>
              </a:ext>
            </a:extLst>
          </p:cNvPr>
          <p:cNvSpPr>
            <a:spLocks noGrp="1"/>
          </p:cNvSpPr>
          <p:nvPr>
            <p:ph type="title"/>
          </p:nvPr>
        </p:nvSpPr>
        <p:spPr/>
        <p:txBody>
          <a:bodyPr/>
          <a:lstStyle/>
          <a:p>
            <a:r>
              <a:rPr lang="en-US">
                <a:latin typeface="Candara" panose="020E0502030303020204" pitchFamily="34" charset="0"/>
              </a:rPr>
              <a:t>Evaluation of the assignment task/course</a:t>
            </a:r>
            <a:endParaRPr lang="en-GB">
              <a:latin typeface="Candara" panose="020E0502030303020204" pitchFamily="34" charset="0"/>
            </a:endParaRPr>
          </a:p>
        </p:txBody>
      </p:sp>
      <p:sp>
        <p:nvSpPr>
          <p:cNvPr id="6" name="Text Placeholder 5">
            <a:extLst>
              <a:ext uri="{FF2B5EF4-FFF2-40B4-BE49-F238E27FC236}">
                <a16:creationId xmlns:a16="http://schemas.microsoft.com/office/drawing/2014/main" id="{0DD8E190-E89F-4979-934C-8C8129712271}"/>
              </a:ext>
            </a:extLst>
          </p:cNvPr>
          <p:cNvSpPr>
            <a:spLocks noGrp="1"/>
          </p:cNvSpPr>
          <p:nvPr>
            <p:ph type="body" idx="1"/>
          </p:nvPr>
        </p:nvSpPr>
        <p:spPr>
          <a:ln w="38100">
            <a:solidFill>
              <a:srgbClr val="7EAF35"/>
            </a:solidFill>
          </a:ln>
        </p:spPr>
        <p:txBody>
          <a:bodyPr/>
          <a:lstStyle/>
          <a:p>
            <a:pPr algn="ctr"/>
            <a:r>
              <a:rPr lang="en-US"/>
              <a:t>    W</a:t>
            </a:r>
            <a:r>
              <a:rPr lang="en-US">
                <a:latin typeface="Candara" panose="020E0502030303020204" pitchFamily="34" charset="0"/>
              </a:rPr>
              <a:t>hat worked</a:t>
            </a:r>
            <a:endParaRPr lang="en-GB">
              <a:latin typeface="Candara" panose="020E0502030303020204" pitchFamily="34" charset="0"/>
            </a:endParaRPr>
          </a:p>
        </p:txBody>
      </p:sp>
      <p:sp>
        <p:nvSpPr>
          <p:cNvPr id="5" name="Content Placeholder 4">
            <a:extLst>
              <a:ext uri="{FF2B5EF4-FFF2-40B4-BE49-F238E27FC236}">
                <a16:creationId xmlns:a16="http://schemas.microsoft.com/office/drawing/2014/main" id="{5ED71B03-AA1A-45A5-A027-E8F84657CF7D}"/>
              </a:ext>
            </a:extLst>
          </p:cNvPr>
          <p:cNvSpPr>
            <a:spLocks noGrp="1"/>
          </p:cNvSpPr>
          <p:nvPr>
            <p:ph sz="half" idx="2"/>
          </p:nvPr>
        </p:nvSpPr>
        <p:spPr>
          <a:ln w="28575">
            <a:solidFill>
              <a:srgbClr val="7EAF35"/>
            </a:solidFill>
          </a:ln>
        </p:spPr>
        <p:txBody>
          <a:bodyPr>
            <a:normAutofit/>
          </a:bodyPr>
          <a:lstStyle/>
          <a:p>
            <a:r>
              <a:rPr lang="en-US" sz="2400">
                <a:latin typeface="Candara" panose="020E0502030303020204" pitchFamily="34" charset="0"/>
              </a:rPr>
              <a:t> Most students and most tutors saw the relevance of the task to future studies. </a:t>
            </a:r>
          </a:p>
          <a:p>
            <a:pPr marL="0" indent="0">
              <a:buNone/>
            </a:pPr>
            <a:endParaRPr lang="en-GB" sz="2400">
              <a:latin typeface="Candara" panose="020E0502030303020204" pitchFamily="34" charset="0"/>
            </a:endParaRPr>
          </a:p>
        </p:txBody>
      </p:sp>
      <p:sp>
        <p:nvSpPr>
          <p:cNvPr id="7" name="Text Placeholder 6">
            <a:extLst>
              <a:ext uri="{FF2B5EF4-FFF2-40B4-BE49-F238E27FC236}">
                <a16:creationId xmlns:a16="http://schemas.microsoft.com/office/drawing/2014/main" id="{45379D51-FFA2-44DC-B91B-2C0CEDC69D92}"/>
              </a:ext>
            </a:extLst>
          </p:cNvPr>
          <p:cNvSpPr>
            <a:spLocks noGrp="1"/>
          </p:cNvSpPr>
          <p:nvPr>
            <p:ph type="body" sz="quarter" idx="3"/>
          </p:nvPr>
        </p:nvSpPr>
        <p:spPr>
          <a:ln w="38100">
            <a:solidFill>
              <a:srgbClr val="7EAF35"/>
            </a:solidFill>
          </a:ln>
        </p:spPr>
        <p:txBody>
          <a:bodyPr/>
          <a:lstStyle/>
          <a:p>
            <a:r>
              <a:rPr lang="en-US"/>
              <a:t>                     Considerations</a:t>
            </a:r>
            <a:endParaRPr lang="en-GB"/>
          </a:p>
        </p:txBody>
      </p:sp>
      <p:pic>
        <p:nvPicPr>
          <p:cNvPr id="10" name="Content Placeholder 9" descr="Head with gears">
            <a:extLst>
              <a:ext uri="{FF2B5EF4-FFF2-40B4-BE49-F238E27FC236}">
                <a16:creationId xmlns:a16="http://schemas.microsoft.com/office/drawing/2014/main" id="{37651749-B86F-4968-B44C-21E9A3FD59E9}"/>
              </a:ext>
            </a:extLst>
          </p:cNvPr>
          <p:cNvPicPr>
            <a:picLocks noGrp="1" noChangeAspect="1"/>
          </p:cNvPicPr>
          <p:nvPr>
            <p:ph sz="quarter" idx="4"/>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145" y="1600406"/>
            <a:ext cx="914400" cy="914400"/>
          </a:xfrm>
        </p:spPr>
      </p:pic>
      <p:pic>
        <p:nvPicPr>
          <p:cNvPr id="12" name="Graphic 11" descr="Lightbulb">
            <a:extLst>
              <a:ext uri="{FF2B5EF4-FFF2-40B4-BE49-F238E27FC236}">
                <a16:creationId xmlns:a16="http://schemas.microsoft.com/office/drawing/2014/main" id="{4E0F9D65-7F9A-4477-B0F5-06FF4BA7C5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32727" y="1592984"/>
            <a:ext cx="914400" cy="914400"/>
          </a:xfrm>
          <a:prstGeom prst="rect">
            <a:avLst/>
          </a:prstGeom>
        </p:spPr>
      </p:pic>
      <p:sp>
        <p:nvSpPr>
          <p:cNvPr id="13" name="Content Placeholder 4">
            <a:extLst>
              <a:ext uri="{FF2B5EF4-FFF2-40B4-BE49-F238E27FC236}">
                <a16:creationId xmlns:a16="http://schemas.microsoft.com/office/drawing/2014/main" id="{0A0FB8A2-3FE4-4004-9305-6D585480AFE3}"/>
              </a:ext>
            </a:extLst>
          </p:cNvPr>
          <p:cNvSpPr txBox="1">
            <a:spLocks/>
          </p:cNvSpPr>
          <p:nvPr/>
        </p:nvSpPr>
        <p:spPr>
          <a:xfrm>
            <a:off x="6194425" y="2505075"/>
            <a:ext cx="5157787" cy="3684588"/>
          </a:xfrm>
          <a:prstGeom prst="rect">
            <a:avLst/>
          </a:prstGeom>
          <a:ln w="28575">
            <a:solidFill>
              <a:srgbClr val="7EAF35"/>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2400">
                <a:latin typeface="Candara" panose="020E0502030303020204" pitchFamily="34" charset="0"/>
              </a:rPr>
              <a:t>Reading full discipline-specific research articles challenging</a:t>
            </a:r>
          </a:p>
          <a:p>
            <a:pPr fontAlgn="auto">
              <a:spcAft>
                <a:spcPts val="0"/>
              </a:spcAft>
            </a:pPr>
            <a:r>
              <a:rPr lang="en-US" sz="2400">
                <a:latin typeface="Candara" panose="020E0502030303020204" pitchFamily="34" charset="0"/>
              </a:rPr>
              <a:t>Some students needed assistance in selecting their two further articles</a:t>
            </a:r>
          </a:p>
          <a:p>
            <a:pPr marL="0" indent="0" fontAlgn="auto">
              <a:spcAft>
                <a:spcPts val="0"/>
              </a:spcAft>
              <a:buFont typeface="Arial" panose="020B0604020202020204" pitchFamily="34" charset="0"/>
              <a:buNone/>
            </a:pPr>
            <a:endParaRPr lang="en-GB" sz="2400">
              <a:latin typeface="Candara" panose="020E0502030303020204" pitchFamily="34" charset="0"/>
            </a:endParaRPr>
          </a:p>
        </p:txBody>
      </p:sp>
      <p:sp>
        <p:nvSpPr>
          <p:cNvPr id="14" name="Speech Bubble: Rectangle 13">
            <a:extLst>
              <a:ext uri="{FF2B5EF4-FFF2-40B4-BE49-F238E27FC236}">
                <a16:creationId xmlns:a16="http://schemas.microsoft.com/office/drawing/2014/main" id="{F8013443-E477-41D4-831E-83AA17239228}"/>
              </a:ext>
            </a:extLst>
          </p:cNvPr>
          <p:cNvSpPr/>
          <p:nvPr/>
        </p:nvSpPr>
        <p:spPr>
          <a:xfrm>
            <a:off x="8402489" y="3985585"/>
            <a:ext cx="3426296" cy="2507291"/>
          </a:xfrm>
          <a:prstGeom prst="wedgeRectCallout">
            <a:avLst>
              <a:gd name="adj1" fmla="val 53490"/>
              <a:gd name="adj2" fmla="val 5972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a:solidFill>
                  <a:schemeClr val="tx1"/>
                </a:solidFill>
              </a:rPr>
              <a:t>Student</a:t>
            </a:r>
            <a:r>
              <a:rPr lang="en-US" sz="1600"/>
              <a:t>: It is the first time that I read the research articles in English. I learned how to analyze its structure, aims and methods. I tried to connected those articles with the Chinese research articles I've read before, in the aspect of organization and methodology.</a:t>
            </a:r>
          </a:p>
          <a:p>
            <a:pPr algn="ctr"/>
            <a:endParaRPr lang="en-GB" sz="1600" i="1">
              <a:latin typeface="Segoe Print" panose="02000600000000000000" pitchFamily="2" charset="0"/>
            </a:endParaRPr>
          </a:p>
        </p:txBody>
      </p:sp>
      <p:sp>
        <p:nvSpPr>
          <p:cNvPr id="15" name="Speech Bubble: Rectangle 14">
            <a:extLst>
              <a:ext uri="{FF2B5EF4-FFF2-40B4-BE49-F238E27FC236}">
                <a16:creationId xmlns:a16="http://schemas.microsoft.com/office/drawing/2014/main" id="{348AD91D-8A9C-4CA0-8CB0-D1FE95C4EB5E}"/>
              </a:ext>
            </a:extLst>
          </p:cNvPr>
          <p:cNvSpPr/>
          <p:nvPr/>
        </p:nvSpPr>
        <p:spPr>
          <a:xfrm>
            <a:off x="222867" y="4221019"/>
            <a:ext cx="5721962" cy="2401167"/>
          </a:xfrm>
          <a:prstGeom prst="wedgeRectCallout">
            <a:avLst>
              <a:gd name="adj1" fmla="val 53490"/>
              <a:gd name="adj2" fmla="val 5972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a:solidFill>
                  <a:schemeClr val="tx1"/>
                </a:solidFill>
              </a:rPr>
              <a:t>Student</a:t>
            </a:r>
            <a:r>
              <a:rPr lang="en-US" sz="1600"/>
              <a:t>: In the previous learning experience, there was little opportunity to evaluate other people's research report. So I learn a lot from </a:t>
            </a:r>
            <a:r>
              <a:rPr lang="en-US" sz="1600" err="1"/>
              <a:t>writting</a:t>
            </a:r>
            <a:r>
              <a:rPr lang="en-US" sz="1600"/>
              <a:t> the Critical Review […] how to analyze articles and the useful language. But what benefited me the most was how to think critically in writing, because we all need to compare aims and research methods in stage 2. For postgraduate students, the ability to think critically and analyze research reports is extremely necessary.</a:t>
            </a:r>
          </a:p>
          <a:p>
            <a:pPr algn="ctr"/>
            <a:endParaRPr lang="en-GB" sz="1200" b="1" i="1">
              <a:latin typeface="Segoe Print" panose="02000600000000000000" pitchFamily="2" charset="0"/>
            </a:endParaRPr>
          </a:p>
        </p:txBody>
      </p:sp>
      <p:sp>
        <p:nvSpPr>
          <p:cNvPr id="16" name="Speech Bubble: Rectangle 15">
            <a:extLst>
              <a:ext uri="{FF2B5EF4-FFF2-40B4-BE49-F238E27FC236}">
                <a16:creationId xmlns:a16="http://schemas.microsoft.com/office/drawing/2014/main" id="{A30F2227-ACF4-4702-8096-D2BB3519184D}"/>
              </a:ext>
            </a:extLst>
          </p:cNvPr>
          <p:cNvSpPr/>
          <p:nvPr/>
        </p:nvSpPr>
        <p:spPr>
          <a:xfrm>
            <a:off x="6055454" y="4692913"/>
            <a:ext cx="2289156" cy="1092633"/>
          </a:xfrm>
          <a:prstGeom prst="wedgeRectCallout">
            <a:avLst>
              <a:gd name="adj1" fmla="val 53490"/>
              <a:gd name="adj2" fmla="val 5972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600">
                <a:solidFill>
                  <a:schemeClr val="tx1"/>
                </a:solidFill>
              </a:rPr>
              <a:t>Tutor</a:t>
            </a:r>
            <a:r>
              <a:rPr lang="en-US" sz="1600"/>
              <a:t>: This is part of the course I was really impressed with</a:t>
            </a:r>
            <a:endParaRPr lang="en-GB" sz="1600" i="1">
              <a:latin typeface="Segoe Print" panose="02000600000000000000" pitchFamily="2" charset="0"/>
            </a:endParaRPr>
          </a:p>
        </p:txBody>
      </p:sp>
    </p:spTree>
    <p:extLst>
      <p:ext uri="{BB962C8B-B14F-4D97-AF65-F5344CB8AC3E}">
        <p14:creationId xmlns:p14="http://schemas.microsoft.com/office/powerpoint/2010/main" val="283907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
                                            <p:txEl>
                                              <p:pRg st="1" end="1"/>
                                            </p:txEl>
                                          </p:spTgt>
                                        </p:tgtEl>
                                        <p:attrNameLst>
                                          <p:attrName>style.visibility</p:attrName>
                                        </p:attrNameLst>
                                      </p:cBhvr>
                                      <p:to>
                                        <p:strVal val="visible"/>
                                      </p:to>
                                    </p:set>
                                    <p:animEffect transition="in" filter="fade">
                                      <p:cBhvr>
                                        <p:cTn id="4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DB52F-55CA-477F-88CB-4143299FB486}"/>
              </a:ext>
            </a:extLst>
          </p:cNvPr>
          <p:cNvSpPr>
            <a:spLocks noGrp="1"/>
          </p:cNvSpPr>
          <p:nvPr>
            <p:ph type="title"/>
          </p:nvPr>
        </p:nvSpPr>
        <p:spPr/>
        <p:txBody>
          <a:bodyPr/>
          <a:lstStyle/>
          <a:p>
            <a:r>
              <a:rPr lang="en-US">
                <a:latin typeface="Candara" panose="020E0502030303020204" pitchFamily="34" charset="0"/>
              </a:rPr>
              <a:t>Summary &amp; going forward</a:t>
            </a:r>
            <a:endParaRPr lang="en-GB">
              <a:latin typeface="Candara" panose="020E0502030303020204" pitchFamily="34" charset="0"/>
            </a:endParaRPr>
          </a:p>
        </p:txBody>
      </p:sp>
      <p:sp>
        <p:nvSpPr>
          <p:cNvPr id="5" name="Content Placeholder 4">
            <a:extLst>
              <a:ext uri="{FF2B5EF4-FFF2-40B4-BE49-F238E27FC236}">
                <a16:creationId xmlns:a16="http://schemas.microsoft.com/office/drawing/2014/main" id="{5ED71B03-AA1A-45A5-A027-E8F84657CF7D}"/>
              </a:ext>
            </a:extLst>
          </p:cNvPr>
          <p:cNvSpPr>
            <a:spLocks noGrp="1"/>
          </p:cNvSpPr>
          <p:nvPr>
            <p:ph sz="half" idx="1"/>
          </p:nvPr>
        </p:nvSpPr>
        <p:spPr>
          <a:ln w="28575">
            <a:solidFill>
              <a:srgbClr val="7EAF35"/>
            </a:solidFill>
          </a:ln>
        </p:spPr>
        <p:txBody>
          <a:bodyPr>
            <a:normAutofit/>
          </a:bodyPr>
          <a:lstStyle/>
          <a:p>
            <a:r>
              <a:rPr lang="en-US" sz="2400">
                <a:latin typeface="Candara" panose="020E0502030303020204" pitchFamily="34" charset="0"/>
              </a:rPr>
              <a:t>A </a:t>
            </a:r>
            <a:r>
              <a:rPr lang="en-US" sz="2400" b="1">
                <a:solidFill>
                  <a:srgbClr val="7AA379"/>
                </a:solidFill>
                <a:latin typeface="Candara" panose="020E0502030303020204" pitchFamily="34" charset="0"/>
              </a:rPr>
              <a:t>general academic written genre    </a:t>
            </a:r>
            <a:r>
              <a:rPr lang="en-US" sz="2400">
                <a:latin typeface="Candara" panose="020E0502030303020204" pitchFamily="34" charset="0"/>
              </a:rPr>
              <a:t>( Critical Review) </a:t>
            </a:r>
            <a:r>
              <a:rPr lang="en-US" sz="2400" b="1">
                <a:solidFill>
                  <a:srgbClr val="7AA379"/>
                </a:solidFill>
                <a:latin typeface="Candara" panose="020E0502030303020204" pitchFamily="34" charset="0"/>
              </a:rPr>
              <a:t>common</a:t>
            </a:r>
            <a:r>
              <a:rPr lang="en-US" sz="2400">
                <a:latin typeface="Candara" panose="020E0502030303020204" pitchFamily="34" charset="0"/>
              </a:rPr>
              <a:t> to different destination courses &amp; a  </a:t>
            </a:r>
            <a:r>
              <a:rPr lang="en-US" sz="2400" b="1">
                <a:solidFill>
                  <a:srgbClr val="7AA379"/>
                </a:solidFill>
                <a:latin typeface="Candara" panose="020E0502030303020204" pitchFamily="34" charset="0"/>
              </a:rPr>
              <a:t>discipline-specific </a:t>
            </a:r>
            <a:r>
              <a:rPr lang="en-US" sz="2400">
                <a:latin typeface="Candara" panose="020E0502030303020204" pitchFamily="34" charset="0"/>
              </a:rPr>
              <a:t>reading list</a:t>
            </a:r>
          </a:p>
          <a:p>
            <a:r>
              <a:rPr lang="en-US" sz="2400" b="1">
                <a:solidFill>
                  <a:srgbClr val="7AA379"/>
                </a:solidFill>
                <a:latin typeface="Candara" panose="020E0502030303020204" pitchFamily="34" charset="0"/>
              </a:rPr>
              <a:t>Challenge</a:t>
            </a:r>
            <a:r>
              <a:rPr lang="en-US" sz="2400">
                <a:latin typeface="Candara" panose="020E0502030303020204" pitchFamily="34" charset="0"/>
              </a:rPr>
              <a:t> of discipline-specific research articles managed through supplying </a:t>
            </a:r>
            <a:r>
              <a:rPr lang="en-US" sz="2400" b="1">
                <a:solidFill>
                  <a:srgbClr val="7AA379"/>
                </a:solidFill>
                <a:latin typeface="Candara" panose="020E0502030303020204" pitchFamily="34" charset="0"/>
              </a:rPr>
              <a:t>target article</a:t>
            </a:r>
          </a:p>
          <a:p>
            <a:r>
              <a:rPr lang="en-US" sz="2400">
                <a:latin typeface="Candara" panose="020E0502030303020204" pitchFamily="34" charset="0"/>
              </a:rPr>
              <a:t> Integrates the cohort but does not address </a:t>
            </a:r>
            <a:r>
              <a:rPr lang="en-US" sz="2400" b="1">
                <a:solidFill>
                  <a:srgbClr val="7AA379"/>
                </a:solidFill>
                <a:latin typeface="Candara" panose="020E0502030303020204" pitchFamily="34" charset="0"/>
              </a:rPr>
              <a:t>individual discipline-specific writing needs/practices </a:t>
            </a:r>
            <a:r>
              <a:rPr lang="en-US" sz="2400">
                <a:latin typeface="Candara" panose="020E0502030303020204" pitchFamily="34" charset="0"/>
              </a:rPr>
              <a:t>(</a:t>
            </a:r>
            <a:r>
              <a:rPr lang="en-US" sz="2400" err="1">
                <a:latin typeface="Candara" panose="020E0502030303020204" pitchFamily="34" charset="0"/>
              </a:rPr>
              <a:t>i.e</a:t>
            </a:r>
            <a:r>
              <a:rPr lang="en-US" sz="2400">
                <a:latin typeface="Candara" panose="020E0502030303020204" pitchFamily="34" charset="0"/>
              </a:rPr>
              <a:t> fully ESAP)</a:t>
            </a:r>
            <a:endParaRPr lang="en-GB" sz="2400">
              <a:latin typeface="Candara" panose="020E0502030303020204" pitchFamily="34" charset="0"/>
            </a:endParaRPr>
          </a:p>
        </p:txBody>
      </p:sp>
      <p:sp>
        <p:nvSpPr>
          <p:cNvPr id="13" name="Content Placeholder 4">
            <a:extLst>
              <a:ext uri="{FF2B5EF4-FFF2-40B4-BE49-F238E27FC236}">
                <a16:creationId xmlns:a16="http://schemas.microsoft.com/office/drawing/2014/main" id="{0A0FB8A2-3FE4-4004-9305-6D585480AFE3}"/>
              </a:ext>
            </a:extLst>
          </p:cNvPr>
          <p:cNvSpPr txBox="1">
            <a:spLocks/>
          </p:cNvSpPr>
          <p:nvPr/>
        </p:nvSpPr>
        <p:spPr>
          <a:xfrm>
            <a:off x="6194425" y="1825625"/>
            <a:ext cx="5157787" cy="4364038"/>
          </a:xfrm>
          <a:prstGeom prst="rect">
            <a:avLst/>
          </a:prstGeom>
          <a:ln w="28575">
            <a:solidFill>
              <a:srgbClr val="7EAF35"/>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GB" sz="2400">
              <a:latin typeface="Candara" panose="020E0502030303020204" pitchFamily="34" charset="0"/>
            </a:endParaRPr>
          </a:p>
        </p:txBody>
      </p:sp>
      <p:sp>
        <p:nvSpPr>
          <p:cNvPr id="11" name="Content Placeholder 10">
            <a:extLst>
              <a:ext uri="{FF2B5EF4-FFF2-40B4-BE49-F238E27FC236}">
                <a16:creationId xmlns:a16="http://schemas.microsoft.com/office/drawing/2014/main" id="{D9CDC169-C7A5-4A73-9E3A-5C9A1CB2438F}"/>
              </a:ext>
            </a:extLst>
          </p:cNvPr>
          <p:cNvSpPr>
            <a:spLocks noGrp="1"/>
          </p:cNvSpPr>
          <p:nvPr>
            <p:ph sz="half" idx="2"/>
          </p:nvPr>
        </p:nvSpPr>
        <p:spPr/>
        <p:txBody>
          <a:bodyPr>
            <a:normAutofit/>
          </a:bodyPr>
          <a:lstStyle/>
          <a:p>
            <a:r>
              <a:rPr lang="en-US" sz="2400" i="1"/>
              <a:t>Going forward</a:t>
            </a:r>
          </a:p>
          <a:p>
            <a:r>
              <a:rPr lang="en-US" sz="2400" i="1"/>
              <a:t>‘customizable core’ </a:t>
            </a:r>
            <a:r>
              <a:rPr lang="en-US" sz="2400"/>
              <a:t>useful model to replicate</a:t>
            </a:r>
          </a:p>
          <a:p>
            <a:r>
              <a:rPr lang="en-US" sz="2400"/>
              <a:t>Develop learners’ </a:t>
            </a:r>
            <a:r>
              <a:rPr lang="en-US" sz="2400" b="1">
                <a:solidFill>
                  <a:srgbClr val="7AA379"/>
                </a:solidFill>
              </a:rPr>
              <a:t>initial understanding</a:t>
            </a:r>
            <a:r>
              <a:rPr lang="en-US" sz="2400" b="1"/>
              <a:t> </a:t>
            </a:r>
            <a:r>
              <a:rPr lang="en-US" sz="2400"/>
              <a:t>of the </a:t>
            </a:r>
            <a:r>
              <a:rPr lang="en-US" sz="2400" b="1">
                <a:solidFill>
                  <a:srgbClr val="7AA379"/>
                </a:solidFill>
              </a:rPr>
              <a:t>relationship between research in their field </a:t>
            </a:r>
            <a:r>
              <a:rPr lang="en-US" sz="2400" i="1" err="1"/>
              <a:t>e.g</a:t>
            </a:r>
            <a:r>
              <a:rPr lang="en-US" sz="2400"/>
              <a:t> looking at the mediation of messages around research in popular media</a:t>
            </a:r>
            <a:endParaRPr lang="en-GB" sz="2400"/>
          </a:p>
        </p:txBody>
      </p:sp>
      <p:pic>
        <p:nvPicPr>
          <p:cNvPr id="1026" name="Picture 2" descr="Tricks of the Trade: Finding Nuggets In the River of Medical Studies |  Center for Health Journalism">
            <a:extLst>
              <a:ext uri="{FF2B5EF4-FFF2-40B4-BE49-F238E27FC236}">
                <a16:creationId xmlns:a16="http://schemas.microsoft.com/office/drawing/2014/main" id="{C78306DF-0202-4AD3-B229-620977A56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6119" y="4892842"/>
            <a:ext cx="2714049" cy="1800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9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8FB4E9-E688-4F31-8441-C9F01ED93F9F}"/>
              </a:ext>
            </a:extLst>
          </p:cNvPr>
          <p:cNvSpPr>
            <a:spLocks noGrp="1"/>
          </p:cNvSpPr>
          <p:nvPr>
            <p:ph type="title"/>
          </p:nvPr>
        </p:nvSpPr>
        <p:spPr/>
        <p:txBody>
          <a:bodyPr/>
          <a:lstStyle/>
          <a:p>
            <a:r>
              <a:rPr lang="en-GB">
                <a:latin typeface="Candara" panose="020E0502030303020204" pitchFamily="34" charset="0"/>
              </a:rPr>
              <a:t>References</a:t>
            </a:r>
          </a:p>
        </p:txBody>
      </p:sp>
      <p:sp>
        <p:nvSpPr>
          <p:cNvPr id="4" name="Content Placeholder 3">
            <a:extLst>
              <a:ext uri="{FF2B5EF4-FFF2-40B4-BE49-F238E27FC236}">
                <a16:creationId xmlns:a16="http://schemas.microsoft.com/office/drawing/2014/main" id="{E5F71017-0D7A-4F3E-A346-7CA8E686BFBF}"/>
              </a:ext>
            </a:extLst>
          </p:cNvPr>
          <p:cNvSpPr>
            <a:spLocks noGrp="1"/>
          </p:cNvSpPr>
          <p:nvPr>
            <p:ph idx="1"/>
          </p:nvPr>
        </p:nvSpPr>
        <p:spPr>
          <a:xfrm>
            <a:off x="838200" y="1441342"/>
            <a:ext cx="10515600" cy="5051533"/>
          </a:xfrm>
          <a:ln w="28575">
            <a:solidFill>
              <a:srgbClr val="7AA379"/>
            </a:solidFill>
          </a:ln>
        </p:spPr>
        <p:txBody>
          <a:bodyPr>
            <a:normAutofit fontScale="62500" lnSpcReduction="20000"/>
          </a:bodyPr>
          <a:lstStyle/>
          <a:p>
            <a:pPr marL="0" indent="0">
              <a:lnSpc>
                <a:spcPct val="120000"/>
              </a:lnSpc>
              <a:buNone/>
            </a:pPr>
            <a:r>
              <a:rPr lang="en-GB" sz="3800">
                <a:latin typeface="Candara" panose="020E0502030303020204" pitchFamily="34" charset="0"/>
              </a:rPr>
              <a:t>de Chazal, E. (2013) The general-specific debate in EAP: Which case is the most convincing for most contexts? </a:t>
            </a:r>
            <a:r>
              <a:rPr lang="en-GB" sz="3800" i="1">
                <a:latin typeface="Candara" panose="020E0502030303020204" pitchFamily="34" charset="0"/>
              </a:rPr>
              <a:t>Journal of Second Language Teaching and Research 2</a:t>
            </a:r>
            <a:r>
              <a:rPr lang="en-GB" sz="3800">
                <a:latin typeface="Candara" panose="020E0502030303020204" pitchFamily="34" charset="0"/>
              </a:rPr>
              <a:t>: 135–48.</a:t>
            </a:r>
          </a:p>
          <a:p>
            <a:pPr marL="0" indent="0">
              <a:lnSpc>
                <a:spcPct val="120000"/>
              </a:lnSpc>
              <a:buNone/>
            </a:pPr>
            <a:endParaRPr lang="en-GB" sz="3800">
              <a:latin typeface="Candara" panose="020E0502030303020204" pitchFamily="34" charset="0"/>
            </a:endParaRPr>
          </a:p>
          <a:p>
            <a:pPr marL="0" indent="0">
              <a:lnSpc>
                <a:spcPct val="120000"/>
              </a:lnSpc>
              <a:buNone/>
            </a:pPr>
            <a:r>
              <a:rPr lang="en-GB" sz="3800">
                <a:latin typeface="Candara" panose="020E0502030303020204" pitchFamily="34" charset="0"/>
              </a:rPr>
              <a:t>Healey, M. &amp; Jenkins, A. (2009).</a:t>
            </a:r>
            <a:r>
              <a:rPr lang="en-GB" sz="3800" i="1">
                <a:latin typeface="Candara" panose="020E0502030303020204" pitchFamily="34" charset="0"/>
              </a:rPr>
              <a:t> Developing undergraduate research and inquiry. </a:t>
            </a:r>
            <a:r>
              <a:rPr lang="en-GB" sz="3800">
                <a:latin typeface="Candara" panose="020E0502030303020204" pitchFamily="34" charset="0"/>
              </a:rPr>
              <a:t>York: Higher Education Academy.</a:t>
            </a:r>
          </a:p>
          <a:p>
            <a:pPr marL="0" indent="0">
              <a:lnSpc>
                <a:spcPct val="120000"/>
              </a:lnSpc>
              <a:buNone/>
            </a:pPr>
            <a:endParaRPr lang="en-GB" sz="3800">
              <a:latin typeface="Candara" panose="020E0502030303020204" pitchFamily="34" charset="0"/>
            </a:endParaRPr>
          </a:p>
          <a:p>
            <a:pPr marL="0" indent="0">
              <a:lnSpc>
                <a:spcPct val="120000"/>
              </a:lnSpc>
              <a:buNone/>
            </a:pPr>
            <a:r>
              <a:rPr lang="en-GB" sz="3800">
                <a:latin typeface="Candara" panose="020E0502030303020204" pitchFamily="34" charset="0"/>
              </a:rPr>
              <a:t>Hyland, K. (2018). Sympathy for the devil? A defence of EAP. </a:t>
            </a:r>
            <a:r>
              <a:rPr lang="en-GB" sz="3800" i="1">
                <a:latin typeface="Candara" panose="020E0502030303020204" pitchFamily="34" charset="0"/>
              </a:rPr>
              <a:t>Language Teaching,</a:t>
            </a:r>
            <a:r>
              <a:rPr lang="en-GB" sz="3800">
                <a:latin typeface="Candara" panose="020E0502030303020204" pitchFamily="34" charset="0"/>
              </a:rPr>
              <a:t> </a:t>
            </a:r>
            <a:r>
              <a:rPr lang="en-GB" sz="3800" i="1">
                <a:latin typeface="Candara" panose="020E0502030303020204" pitchFamily="34" charset="0"/>
              </a:rPr>
              <a:t>51</a:t>
            </a:r>
            <a:r>
              <a:rPr lang="en-GB" sz="3800">
                <a:latin typeface="Candara" panose="020E0502030303020204" pitchFamily="34" charset="0"/>
              </a:rPr>
              <a:t>(3), 383-399.</a:t>
            </a:r>
          </a:p>
          <a:p>
            <a:pPr marL="0" indent="0">
              <a:lnSpc>
                <a:spcPct val="120000"/>
              </a:lnSpc>
              <a:buNone/>
            </a:pPr>
            <a:endParaRPr lang="en-GB" sz="3800">
              <a:latin typeface="Candara" panose="020E0502030303020204" pitchFamily="34" charset="0"/>
            </a:endParaRPr>
          </a:p>
          <a:p>
            <a:pPr marL="0" indent="0">
              <a:lnSpc>
                <a:spcPct val="120000"/>
              </a:lnSpc>
              <a:buNone/>
            </a:pPr>
            <a:r>
              <a:rPr lang="en-US" sz="3800">
                <a:latin typeface="Candara" panose="020E0502030303020204" pitchFamily="34" charset="0"/>
              </a:rPr>
              <a:t>University of Reading. (2017). </a:t>
            </a:r>
            <a:r>
              <a:rPr lang="en-US" sz="3800" i="1">
                <a:latin typeface="Candara" panose="020E0502030303020204" pitchFamily="34" charset="0"/>
              </a:rPr>
              <a:t>University of Reading Curriculum Framework.</a:t>
            </a:r>
            <a:endParaRPr lang="en-GB" sz="3800" i="1">
              <a:latin typeface="Candara" panose="020E0502030303020204" pitchFamily="34" charset="0"/>
            </a:endParaRPr>
          </a:p>
          <a:p>
            <a:pPr marL="0" indent="0">
              <a:buNone/>
            </a:pPr>
            <a:endParaRPr lang="en-GB"/>
          </a:p>
        </p:txBody>
      </p:sp>
      <p:sp>
        <p:nvSpPr>
          <p:cNvPr id="3" name="Slide Number Placeholder 2">
            <a:extLst>
              <a:ext uri="{FF2B5EF4-FFF2-40B4-BE49-F238E27FC236}">
                <a16:creationId xmlns:a16="http://schemas.microsoft.com/office/drawing/2014/main" id="{C1002E2E-C88D-4E54-9C3F-8579300A73A4}"/>
              </a:ext>
            </a:extLst>
          </p:cNvPr>
          <p:cNvSpPr>
            <a:spLocks noGrp="1"/>
          </p:cNvSpPr>
          <p:nvPr>
            <p:ph type="sldNum" sz="quarter" idx="12"/>
          </p:nvPr>
        </p:nvSpPr>
        <p:spPr/>
        <p:txBody>
          <a:bodyPr/>
          <a:lstStyle/>
          <a:p>
            <a:fld id="{44C01B32-D1A0-401C-8867-70456BBB1E87}" type="slidenum">
              <a:rPr lang="en-GB" altLang="en-US" smtClean="0"/>
              <a:pPr/>
              <a:t>17</a:t>
            </a:fld>
            <a:endParaRPr lang="en-GB" altLang="en-US"/>
          </a:p>
        </p:txBody>
      </p:sp>
    </p:spTree>
    <p:extLst>
      <p:ext uri="{BB962C8B-B14F-4D97-AF65-F5344CB8AC3E}">
        <p14:creationId xmlns:p14="http://schemas.microsoft.com/office/powerpoint/2010/main" val="2640499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F61E957-CB6A-472E-B91F-199F500B169A}"/>
              </a:ext>
            </a:extLst>
          </p:cNvPr>
          <p:cNvPicPr>
            <a:picLocks noGrp="1" noChangeAspect="1"/>
          </p:cNvPicPr>
          <p:nvPr>
            <p:ph idx="1"/>
          </p:nvPr>
        </p:nvPicPr>
        <p:blipFill>
          <a:blip r:embed="rId3"/>
          <a:stretch>
            <a:fillRect/>
          </a:stretch>
        </p:blipFill>
        <p:spPr>
          <a:xfrm>
            <a:off x="0" y="-1"/>
            <a:ext cx="4871864" cy="6898779"/>
          </a:xfrm>
          <a:prstGeom prst="rect">
            <a:avLst/>
          </a:prstGeom>
        </p:spPr>
      </p:pic>
      <p:sp>
        <p:nvSpPr>
          <p:cNvPr id="4" name="Slide Number Placeholder 3">
            <a:extLst>
              <a:ext uri="{FF2B5EF4-FFF2-40B4-BE49-F238E27FC236}">
                <a16:creationId xmlns:a16="http://schemas.microsoft.com/office/drawing/2014/main" id="{0E19DFAD-22C8-41A5-B2BD-E46801F52B0D}"/>
              </a:ext>
            </a:extLst>
          </p:cNvPr>
          <p:cNvSpPr>
            <a:spLocks noGrp="1"/>
          </p:cNvSpPr>
          <p:nvPr>
            <p:ph type="sldNum" sz="quarter" idx="12"/>
          </p:nvPr>
        </p:nvSpPr>
        <p:spPr/>
        <p:txBody>
          <a:bodyPr/>
          <a:lstStyle/>
          <a:p>
            <a:fld id="{022746A3-F082-4EB7-AAFA-D386B924801E}" type="slidenum">
              <a:rPr lang="en-GB" smtClean="0"/>
              <a:t>2</a:t>
            </a:fld>
            <a:endParaRPr lang="en-GB"/>
          </a:p>
        </p:txBody>
      </p:sp>
      <p:graphicFrame>
        <p:nvGraphicFramePr>
          <p:cNvPr id="8" name="Content Placeholder 6">
            <a:extLst>
              <a:ext uri="{FF2B5EF4-FFF2-40B4-BE49-F238E27FC236}">
                <a16:creationId xmlns:a16="http://schemas.microsoft.com/office/drawing/2014/main" id="{A2F85BD9-DF6B-46AD-85AB-7CE39F59000A}"/>
              </a:ext>
            </a:extLst>
          </p:cNvPr>
          <p:cNvGraphicFramePr/>
          <p:nvPr>
            <p:extLst>
              <p:ext uri="{D42A27DB-BD31-4B8C-83A1-F6EECF244321}">
                <p14:modId xmlns:p14="http://schemas.microsoft.com/office/powerpoint/2010/main" val="4192472775"/>
              </p:ext>
            </p:extLst>
          </p:nvPr>
        </p:nvGraphicFramePr>
        <p:xfrm>
          <a:off x="5231904" y="1"/>
          <a:ext cx="6409928" cy="6898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Rounded Corners 6">
            <a:extLst>
              <a:ext uri="{FF2B5EF4-FFF2-40B4-BE49-F238E27FC236}">
                <a16:creationId xmlns:a16="http://schemas.microsoft.com/office/drawing/2014/main" id="{659857FF-9B90-41C9-9299-C6DBFD58E029}"/>
              </a:ext>
            </a:extLst>
          </p:cNvPr>
          <p:cNvSpPr/>
          <p:nvPr/>
        </p:nvSpPr>
        <p:spPr>
          <a:xfrm>
            <a:off x="5057775" y="0"/>
            <a:ext cx="6886575"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D4ACFAB9-7BB8-4FDA-AEAB-255D29135434}"/>
              </a:ext>
            </a:extLst>
          </p:cNvPr>
          <p:cNvSpPr/>
          <p:nvPr/>
        </p:nvSpPr>
        <p:spPr>
          <a:xfrm>
            <a:off x="5133975" y="1143000"/>
            <a:ext cx="6886575"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73EFAEF-5986-43B7-A8B4-CCBB1861342F}"/>
              </a:ext>
            </a:extLst>
          </p:cNvPr>
          <p:cNvSpPr/>
          <p:nvPr/>
        </p:nvSpPr>
        <p:spPr>
          <a:xfrm>
            <a:off x="4993579" y="2328192"/>
            <a:ext cx="6886575"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B9900BA7-8FB1-4805-92F6-F8DD770990D0}"/>
              </a:ext>
            </a:extLst>
          </p:cNvPr>
          <p:cNvSpPr/>
          <p:nvPr/>
        </p:nvSpPr>
        <p:spPr>
          <a:xfrm>
            <a:off x="4993579" y="3428999"/>
            <a:ext cx="6886575"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DEAA7F63-261F-45A1-85D4-BF0F0ADDA0A0}"/>
              </a:ext>
            </a:extLst>
          </p:cNvPr>
          <p:cNvSpPr/>
          <p:nvPr/>
        </p:nvSpPr>
        <p:spPr>
          <a:xfrm>
            <a:off x="5167312" y="4641850"/>
            <a:ext cx="6886575"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2645B971-A76B-44E7-91EE-0A16604B11FD}"/>
              </a:ext>
            </a:extLst>
          </p:cNvPr>
          <p:cNvSpPr/>
          <p:nvPr/>
        </p:nvSpPr>
        <p:spPr>
          <a:xfrm>
            <a:off x="5057774" y="5770315"/>
            <a:ext cx="6886575"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990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F61E957-CB6A-472E-B91F-199F500B169A}"/>
              </a:ext>
            </a:extLst>
          </p:cNvPr>
          <p:cNvPicPr>
            <a:picLocks noGrp="1" noChangeAspect="1"/>
          </p:cNvPicPr>
          <p:nvPr>
            <p:ph idx="1"/>
          </p:nvPr>
        </p:nvPicPr>
        <p:blipFill>
          <a:blip r:embed="rId3"/>
          <a:stretch>
            <a:fillRect/>
          </a:stretch>
        </p:blipFill>
        <p:spPr>
          <a:xfrm>
            <a:off x="0" y="-1"/>
            <a:ext cx="4871864" cy="6898779"/>
          </a:xfrm>
          <a:prstGeom prst="rect">
            <a:avLst/>
          </a:prstGeom>
        </p:spPr>
      </p:pic>
      <p:sp>
        <p:nvSpPr>
          <p:cNvPr id="4" name="Slide Number Placeholder 3">
            <a:extLst>
              <a:ext uri="{FF2B5EF4-FFF2-40B4-BE49-F238E27FC236}">
                <a16:creationId xmlns:a16="http://schemas.microsoft.com/office/drawing/2014/main" id="{0E19DFAD-22C8-41A5-B2BD-E46801F52B0D}"/>
              </a:ext>
            </a:extLst>
          </p:cNvPr>
          <p:cNvSpPr>
            <a:spLocks noGrp="1"/>
          </p:cNvSpPr>
          <p:nvPr>
            <p:ph type="sldNum" sz="quarter" idx="12"/>
          </p:nvPr>
        </p:nvSpPr>
        <p:spPr/>
        <p:txBody>
          <a:bodyPr/>
          <a:lstStyle/>
          <a:p>
            <a:fld id="{022746A3-F082-4EB7-AAFA-D386B924801E}" type="slidenum">
              <a:rPr lang="en-GB" smtClean="0"/>
              <a:t>3</a:t>
            </a:fld>
            <a:endParaRPr lang="en-GB"/>
          </a:p>
        </p:txBody>
      </p:sp>
      <p:graphicFrame>
        <p:nvGraphicFramePr>
          <p:cNvPr id="8" name="Content Placeholder 6">
            <a:extLst>
              <a:ext uri="{FF2B5EF4-FFF2-40B4-BE49-F238E27FC236}">
                <a16:creationId xmlns:a16="http://schemas.microsoft.com/office/drawing/2014/main" id="{A2F85BD9-DF6B-46AD-85AB-7CE39F59000A}"/>
              </a:ext>
            </a:extLst>
          </p:cNvPr>
          <p:cNvGraphicFramePr/>
          <p:nvPr/>
        </p:nvGraphicFramePr>
        <p:xfrm>
          <a:off x="5231904" y="1"/>
          <a:ext cx="6409928" cy="6898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9506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8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AD5B-2000-4F78-9F80-ECBF941D60F4}"/>
              </a:ext>
            </a:extLst>
          </p:cNvPr>
          <p:cNvSpPr>
            <a:spLocks noGrp="1"/>
          </p:cNvSpPr>
          <p:nvPr>
            <p:ph type="title"/>
          </p:nvPr>
        </p:nvSpPr>
        <p:spPr>
          <a:xfrm>
            <a:off x="191344" y="0"/>
            <a:ext cx="11450487" cy="1325563"/>
          </a:xfrm>
        </p:spPr>
        <p:txBody>
          <a:bodyPr/>
          <a:lstStyle/>
          <a:p>
            <a:r>
              <a:rPr lang="en-GB">
                <a:latin typeface="Candara" panose="020E0502030303020204" pitchFamily="34" charset="0"/>
              </a:rPr>
              <a:t>Discipline Specificity on Pre-sessional Courses  </a:t>
            </a:r>
          </a:p>
        </p:txBody>
      </p:sp>
      <p:sp>
        <p:nvSpPr>
          <p:cNvPr id="4" name="Speech Bubble: Rectangle with Corners Rounded 3">
            <a:extLst>
              <a:ext uri="{FF2B5EF4-FFF2-40B4-BE49-F238E27FC236}">
                <a16:creationId xmlns:a16="http://schemas.microsoft.com/office/drawing/2014/main" id="{F1070BE4-C189-496A-BDFA-6DCD81C36E4C}"/>
              </a:ext>
            </a:extLst>
          </p:cNvPr>
          <p:cNvSpPr/>
          <p:nvPr/>
        </p:nvSpPr>
        <p:spPr>
          <a:xfrm>
            <a:off x="412930" y="1728797"/>
            <a:ext cx="5002218" cy="2016224"/>
          </a:xfrm>
          <a:prstGeom prst="wedgeRoundRectCallou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GB">
                <a:solidFill>
                  <a:schemeClr val="tx1"/>
                </a:solidFill>
                <a:latin typeface="Candara" panose="020E0502030303020204" pitchFamily="34" charset="0"/>
              </a:rPr>
              <a:t>“….professional communities, each with its own particular practices, genres and communicative conventions…” </a:t>
            </a:r>
          </a:p>
          <a:p>
            <a:pPr>
              <a:spcBef>
                <a:spcPts val="600"/>
              </a:spcBef>
            </a:pPr>
            <a:r>
              <a:rPr lang="en-GB">
                <a:solidFill>
                  <a:schemeClr val="tx1"/>
                </a:solidFill>
                <a:latin typeface="Candara" panose="020E0502030303020204" pitchFamily="34" charset="0"/>
              </a:rPr>
              <a:t>(Hyland, 2018, p.391)</a:t>
            </a:r>
          </a:p>
        </p:txBody>
      </p:sp>
      <p:sp>
        <p:nvSpPr>
          <p:cNvPr id="5" name="Rectangle: Rounded Corners 4">
            <a:extLst>
              <a:ext uri="{FF2B5EF4-FFF2-40B4-BE49-F238E27FC236}">
                <a16:creationId xmlns:a16="http://schemas.microsoft.com/office/drawing/2014/main" id="{4C8D819E-67CF-40F5-94BD-12012F50F701}"/>
              </a:ext>
            </a:extLst>
          </p:cNvPr>
          <p:cNvSpPr/>
          <p:nvPr/>
        </p:nvSpPr>
        <p:spPr>
          <a:xfrm>
            <a:off x="1103697" y="1073535"/>
            <a:ext cx="3168352" cy="50405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Candara" panose="020E0502030303020204" pitchFamily="34" charset="0"/>
              </a:rPr>
              <a:t>Desirable…..</a:t>
            </a:r>
          </a:p>
        </p:txBody>
      </p:sp>
      <p:sp>
        <p:nvSpPr>
          <p:cNvPr id="7" name="Rectangle: Rounded Corners 6">
            <a:extLst>
              <a:ext uri="{FF2B5EF4-FFF2-40B4-BE49-F238E27FC236}">
                <a16:creationId xmlns:a16="http://schemas.microsoft.com/office/drawing/2014/main" id="{BD7EA406-9FEC-458C-8E21-7E2B60956810}"/>
              </a:ext>
            </a:extLst>
          </p:cNvPr>
          <p:cNvSpPr/>
          <p:nvPr/>
        </p:nvSpPr>
        <p:spPr>
          <a:xfrm>
            <a:off x="340922" y="4148255"/>
            <a:ext cx="5074226" cy="216024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tx1"/>
                </a:solidFill>
                <a:latin typeface="Candara" panose="020E0502030303020204" pitchFamily="34" charset="0"/>
              </a:rPr>
              <a:t>Relevance</a:t>
            </a:r>
            <a:r>
              <a:rPr lang="en-GB">
                <a:solidFill>
                  <a:schemeClr val="tx1"/>
                </a:solidFill>
                <a:latin typeface="Candara" panose="020E0502030303020204" pitchFamily="34" charset="0"/>
              </a:rPr>
              <a:t> of the EAP course is </a:t>
            </a:r>
            <a:r>
              <a:rPr lang="en-GB" b="1">
                <a:solidFill>
                  <a:schemeClr val="tx1"/>
                </a:solidFill>
                <a:latin typeface="Candara" panose="020E0502030303020204" pitchFamily="34" charset="0"/>
              </a:rPr>
              <a:t>more obvious </a:t>
            </a:r>
            <a:r>
              <a:rPr lang="en-GB">
                <a:solidFill>
                  <a:schemeClr val="tx1"/>
                </a:solidFill>
                <a:latin typeface="Candara" panose="020E0502030303020204" pitchFamily="34" charset="0"/>
              </a:rPr>
              <a:t>to students – perhaps </a:t>
            </a:r>
            <a:r>
              <a:rPr lang="en-GB" b="1">
                <a:solidFill>
                  <a:schemeClr val="tx1"/>
                </a:solidFill>
                <a:latin typeface="Candara" panose="020E0502030303020204" pitchFamily="34" charset="0"/>
              </a:rPr>
              <a:t>more motivating</a:t>
            </a:r>
          </a:p>
          <a:p>
            <a:endParaRPr lang="en-GB">
              <a:solidFill>
                <a:schemeClr val="tx1"/>
              </a:solidFill>
              <a:latin typeface="Candara" panose="020E0502030303020204" pitchFamily="34" charset="0"/>
            </a:endParaRPr>
          </a:p>
          <a:p>
            <a:r>
              <a:rPr lang="en-GB">
                <a:solidFill>
                  <a:schemeClr val="tx1"/>
                </a:solidFill>
                <a:latin typeface="Candara" panose="020E0502030303020204" pitchFamily="34" charset="0"/>
              </a:rPr>
              <a:t>Students can activate and draw on </a:t>
            </a:r>
            <a:r>
              <a:rPr lang="en-GB" b="1">
                <a:solidFill>
                  <a:schemeClr val="tx1"/>
                </a:solidFill>
                <a:latin typeface="Candara" panose="020E0502030303020204" pitchFamily="34" charset="0"/>
              </a:rPr>
              <a:t>subject-specific knowledge</a:t>
            </a:r>
          </a:p>
          <a:p>
            <a:pPr algn="ctr"/>
            <a:endParaRPr lang="en-GB"/>
          </a:p>
        </p:txBody>
      </p:sp>
      <p:sp>
        <p:nvSpPr>
          <p:cNvPr id="11" name="Rectangle: Rounded Corners 10">
            <a:extLst>
              <a:ext uri="{FF2B5EF4-FFF2-40B4-BE49-F238E27FC236}">
                <a16:creationId xmlns:a16="http://schemas.microsoft.com/office/drawing/2014/main" id="{CF52867A-B35A-4F06-B818-3E4A587959C9}"/>
              </a:ext>
            </a:extLst>
          </p:cNvPr>
          <p:cNvSpPr/>
          <p:nvPr/>
        </p:nvSpPr>
        <p:spPr>
          <a:xfrm>
            <a:off x="7451900" y="1068240"/>
            <a:ext cx="3168352" cy="5040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Candara" panose="020E0502030303020204" pitchFamily="34" charset="0"/>
              </a:rPr>
              <a:t>But challenging…..</a:t>
            </a:r>
          </a:p>
        </p:txBody>
      </p:sp>
      <p:sp>
        <p:nvSpPr>
          <p:cNvPr id="12" name="Rectangle: Rounded Corners 11">
            <a:extLst>
              <a:ext uri="{FF2B5EF4-FFF2-40B4-BE49-F238E27FC236}">
                <a16:creationId xmlns:a16="http://schemas.microsoft.com/office/drawing/2014/main" id="{1D32DA7E-1DD9-4FB3-9B7E-E57750780ECD}"/>
              </a:ext>
            </a:extLst>
          </p:cNvPr>
          <p:cNvSpPr/>
          <p:nvPr/>
        </p:nvSpPr>
        <p:spPr>
          <a:xfrm>
            <a:off x="6543304" y="3386953"/>
            <a:ext cx="5249714" cy="97158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latin typeface="Candara" panose="020E0502030303020204" pitchFamily="34" charset="0"/>
            </a:endParaRPr>
          </a:p>
          <a:p>
            <a:r>
              <a:rPr lang="en-GB">
                <a:solidFill>
                  <a:schemeClr val="tx1"/>
                </a:solidFill>
                <a:latin typeface="Candara" panose="020E0502030303020204" pitchFamily="34" charset="0"/>
              </a:rPr>
              <a:t>Risk of Pre-sessional syllabus based on current student cohort / institutional context – how to future proof? </a:t>
            </a:r>
          </a:p>
          <a:p>
            <a:pPr algn="ctr"/>
            <a:endParaRPr lang="en-GB"/>
          </a:p>
        </p:txBody>
      </p:sp>
      <p:sp>
        <p:nvSpPr>
          <p:cNvPr id="8" name="Rectangle: Rounded Corners 7">
            <a:extLst>
              <a:ext uri="{FF2B5EF4-FFF2-40B4-BE49-F238E27FC236}">
                <a16:creationId xmlns:a16="http://schemas.microsoft.com/office/drawing/2014/main" id="{D245FE57-267C-4912-871B-19DB47D1905C}"/>
              </a:ext>
            </a:extLst>
          </p:cNvPr>
          <p:cNvSpPr/>
          <p:nvPr/>
        </p:nvSpPr>
        <p:spPr>
          <a:xfrm>
            <a:off x="6543304" y="1740112"/>
            <a:ext cx="5249714" cy="65369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endParaRPr lang="en-GB">
              <a:solidFill>
                <a:schemeClr val="tx1"/>
              </a:solidFill>
              <a:latin typeface="Candara" panose="020E0502030303020204" pitchFamily="34" charset="0"/>
            </a:endParaRPr>
          </a:p>
          <a:p>
            <a:r>
              <a:rPr lang="en-GB">
                <a:solidFill>
                  <a:schemeClr val="tx1"/>
                </a:solidFill>
                <a:latin typeface="Candara" panose="020E0502030303020204" pitchFamily="34" charset="0"/>
              </a:rPr>
              <a:t>Range of disciplines - how specific can we be?</a:t>
            </a:r>
          </a:p>
          <a:p>
            <a:endParaRPr lang="en-GB">
              <a:solidFill>
                <a:schemeClr val="tx1"/>
              </a:solidFill>
              <a:latin typeface="Candara" panose="020E0502030303020204" pitchFamily="34" charset="0"/>
            </a:endParaRPr>
          </a:p>
        </p:txBody>
      </p:sp>
      <p:sp>
        <p:nvSpPr>
          <p:cNvPr id="9" name="Rectangle: Rounded Corners 8">
            <a:extLst>
              <a:ext uri="{FF2B5EF4-FFF2-40B4-BE49-F238E27FC236}">
                <a16:creationId xmlns:a16="http://schemas.microsoft.com/office/drawing/2014/main" id="{8A498B0A-8813-446C-8E57-3600FDFA41B4}"/>
              </a:ext>
            </a:extLst>
          </p:cNvPr>
          <p:cNvSpPr/>
          <p:nvPr/>
        </p:nvSpPr>
        <p:spPr>
          <a:xfrm>
            <a:off x="6543304" y="2505140"/>
            <a:ext cx="5249714" cy="77047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solidFill>
                <a:schemeClr val="tx1"/>
              </a:solidFill>
              <a:latin typeface="Candara" panose="020E0502030303020204" pitchFamily="34" charset="0"/>
            </a:endParaRPr>
          </a:p>
          <a:p>
            <a:r>
              <a:rPr lang="en-GB">
                <a:solidFill>
                  <a:schemeClr val="tx1"/>
                </a:solidFill>
                <a:latin typeface="Candara" panose="020E0502030303020204" pitchFamily="34" charset="0"/>
              </a:rPr>
              <a:t>Resource needed for syllabus design and materials development</a:t>
            </a:r>
          </a:p>
          <a:p>
            <a:endParaRPr lang="en-GB">
              <a:solidFill>
                <a:schemeClr val="tx1"/>
              </a:solidFill>
              <a:latin typeface="Candara" panose="020E0502030303020204" pitchFamily="34" charset="0"/>
            </a:endParaRPr>
          </a:p>
        </p:txBody>
      </p:sp>
      <p:sp>
        <p:nvSpPr>
          <p:cNvPr id="13" name="Speech Bubble: Rectangle with Corners Rounded 12">
            <a:extLst>
              <a:ext uri="{FF2B5EF4-FFF2-40B4-BE49-F238E27FC236}">
                <a16:creationId xmlns:a16="http://schemas.microsoft.com/office/drawing/2014/main" id="{CD87BAF9-CEF2-4982-9512-603793804C79}"/>
              </a:ext>
            </a:extLst>
          </p:cNvPr>
          <p:cNvSpPr/>
          <p:nvPr/>
        </p:nvSpPr>
        <p:spPr>
          <a:xfrm>
            <a:off x="6529358" y="4503525"/>
            <a:ext cx="5263660" cy="1980402"/>
          </a:xfrm>
          <a:prstGeom prst="wedgeRoundRect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“……effective ESAP instruction rests on the ability of institutions to offer discipline-specific classes for the given cohort of EAP students. Yet given the large range of options available in institutions, it is frequently impractical to do so.”    (de Chazal, 2013, p.145)</a:t>
            </a:r>
          </a:p>
        </p:txBody>
      </p:sp>
    </p:spTree>
    <p:extLst>
      <p:ext uri="{BB962C8B-B14F-4D97-AF65-F5344CB8AC3E}">
        <p14:creationId xmlns:p14="http://schemas.microsoft.com/office/powerpoint/2010/main" val="93903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1" grpId="0" animBg="1"/>
      <p:bldP spid="12" grpId="0" animBg="1"/>
      <p:bldP spid="8" grpId="0" animBg="1"/>
      <p:bldP spid="9"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8E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F14BB3-9387-4F45-8B85-4AD688F439D6}"/>
              </a:ext>
            </a:extLst>
          </p:cNvPr>
          <p:cNvSpPr>
            <a:spLocks noGrp="1"/>
          </p:cNvSpPr>
          <p:nvPr>
            <p:ph idx="1"/>
          </p:nvPr>
        </p:nvSpPr>
        <p:spPr>
          <a:xfrm>
            <a:off x="287798" y="260648"/>
            <a:ext cx="5520170" cy="6264696"/>
          </a:xfrm>
          <a:solidFill>
            <a:schemeClr val="accent6">
              <a:lumMod val="40000"/>
              <a:lumOff val="60000"/>
            </a:schemeClr>
          </a:solidFill>
          <a:ln w="12700">
            <a:solidFill>
              <a:schemeClr val="tx1"/>
            </a:solidFill>
          </a:ln>
        </p:spPr>
        <p:txBody>
          <a:bodyPr>
            <a:normAutofit/>
          </a:bodyPr>
          <a:lstStyle/>
          <a:p>
            <a:pPr marL="0" indent="0">
              <a:buNone/>
            </a:pPr>
            <a:r>
              <a:rPr lang="en-GB" b="1">
                <a:latin typeface="Candara" panose="020E0502030303020204" pitchFamily="34" charset="0"/>
              </a:rPr>
              <a:t>Previous extended writing module:</a:t>
            </a:r>
          </a:p>
          <a:p>
            <a:pPr marL="0" indent="0">
              <a:buNone/>
            </a:pPr>
            <a:endParaRPr lang="en-GB">
              <a:latin typeface="Candara" panose="020E0502030303020204" pitchFamily="34" charset="0"/>
            </a:endParaRPr>
          </a:p>
          <a:p>
            <a:pPr marL="0" indent="0">
              <a:buNone/>
            </a:pPr>
            <a:r>
              <a:rPr lang="en-GB">
                <a:latin typeface="Candara" panose="020E0502030303020204" pitchFamily="34" charset="0"/>
              </a:rPr>
              <a:t>“……an extended assignment related to your field of academic interest.”</a:t>
            </a:r>
          </a:p>
          <a:p>
            <a:pPr marL="0" indent="0">
              <a:buNone/>
            </a:pPr>
            <a:endParaRPr lang="en-GB">
              <a:latin typeface="Candara" panose="020E0502030303020204" pitchFamily="34" charset="0"/>
            </a:endParaRPr>
          </a:p>
          <a:p>
            <a:pPr marL="0" indent="0">
              <a:buNone/>
            </a:pPr>
            <a:r>
              <a:rPr lang="en-GB">
                <a:latin typeface="Candara" panose="020E0502030303020204" pitchFamily="34" charset="0"/>
              </a:rPr>
              <a:t>Challenges:</a:t>
            </a:r>
          </a:p>
          <a:p>
            <a:r>
              <a:rPr lang="en-GB">
                <a:latin typeface="Candara" panose="020E0502030303020204" pitchFamily="34" charset="0"/>
              </a:rPr>
              <a:t>Very open task</a:t>
            </a:r>
          </a:p>
          <a:p>
            <a:r>
              <a:rPr lang="en-GB">
                <a:latin typeface="Candara" panose="020E0502030303020204" pitchFamily="34" charset="0"/>
              </a:rPr>
              <a:t>Assumes disciplinary knowledge </a:t>
            </a:r>
          </a:p>
          <a:p>
            <a:pPr marL="0" indent="0">
              <a:buNone/>
            </a:pPr>
            <a:r>
              <a:rPr lang="en-GB">
                <a:latin typeface="Candara" panose="020E0502030303020204" pitchFamily="34" charset="0"/>
              </a:rPr>
              <a:t>           	students progressing to   	conversion degrees</a:t>
            </a:r>
          </a:p>
          <a:p>
            <a:r>
              <a:rPr lang="en-GB">
                <a:latin typeface="Candara" panose="020E0502030303020204" pitchFamily="34" charset="0"/>
              </a:rPr>
              <a:t>Tempting to ‘recycle’ past work</a:t>
            </a:r>
          </a:p>
        </p:txBody>
      </p:sp>
      <p:sp>
        <p:nvSpPr>
          <p:cNvPr id="4" name="Content Placeholder 2">
            <a:extLst>
              <a:ext uri="{FF2B5EF4-FFF2-40B4-BE49-F238E27FC236}">
                <a16:creationId xmlns:a16="http://schemas.microsoft.com/office/drawing/2014/main" id="{153842AB-5822-4110-A04E-8D9043DFBD21}"/>
              </a:ext>
            </a:extLst>
          </p:cNvPr>
          <p:cNvSpPr txBox="1">
            <a:spLocks/>
          </p:cNvSpPr>
          <p:nvPr/>
        </p:nvSpPr>
        <p:spPr>
          <a:xfrm>
            <a:off x="6215570" y="260648"/>
            <a:ext cx="5641070" cy="6264696"/>
          </a:xfrm>
          <a:prstGeom prst="rect">
            <a:avLst/>
          </a:prstGeom>
          <a:solidFill>
            <a:schemeClr val="accent6">
              <a:lumMod val="40000"/>
              <a:lumOff val="60000"/>
            </a:schemeClr>
          </a:solidFill>
          <a:ln w="9525">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GB" b="1">
                <a:latin typeface="Candara" panose="020E0502030303020204" pitchFamily="34" charset="0"/>
              </a:rPr>
              <a:t>Goals for the new module:</a:t>
            </a:r>
          </a:p>
          <a:p>
            <a:pPr marL="0" indent="0" fontAlgn="auto">
              <a:spcAft>
                <a:spcPts val="0"/>
              </a:spcAft>
              <a:buFont typeface="Arial" panose="020B0604020202020204" pitchFamily="34" charset="0"/>
              <a:buNone/>
            </a:pPr>
            <a:endParaRPr lang="en-GB">
              <a:latin typeface="Candara" panose="020E0502030303020204" pitchFamily="34" charset="0"/>
            </a:endParaRPr>
          </a:p>
          <a:p>
            <a:pPr fontAlgn="auto">
              <a:spcAft>
                <a:spcPts val="0"/>
              </a:spcAft>
            </a:pPr>
            <a:r>
              <a:rPr lang="en-GB">
                <a:latin typeface="Candara" panose="020E0502030303020204" pitchFamily="34" charset="0"/>
              </a:rPr>
              <a:t>One </a:t>
            </a:r>
            <a:r>
              <a:rPr lang="en-GB" b="1">
                <a:latin typeface="Candara" panose="020E0502030303020204" pitchFamily="34" charset="0"/>
              </a:rPr>
              <a:t>core task</a:t>
            </a:r>
          </a:p>
          <a:p>
            <a:pPr fontAlgn="auto">
              <a:spcAft>
                <a:spcPts val="0"/>
              </a:spcAft>
            </a:pPr>
            <a:r>
              <a:rPr lang="en-GB">
                <a:latin typeface="Candara" panose="020E0502030303020204" pitchFamily="34" charset="0"/>
              </a:rPr>
              <a:t>One </a:t>
            </a:r>
            <a:r>
              <a:rPr lang="en-GB" b="1">
                <a:latin typeface="Candara" panose="020E0502030303020204" pitchFamily="34" charset="0"/>
              </a:rPr>
              <a:t>core set of materials</a:t>
            </a:r>
          </a:p>
          <a:p>
            <a:pPr fontAlgn="auto">
              <a:spcAft>
                <a:spcPts val="0"/>
              </a:spcAft>
            </a:pPr>
            <a:r>
              <a:rPr lang="en-GB" b="1">
                <a:latin typeface="Candara" panose="020E0502030303020204" pitchFamily="34" charset="0"/>
              </a:rPr>
              <a:t>Discipline-specific element </a:t>
            </a:r>
            <a:r>
              <a:rPr lang="en-GB">
                <a:latin typeface="Candara" panose="020E0502030303020204" pitchFamily="34" charset="0"/>
              </a:rPr>
              <a:t>allowing task to be ‘customised’</a:t>
            </a:r>
          </a:p>
          <a:p>
            <a:pPr fontAlgn="auto">
              <a:spcAft>
                <a:spcPts val="0"/>
              </a:spcAft>
            </a:pPr>
            <a:r>
              <a:rPr lang="en-GB" b="1">
                <a:latin typeface="Candara" panose="020E0502030303020204" pitchFamily="34" charset="0"/>
              </a:rPr>
              <a:t>Task genre</a:t>
            </a:r>
            <a:r>
              <a:rPr lang="en-GB">
                <a:latin typeface="Candara" panose="020E0502030303020204" pitchFamily="34" charset="0"/>
              </a:rPr>
              <a:t> relevant to PG students future studies</a:t>
            </a:r>
          </a:p>
          <a:p>
            <a:pPr fontAlgn="auto">
              <a:spcAft>
                <a:spcPts val="0"/>
              </a:spcAft>
            </a:pPr>
            <a:r>
              <a:rPr lang="en-GB" b="1">
                <a:latin typeface="Candara" panose="020E0502030303020204" pitchFamily="34" charset="0"/>
              </a:rPr>
              <a:t>Plagiarism ‘designed out’ </a:t>
            </a:r>
            <a:r>
              <a:rPr lang="en-GB">
                <a:latin typeface="Candara" panose="020E0502030303020204" pitchFamily="34" charset="0"/>
              </a:rPr>
              <a:t>as far as possible</a:t>
            </a:r>
          </a:p>
          <a:p>
            <a:pPr fontAlgn="auto">
              <a:spcAft>
                <a:spcPts val="0"/>
              </a:spcAft>
            </a:pPr>
            <a:r>
              <a:rPr lang="en-GB">
                <a:latin typeface="Candara" panose="020E0502030303020204" pitchFamily="34" charset="0"/>
              </a:rPr>
              <a:t>‘</a:t>
            </a:r>
            <a:r>
              <a:rPr lang="en-GB" b="1">
                <a:latin typeface="Candara" panose="020E0502030303020204" pitchFamily="34" charset="0"/>
              </a:rPr>
              <a:t>Future proof’ </a:t>
            </a:r>
            <a:r>
              <a:rPr lang="en-GB">
                <a:latin typeface="Candara" panose="020E0502030303020204" pitchFamily="34" charset="0"/>
              </a:rPr>
              <a:t>component that can respond to changes in the student cohort</a:t>
            </a:r>
          </a:p>
          <a:p>
            <a:pPr marL="0" indent="0" fontAlgn="auto">
              <a:spcAft>
                <a:spcPts val="0"/>
              </a:spcAft>
              <a:buFont typeface="Arial" panose="020B0604020202020204" pitchFamily="34" charset="0"/>
              <a:buNone/>
            </a:pPr>
            <a:endParaRPr lang="en-GB"/>
          </a:p>
          <a:p>
            <a:pPr marL="0" indent="0" fontAlgn="auto">
              <a:spcAft>
                <a:spcPts val="0"/>
              </a:spcAft>
              <a:buFont typeface="Arial" panose="020B0604020202020204" pitchFamily="34" charset="0"/>
              <a:buNone/>
            </a:pPr>
            <a:endParaRPr lang="en-GB"/>
          </a:p>
          <a:p>
            <a:pPr marL="0" indent="0" fontAlgn="auto">
              <a:spcAft>
                <a:spcPts val="0"/>
              </a:spcAft>
              <a:buFont typeface="Arial" panose="020B0604020202020204" pitchFamily="34" charset="0"/>
              <a:buNone/>
            </a:pPr>
            <a:endParaRPr lang="en-GB"/>
          </a:p>
        </p:txBody>
      </p:sp>
      <p:pic>
        <p:nvPicPr>
          <p:cNvPr id="6" name="Picture 5" descr="Sign, Caution, Warning, Danger, Safety, Hazard, Risk">
            <a:extLst>
              <a:ext uri="{FF2B5EF4-FFF2-40B4-BE49-F238E27FC236}">
                <a16:creationId xmlns:a16="http://schemas.microsoft.com/office/drawing/2014/main" id="{AA037192-9F0A-4756-ABC9-92D4E22F4A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5400" y="4797152"/>
            <a:ext cx="428625" cy="377190"/>
          </a:xfrm>
          <a:prstGeom prst="rect">
            <a:avLst/>
          </a:prstGeom>
          <a:noFill/>
          <a:ln>
            <a:noFill/>
          </a:ln>
        </p:spPr>
      </p:pic>
    </p:spTree>
    <p:extLst>
      <p:ext uri="{BB962C8B-B14F-4D97-AF65-F5344CB8AC3E}">
        <p14:creationId xmlns:p14="http://schemas.microsoft.com/office/powerpoint/2010/main" val="34263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8EE"/>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DD1F38-3CB5-4999-B6B6-0592670DA29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19"/>
          <a:stretch/>
        </p:blipFill>
        <p:spPr>
          <a:xfrm>
            <a:off x="240503" y="1151032"/>
            <a:ext cx="4730467" cy="4684889"/>
          </a:xfrm>
          <a:prstGeom prst="rect">
            <a:avLst/>
          </a:prstGeom>
        </p:spPr>
      </p:pic>
      <p:sp>
        <p:nvSpPr>
          <p:cNvPr id="6" name="TextBox 5">
            <a:extLst>
              <a:ext uri="{FF2B5EF4-FFF2-40B4-BE49-F238E27FC236}">
                <a16:creationId xmlns:a16="http://schemas.microsoft.com/office/drawing/2014/main" id="{BC66F672-F3A8-4FFB-819B-E6714F2AF062}"/>
              </a:ext>
            </a:extLst>
          </p:cNvPr>
          <p:cNvSpPr txBox="1"/>
          <p:nvPr/>
        </p:nvSpPr>
        <p:spPr>
          <a:xfrm>
            <a:off x="191344" y="6017215"/>
            <a:ext cx="5472608" cy="1015663"/>
          </a:xfrm>
          <a:prstGeom prst="rect">
            <a:avLst/>
          </a:prstGeom>
          <a:noFill/>
        </p:spPr>
        <p:txBody>
          <a:bodyPr wrap="square" rtlCol="0">
            <a:spAutoFit/>
          </a:bodyPr>
          <a:lstStyle/>
          <a:p>
            <a:r>
              <a:rPr lang="en-US">
                <a:solidFill>
                  <a:schemeClr val="tx1"/>
                </a:solidFill>
                <a:latin typeface="Candara" panose="020E0502030303020204" pitchFamily="34" charset="0"/>
              </a:rPr>
              <a:t>University of Reading Curriculum Framework ‘central to 'what' and 'how' we teach.’</a:t>
            </a:r>
          </a:p>
          <a:p>
            <a:endParaRPr lang="en-GB"/>
          </a:p>
        </p:txBody>
      </p:sp>
      <p:pic>
        <p:nvPicPr>
          <p:cNvPr id="7" name="Picture 6">
            <a:extLst>
              <a:ext uri="{FF2B5EF4-FFF2-40B4-BE49-F238E27FC236}">
                <a16:creationId xmlns:a16="http://schemas.microsoft.com/office/drawing/2014/main" id="{4A621607-964B-46E9-98EE-3E8851F22221}"/>
              </a:ext>
            </a:extLst>
          </p:cNvPr>
          <p:cNvPicPr>
            <a:picLocks noChangeAspect="1"/>
          </p:cNvPicPr>
          <p:nvPr/>
        </p:nvPicPr>
        <p:blipFill rotWithShape="1">
          <a:blip r:embed="rId4">
            <a:extLst>
              <a:ext uri="{28A0092B-C50C-407E-A947-70E740481C1C}">
                <a14:useLocalDpi xmlns:a14="http://schemas.microsoft.com/office/drawing/2010/main" val="0"/>
              </a:ext>
            </a:extLst>
          </a:blip>
          <a:srcRect r="6971"/>
          <a:stretch/>
        </p:blipFill>
        <p:spPr>
          <a:xfrm>
            <a:off x="5998487" y="1436275"/>
            <a:ext cx="5930374" cy="4399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4">
            <a:extLst>
              <a:ext uri="{FF2B5EF4-FFF2-40B4-BE49-F238E27FC236}">
                <a16:creationId xmlns:a16="http://schemas.microsoft.com/office/drawing/2014/main" id="{20B3F24D-AD56-468A-ABF8-48677138F417}"/>
              </a:ext>
            </a:extLst>
          </p:cNvPr>
          <p:cNvSpPr txBox="1"/>
          <p:nvPr/>
        </p:nvSpPr>
        <p:spPr>
          <a:xfrm>
            <a:off x="6381542" y="6017215"/>
            <a:ext cx="5781076" cy="1516569"/>
          </a:xfrm>
          <a:prstGeom prst="rect">
            <a:avLst/>
          </a:prstGeom>
        </p:spPr>
        <p:txBody>
          <a:bodyPr wrap="square" lIns="0" tIns="0" rIns="0" bIns="0" rtlCol="0" anchor="t">
            <a:spAutoFit/>
          </a:bodyPr>
          <a:lstStyle/>
          <a:p>
            <a:pPr fontAlgn="auto">
              <a:lnSpc>
                <a:spcPct val="110000"/>
              </a:lnSpc>
              <a:spcBef>
                <a:spcPts val="0"/>
              </a:spcBef>
              <a:spcAft>
                <a:spcPts val="0"/>
              </a:spcAft>
            </a:pPr>
            <a:r>
              <a:rPr lang="en-US">
                <a:solidFill>
                  <a:schemeClr val="tx1"/>
                </a:solidFill>
                <a:latin typeface="Candara" panose="020E0502030303020204" pitchFamily="34" charset="0"/>
              </a:rPr>
              <a:t>Models of Research &amp; Enquiry: Healey &amp; Jenkins (2009) </a:t>
            </a:r>
          </a:p>
          <a:p>
            <a:pPr fontAlgn="auto">
              <a:lnSpc>
                <a:spcPts val="3406"/>
              </a:lnSpc>
              <a:spcBef>
                <a:spcPts val="0"/>
              </a:spcBef>
              <a:spcAft>
                <a:spcPts val="0"/>
              </a:spcAft>
            </a:pPr>
            <a:endParaRPr lang="en-US" sz="2620" spc="131">
              <a:solidFill>
                <a:srgbClr val="755B60"/>
              </a:solidFill>
              <a:latin typeface="Montserrat"/>
            </a:endParaRPr>
          </a:p>
          <a:p>
            <a:pPr fontAlgn="auto">
              <a:lnSpc>
                <a:spcPts val="3406"/>
              </a:lnSpc>
              <a:spcBef>
                <a:spcPts val="0"/>
              </a:spcBef>
              <a:spcAft>
                <a:spcPts val="0"/>
              </a:spcAft>
            </a:pPr>
            <a:endParaRPr lang="en-US" sz="2620" spc="131">
              <a:solidFill>
                <a:srgbClr val="755B60"/>
              </a:solidFill>
              <a:latin typeface="Montserrat"/>
            </a:endParaRPr>
          </a:p>
        </p:txBody>
      </p:sp>
      <p:sp>
        <p:nvSpPr>
          <p:cNvPr id="9" name="Oval 8">
            <a:extLst>
              <a:ext uri="{FF2B5EF4-FFF2-40B4-BE49-F238E27FC236}">
                <a16:creationId xmlns:a16="http://schemas.microsoft.com/office/drawing/2014/main" id="{DDBA6AAE-6E36-440A-A20F-9C35A998EE09}"/>
              </a:ext>
            </a:extLst>
          </p:cNvPr>
          <p:cNvSpPr/>
          <p:nvPr/>
        </p:nvSpPr>
        <p:spPr>
          <a:xfrm>
            <a:off x="6479398" y="3428999"/>
            <a:ext cx="4968552" cy="2406921"/>
          </a:xfrm>
          <a:custGeom>
            <a:avLst/>
            <a:gdLst>
              <a:gd name="connsiteX0" fmla="*/ 0 w 8001000"/>
              <a:gd name="connsiteY0" fmla="*/ 2168118 h 4336236"/>
              <a:gd name="connsiteX1" fmla="*/ 4000500 w 8001000"/>
              <a:gd name="connsiteY1" fmla="*/ 0 h 4336236"/>
              <a:gd name="connsiteX2" fmla="*/ 8001000 w 8001000"/>
              <a:gd name="connsiteY2" fmla="*/ 2168118 h 4336236"/>
              <a:gd name="connsiteX3" fmla="*/ 4000500 w 8001000"/>
              <a:gd name="connsiteY3" fmla="*/ 4336236 h 4336236"/>
              <a:gd name="connsiteX4" fmla="*/ 0 w 8001000"/>
              <a:gd name="connsiteY4" fmla="*/ 2168118 h 4336236"/>
              <a:gd name="connsiteX0" fmla="*/ 4000500 w 8001000"/>
              <a:gd name="connsiteY0" fmla="*/ 0 h 4336236"/>
              <a:gd name="connsiteX1" fmla="*/ 8001000 w 8001000"/>
              <a:gd name="connsiteY1" fmla="*/ 2168118 h 4336236"/>
              <a:gd name="connsiteX2" fmla="*/ 4000500 w 8001000"/>
              <a:gd name="connsiteY2" fmla="*/ 4336236 h 4336236"/>
              <a:gd name="connsiteX3" fmla="*/ 0 w 8001000"/>
              <a:gd name="connsiteY3" fmla="*/ 2168118 h 4336236"/>
              <a:gd name="connsiteX4" fmla="*/ 4091940 w 8001000"/>
              <a:gd name="connsiteY4" fmla="*/ 91440 h 4336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0" h="4336236">
                <a:moveTo>
                  <a:pt x="4000500" y="0"/>
                </a:moveTo>
                <a:cubicBezTo>
                  <a:pt x="6209915" y="0"/>
                  <a:pt x="8001000" y="970699"/>
                  <a:pt x="8001000" y="2168118"/>
                </a:cubicBezTo>
                <a:cubicBezTo>
                  <a:pt x="8001000" y="3365537"/>
                  <a:pt x="6209915" y="4336236"/>
                  <a:pt x="4000500" y="4336236"/>
                </a:cubicBezTo>
                <a:cubicBezTo>
                  <a:pt x="1791085" y="4336236"/>
                  <a:pt x="0" y="3365537"/>
                  <a:pt x="0" y="2168118"/>
                </a:cubicBezTo>
                <a:cubicBezTo>
                  <a:pt x="0" y="970699"/>
                  <a:pt x="1791085" y="0"/>
                  <a:pt x="4091940" y="91440"/>
                </a:cubicBezTo>
              </a:path>
            </a:pathLst>
          </a:custGeom>
          <a:noFill/>
          <a:ln w="38100"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a:ea typeface="+mn-ea"/>
              <a:cs typeface="+mn-cs"/>
            </a:endParaRPr>
          </a:p>
        </p:txBody>
      </p:sp>
      <p:sp>
        <p:nvSpPr>
          <p:cNvPr id="2" name="Speech Bubble: Rectangle with Corners Rounded 1">
            <a:extLst>
              <a:ext uri="{FF2B5EF4-FFF2-40B4-BE49-F238E27FC236}">
                <a16:creationId xmlns:a16="http://schemas.microsoft.com/office/drawing/2014/main" id="{567C1C76-1F5E-471B-968D-8F575C93F3A1}"/>
              </a:ext>
            </a:extLst>
          </p:cNvPr>
          <p:cNvSpPr/>
          <p:nvPr/>
        </p:nvSpPr>
        <p:spPr>
          <a:xfrm>
            <a:off x="3745509" y="1078773"/>
            <a:ext cx="2004000" cy="789442"/>
          </a:xfrm>
          <a:prstGeom prst="wedgeRoundRectCallout">
            <a:avLst>
              <a:gd name="adj1" fmla="val -65401"/>
              <a:gd name="adj2" fmla="val 166307"/>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Candara" panose="020E0502030303020204" pitchFamily="34" charset="0"/>
              </a:rPr>
              <a:t>Graduate Attributes</a:t>
            </a:r>
          </a:p>
        </p:txBody>
      </p:sp>
      <p:sp>
        <p:nvSpPr>
          <p:cNvPr id="3" name="TextBox 2">
            <a:extLst>
              <a:ext uri="{FF2B5EF4-FFF2-40B4-BE49-F238E27FC236}">
                <a16:creationId xmlns:a16="http://schemas.microsoft.com/office/drawing/2014/main" id="{F3C1D139-17DF-4611-B868-83534CDBAD3F}"/>
              </a:ext>
            </a:extLst>
          </p:cNvPr>
          <p:cNvSpPr txBox="1"/>
          <p:nvPr/>
        </p:nvSpPr>
        <p:spPr>
          <a:xfrm>
            <a:off x="777906" y="244803"/>
            <a:ext cx="10934717" cy="584775"/>
          </a:xfrm>
          <a:prstGeom prst="rect">
            <a:avLst/>
          </a:prstGeom>
          <a:solidFill>
            <a:schemeClr val="accent2">
              <a:lumMod val="20000"/>
              <a:lumOff val="80000"/>
            </a:schemeClr>
          </a:solidFill>
        </p:spPr>
        <p:txBody>
          <a:bodyPr wrap="square" rtlCol="0">
            <a:spAutoFit/>
          </a:bodyPr>
          <a:lstStyle/>
          <a:p>
            <a:r>
              <a:rPr lang="en-GB" sz="3200" b="1">
                <a:solidFill>
                  <a:schemeClr val="tx1"/>
                </a:solidFill>
                <a:latin typeface="Candara" panose="020E0502030303020204" pitchFamily="34" charset="0"/>
              </a:rPr>
              <a:t>Goals for Preparing for Research and Enquiry: Useful Models</a:t>
            </a:r>
          </a:p>
        </p:txBody>
      </p:sp>
    </p:spTree>
    <p:extLst>
      <p:ext uri="{BB962C8B-B14F-4D97-AF65-F5344CB8AC3E}">
        <p14:creationId xmlns:p14="http://schemas.microsoft.com/office/powerpoint/2010/main" val="367580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268503" y="164871"/>
            <a:ext cx="3378811" cy="2290832"/>
            <a:chOff x="-834594" y="-609098"/>
            <a:chExt cx="13931332" cy="7615906"/>
          </a:xfrm>
        </p:grpSpPr>
        <p:sp>
          <p:nvSpPr>
            <p:cNvPr id="3" name="TextBox 3"/>
            <p:cNvSpPr txBox="1"/>
            <p:nvPr/>
          </p:nvSpPr>
          <p:spPr>
            <a:xfrm>
              <a:off x="-834594" y="-609098"/>
              <a:ext cx="9782788" cy="1419876"/>
            </a:xfrm>
            <a:prstGeom prst="rect">
              <a:avLst/>
            </a:prstGeom>
          </p:spPr>
          <p:txBody>
            <a:bodyPr wrap="square" lIns="0" tIns="0" rIns="0" bIns="0" rtlCol="0" anchor="t">
              <a:spAutoFit/>
            </a:bodyPr>
            <a:lstStyle/>
            <a:p>
              <a:pPr defTabSz="609630" fontAlgn="auto">
                <a:lnSpc>
                  <a:spcPts val="5840"/>
                </a:lnSpc>
                <a:spcBef>
                  <a:spcPts val="0"/>
                </a:spcBef>
                <a:spcAft>
                  <a:spcPts val="0"/>
                </a:spcAft>
              </a:pPr>
              <a:endParaRPr lang="en-US" sz="4492" spc="224">
                <a:solidFill>
                  <a:srgbClr val="94BE93"/>
                </a:solidFill>
                <a:latin typeface="Candara" panose="020E0502030303020204" pitchFamily="34" charset="0"/>
              </a:endParaRPr>
            </a:p>
          </p:txBody>
        </p:sp>
        <p:sp>
          <p:nvSpPr>
            <p:cNvPr id="4" name="TextBox 4"/>
            <p:cNvSpPr txBox="1"/>
            <p:nvPr/>
          </p:nvSpPr>
          <p:spPr>
            <a:xfrm>
              <a:off x="0" y="6109126"/>
              <a:ext cx="13096738" cy="897682"/>
            </a:xfrm>
            <a:prstGeom prst="rect">
              <a:avLst/>
            </a:prstGeom>
          </p:spPr>
          <p:txBody>
            <a:bodyPr lIns="0" tIns="0" rIns="0" bIns="0" rtlCol="0" anchor="t">
              <a:spAutoFit/>
            </a:bodyPr>
            <a:lstStyle/>
            <a:p>
              <a:pPr defTabSz="609630" fontAlgn="auto">
                <a:lnSpc>
                  <a:spcPts val="3494"/>
                </a:lnSpc>
                <a:spcBef>
                  <a:spcPts val="0"/>
                </a:spcBef>
                <a:spcAft>
                  <a:spcPts val="0"/>
                </a:spcAft>
              </a:pPr>
              <a:r>
                <a:rPr lang="en-US" sz="3494" b="1" spc="52">
                  <a:solidFill>
                    <a:srgbClr val="97C160"/>
                  </a:solidFill>
                  <a:latin typeface="Montserrat"/>
                </a:rPr>
                <a:t> </a:t>
              </a:r>
            </a:p>
          </p:txBody>
        </p:sp>
      </p:grpSp>
      <p:sp>
        <p:nvSpPr>
          <p:cNvPr id="9" name="TextBox 9"/>
          <p:cNvSpPr txBox="1"/>
          <p:nvPr/>
        </p:nvSpPr>
        <p:spPr>
          <a:xfrm rot="-319994">
            <a:off x="6485842" y="277029"/>
            <a:ext cx="5352231" cy="971420"/>
          </a:xfrm>
          <a:prstGeom prst="rect">
            <a:avLst/>
          </a:prstGeom>
        </p:spPr>
        <p:txBody>
          <a:bodyPr lIns="0" tIns="0" rIns="0" bIns="0" rtlCol="0" anchor="t">
            <a:spAutoFit/>
          </a:bodyPr>
          <a:lstStyle/>
          <a:p>
            <a:pPr algn="ctr" defTabSz="609630" fontAlgn="auto">
              <a:lnSpc>
                <a:spcPts val="2613"/>
              </a:lnSpc>
              <a:spcAft>
                <a:spcPts val="0"/>
              </a:spcAft>
            </a:pPr>
            <a:r>
              <a:rPr lang="en-US" sz="1866">
                <a:solidFill>
                  <a:srgbClr val="000000"/>
                </a:solidFill>
                <a:latin typeface="Montserrat Light"/>
              </a:rPr>
              <a:t> </a:t>
            </a:r>
            <a:r>
              <a:rPr lang="en-US" sz="1866" b="1">
                <a:solidFill>
                  <a:schemeClr val="tx1"/>
                </a:solidFill>
                <a:latin typeface="Montserrat Light"/>
              </a:rPr>
              <a:t>Education</a:t>
            </a:r>
          </a:p>
          <a:p>
            <a:pPr algn="ctr" defTabSz="609630" fontAlgn="auto">
              <a:lnSpc>
                <a:spcPts val="2613"/>
              </a:lnSpc>
              <a:spcAft>
                <a:spcPts val="0"/>
              </a:spcAft>
            </a:pPr>
            <a:r>
              <a:rPr lang="en-US" sz="1600">
                <a:solidFill>
                  <a:srgbClr val="000000"/>
                </a:solidFill>
                <a:latin typeface="Montserrat Light"/>
              </a:rPr>
              <a:t>Write a structured critical analysis </a:t>
            </a:r>
          </a:p>
          <a:p>
            <a:pPr algn="ctr" defTabSz="609630" fontAlgn="auto">
              <a:lnSpc>
                <a:spcPts val="2613"/>
              </a:lnSpc>
              <a:spcAft>
                <a:spcPts val="0"/>
              </a:spcAft>
            </a:pPr>
            <a:r>
              <a:rPr lang="en-US" sz="1600">
                <a:solidFill>
                  <a:srgbClr val="000000"/>
                </a:solidFill>
                <a:latin typeface="Montserrat Light"/>
              </a:rPr>
              <a:t>of a research report</a:t>
            </a:r>
          </a:p>
        </p:txBody>
      </p:sp>
      <p:sp>
        <p:nvSpPr>
          <p:cNvPr id="10" name="TextBox 10"/>
          <p:cNvSpPr txBox="1"/>
          <p:nvPr/>
        </p:nvSpPr>
        <p:spPr>
          <a:xfrm rot="524541">
            <a:off x="5341384" y="1567692"/>
            <a:ext cx="3638992" cy="967573"/>
          </a:xfrm>
          <a:prstGeom prst="rect">
            <a:avLst/>
          </a:prstGeom>
        </p:spPr>
        <p:txBody>
          <a:bodyPr wrap="square" lIns="0" tIns="0" rIns="0" bIns="0" rtlCol="0" anchor="t">
            <a:spAutoFit/>
          </a:bodyPr>
          <a:lstStyle/>
          <a:p>
            <a:pPr algn="ctr" defTabSz="609630" fontAlgn="auto">
              <a:lnSpc>
                <a:spcPts val="2613"/>
              </a:lnSpc>
              <a:spcAft>
                <a:spcPts val="0"/>
              </a:spcAft>
            </a:pPr>
            <a:r>
              <a:rPr lang="en-US" sz="1867" b="1">
                <a:solidFill>
                  <a:schemeClr val="tx1"/>
                </a:solidFill>
                <a:latin typeface="Montserrat Light"/>
              </a:rPr>
              <a:t>Accountancy</a:t>
            </a:r>
          </a:p>
          <a:p>
            <a:pPr algn="ctr" defTabSz="609630" fontAlgn="auto">
              <a:lnSpc>
                <a:spcPts val="2613"/>
              </a:lnSpc>
              <a:spcAft>
                <a:spcPts val="0"/>
              </a:spcAft>
            </a:pPr>
            <a:r>
              <a:rPr lang="en-US" sz="1600">
                <a:solidFill>
                  <a:srgbClr val="000000"/>
                </a:solidFill>
                <a:latin typeface="Montserrat Light"/>
              </a:rPr>
              <a:t>Write a critical summary of the following research article..</a:t>
            </a:r>
          </a:p>
        </p:txBody>
      </p:sp>
      <p:sp>
        <p:nvSpPr>
          <p:cNvPr id="11" name="TextBox 11"/>
          <p:cNvSpPr txBox="1"/>
          <p:nvPr/>
        </p:nvSpPr>
        <p:spPr>
          <a:xfrm rot="-513324">
            <a:off x="7549429" y="2842353"/>
            <a:ext cx="5049081" cy="967573"/>
          </a:xfrm>
          <a:prstGeom prst="rect">
            <a:avLst/>
          </a:prstGeom>
        </p:spPr>
        <p:txBody>
          <a:bodyPr lIns="0" tIns="0" rIns="0" bIns="0" rtlCol="0" anchor="t">
            <a:spAutoFit/>
          </a:bodyPr>
          <a:lstStyle/>
          <a:p>
            <a:pPr algn="ctr" defTabSz="609630" fontAlgn="auto">
              <a:lnSpc>
                <a:spcPts val="2613"/>
              </a:lnSpc>
              <a:spcAft>
                <a:spcPts val="0"/>
              </a:spcAft>
            </a:pPr>
            <a:r>
              <a:rPr lang="en-US" sz="1867" b="1">
                <a:solidFill>
                  <a:schemeClr val="tx1"/>
                </a:solidFill>
                <a:latin typeface="Montserrat Light"/>
              </a:rPr>
              <a:t>Environmental Science </a:t>
            </a:r>
          </a:p>
          <a:p>
            <a:pPr algn="ctr" defTabSz="609630" fontAlgn="auto">
              <a:lnSpc>
                <a:spcPts val="2613"/>
              </a:lnSpc>
              <a:spcAft>
                <a:spcPts val="0"/>
              </a:spcAft>
            </a:pPr>
            <a:r>
              <a:rPr lang="en-US" sz="1600">
                <a:solidFill>
                  <a:srgbClr val="000000"/>
                </a:solidFill>
                <a:latin typeface="Montserrat Light"/>
              </a:rPr>
              <a:t>Select a research article </a:t>
            </a:r>
          </a:p>
          <a:p>
            <a:pPr algn="ctr" defTabSz="609630" fontAlgn="auto">
              <a:lnSpc>
                <a:spcPts val="2613"/>
              </a:lnSpc>
              <a:spcAft>
                <a:spcPts val="0"/>
              </a:spcAft>
            </a:pPr>
            <a:r>
              <a:rPr lang="en-US" sz="1600">
                <a:solidFill>
                  <a:srgbClr val="000000"/>
                </a:solidFill>
                <a:latin typeface="Montserrat Light"/>
              </a:rPr>
              <a:t>to review and evaluate</a:t>
            </a:r>
          </a:p>
        </p:txBody>
      </p:sp>
      <p:sp>
        <p:nvSpPr>
          <p:cNvPr id="13" name="Oval 12"/>
          <p:cNvSpPr/>
          <p:nvPr/>
        </p:nvSpPr>
        <p:spPr>
          <a:xfrm rot="21369079">
            <a:off x="7055766" y="123935"/>
            <a:ext cx="4147325" cy="1215917"/>
          </a:xfrm>
          <a:custGeom>
            <a:avLst/>
            <a:gdLst>
              <a:gd name="connsiteX0" fmla="*/ 0 w 6934200"/>
              <a:gd name="connsiteY0" fmla="*/ 831416 h 1662832"/>
              <a:gd name="connsiteX1" fmla="*/ 3467100 w 6934200"/>
              <a:gd name="connsiteY1" fmla="*/ 0 h 1662832"/>
              <a:gd name="connsiteX2" fmla="*/ 6934200 w 6934200"/>
              <a:gd name="connsiteY2" fmla="*/ 831416 h 1662832"/>
              <a:gd name="connsiteX3" fmla="*/ 3467100 w 6934200"/>
              <a:gd name="connsiteY3" fmla="*/ 1662832 h 1662832"/>
              <a:gd name="connsiteX4" fmla="*/ 0 w 6934200"/>
              <a:gd name="connsiteY4" fmla="*/ 831416 h 1662832"/>
              <a:gd name="connsiteX0" fmla="*/ 3467100 w 6934200"/>
              <a:gd name="connsiteY0" fmla="*/ 0 h 1662832"/>
              <a:gd name="connsiteX1" fmla="*/ 6934200 w 6934200"/>
              <a:gd name="connsiteY1" fmla="*/ 831416 h 1662832"/>
              <a:gd name="connsiteX2" fmla="*/ 3467100 w 6934200"/>
              <a:gd name="connsiteY2" fmla="*/ 1662832 h 1662832"/>
              <a:gd name="connsiteX3" fmla="*/ 0 w 6934200"/>
              <a:gd name="connsiteY3" fmla="*/ 831416 h 1662832"/>
              <a:gd name="connsiteX4" fmla="*/ 3558540 w 6934200"/>
              <a:gd name="connsiteY4" fmla="*/ 91440 h 166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1662832">
                <a:moveTo>
                  <a:pt x="3467100" y="0"/>
                </a:moveTo>
                <a:cubicBezTo>
                  <a:pt x="5381926" y="0"/>
                  <a:pt x="6934200" y="372238"/>
                  <a:pt x="6934200" y="831416"/>
                </a:cubicBezTo>
                <a:cubicBezTo>
                  <a:pt x="6934200" y="1290594"/>
                  <a:pt x="5381926" y="1662832"/>
                  <a:pt x="3467100" y="1662832"/>
                </a:cubicBezTo>
                <a:cubicBezTo>
                  <a:pt x="1552274" y="1662832"/>
                  <a:pt x="0" y="1290594"/>
                  <a:pt x="0" y="831416"/>
                </a:cubicBezTo>
                <a:cubicBezTo>
                  <a:pt x="0" y="372238"/>
                  <a:pt x="1552274" y="0"/>
                  <a:pt x="3558540" y="91440"/>
                </a:cubicBezTo>
              </a:path>
            </a:pathLst>
          </a:custGeom>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defTabSz="609630" fontAlgn="auto">
              <a:spcBef>
                <a:spcPts val="0"/>
              </a:spcBef>
              <a:spcAft>
                <a:spcPts val="0"/>
              </a:spcAft>
            </a:pPr>
            <a:endParaRPr lang="en-GB" sz="1200">
              <a:solidFill>
                <a:prstClr val="black"/>
              </a:solidFill>
              <a:latin typeface="Calibri"/>
            </a:endParaRPr>
          </a:p>
        </p:txBody>
      </p:sp>
      <p:sp>
        <p:nvSpPr>
          <p:cNvPr id="16" name="Oval 12"/>
          <p:cNvSpPr/>
          <p:nvPr/>
        </p:nvSpPr>
        <p:spPr>
          <a:xfrm rot="401495">
            <a:off x="4661298" y="1412610"/>
            <a:ext cx="5014657" cy="1275259"/>
          </a:xfrm>
          <a:custGeom>
            <a:avLst/>
            <a:gdLst>
              <a:gd name="connsiteX0" fmla="*/ 0 w 6934200"/>
              <a:gd name="connsiteY0" fmla="*/ 831416 h 1662832"/>
              <a:gd name="connsiteX1" fmla="*/ 3467100 w 6934200"/>
              <a:gd name="connsiteY1" fmla="*/ 0 h 1662832"/>
              <a:gd name="connsiteX2" fmla="*/ 6934200 w 6934200"/>
              <a:gd name="connsiteY2" fmla="*/ 831416 h 1662832"/>
              <a:gd name="connsiteX3" fmla="*/ 3467100 w 6934200"/>
              <a:gd name="connsiteY3" fmla="*/ 1662832 h 1662832"/>
              <a:gd name="connsiteX4" fmla="*/ 0 w 6934200"/>
              <a:gd name="connsiteY4" fmla="*/ 831416 h 1662832"/>
              <a:gd name="connsiteX0" fmla="*/ 3467100 w 6934200"/>
              <a:gd name="connsiteY0" fmla="*/ 0 h 1662832"/>
              <a:gd name="connsiteX1" fmla="*/ 6934200 w 6934200"/>
              <a:gd name="connsiteY1" fmla="*/ 831416 h 1662832"/>
              <a:gd name="connsiteX2" fmla="*/ 3467100 w 6934200"/>
              <a:gd name="connsiteY2" fmla="*/ 1662832 h 1662832"/>
              <a:gd name="connsiteX3" fmla="*/ 0 w 6934200"/>
              <a:gd name="connsiteY3" fmla="*/ 831416 h 1662832"/>
              <a:gd name="connsiteX4" fmla="*/ 3558540 w 6934200"/>
              <a:gd name="connsiteY4" fmla="*/ 91440 h 166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1662832">
                <a:moveTo>
                  <a:pt x="3467100" y="0"/>
                </a:moveTo>
                <a:cubicBezTo>
                  <a:pt x="5381926" y="0"/>
                  <a:pt x="6934200" y="372238"/>
                  <a:pt x="6934200" y="831416"/>
                </a:cubicBezTo>
                <a:cubicBezTo>
                  <a:pt x="6934200" y="1290594"/>
                  <a:pt x="5381926" y="1662832"/>
                  <a:pt x="3467100" y="1662832"/>
                </a:cubicBezTo>
                <a:cubicBezTo>
                  <a:pt x="1552274" y="1662832"/>
                  <a:pt x="0" y="1290594"/>
                  <a:pt x="0" y="831416"/>
                </a:cubicBezTo>
                <a:cubicBezTo>
                  <a:pt x="0" y="372238"/>
                  <a:pt x="1552274" y="0"/>
                  <a:pt x="3558540" y="91440"/>
                </a:cubicBezTo>
              </a:path>
            </a:pathLst>
          </a:custGeom>
          <a:ln/>
        </p:spPr>
        <p:style>
          <a:lnRef idx="3">
            <a:schemeClr val="dk1"/>
          </a:lnRef>
          <a:fillRef idx="0">
            <a:schemeClr val="dk1"/>
          </a:fillRef>
          <a:effectRef idx="2">
            <a:schemeClr val="dk1"/>
          </a:effectRef>
          <a:fontRef idx="minor">
            <a:schemeClr val="tx1"/>
          </a:fontRef>
        </p:style>
        <p:txBody>
          <a:bodyPr rtlCol="0" anchor="ctr"/>
          <a:lstStyle/>
          <a:p>
            <a:pPr algn="ctr" defTabSz="609630" fontAlgn="auto">
              <a:spcBef>
                <a:spcPts val="0"/>
              </a:spcBef>
              <a:spcAft>
                <a:spcPts val="0"/>
              </a:spcAft>
            </a:pPr>
            <a:endParaRPr lang="en-GB" sz="1200">
              <a:solidFill>
                <a:prstClr val="black"/>
              </a:solidFill>
              <a:latin typeface="Calibri"/>
            </a:endParaRPr>
          </a:p>
        </p:txBody>
      </p:sp>
      <p:pic>
        <p:nvPicPr>
          <p:cNvPr id="17" name="Picture 16"/>
          <p:cNvPicPr>
            <a:picLocks noChangeAspect="1"/>
          </p:cNvPicPr>
          <p:nvPr/>
        </p:nvPicPr>
        <p:blipFill>
          <a:blip r:embed="rId3"/>
          <a:stretch>
            <a:fillRect/>
          </a:stretch>
        </p:blipFill>
        <p:spPr>
          <a:xfrm>
            <a:off x="0" y="4950690"/>
            <a:ext cx="1907309" cy="1907309"/>
          </a:xfrm>
          <a:prstGeom prst="rect">
            <a:avLst/>
          </a:prstGeom>
        </p:spPr>
      </p:pic>
      <p:sp>
        <p:nvSpPr>
          <p:cNvPr id="18" name="Oval 12"/>
          <p:cNvSpPr/>
          <p:nvPr/>
        </p:nvSpPr>
        <p:spPr>
          <a:xfrm rot="21299741">
            <a:off x="8320074" y="2591663"/>
            <a:ext cx="3973458" cy="1351366"/>
          </a:xfrm>
          <a:custGeom>
            <a:avLst/>
            <a:gdLst>
              <a:gd name="connsiteX0" fmla="*/ 0 w 6934200"/>
              <a:gd name="connsiteY0" fmla="*/ 831416 h 1662832"/>
              <a:gd name="connsiteX1" fmla="*/ 3467100 w 6934200"/>
              <a:gd name="connsiteY1" fmla="*/ 0 h 1662832"/>
              <a:gd name="connsiteX2" fmla="*/ 6934200 w 6934200"/>
              <a:gd name="connsiteY2" fmla="*/ 831416 h 1662832"/>
              <a:gd name="connsiteX3" fmla="*/ 3467100 w 6934200"/>
              <a:gd name="connsiteY3" fmla="*/ 1662832 h 1662832"/>
              <a:gd name="connsiteX4" fmla="*/ 0 w 6934200"/>
              <a:gd name="connsiteY4" fmla="*/ 831416 h 1662832"/>
              <a:gd name="connsiteX0" fmla="*/ 3467100 w 6934200"/>
              <a:gd name="connsiteY0" fmla="*/ 0 h 1662832"/>
              <a:gd name="connsiteX1" fmla="*/ 6934200 w 6934200"/>
              <a:gd name="connsiteY1" fmla="*/ 831416 h 1662832"/>
              <a:gd name="connsiteX2" fmla="*/ 3467100 w 6934200"/>
              <a:gd name="connsiteY2" fmla="*/ 1662832 h 1662832"/>
              <a:gd name="connsiteX3" fmla="*/ 0 w 6934200"/>
              <a:gd name="connsiteY3" fmla="*/ 831416 h 1662832"/>
              <a:gd name="connsiteX4" fmla="*/ 3558540 w 6934200"/>
              <a:gd name="connsiteY4" fmla="*/ 91440 h 166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1662832">
                <a:moveTo>
                  <a:pt x="3467100" y="0"/>
                </a:moveTo>
                <a:cubicBezTo>
                  <a:pt x="5381926" y="0"/>
                  <a:pt x="6934200" y="372238"/>
                  <a:pt x="6934200" y="831416"/>
                </a:cubicBezTo>
                <a:cubicBezTo>
                  <a:pt x="6934200" y="1290594"/>
                  <a:pt x="5381926" y="1662832"/>
                  <a:pt x="3467100" y="1662832"/>
                </a:cubicBezTo>
                <a:cubicBezTo>
                  <a:pt x="1552274" y="1662832"/>
                  <a:pt x="0" y="1290594"/>
                  <a:pt x="0" y="831416"/>
                </a:cubicBezTo>
                <a:cubicBezTo>
                  <a:pt x="0" y="372238"/>
                  <a:pt x="1552274" y="0"/>
                  <a:pt x="3558540" y="91440"/>
                </a:cubicBezTo>
              </a:path>
            </a:pathLst>
          </a:custGeom>
          <a:ln>
            <a:solidFill>
              <a:schemeClr val="tx1"/>
            </a:solidFill>
          </a:ln>
        </p:spPr>
        <p:style>
          <a:lnRef idx="3">
            <a:schemeClr val="accent3"/>
          </a:lnRef>
          <a:fillRef idx="0">
            <a:schemeClr val="accent3"/>
          </a:fillRef>
          <a:effectRef idx="2">
            <a:schemeClr val="accent3"/>
          </a:effectRef>
          <a:fontRef idx="minor">
            <a:schemeClr val="tx1"/>
          </a:fontRef>
        </p:style>
        <p:txBody>
          <a:bodyPr rtlCol="0" anchor="ctr"/>
          <a:lstStyle/>
          <a:p>
            <a:pPr algn="ctr" defTabSz="609630" fontAlgn="auto">
              <a:spcBef>
                <a:spcPts val="0"/>
              </a:spcBef>
              <a:spcAft>
                <a:spcPts val="0"/>
              </a:spcAft>
            </a:pPr>
            <a:endParaRPr lang="en-GB" sz="1200">
              <a:solidFill>
                <a:prstClr val="black"/>
              </a:solidFill>
              <a:latin typeface="Calibri"/>
            </a:endParaRPr>
          </a:p>
        </p:txBody>
      </p:sp>
      <p:sp>
        <p:nvSpPr>
          <p:cNvPr id="15" name="Rectangle 14">
            <a:extLst>
              <a:ext uri="{FF2B5EF4-FFF2-40B4-BE49-F238E27FC236}">
                <a16:creationId xmlns:a16="http://schemas.microsoft.com/office/drawing/2014/main" id="{10FFF0F3-A4D4-4A1C-8C73-CDE87BD8168B}"/>
              </a:ext>
            </a:extLst>
          </p:cNvPr>
          <p:cNvSpPr/>
          <p:nvPr/>
        </p:nvSpPr>
        <p:spPr>
          <a:xfrm>
            <a:off x="180390" y="264494"/>
            <a:ext cx="4403441" cy="2062103"/>
          </a:xfrm>
          <a:prstGeom prst="rect">
            <a:avLst/>
          </a:prstGeom>
          <a:solidFill>
            <a:schemeClr val="accent2">
              <a:lumMod val="20000"/>
              <a:lumOff val="80000"/>
            </a:schemeClr>
          </a:solidFill>
        </p:spPr>
        <p:txBody>
          <a:bodyPr wrap="square">
            <a:spAutoFit/>
          </a:bodyPr>
          <a:lstStyle/>
          <a:p>
            <a:r>
              <a:rPr lang="en-GB" sz="3200" b="1">
                <a:solidFill>
                  <a:schemeClr val="tx1"/>
                </a:solidFill>
                <a:latin typeface="Candara" panose="020E0502030303020204" pitchFamily="34" charset="0"/>
              </a:rPr>
              <a:t>Goals for Preparing for Research and Enquiry:</a:t>
            </a:r>
          </a:p>
          <a:p>
            <a:r>
              <a:rPr lang="en-GB" sz="3200" b="1">
                <a:solidFill>
                  <a:schemeClr val="tx1"/>
                </a:solidFill>
                <a:latin typeface="Candara" panose="020E0502030303020204" pitchFamily="34" charset="0"/>
              </a:rPr>
              <a:t>Review of university assignments</a:t>
            </a:r>
            <a:endParaRPr lang="en-GB" sz="3200"/>
          </a:p>
        </p:txBody>
      </p:sp>
      <p:sp>
        <p:nvSpPr>
          <p:cNvPr id="19" name="Speech Bubble: Rectangle with Corners Rounded 18">
            <a:extLst>
              <a:ext uri="{FF2B5EF4-FFF2-40B4-BE49-F238E27FC236}">
                <a16:creationId xmlns:a16="http://schemas.microsoft.com/office/drawing/2014/main" id="{01BCCFB4-E2E3-4AC1-A81B-FCCEDFF24789}"/>
              </a:ext>
            </a:extLst>
          </p:cNvPr>
          <p:cNvSpPr/>
          <p:nvPr/>
        </p:nvSpPr>
        <p:spPr>
          <a:xfrm>
            <a:off x="113233" y="2599019"/>
            <a:ext cx="2602834" cy="1546150"/>
          </a:xfrm>
          <a:prstGeom prst="wedgeRoundRectCallout">
            <a:avLst>
              <a:gd name="adj1" fmla="val 104724"/>
              <a:gd name="adj2" fmla="val -32491"/>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Candara" panose="020E0502030303020204" pitchFamily="34" charset="0"/>
              </a:rPr>
              <a:t>Common feature of ‘</a:t>
            </a:r>
            <a:r>
              <a:rPr lang="en-GB" b="1">
                <a:solidFill>
                  <a:schemeClr val="tx1"/>
                </a:solidFill>
                <a:latin typeface="Candara" panose="020E0502030303020204" pitchFamily="34" charset="0"/>
              </a:rPr>
              <a:t>appraising research critically</a:t>
            </a:r>
            <a:r>
              <a:rPr lang="en-GB">
                <a:solidFill>
                  <a:schemeClr val="tx1"/>
                </a:solidFill>
                <a:latin typeface="Candara" panose="020E0502030303020204" pitchFamily="34" charset="0"/>
              </a:rPr>
              <a:t>’</a:t>
            </a:r>
          </a:p>
        </p:txBody>
      </p:sp>
      <p:pic>
        <p:nvPicPr>
          <p:cNvPr id="20" name="Picture 19">
            <a:extLst>
              <a:ext uri="{FF2B5EF4-FFF2-40B4-BE49-F238E27FC236}">
                <a16:creationId xmlns:a16="http://schemas.microsoft.com/office/drawing/2014/main" id="{098A0300-0E2A-4BBF-B5D1-E8A8D6B44AC0}"/>
              </a:ext>
            </a:extLst>
          </p:cNvPr>
          <p:cNvPicPr>
            <a:picLocks noChangeAspect="1"/>
          </p:cNvPicPr>
          <p:nvPr/>
        </p:nvPicPr>
        <p:blipFill rotWithShape="1">
          <a:blip r:embed="rId4"/>
          <a:srcRect t="21448"/>
          <a:stretch/>
        </p:blipFill>
        <p:spPr>
          <a:xfrm>
            <a:off x="5440880" y="5241466"/>
            <a:ext cx="6781800" cy="1601168"/>
          </a:xfrm>
          <a:prstGeom prst="rect">
            <a:avLst/>
          </a:prstGeom>
          <a:ln w="9525">
            <a:solidFill>
              <a:schemeClr val="tx1"/>
            </a:solidFill>
          </a:ln>
        </p:spPr>
      </p:pic>
      <p:sp>
        <p:nvSpPr>
          <p:cNvPr id="5" name="TextBox 4">
            <a:extLst>
              <a:ext uri="{FF2B5EF4-FFF2-40B4-BE49-F238E27FC236}">
                <a16:creationId xmlns:a16="http://schemas.microsoft.com/office/drawing/2014/main" id="{787AF898-EA7D-4FA9-8BD1-420FF96037AF}"/>
              </a:ext>
            </a:extLst>
          </p:cNvPr>
          <p:cNvSpPr txBox="1"/>
          <p:nvPr/>
        </p:nvSpPr>
        <p:spPr>
          <a:xfrm>
            <a:off x="5440880" y="4836840"/>
            <a:ext cx="5689245" cy="400110"/>
          </a:xfrm>
          <a:prstGeom prst="rect">
            <a:avLst/>
          </a:prstGeom>
          <a:solidFill>
            <a:schemeClr val="accent2">
              <a:lumMod val="20000"/>
              <a:lumOff val="80000"/>
            </a:schemeClr>
          </a:solidFill>
        </p:spPr>
        <p:txBody>
          <a:bodyPr wrap="square" rtlCol="0">
            <a:spAutoFit/>
          </a:bodyPr>
          <a:lstStyle/>
          <a:p>
            <a:r>
              <a:rPr lang="en-GB">
                <a:solidFill>
                  <a:schemeClr val="tx1"/>
                </a:solidFill>
                <a:latin typeface="Candara" panose="020E0502030303020204" pitchFamily="34" charset="0"/>
              </a:rPr>
              <a:t>Preparing for Research and Enquiry </a:t>
            </a:r>
          </a:p>
        </p:txBody>
      </p:sp>
      <p:sp>
        <p:nvSpPr>
          <p:cNvPr id="21" name="Oval 12">
            <a:extLst>
              <a:ext uri="{FF2B5EF4-FFF2-40B4-BE49-F238E27FC236}">
                <a16:creationId xmlns:a16="http://schemas.microsoft.com/office/drawing/2014/main" id="{97E5387A-94F2-42D7-9402-31354C798F03}"/>
              </a:ext>
            </a:extLst>
          </p:cNvPr>
          <p:cNvSpPr/>
          <p:nvPr/>
        </p:nvSpPr>
        <p:spPr>
          <a:xfrm rot="401495">
            <a:off x="2949749" y="2913600"/>
            <a:ext cx="5311078" cy="1781001"/>
          </a:xfrm>
          <a:custGeom>
            <a:avLst/>
            <a:gdLst>
              <a:gd name="connsiteX0" fmla="*/ 0 w 6934200"/>
              <a:gd name="connsiteY0" fmla="*/ 831416 h 1662832"/>
              <a:gd name="connsiteX1" fmla="*/ 3467100 w 6934200"/>
              <a:gd name="connsiteY1" fmla="*/ 0 h 1662832"/>
              <a:gd name="connsiteX2" fmla="*/ 6934200 w 6934200"/>
              <a:gd name="connsiteY2" fmla="*/ 831416 h 1662832"/>
              <a:gd name="connsiteX3" fmla="*/ 3467100 w 6934200"/>
              <a:gd name="connsiteY3" fmla="*/ 1662832 h 1662832"/>
              <a:gd name="connsiteX4" fmla="*/ 0 w 6934200"/>
              <a:gd name="connsiteY4" fmla="*/ 831416 h 1662832"/>
              <a:gd name="connsiteX0" fmla="*/ 3467100 w 6934200"/>
              <a:gd name="connsiteY0" fmla="*/ 0 h 1662832"/>
              <a:gd name="connsiteX1" fmla="*/ 6934200 w 6934200"/>
              <a:gd name="connsiteY1" fmla="*/ 831416 h 1662832"/>
              <a:gd name="connsiteX2" fmla="*/ 3467100 w 6934200"/>
              <a:gd name="connsiteY2" fmla="*/ 1662832 h 1662832"/>
              <a:gd name="connsiteX3" fmla="*/ 0 w 6934200"/>
              <a:gd name="connsiteY3" fmla="*/ 831416 h 1662832"/>
              <a:gd name="connsiteX4" fmla="*/ 3558540 w 6934200"/>
              <a:gd name="connsiteY4" fmla="*/ 91440 h 1662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1662832">
                <a:moveTo>
                  <a:pt x="3467100" y="0"/>
                </a:moveTo>
                <a:cubicBezTo>
                  <a:pt x="5381926" y="0"/>
                  <a:pt x="6934200" y="372238"/>
                  <a:pt x="6934200" y="831416"/>
                </a:cubicBezTo>
                <a:cubicBezTo>
                  <a:pt x="6934200" y="1290594"/>
                  <a:pt x="5381926" y="1662832"/>
                  <a:pt x="3467100" y="1662832"/>
                </a:cubicBezTo>
                <a:cubicBezTo>
                  <a:pt x="1552274" y="1662832"/>
                  <a:pt x="0" y="1290594"/>
                  <a:pt x="0" y="831416"/>
                </a:cubicBezTo>
                <a:cubicBezTo>
                  <a:pt x="0" y="372238"/>
                  <a:pt x="1552274" y="0"/>
                  <a:pt x="3558540" y="91440"/>
                </a:cubicBezTo>
              </a:path>
            </a:pathLst>
          </a:custGeom>
          <a:ln/>
        </p:spPr>
        <p:style>
          <a:lnRef idx="3">
            <a:schemeClr val="dk1"/>
          </a:lnRef>
          <a:fillRef idx="0">
            <a:schemeClr val="dk1"/>
          </a:fillRef>
          <a:effectRef idx="2">
            <a:schemeClr val="dk1"/>
          </a:effectRef>
          <a:fontRef idx="minor">
            <a:schemeClr val="tx1"/>
          </a:fontRef>
        </p:style>
        <p:txBody>
          <a:bodyPr rtlCol="0" anchor="ctr"/>
          <a:lstStyle/>
          <a:p>
            <a:pPr algn="ctr" defTabSz="609630" fontAlgn="auto">
              <a:spcBef>
                <a:spcPts val="0"/>
              </a:spcBef>
              <a:spcAft>
                <a:spcPts val="0"/>
              </a:spcAft>
            </a:pPr>
            <a:endParaRPr lang="en-GB" sz="1200">
              <a:solidFill>
                <a:prstClr val="black"/>
              </a:solidFill>
              <a:latin typeface="Calibri"/>
            </a:endParaRPr>
          </a:p>
        </p:txBody>
      </p:sp>
      <p:sp>
        <p:nvSpPr>
          <p:cNvPr id="22" name="TextBox 10">
            <a:extLst>
              <a:ext uri="{FF2B5EF4-FFF2-40B4-BE49-F238E27FC236}">
                <a16:creationId xmlns:a16="http://schemas.microsoft.com/office/drawing/2014/main" id="{2CFC657A-E60B-4E2B-9E26-E16F68F06CF6}"/>
              </a:ext>
            </a:extLst>
          </p:cNvPr>
          <p:cNvSpPr txBox="1"/>
          <p:nvPr/>
        </p:nvSpPr>
        <p:spPr>
          <a:xfrm rot="524541">
            <a:off x="3359920" y="3010034"/>
            <a:ext cx="4693817" cy="1634422"/>
          </a:xfrm>
          <a:prstGeom prst="rect">
            <a:avLst/>
          </a:prstGeom>
        </p:spPr>
        <p:txBody>
          <a:bodyPr wrap="square" lIns="0" tIns="0" rIns="0" bIns="0" rtlCol="0" anchor="t">
            <a:spAutoFit/>
          </a:bodyPr>
          <a:lstStyle/>
          <a:p>
            <a:pPr algn="ctr" defTabSz="609630" fontAlgn="auto">
              <a:lnSpc>
                <a:spcPts val="2613"/>
              </a:lnSpc>
              <a:spcAft>
                <a:spcPts val="0"/>
              </a:spcAft>
            </a:pPr>
            <a:r>
              <a:rPr lang="en-US" sz="1867" b="1">
                <a:solidFill>
                  <a:schemeClr val="tx1"/>
                </a:solidFill>
                <a:latin typeface="Montserrat Light"/>
              </a:rPr>
              <a:t>Psychology</a:t>
            </a:r>
          </a:p>
          <a:p>
            <a:pPr algn="ctr" defTabSz="609630" fontAlgn="auto">
              <a:lnSpc>
                <a:spcPts val="2613"/>
              </a:lnSpc>
              <a:spcAft>
                <a:spcPts val="0"/>
              </a:spcAft>
            </a:pPr>
            <a:r>
              <a:rPr lang="en-US" sz="1600" err="1">
                <a:solidFill>
                  <a:srgbClr val="000000"/>
                </a:solidFill>
                <a:latin typeface="Montserrat Light"/>
              </a:rPr>
              <a:t>Summarise</a:t>
            </a:r>
            <a:r>
              <a:rPr lang="en-US" sz="1600">
                <a:solidFill>
                  <a:srgbClr val="000000"/>
                </a:solidFill>
                <a:latin typeface="Montserrat Light"/>
              </a:rPr>
              <a:t> and discuss the aims,</a:t>
            </a:r>
          </a:p>
          <a:p>
            <a:pPr algn="ctr" defTabSz="609630" fontAlgn="auto">
              <a:lnSpc>
                <a:spcPts val="2613"/>
              </a:lnSpc>
              <a:spcAft>
                <a:spcPts val="0"/>
              </a:spcAft>
            </a:pPr>
            <a:r>
              <a:rPr lang="en-US" sz="1600">
                <a:solidFill>
                  <a:srgbClr val="000000"/>
                </a:solidFill>
                <a:latin typeface="Montserrat Light"/>
              </a:rPr>
              <a:t>Methodology and relationship</a:t>
            </a:r>
          </a:p>
          <a:p>
            <a:pPr algn="ctr" defTabSz="609630" fontAlgn="auto">
              <a:lnSpc>
                <a:spcPts val="2613"/>
              </a:lnSpc>
              <a:spcAft>
                <a:spcPts val="0"/>
              </a:spcAft>
            </a:pPr>
            <a:r>
              <a:rPr lang="en-US" sz="1600">
                <a:solidFill>
                  <a:srgbClr val="000000"/>
                </a:solidFill>
                <a:latin typeface="Montserrat Light"/>
              </a:rPr>
              <a:t>Between 3 research articles on a </a:t>
            </a:r>
          </a:p>
          <a:p>
            <a:pPr algn="ctr" defTabSz="609630" fontAlgn="auto">
              <a:lnSpc>
                <a:spcPts val="2613"/>
              </a:lnSpc>
              <a:spcAft>
                <a:spcPts val="0"/>
              </a:spcAft>
            </a:pPr>
            <a:r>
              <a:rPr lang="en-US" sz="1600">
                <a:solidFill>
                  <a:srgbClr val="000000"/>
                </a:solidFill>
                <a:latin typeface="Montserrat Light"/>
              </a:rPr>
              <a:t>similar topic</a:t>
            </a:r>
            <a:endParaRPr lang="en-US" sz="1867">
              <a:solidFill>
                <a:srgbClr val="000000"/>
              </a:solidFill>
              <a:latin typeface="Montserrat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6" grpId="0" animBg="1"/>
      <p:bldP spid="18" grpId="0" animBg="1"/>
      <p:bldP spid="19" grpId="0" animBg="1"/>
      <p:bldP spid="5" grpId="0" animBg="1"/>
      <p:bldP spid="21" grpId="0" animBg="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8EE"/>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822A30-0651-4E9E-8B63-FC1BAED22526}"/>
              </a:ext>
            </a:extLst>
          </p:cNvPr>
          <p:cNvSpPr>
            <a:spLocks noGrp="1"/>
          </p:cNvSpPr>
          <p:nvPr>
            <p:ph idx="1"/>
          </p:nvPr>
        </p:nvSpPr>
        <p:spPr>
          <a:xfrm>
            <a:off x="838200" y="404664"/>
            <a:ext cx="11090448" cy="5772299"/>
          </a:xfrm>
        </p:spPr>
        <p:txBody>
          <a:bodyPr>
            <a:normAutofit/>
          </a:bodyPr>
          <a:lstStyle/>
          <a:p>
            <a:pPr marL="0" indent="0">
              <a:buNone/>
            </a:pPr>
            <a:r>
              <a:rPr lang="en-GB" sz="4800" b="1">
                <a:latin typeface="Candara" panose="020E0502030303020204" pitchFamily="34" charset="0"/>
              </a:rPr>
              <a:t>Preparing for Research and Enquiry (PRE)</a:t>
            </a:r>
          </a:p>
        </p:txBody>
      </p:sp>
      <p:pic>
        <p:nvPicPr>
          <p:cNvPr id="4" name="Picture 3">
            <a:extLst>
              <a:ext uri="{FF2B5EF4-FFF2-40B4-BE49-F238E27FC236}">
                <a16:creationId xmlns:a16="http://schemas.microsoft.com/office/drawing/2014/main" id="{2E90CF6E-0CDB-481A-A205-90D9FA10F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556792"/>
            <a:ext cx="9005085"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peech Bubble: Rectangle with Corners Rounded 1">
            <a:extLst>
              <a:ext uri="{FF2B5EF4-FFF2-40B4-BE49-F238E27FC236}">
                <a16:creationId xmlns:a16="http://schemas.microsoft.com/office/drawing/2014/main" id="{9AB1AB6B-96FC-4B42-8A48-269DF6D322DD}"/>
              </a:ext>
            </a:extLst>
          </p:cNvPr>
          <p:cNvSpPr/>
          <p:nvPr/>
        </p:nvSpPr>
        <p:spPr>
          <a:xfrm>
            <a:off x="119336" y="5925156"/>
            <a:ext cx="6408712" cy="672196"/>
          </a:xfrm>
          <a:prstGeom prst="wedgeRoundRectCallout">
            <a:avLst>
              <a:gd name="adj1" fmla="val -4809"/>
              <a:gd name="adj2" fmla="val -147704"/>
              <a:gd name="adj3" fmla="val 1666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Candara" panose="020E0502030303020204" pitchFamily="34" charset="0"/>
              </a:rPr>
              <a:t>Opportunity to integrate discipline specificity </a:t>
            </a:r>
          </a:p>
        </p:txBody>
      </p:sp>
    </p:spTree>
    <p:extLst>
      <p:ext uri="{BB962C8B-B14F-4D97-AF65-F5344CB8AC3E}">
        <p14:creationId xmlns:p14="http://schemas.microsoft.com/office/powerpoint/2010/main" val="17360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AA379"/>
        </a:solidFill>
        <a:effectLst/>
      </p:bgPr>
    </p:bg>
    <p:spTree>
      <p:nvGrpSpPr>
        <p:cNvPr id="1" name=""/>
        <p:cNvGrpSpPr/>
        <p:nvPr/>
      </p:nvGrpSpPr>
      <p:grpSpPr>
        <a:xfrm>
          <a:off x="0" y="0"/>
          <a:ext cx="0" cy="0"/>
          <a:chOff x="0" y="0"/>
          <a:chExt cx="0" cy="0"/>
        </a:xfrm>
      </p:grpSpPr>
      <p:grpSp>
        <p:nvGrpSpPr>
          <p:cNvPr id="2" name="Group 2"/>
          <p:cNvGrpSpPr/>
          <p:nvPr/>
        </p:nvGrpSpPr>
        <p:grpSpPr>
          <a:xfrm>
            <a:off x="576303" y="6423929"/>
            <a:ext cx="5091395" cy="818273"/>
            <a:chOff x="0" y="0"/>
            <a:chExt cx="10182791" cy="1636546"/>
          </a:xfrm>
        </p:grpSpPr>
        <p:sp>
          <p:nvSpPr>
            <p:cNvPr id="3" name="TextBox 3"/>
            <p:cNvSpPr txBox="1"/>
            <p:nvPr/>
          </p:nvSpPr>
          <p:spPr>
            <a:xfrm>
              <a:off x="509352" y="303268"/>
              <a:ext cx="9673439" cy="265074"/>
            </a:xfrm>
            <a:prstGeom prst="rect">
              <a:avLst/>
            </a:prstGeom>
          </p:spPr>
          <p:txBody>
            <a:bodyPr lIns="0" tIns="0" rIns="0" bIns="0" rtlCol="0" anchor="t">
              <a:spAutoFit/>
            </a:bodyPr>
            <a:lstStyle/>
            <a:p>
              <a:pPr defTabSz="609630" fontAlgn="auto">
                <a:lnSpc>
                  <a:spcPts val="1119"/>
                </a:lnSpc>
                <a:spcBef>
                  <a:spcPts val="0"/>
                </a:spcBef>
                <a:spcAft>
                  <a:spcPts val="0"/>
                </a:spcAft>
              </a:pPr>
              <a:r>
                <a:rPr lang="en-US" sz="800" spc="16">
                  <a:solidFill>
                    <a:srgbClr val="FAFAFA"/>
                  </a:solidFill>
                  <a:latin typeface="Source Sans Pro"/>
                </a:rPr>
                <a:t>PREPARING FOR RESEARCH &amp; ENQUIRY</a:t>
              </a:r>
            </a:p>
          </p:txBody>
        </p:sp>
        <p:sp>
          <p:nvSpPr>
            <p:cNvPr id="4" name="AutoShape 4"/>
            <p:cNvSpPr/>
            <p:nvPr/>
          </p:nvSpPr>
          <p:spPr>
            <a:xfrm>
              <a:off x="0" y="0"/>
              <a:ext cx="125153" cy="1636546"/>
            </a:xfrm>
            <a:prstGeom prst="rect">
              <a:avLst/>
            </a:prstGeom>
            <a:solidFill>
              <a:srgbClr val="FAFAFA"/>
            </a:solid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36103" y="375653"/>
            <a:ext cx="6409346" cy="5486400"/>
          </a:xfrm>
          <a:prstGeom prst="rect">
            <a:avLst/>
          </a:prstGeom>
        </p:spPr>
      </p:pic>
      <p:pic>
        <p:nvPicPr>
          <p:cNvPr id="8" name="Picture 8"/>
          <p:cNvPicPr>
            <a:picLocks noChangeAspect="1"/>
          </p:cNvPicPr>
          <p:nvPr/>
        </p:nvPicPr>
        <p:blipFill>
          <a:blip r:embed="rId5"/>
          <a:srcRect/>
          <a:stretch>
            <a:fillRect/>
          </a:stretch>
        </p:blipFill>
        <p:spPr>
          <a:xfrm>
            <a:off x="9333678" y="120110"/>
            <a:ext cx="2766905" cy="912385"/>
          </a:xfrm>
          <a:prstGeom prst="rect">
            <a:avLst/>
          </a:prstGeom>
        </p:spPr>
      </p:pic>
      <p:sp>
        <p:nvSpPr>
          <p:cNvPr id="9" name="TextBox 9"/>
          <p:cNvSpPr txBox="1"/>
          <p:nvPr/>
        </p:nvSpPr>
        <p:spPr>
          <a:xfrm>
            <a:off x="135664" y="2877567"/>
            <a:ext cx="8332437" cy="1127488"/>
          </a:xfrm>
          <a:prstGeom prst="rect">
            <a:avLst/>
          </a:prstGeom>
        </p:spPr>
        <p:txBody>
          <a:bodyPr lIns="0" tIns="0" rIns="0" bIns="0" rtlCol="0" anchor="t">
            <a:spAutoFit/>
          </a:bodyPr>
          <a:lstStyle/>
          <a:p>
            <a:pPr algn="ctr" defTabSz="609630" fontAlgn="auto">
              <a:lnSpc>
                <a:spcPts val="4293"/>
              </a:lnSpc>
              <a:spcBef>
                <a:spcPts val="0"/>
              </a:spcBef>
              <a:spcAft>
                <a:spcPts val="0"/>
              </a:spcAft>
            </a:pPr>
            <a:r>
              <a:rPr lang="en-US" sz="4800" spc="-123">
                <a:solidFill>
                  <a:srgbClr val="000000"/>
                </a:solidFill>
                <a:latin typeface="Candara" panose="020E0502030303020204" pitchFamily="34" charset="0"/>
              </a:rPr>
              <a:t>Compiling the </a:t>
            </a:r>
          </a:p>
          <a:p>
            <a:pPr algn="ctr" defTabSz="609630" fontAlgn="auto">
              <a:lnSpc>
                <a:spcPts val="4293"/>
              </a:lnSpc>
              <a:spcBef>
                <a:spcPts val="0"/>
              </a:spcBef>
              <a:spcAft>
                <a:spcPts val="0"/>
              </a:spcAft>
            </a:pPr>
            <a:r>
              <a:rPr lang="en-US" sz="4800" spc="-123">
                <a:solidFill>
                  <a:srgbClr val="000000"/>
                </a:solidFill>
                <a:latin typeface="Candara" panose="020E0502030303020204" pitchFamily="34" charset="0"/>
              </a:rPr>
              <a:t>discipline-specific reading list</a:t>
            </a:r>
          </a:p>
        </p:txBody>
      </p:sp>
      <p:pic>
        <p:nvPicPr>
          <p:cNvPr id="11" name="Picture 3">
            <a:extLst>
              <a:ext uri="{FF2B5EF4-FFF2-40B4-BE49-F238E27FC236}">
                <a16:creationId xmlns:a16="http://schemas.microsoft.com/office/drawing/2014/main" id="{654E073D-ACC5-4ACD-9F6B-2327EE862C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3783" y="4478539"/>
            <a:ext cx="4876800" cy="2097024"/>
          </a:xfrm>
          <a:prstGeom prst="rect">
            <a:avLst/>
          </a:prstGeom>
        </p:spPr>
      </p:pic>
    </p:spTree>
    <p:extLst>
      <p:ext uri="{BB962C8B-B14F-4D97-AF65-F5344CB8AC3E}">
        <p14:creationId xmlns:p14="http://schemas.microsoft.com/office/powerpoint/2010/main" val="26760843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1.8|5.1|0.8|2.6|2.8|0.7"/>
</p:tagLst>
</file>

<file path=ppt/tags/tag2.xml><?xml version="1.0" encoding="utf-8"?>
<p:tagLst xmlns:a="http://schemas.openxmlformats.org/drawingml/2006/main" xmlns:r="http://schemas.openxmlformats.org/officeDocument/2006/relationships" xmlns:p="http://schemas.openxmlformats.org/presentationml/2006/main">
  <p:tag name="TIMING" val="|0.6|1.8|5.1|0.8|2.6|2.8|0.7"/>
</p:tagLst>
</file>

<file path=ppt/tags/tag3.xml><?xml version="1.0" encoding="utf-8"?>
<p:tagLst xmlns:a="http://schemas.openxmlformats.org/drawingml/2006/main" xmlns:r="http://schemas.openxmlformats.org/officeDocument/2006/relationships" xmlns:p="http://schemas.openxmlformats.org/presentationml/2006/main">
  <p:tag name="TIMING" val="|0.6|1.8|5.1|0.8|2.6|2.8|0.7"/>
</p:tagLst>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2715</Words>
  <Application>Microsoft Macintosh PowerPoint</Application>
  <PresentationFormat>Widescreen</PresentationFormat>
  <Paragraphs>236</Paragraphs>
  <Slides>17</Slides>
  <Notes>17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17</vt:i4>
      </vt:variant>
    </vt:vector>
  </HeadingPairs>
  <TitlesOfParts>
    <vt:vector size="33" baseType="lpstr">
      <vt:lpstr>Source Sans Pro</vt:lpstr>
      <vt:lpstr>Segoe Print</vt:lpstr>
      <vt:lpstr>Effra</vt:lpstr>
      <vt:lpstr>Calibri Light</vt:lpstr>
      <vt:lpstr>Arial Bold</vt:lpstr>
      <vt:lpstr>Barlow Thin Bold</vt:lpstr>
      <vt:lpstr>Montserrat</vt:lpstr>
      <vt:lpstr>Candara</vt:lpstr>
      <vt:lpstr>Montserrat Light</vt:lpstr>
      <vt:lpstr>Calibri</vt:lpstr>
      <vt:lpstr>Arial</vt:lpstr>
      <vt:lpstr>UoR Theme</vt:lpstr>
      <vt:lpstr>Custom Design</vt:lpstr>
      <vt:lpstr>1_UoR Theme off-white background</vt:lpstr>
      <vt:lpstr>Office Theme</vt:lpstr>
      <vt:lpstr>1_Office Theme</vt:lpstr>
      <vt:lpstr>PowerPoint Presentation</vt:lpstr>
      <vt:lpstr>PowerPoint Presentation</vt:lpstr>
      <vt:lpstr>PowerPoint Presentation</vt:lpstr>
      <vt:lpstr>Discipline Specificity on Pre-sessional Courses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of the integrated reading list</vt:lpstr>
      <vt:lpstr>Evaluation of the assignment task/course</vt:lpstr>
      <vt:lpstr>Summary &amp; going forward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cohort, one task, but 15 different academic disciplines: how to integrate subject specificity on an EGAP Pre sessional Programme</dc:title>
  <dc:creator>Sarah Mattin</dc:creator>
  <cp:lastModifiedBy>Hugh Whitby</cp:lastModifiedBy>
  <cp:revision>2</cp:revision>
  <cp:lastPrinted>2021-03-26T10:00:34Z</cp:lastPrinted>
  <dcterms:created xsi:type="dcterms:W3CDTF">2021-02-23T13:14:59Z</dcterms:created>
  <dcterms:modified xsi:type="dcterms:W3CDTF">2021-03-26T12:40:22Z</dcterms:modified>
</cp:coreProperties>
</file>