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Lst>
  <p:notesMasterIdLst>
    <p:notesMasterId r:id="rId19"/>
  </p:notesMasterIdLst>
  <p:sldIdLst>
    <p:sldId id="256" r:id="rId3"/>
    <p:sldId id="261" r:id="rId4"/>
    <p:sldId id="293" r:id="rId5"/>
    <p:sldId id="299" r:id="rId6"/>
    <p:sldId id="305" r:id="rId7"/>
    <p:sldId id="295" r:id="rId8"/>
    <p:sldId id="304" r:id="rId9"/>
    <p:sldId id="296" r:id="rId10"/>
    <p:sldId id="306" r:id="rId11"/>
    <p:sldId id="301" r:id="rId12"/>
    <p:sldId id="297" r:id="rId13"/>
    <p:sldId id="302" r:id="rId14"/>
    <p:sldId id="298" r:id="rId15"/>
    <p:sldId id="303" r:id="rId16"/>
    <p:sldId id="300" r:id="rId17"/>
    <p:sldId id="292" r:id="rId18"/>
  </p:sldIdLst>
  <p:sldSz cx="9144000" cy="5143500" type="screen16x9"/>
  <p:notesSz cx="6858000" cy="9144000"/>
  <p:embeddedFontLst>
    <p:embeddedFont>
      <p:font typeface="Open Sans" panose="020B060603050402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75">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537B47-DC89-4E3B-8F92-A6361F85FF4A}" v="200" dt="2021-03-14T17:22:57.252"/>
  </p1510:revLst>
</p1510:revInfo>
</file>

<file path=ppt/tableStyles.xml><?xml version="1.0" encoding="utf-8"?>
<a:tblStyleLst xmlns:a="http://schemas.openxmlformats.org/drawingml/2006/main" def="{3747D11F-7D15-4BDC-AF6F-BBF1D3C3F0D7}">
  <a:tblStyle styleId="{3747D11F-7D15-4BDC-AF6F-BBF1D3C3F0D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4"/>
    <p:restoredTop sz="94705"/>
  </p:normalViewPr>
  <p:slideViewPr>
    <p:cSldViewPr snapToGrid="0">
      <p:cViewPr varScale="1">
        <p:scale>
          <a:sx n="131" d="100"/>
          <a:sy n="131" d="100"/>
        </p:scale>
        <p:origin x="184" y="392"/>
      </p:cViewPr>
      <p:guideLst>
        <p:guide orient="horz" pos="1275"/>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2.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4.fntdata"/><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3.fntdata"/><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708737-B631-4A44-9A9A-FD9EDEA4F58A}" type="doc">
      <dgm:prSet loTypeId="urn:microsoft.com/office/officeart/2005/8/layout/cycle5" loCatId="cycle" qsTypeId="urn:microsoft.com/office/officeart/2005/8/quickstyle/simple3" qsCatId="simple" csTypeId="urn:microsoft.com/office/officeart/2005/8/colors/colorful4" csCatId="colorful" phldr="1"/>
      <dgm:spPr/>
      <dgm:t>
        <a:bodyPr/>
        <a:lstStyle/>
        <a:p>
          <a:endParaRPr lang="en-GB"/>
        </a:p>
      </dgm:t>
    </dgm:pt>
    <dgm:pt modelId="{A44DC3AF-EF85-4B9C-AAD1-DF0F258B7195}">
      <dgm:prSet phldrT="[Text]"/>
      <dgm:spPr/>
      <dgm:t>
        <a:bodyPr/>
        <a:lstStyle/>
        <a:p>
          <a:r>
            <a:rPr lang="en-GB" b="1" dirty="0"/>
            <a:t>(1) Students’ Feedback</a:t>
          </a:r>
        </a:p>
      </dgm:t>
    </dgm:pt>
    <dgm:pt modelId="{279A6013-6467-4651-BBEF-F41BE67E0E9F}" type="parTrans" cxnId="{BA8CAB05-3CD7-461F-A34B-DE87D6321700}">
      <dgm:prSet/>
      <dgm:spPr/>
      <dgm:t>
        <a:bodyPr/>
        <a:lstStyle/>
        <a:p>
          <a:endParaRPr lang="en-GB"/>
        </a:p>
      </dgm:t>
    </dgm:pt>
    <dgm:pt modelId="{799EB0FC-B094-4D4B-AEF3-8A256EBEFB34}" type="sibTrans" cxnId="{BA8CAB05-3CD7-461F-A34B-DE87D6321700}">
      <dgm:prSet/>
      <dgm:spPr/>
      <dgm:t>
        <a:bodyPr/>
        <a:lstStyle/>
        <a:p>
          <a:endParaRPr lang="en-GB"/>
        </a:p>
      </dgm:t>
    </dgm:pt>
    <dgm:pt modelId="{48BBCF66-4287-4A41-A3EB-E8DDCA43FC27}">
      <dgm:prSet phldrT="[Text]"/>
      <dgm:spPr/>
      <dgm:t>
        <a:bodyPr/>
        <a:lstStyle/>
        <a:p>
          <a:r>
            <a:rPr lang="en-GB" dirty="0"/>
            <a:t>(2) Institutional Response</a:t>
          </a:r>
        </a:p>
      </dgm:t>
    </dgm:pt>
    <dgm:pt modelId="{057408DE-7E9D-46D0-B5D9-2A5B39FCB417}" type="parTrans" cxnId="{9D1824EE-0784-48C8-A7A2-57C7CD0541DE}">
      <dgm:prSet/>
      <dgm:spPr/>
      <dgm:t>
        <a:bodyPr/>
        <a:lstStyle/>
        <a:p>
          <a:endParaRPr lang="en-GB"/>
        </a:p>
      </dgm:t>
    </dgm:pt>
    <dgm:pt modelId="{71D73C5F-4C00-4D3E-9419-46003994AB8B}" type="sibTrans" cxnId="{9D1824EE-0784-48C8-A7A2-57C7CD0541DE}">
      <dgm:prSet/>
      <dgm:spPr/>
      <dgm:t>
        <a:bodyPr/>
        <a:lstStyle/>
        <a:p>
          <a:endParaRPr lang="en-GB"/>
        </a:p>
      </dgm:t>
    </dgm:pt>
    <dgm:pt modelId="{006DDE37-2A77-4417-88C3-4FCC336FB756}">
      <dgm:prSet phldrT="[Text]"/>
      <dgm:spPr/>
      <dgm:t>
        <a:bodyPr/>
        <a:lstStyle/>
        <a:p>
          <a:r>
            <a:rPr lang="en-GB" dirty="0"/>
            <a:t>(3) Subject Lecturer &amp; EAP tutor close collaboration</a:t>
          </a:r>
        </a:p>
      </dgm:t>
    </dgm:pt>
    <dgm:pt modelId="{FBC70849-5A02-40AB-9B84-F1BCC8A13AE5}" type="parTrans" cxnId="{AEECE3B5-D173-4FBE-89C7-3760FD31BDAC}">
      <dgm:prSet/>
      <dgm:spPr/>
      <dgm:t>
        <a:bodyPr/>
        <a:lstStyle/>
        <a:p>
          <a:endParaRPr lang="en-GB"/>
        </a:p>
      </dgm:t>
    </dgm:pt>
    <dgm:pt modelId="{AA5C7AD0-3604-4A9E-995F-801A6286716C}" type="sibTrans" cxnId="{AEECE3B5-D173-4FBE-89C7-3760FD31BDAC}">
      <dgm:prSet/>
      <dgm:spPr/>
      <dgm:t>
        <a:bodyPr/>
        <a:lstStyle/>
        <a:p>
          <a:endParaRPr lang="en-GB"/>
        </a:p>
      </dgm:t>
    </dgm:pt>
    <dgm:pt modelId="{1559995C-5938-422F-B63C-226D84C3F708}">
      <dgm:prSet phldrT="[Text]"/>
      <dgm:spPr/>
      <dgm:t>
        <a:bodyPr/>
        <a:lstStyle/>
        <a:p>
          <a:r>
            <a:rPr lang="en-GB" dirty="0"/>
            <a:t>(4) Variety of support </a:t>
          </a:r>
        </a:p>
      </dgm:t>
    </dgm:pt>
    <dgm:pt modelId="{91CA092C-9E8E-4D93-9213-8ECB1251038E}" type="parTrans" cxnId="{C6B357C4-0BE9-466E-AC99-FB12650A00B6}">
      <dgm:prSet/>
      <dgm:spPr/>
      <dgm:t>
        <a:bodyPr/>
        <a:lstStyle/>
        <a:p>
          <a:endParaRPr lang="en-GB"/>
        </a:p>
      </dgm:t>
    </dgm:pt>
    <dgm:pt modelId="{E628C710-E1FC-4E9D-9F6A-DEC85A3DF6E3}" type="sibTrans" cxnId="{C6B357C4-0BE9-466E-AC99-FB12650A00B6}">
      <dgm:prSet/>
      <dgm:spPr/>
      <dgm:t>
        <a:bodyPr/>
        <a:lstStyle/>
        <a:p>
          <a:endParaRPr lang="en-GB"/>
        </a:p>
      </dgm:t>
    </dgm:pt>
    <dgm:pt modelId="{FC261986-D0C4-4EF7-9D0A-AD749B3C982A}" type="pres">
      <dgm:prSet presAssocID="{CF708737-B631-4A44-9A9A-FD9EDEA4F58A}" presName="cycle" presStyleCnt="0">
        <dgm:presLayoutVars>
          <dgm:dir/>
          <dgm:resizeHandles val="exact"/>
        </dgm:presLayoutVars>
      </dgm:prSet>
      <dgm:spPr/>
    </dgm:pt>
    <dgm:pt modelId="{DC8B17B9-E5E9-467C-A230-48865212F38B}" type="pres">
      <dgm:prSet presAssocID="{A44DC3AF-EF85-4B9C-AAD1-DF0F258B7195}" presName="node" presStyleLbl="node1" presStyleIdx="0" presStyleCnt="4">
        <dgm:presLayoutVars>
          <dgm:bulletEnabled val="1"/>
        </dgm:presLayoutVars>
      </dgm:prSet>
      <dgm:spPr/>
    </dgm:pt>
    <dgm:pt modelId="{E62C5F90-95B8-4CF4-A1B8-CE4C1CDB91AB}" type="pres">
      <dgm:prSet presAssocID="{A44DC3AF-EF85-4B9C-AAD1-DF0F258B7195}" presName="spNode" presStyleCnt="0"/>
      <dgm:spPr/>
    </dgm:pt>
    <dgm:pt modelId="{953639A4-168B-474C-8E17-2FF8C78CB840}" type="pres">
      <dgm:prSet presAssocID="{799EB0FC-B094-4D4B-AEF3-8A256EBEFB34}" presName="sibTrans" presStyleLbl="sibTrans1D1" presStyleIdx="0" presStyleCnt="4"/>
      <dgm:spPr/>
    </dgm:pt>
    <dgm:pt modelId="{59124AB4-089F-4551-82A0-01539BF8AD45}" type="pres">
      <dgm:prSet presAssocID="{48BBCF66-4287-4A41-A3EB-E8DDCA43FC27}" presName="node" presStyleLbl="node1" presStyleIdx="1" presStyleCnt="4">
        <dgm:presLayoutVars>
          <dgm:bulletEnabled val="1"/>
        </dgm:presLayoutVars>
      </dgm:prSet>
      <dgm:spPr/>
    </dgm:pt>
    <dgm:pt modelId="{C47C7397-A9BF-43D1-9818-29708DF981AA}" type="pres">
      <dgm:prSet presAssocID="{48BBCF66-4287-4A41-A3EB-E8DDCA43FC27}" presName="spNode" presStyleCnt="0"/>
      <dgm:spPr/>
    </dgm:pt>
    <dgm:pt modelId="{1A390431-CB21-4233-8156-D69C04B5137C}" type="pres">
      <dgm:prSet presAssocID="{71D73C5F-4C00-4D3E-9419-46003994AB8B}" presName="sibTrans" presStyleLbl="sibTrans1D1" presStyleIdx="1" presStyleCnt="4"/>
      <dgm:spPr/>
    </dgm:pt>
    <dgm:pt modelId="{0ECDF439-A69B-40CA-A23F-52E4A78D0C83}" type="pres">
      <dgm:prSet presAssocID="{006DDE37-2A77-4417-88C3-4FCC336FB756}" presName="node" presStyleLbl="node1" presStyleIdx="2" presStyleCnt="4">
        <dgm:presLayoutVars>
          <dgm:bulletEnabled val="1"/>
        </dgm:presLayoutVars>
      </dgm:prSet>
      <dgm:spPr/>
    </dgm:pt>
    <dgm:pt modelId="{540DF0C7-7244-4D27-8758-9FB6A2B6A2F3}" type="pres">
      <dgm:prSet presAssocID="{006DDE37-2A77-4417-88C3-4FCC336FB756}" presName="spNode" presStyleCnt="0"/>
      <dgm:spPr/>
    </dgm:pt>
    <dgm:pt modelId="{406B7B58-A165-4144-B74E-856D538C5073}" type="pres">
      <dgm:prSet presAssocID="{AA5C7AD0-3604-4A9E-995F-801A6286716C}" presName="sibTrans" presStyleLbl="sibTrans1D1" presStyleIdx="2" presStyleCnt="4"/>
      <dgm:spPr/>
    </dgm:pt>
    <dgm:pt modelId="{454367F2-8CB9-46FA-AAD8-B09634DC6776}" type="pres">
      <dgm:prSet presAssocID="{1559995C-5938-422F-B63C-226D84C3F708}" presName="node" presStyleLbl="node1" presStyleIdx="3" presStyleCnt="4">
        <dgm:presLayoutVars>
          <dgm:bulletEnabled val="1"/>
        </dgm:presLayoutVars>
      </dgm:prSet>
      <dgm:spPr/>
    </dgm:pt>
    <dgm:pt modelId="{D7623809-1BFC-42E8-8163-CAACC9B32B04}" type="pres">
      <dgm:prSet presAssocID="{1559995C-5938-422F-B63C-226D84C3F708}" presName="spNode" presStyleCnt="0"/>
      <dgm:spPr/>
    </dgm:pt>
    <dgm:pt modelId="{D5EB35CE-C3CA-437B-9FC7-A1D3217504BD}" type="pres">
      <dgm:prSet presAssocID="{E628C710-E1FC-4E9D-9F6A-DEC85A3DF6E3}" presName="sibTrans" presStyleLbl="sibTrans1D1" presStyleIdx="3" presStyleCnt="4"/>
      <dgm:spPr/>
    </dgm:pt>
  </dgm:ptLst>
  <dgm:cxnLst>
    <dgm:cxn modelId="{BA8CAB05-3CD7-461F-A34B-DE87D6321700}" srcId="{CF708737-B631-4A44-9A9A-FD9EDEA4F58A}" destId="{A44DC3AF-EF85-4B9C-AAD1-DF0F258B7195}" srcOrd="0" destOrd="0" parTransId="{279A6013-6467-4651-BBEF-F41BE67E0E9F}" sibTransId="{799EB0FC-B094-4D4B-AEF3-8A256EBEFB34}"/>
    <dgm:cxn modelId="{73769D1C-9FD6-4BFD-9787-B08073C0FE8D}" type="presOf" srcId="{A44DC3AF-EF85-4B9C-AAD1-DF0F258B7195}" destId="{DC8B17B9-E5E9-467C-A230-48865212F38B}" srcOrd="0" destOrd="0" presId="urn:microsoft.com/office/officeart/2005/8/layout/cycle5"/>
    <dgm:cxn modelId="{C3025920-2268-442C-A6FF-8A0FA056BB93}" type="presOf" srcId="{AA5C7AD0-3604-4A9E-995F-801A6286716C}" destId="{406B7B58-A165-4144-B74E-856D538C5073}" srcOrd="0" destOrd="0" presId="urn:microsoft.com/office/officeart/2005/8/layout/cycle5"/>
    <dgm:cxn modelId="{911C9B33-AE9B-45E8-AA60-501D8C3D620E}" type="presOf" srcId="{799EB0FC-B094-4D4B-AEF3-8A256EBEFB34}" destId="{953639A4-168B-474C-8E17-2FF8C78CB840}" srcOrd="0" destOrd="0" presId="urn:microsoft.com/office/officeart/2005/8/layout/cycle5"/>
    <dgm:cxn modelId="{B896C934-2FA0-4F91-B71E-B68EF1562FE1}" type="presOf" srcId="{1559995C-5938-422F-B63C-226D84C3F708}" destId="{454367F2-8CB9-46FA-AAD8-B09634DC6776}" srcOrd="0" destOrd="0" presId="urn:microsoft.com/office/officeart/2005/8/layout/cycle5"/>
    <dgm:cxn modelId="{2F2A8F6F-8880-45D1-81C5-5E1D76B60344}" type="presOf" srcId="{006DDE37-2A77-4417-88C3-4FCC336FB756}" destId="{0ECDF439-A69B-40CA-A23F-52E4A78D0C83}" srcOrd="0" destOrd="0" presId="urn:microsoft.com/office/officeart/2005/8/layout/cycle5"/>
    <dgm:cxn modelId="{9BB7C877-1035-4C52-B1CB-125EBAA17C8B}" type="presOf" srcId="{48BBCF66-4287-4A41-A3EB-E8DDCA43FC27}" destId="{59124AB4-089F-4551-82A0-01539BF8AD45}" srcOrd="0" destOrd="0" presId="urn:microsoft.com/office/officeart/2005/8/layout/cycle5"/>
    <dgm:cxn modelId="{A2594879-17FD-48FF-9384-AAD8A585A7EE}" type="presOf" srcId="{E628C710-E1FC-4E9D-9F6A-DEC85A3DF6E3}" destId="{D5EB35CE-C3CA-437B-9FC7-A1D3217504BD}" srcOrd="0" destOrd="0" presId="urn:microsoft.com/office/officeart/2005/8/layout/cycle5"/>
    <dgm:cxn modelId="{A2399982-8740-48E4-9992-0B82D5CE647D}" type="presOf" srcId="{71D73C5F-4C00-4D3E-9419-46003994AB8B}" destId="{1A390431-CB21-4233-8156-D69C04B5137C}" srcOrd="0" destOrd="0" presId="urn:microsoft.com/office/officeart/2005/8/layout/cycle5"/>
    <dgm:cxn modelId="{AEECE3B5-D173-4FBE-89C7-3760FD31BDAC}" srcId="{CF708737-B631-4A44-9A9A-FD9EDEA4F58A}" destId="{006DDE37-2A77-4417-88C3-4FCC336FB756}" srcOrd="2" destOrd="0" parTransId="{FBC70849-5A02-40AB-9B84-F1BCC8A13AE5}" sibTransId="{AA5C7AD0-3604-4A9E-995F-801A6286716C}"/>
    <dgm:cxn modelId="{C6B357C4-0BE9-466E-AC99-FB12650A00B6}" srcId="{CF708737-B631-4A44-9A9A-FD9EDEA4F58A}" destId="{1559995C-5938-422F-B63C-226D84C3F708}" srcOrd="3" destOrd="0" parTransId="{91CA092C-9E8E-4D93-9213-8ECB1251038E}" sibTransId="{E628C710-E1FC-4E9D-9F6A-DEC85A3DF6E3}"/>
    <dgm:cxn modelId="{9D2B5EC4-AFD7-443B-A9B3-D15AA74D8C48}" type="presOf" srcId="{CF708737-B631-4A44-9A9A-FD9EDEA4F58A}" destId="{FC261986-D0C4-4EF7-9D0A-AD749B3C982A}" srcOrd="0" destOrd="0" presId="urn:microsoft.com/office/officeart/2005/8/layout/cycle5"/>
    <dgm:cxn modelId="{9D1824EE-0784-48C8-A7A2-57C7CD0541DE}" srcId="{CF708737-B631-4A44-9A9A-FD9EDEA4F58A}" destId="{48BBCF66-4287-4A41-A3EB-E8DDCA43FC27}" srcOrd="1" destOrd="0" parTransId="{057408DE-7E9D-46D0-B5D9-2A5B39FCB417}" sibTransId="{71D73C5F-4C00-4D3E-9419-46003994AB8B}"/>
    <dgm:cxn modelId="{AC2BA6A6-C81A-444E-80DD-18281F653F5A}" type="presParOf" srcId="{FC261986-D0C4-4EF7-9D0A-AD749B3C982A}" destId="{DC8B17B9-E5E9-467C-A230-48865212F38B}" srcOrd="0" destOrd="0" presId="urn:microsoft.com/office/officeart/2005/8/layout/cycle5"/>
    <dgm:cxn modelId="{1D5CBF7F-D877-4715-8D13-F80ADEB92DE5}" type="presParOf" srcId="{FC261986-D0C4-4EF7-9D0A-AD749B3C982A}" destId="{E62C5F90-95B8-4CF4-A1B8-CE4C1CDB91AB}" srcOrd="1" destOrd="0" presId="urn:microsoft.com/office/officeart/2005/8/layout/cycle5"/>
    <dgm:cxn modelId="{19F1DAB5-8D2F-49EF-B9B8-82978648017F}" type="presParOf" srcId="{FC261986-D0C4-4EF7-9D0A-AD749B3C982A}" destId="{953639A4-168B-474C-8E17-2FF8C78CB840}" srcOrd="2" destOrd="0" presId="urn:microsoft.com/office/officeart/2005/8/layout/cycle5"/>
    <dgm:cxn modelId="{1B6FD564-6E08-414F-92C9-FDE6D23C2953}" type="presParOf" srcId="{FC261986-D0C4-4EF7-9D0A-AD749B3C982A}" destId="{59124AB4-089F-4551-82A0-01539BF8AD45}" srcOrd="3" destOrd="0" presId="urn:microsoft.com/office/officeart/2005/8/layout/cycle5"/>
    <dgm:cxn modelId="{8A555AC7-0CDD-48BE-9CDB-2E0CE11A6204}" type="presParOf" srcId="{FC261986-D0C4-4EF7-9D0A-AD749B3C982A}" destId="{C47C7397-A9BF-43D1-9818-29708DF981AA}" srcOrd="4" destOrd="0" presId="urn:microsoft.com/office/officeart/2005/8/layout/cycle5"/>
    <dgm:cxn modelId="{8C02B6B2-A7AB-4679-B0A0-EB1E8115C027}" type="presParOf" srcId="{FC261986-D0C4-4EF7-9D0A-AD749B3C982A}" destId="{1A390431-CB21-4233-8156-D69C04B5137C}" srcOrd="5" destOrd="0" presId="urn:microsoft.com/office/officeart/2005/8/layout/cycle5"/>
    <dgm:cxn modelId="{E140E883-2842-4E18-9425-575687380962}" type="presParOf" srcId="{FC261986-D0C4-4EF7-9D0A-AD749B3C982A}" destId="{0ECDF439-A69B-40CA-A23F-52E4A78D0C83}" srcOrd="6" destOrd="0" presId="urn:microsoft.com/office/officeart/2005/8/layout/cycle5"/>
    <dgm:cxn modelId="{A5FD0BDD-4220-4E9A-B84B-14A132599D70}" type="presParOf" srcId="{FC261986-D0C4-4EF7-9D0A-AD749B3C982A}" destId="{540DF0C7-7244-4D27-8758-9FB6A2B6A2F3}" srcOrd="7" destOrd="0" presId="urn:microsoft.com/office/officeart/2005/8/layout/cycle5"/>
    <dgm:cxn modelId="{6B824A10-D172-422D-9877-FBC70B3F9241}" type="presParOf" srcId="{FC261986-D0C4-4EF7-9D0A-AD749B3C982A}" destId="{406B7B58-A165-4144-B74E-856D538C5073}" srcOrd="8" destOrd="0" presId="urn:microsoft.com/office/officeart/2005/8/layout/cycle5"/>
    <dgm:cxn modelId="{BC0DEA5A-0D83-41CD-8594-269B5608F4A4}" type="presParOf" srcId="{FC261986-D0C4-4EF7-9D0A-AD749B3C982A}" destId="{454367F2-8CB9-46FA-AAD8-B09634DC6776}" srcOrd="9" destOrd="0" presId="urn:microsoft.com/office/officeart/2005/8/layout/cycle5"/>
    <dgm:cxn modelId="{1F4E0C55-EFA4-405C-9E76-5F69C304B9A6}" type="presParOf" srcId="{FC261986-D0C4-4EF7-9D0A-AD749B3C982A}" destId="{D7623809-1BFC-42E8-8163-CAACC9B32B04}" srcOrd="10" destOrd="0" presId="urn:microsoft.com/office/officeart/2005/8/layout/cycle5"/>
    <dgm:cxn modelId="{1671D0E9-8E7B-410D-8CE1-9B72E20A23BE}" type="presParOf" srcId="{FC261986-D0C4-4EF7-9D0A-AD749B3C982A}" destId="{D5EB35CE-C3CA-437B-9FC7-A1D3217504BD}"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B17B9-E5E9-467C-A230-48865212F38B}">
      <dsp:nvSpPr>
        <dsp:cNvPr id="0" name=""/>
        <dsp:cNvSpPr/>
      </dsp:nvSpPr>
      <dsp:spPr>
        <a:xfrm>
          <a:off x="2321718" y="174"/>
          <a:ext cx="1452562" cy="944165"/>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(1) Students’ Feedback</a:t>
          </a:r>
        </a:p>
      </dsp:txBody>
      <dsp:txXfrm>
        <a:off x="2367808" y="46264"/>
        <a:ext cx="1360382" cy="851985"/>
      </dsp:txXfrm>
    </dsp:sp>
    <dsp:sp modelId="{953639A4-168B-474C-8E17-2FF8C78CB840}">
      <dsp:nvSpPr>
        <dsp:cNvPr id="0" name=""/>
        <dsp:cNvSpPr/>
      </dsp:nvSpPr>
      <dsp:spPr>
        <a:xfrm>
          <a:off x="1488257" y="472257"/>
          <a:ext cx="3119485" cy="3119485"/>
        </a:xfrm>
        <a:custGeom>
          <a:avLst/>
          <a:gdLst/>
          <a:ahLst/>
          <a:cxnLst/>
          <a:rect l="0" t="0" r="0" b="0"/>
          <a:pathLst>
            <a:path>
              <a:moveTo>
                <a:pt x="2486503" y="305186"/>
              </a:moveTo>
              <a:arcTo wR="1559742" hR="1559742" stAng="18387232" swAng="1633569"/>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9124AB4-089F-4551-82A0-01539BF8AD45}">
      <dsp:nvSpPr>
        <dsp:cNvPr id="0" name=""/>
        <dsp:cNvSpPr/>
      </dsp:nvSpPr>
      <dsp:spPr>
        <a:xfrm>
          <a:off x="3881461" y="1559917"/>
          <a:ext cx="1452562" cy="944165"/>
        </a:xfrm>
        <a:prstGeom prst="roundRect">
          <a:avLst/>
        </a:prstGeom>
        <a:gradFill rotWithShape="0">
          <a:gsLst>
            <a:gs pos="0">
              <a:schemeClr val="accent4">
                <a:hueOff val="3042719"/>
                <a:satOff val="0"/>
                <a:lumOff val="-9935"/>
                <a:alphaOff val="0"/>
                <a:tint val="50000"/>
                <a:satMod val="300000"/>
              </a:schemeClr>
            </a:gs>
            <a:gs pos="35000">
              <a:schemeClr val="accent4">
                <a:hueOff val="3042719"/>
                <a:satOff val="0"/>
                <a:lumOff val="-9935"/>
                <a:alphaOff val="0"/>
                <a:tint val="37000"/>
                <a:satMod val="300000"/>
              </a:schemeClr>
            </a:gs>
            <a:gs pos="100000">
              <a:schemeClr val="accent4">
                <a:hueOff val="3042719"/>
                <a:satOff val="0"/>
                <a:lumOff val="-993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(2) Institutional Response</a:t>
          </a:r>
        </a:p>
      </dsp:txBody>
      <dsp:txXfrm>
        <a:off x="3927551" y="1606007"/>
        <a:ext cx="1360382" cy="851985"/>
      </dsp:txXfrm>
    </dsp:sp>
    <dsp:sp modelId="{1A390431-CB21-4233-8156-D69C04B5137C}">
      <dsp:nvSpPr>
        <dsp:cNvPr id="0" name=""/>
        <dsp:cNvSpPr/>
      </dsp:nvSpPr>
      <dsp:spPr>
        <a:xfrm>
          <a:off x="1488257" y="472257"/>
          <a:ext cx="3119485" cy="3119485"/>
        </a:xfrm>
        <a:custGeom>
          <a:avLst/>
          <a:gdLst/>
          <a:ahLst/>
          <a:cxnLst/>
          <a:rect l="0" t="0" r="0" b="0"/>
          <a:pathLst>
            <a:path>
              <a:moveTo>
                <a:pt x="2957789" y="2251307"/>
              </a:moveTo>
              <a:arcTo wR="1559742" hR="1559742" stAng="1579199" swAng="1633569"/>
            </a:path>
          </a:pathLst>
        </a:custGeom>
        <a:noFill/>
        <a:ln w="9525" cap="flat" cmpd="sng" algn="ctr">
          <a:solidFill>
            <a:schemeClr val="accent4">
              <a:hueOff val="3042719"/>
              <a:satOff val="0"/>
              <a:lumOff val="-9935"/>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ECDF439-A69B-40CA-A23F-52E4A78D0C83}">
      <dsp:nvSpPr>
        <dsp:cNvPr id="0" name=""/>
        <dsp:cNvSpPr/>
      </dsp:nvSpPr>
      <dsp:spPr>
        <a:xfrm>
          <a:off x="2321718" y="3119659"/>
          <a:ext cx="1452562" cy="944165"/>
        </a:xfrm>
        <a:prstGeom prst="roundRect">
          <a:avLst/>
        </a:prstGeom>
        <a:gradFill rotWithShape="0">
          <a:gsLst>
            <a:gs pos="0">
              <a:schemeClr val="accent4">
                <a:hueOff val="6085437"/>
                <a:satOff val="0"/>
                <a:lumOff val="-19869"/>
                <a:alphaOff val="0"/>
                <a:tint val="50000"/>
                <a:satMod val="300000"/>
              </a:schemeClr>
            </a:gs>
            <a:gs pos="35000">
              <a:schemeClr val="accent4">
                <a:hueOff val="6085437"/>
                <a:satOff val="0"/>
                <a:lumOff val="-19869"/>
                <a:alphaOff val="0"/>
                <a:tint val="37000"/>
                <a:satMod val="300000"/>
              </a:schemeClr>
            </a:gs>
            <a:gs pos="100000">
              <a:schemeClr val="accent4">
                <a:hueOff val="6085437"/>
                <a:satOff val="0"/>
                <a:lumOff val="-1986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(3) Subject Lecturer &amp; EAP tutor close collaboration</a:t>
          </a:r>
        </a:p>
      </dsp:txBody>
      <dsp:txXfrm>
        <a:off x="2367808" y="3165749"/>
        <a:ext cx="1360382" cy="851985"/>
      </dsp:txXfrm>
    </dsp:sp>
    <dsp:sp modelId="{406B7B58-A165-4144-B74E-856D538C5073}">
      <dsp:nvSpPr>
        <dsp:cNvPr id="0" name=""/>
        <dsp:cNvSpPr/>
      </dsp:nvSpPr>
      <dsp:spPr>
        <a:xfrm>
          <a:off x="1488257" y="472257"/>
          <a:ext cx="3119485" cy="3119485"/>
        </a:xfrm>
        <a:custGeom>
          <a:avLst/>
          <a:gdLst/>
          <a:ahLst/>
          <a:cxnLst/>
          <a:rect l="0" t="0" r="0" b="0"/>
          <a:pathLst>
            <a:path>
              <a:moveTo>
                <a:pt x="632981" y="2814299"/>
              </a:moveTo>
              <a:arcTo wR="1559742" hR="1559742" stAng="7587232" swAng="1633569"/>
            </a:path>
          </a:pathLst>
        </a:custGeom>
        <a:noFill/>
        <a:ln w="9525" cap="flat" cmpd="sng" algn="ctr">
          <a:solidFill>
            <a:schemeClr val="accent4">
              <a:hueOff val="6085437"/>
              <a:satOff val="0"/>
              <a:lumOff val="-19869"/>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54367F2-8CB9-46FA-AAD8-B09634DC6776}">
      <dsp:nvSpPr>
        <dsp:cNvPr id="0" name=""/>
        <dsp:cNvSpPr/>
      </dsp:nvSpPr>
      <dsp:spPr>
        <a:xfrm>
          <a:off x="761975" y="1559917"/>
          <a:ext cx="1452562" cy="944165"/>
        </a:xfrm>
        <a:prstGeom prst="roundRect">
          <a:avLst/>
        </a:prstGeom>
        <a:gradFill rotWithShape="0">
          <a:gsLst>
            <a:gs pos="0">
              <a:schemeClr val="accent4">
                <a:hueOff val="9128156"/>
                <a:satOff val="0"/>
                <a:lumOff val="-29804"/>
                <a:alphaOff val="0"/>
                <a:tint val="50000"/>
                <a:satMod val="300000"/>
              </a:schemeClr>
            </a:gs>
            <a:gs pos="35000">
              <a:schemeClr val="accent4">
                <a:hueOff val="9128156"/>
                <a:satOff val="0"/>
                <a:lumOff val="-29804"/>
                <a:alphaOff val="0"/>
                <a:tint val="37000"/>
                <a:satMod val="300000"/>
              </a:schemeClr>
            </a:gs>
            <a:gs pos="100000">
              <a:schemeClr val="accent4">
                <a:hueOff val="9128156"/>
                <a:satOff val="0"/>
                <a:lumOff val="-2980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(4) Variety of support </a:t>
          </a:r>
        </a:p>
      </dsp:txBody>
      <dsp:txXfrm>
        <a:off x="808065" y="1606007"/>
        <a:ext cx="1360382" cy="851985"/>
      </dsp:txXfrm>
    </dsp:sp>
    <dsp:sp modelId="{D5EB35CE-C3CA-437B-9FC7-A1D3217504BD}">
      <dsp:nvSpPr>
        <dsp:cNvPr id="0" name=""/>
        <dsp:cNvSpPr/>
      </dsp:nvSpPr>
      <dsp:spPr>
        <a:xfrm>
          <a:off x="1488257" y="472257"/>
          <a:ext cx="3119485" cy="3119485"/>
        </a:xfrm>
        <a:custGeom>
          <a:avLst/>
          <a:gdLst/>
          <a:ahLst/>
          <a:cxnLst/>
          <a:rect l="0" t="0" r="0" b="0"/>
          <a:pathLst>
            <a:path>
              <a:moveTo>
                <a:pt x="161695" y="868178"/>
              </a:moveTo>
              <a:arcTo wR="1559742" hR="1559742" stAng="12379199" swAng="1633569"/>
            </a:path>
          </a:pathLst>
        </a:custGeom>
        <a:noFill/>
        <a:ln w="9525" cap="flat" cmpd="sng" algn="ctr">
          <a:solidFill>
            <a:schemeClr val="accent4">
              <a:hueOff val="9128156"/>
              <a:satOff val="0"/>
              <a:lumOff val="-29804"/>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4d196abf4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4d196abf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Presentation</a:t>
            </a:r>
          </a:p>
          <a:p>
            <a:pPr marL="0" lvl="0" indent="0" algn="l" rtl="0">
              <a:spcBef>
                <a:spcPts val="0"/>
              </a:spcBef>
              <a:spcAft>
                <a:spcPts val="0"/>
              </a:spcAft>
              <a:buNone/>
            </a:pPr>
            <a:r>
              <a:rPr lang="en-GB" dirty="0"/>
              <a:t>What do I do</a:t>
            </a:r>
          </a:p>
          <a:p>
            <a:pPr marL="0" lvl="0" indent="0" algn="l" rtl="0">
              <a:spcBef>
                <a:spcPts val="0"/>
              </a:spcBef>
              <a:spcAft>
                <a:spcPts val="0"/>
              </a:spcAft>
              <a:buNone/>
            </a:pPr>
            <a:r>
              <a:rPr lang="en-GB" dirty="0"/>
              <a:t>What is this presentation</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85a114902f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85a114902f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100" dirty="0">
                <a:effectLst/>
                <a:latin typeface="Lora"/>
                <a:ea typeface="Lora"/>
                <a:cs typeface="Lora"/>
              </a:rPr>
              <a:t>As Hyatt (2015) explains EAP becomes a means to an end, with students engaging with knowledge in a compartmentalized manner. On the one hand they look at language and academic skills and on the other one they look at content, thus creating an artificial division. Therefore, this instrumental knowledge could be linked to the consuming, compartmentalizing and regurgitation of information. </a:t>
            </a:r>
            <a:endParaRPr lang="en-GB" dirty="0"/>
          </a:p>
        </p:txBody>
      </p:sp>
    </p:spTree>
    <p:extLst>
      <p:ext uri="{BB962C8B-B14F-4D97-AF65-F5344CB8AC3E}">
        <p14:creationId xmlns:p14="http://schemas.microsoft.com/office/powerpoint/2010/main" val="247504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Allowing students to develop skills, competences, values to be successful in HE while pushing for EAP to not be in the margin of academia</a:t>
            </a:r>
          </a:p>
        </p:txBody>
      </p:sp>
    </p:spTree>
    <p:extLst>
      <p:ext uri="{BB962C8B-B14F-4D97-AF65-F5344CB8AC3E}">
        <p14:creationId xmlns:p14="http://schemas.microsoft.com/office/powerpoint/2010/main" val="3993530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042322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Add info on the feedback</a:t>
            </a:r>
          </a:p>
        </p:txBody>
      </p:sp>
    </p:spTree>
    <p:extLst>
      <p:ext uri="{BB962C8B-B14F-4D97-AF65-F5344CB8AC3E}">
        <p14:creationId xmlns:p14="http://schemas.microsoft.com/office/powerpoint/2010/main" val="877143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74c9d3ae68_0_5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74c9d3ae68_0_5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5"/>
        <p:cNvGrpSpPr/>
        <p:nvPr/>
      </p:nvGrpSpPr>
      <p:grpSpPr>
        <a:xfrm>
          <a:off x="0" y="0"/>
          <a:ext cx="0" cy="0"/>
          <a:chOff x="0" y="0"/>
          <a:chExt cx="0" cy="0"/>
        </a:xfrm>
      </p:grpSpPr>
      <p:pic>
        <p:nvPicPr>
          <p:cNvPr id="56" name="Google Shape;56;p14"/>
          <p:cNvPicPr preferRelativeResize="0"/>
          <p:nvPr/>
        </p:nvPicPr>
        <p:blipFill>
          <a:blip r:embed="rId2">
            <a:alphaModFix/>
          </a:blip>
          <a:stretch>
            <a:fillRect/>
          </a:stretch>
        </p:blipFill>
        <p:spPr>
          <a:xfrm>
            <a:off x="110575" y="161750"/>
            <a:ext cx="1848354" cy="746750"/>
          </a:xfrm>
          <a:prstGeom prst="rect">
            <a:avLst/>
          </a:prstGeom>
          <a:noFill/>
          <a:ln>
            <a:noFill/>
          </a:ln>
        </p:spPr>
      </p:pic>
      <p:pic>
        <p:nvPicPr>
          <p:cNvPr id="57" name="Google Shape;57;p14"/>
          <p:cNvPicPr preferRelativeResize="0"/>
          <p:nvPr/>
        </p:nvPicPr>
        <p:blipFill>
          <a:blip r:embed="rId3">
            <a:alphaModFix/>
          </a:blip>
          <a:stretch>
            <a:fillRect/>
          </a:stretch>
        </p:blipFill>
        <p:spPr>
          <a:xfrm>
            <a:off x="7975800" y="4377750"/>
            <a:ext cx="1062675" cy="64910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60" name="Google Shape;60;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227575" y="973800"/>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3" name="Google Shape;63;p16"/>
          <p:cNvSpPr txBox="1">
            <a:spLocks noGrp="1"/>
          </p:cNvSpPr>
          <p:nvPr>
            <p:ph type="body" idx="1"/>
          </p:nvPr>
        </p:nvSpPr>
        <p:spPr>
          <a:xfrm>
            <a:off x="311700" y="14889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64" name="Google Shape;64;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227575" y="973800"/>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2" name="Google Shape;72;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1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75" name="Google Shape;75;p19"/>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6" name="Google Shape;76;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79" name="Google Shape;79;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1"/>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3" name="Google Shape;83;p21"/>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4" name="Google Shape;84;p21"/>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85" name="Google Shape;85;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6"/>
        <p:cNvGrpSpPr/>
        <p:nvPr/>
      </p:nvGrpSpPr>
      <p:grpSpPr>
        <a:xfrm>
          <a:off x="0" y="0"/>
          <a:ext cx="0" cy="0"/>
          <a:chOff x="0" y="0"/>
          <a:chExt cx="0" cy="0"/>
        </a:xfrm>
      </p:grpSpPr>
      <p:sp>
        <p:nvSpPr>
          <p:cNvPr id="87" name="Google Shape;87;p2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88" name="Google Shape;88;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9"/>
        <p:cNvGrpSpPr/>
        <p:nvPr/>
      </p:nvGrpSpPr>
      <p:grpSpPr>
        <a:xfrm>
          <a:off x="0" y="0"/>
          <a:ext cx="0" cy="0"/>
          <a:chOff x="0" y="0"/>
          <a:chExt cx="0" cy="0"/>
        </a:xfrm>
      </p:grpSpPr>
      <p:sp>
        <p:nvSpPr>
          <p:cNvPr id="90" name="Google Shape;90;p23"/>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91" name="Google Shape;91;p23"/>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92" name="Google Shape;92;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CFCF0"/>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227575" y="973800"/>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52" name="Google Shape;52;p13"/>
          <p:cNvSpPr txBox="1">
            <a:spLocks noGrp="1"/>
          </p:cNvSpPr>
          <p:nvPr>
            <p:ph type="body" idx="1"/>
          </p:nvPr>
        </p:nvSpPr>
        <p:spPr>
          <a:xfrm>
            <a:off x="311700" y="14889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pic>
        <p:nvPicPr>
          <p:cNvPr id="53" name="Google Shape;53;p13"/>
          <p:cNvPicPr preferRelativeResize="0"/>
          <p:nvPr/>
        </p:nvPicPr>
        <p:blipFill>
          <a:blip r:embed="rId12">
            <a:alphaModFix/>
          </a:blip>
          <a:stretch>
            <a:fillRect/>
          </a:stretch>
        </p:blipFill>
        <p:spPr>
          <a:xfrm>
            <a:off x="110575" y="161750"/>
            <a:ext cx="1848354" cy="746750"/>
          </a:xfrm>
          <a:prstGeom prst="rect">
            <a:avLst/>
          </a:prstGeom>
          <a:noFill/>
          <a:ln>
            <a:noFill/>
          </a:ln>
        </p:spPr>
      </p:pic>
      <p:pic>
        <p:nvPicPr>
          <p:cNvPr id="54" name="Google Shape;54;p13"/>
          <p:cNvPicPr preferRelativeResize="0"/>
          <p:nvPr/>
        </p:nvPicPr>
        <p:blipFill>
          <a:blip r:embed="rId13">
            <a:alphaModFix/>
          </a:blip>
          <a:stretch>
            <a:fillRect/>
          </a:stretch>
        </p:blipFill>
        <p:spPr>
          <a:xfrm>
            <a:off x="7975800" y="4377750"/>
            <a:ext cx="1062675" cy="6491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ro.uow.edu.au/jutlp/vol11/iss3/8"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FCF0"/>
        </a:solidFill>
        <a:effectLst/>
      </p:bgPr>
    </p:bg>
    <p:spTree>
      <p:nvGrpSpPr>
        <p:cNvPr id="1" name="Shape 98"/>
        <p:cNvGrpSpPr/>
        <p:nvPr/>
      </p:nvGrpSpPr>
      <p:grpSpPr>
        <a:xfrm>
          <a:off x="0" y="0"/>
          <a:ext cx="0" cy="0"/>
          <a:chOff x="0" y="0"/>
          <a:chExt cx="0" cy="0"/>
        </a:xfrm>
      </p:grpSpPr>
      <p:pic>
        <p:nvPicPr>
          <p:cNvPr id="99" name="Google Shape;99;p25"/>
          <p:cNvPicPr preferRelativeResize="0"/>
          <p:nvPr/>
        </p:nvPicPr>
        <p:blipFill>
          <a:blip r:embed="rId3">
            <a:alphaModFix/>
          </a:blip>
          <a:stretch>
            <a:fillRect/>
          </a:stretch>
        </p:blipFill>
        <p:spPr>
          <a:xfrm>
            <a:off x="2071700" y="186375"/>
            <a:ext cx="1981200" cy="723900"/>
          </a:xfrm>
          <a:prstGeom prst="rect">
            <a:avLst/>
          </a:prstGeom>
          <a:noFill/>
          <a:ln>
            <a:noFill/>
          </a:ln>
        </p:spPr>
      </p:pic>
      <p:sp>
        <p:nvSpPr>
          <p:cNvPr id="100" name="Google Shape;100;p25"/>
          <p:cNvSpPr txBox="1">
            <a:spLocks noGrp="1"/>
          </p:cNvSpPr>
          <p:nvPr>
            <p:ph type="title"/>
          </p:nvPr>
        </p:nvSpPr>
        <p:spPr>
          <a:xfrm>
            <a:off x="623400" y="1729950"/>
            <a:ext cx="8520600" cy="841800"/>
          </a:xfrm>
          <a:prstGeom prst="rect">
            <a:avLst/>
          </a:prstGeom>
        </p:spPr>
        <p:txBody>
          <a:bodyPr spcFirstLastPara="1" wrap="square" lIns="91425" tIns="91425" rIns="91425" bIns="91425" anchor="ctr" anchorCtr="0">
            <a:noAutofit/>
          </a:bodyPr>
          <a:lstStyle/>
          <a:p>
            <a:pPr lvl="0" algn="l"/>
            <a:r>
              <a:rPr lang="en-GB" dirty="0"/>
              <a:t>Integrating Content and Academic Literacy: Perceptions and Practicalities</a:t>
            </a:r>
            <a:br>
              <a:rPr lang="en-GB" dirty="0"/>
            </a:br>
            <a:endParaRPr dirty="0">
              <a:solidFill>
                <a:srgbClr val="313537"/>
              </a:solidFill>
              <a:latin typeface="Open Sans"/>
              <a:ea typeface="Open Sans"/>
              <a:cs typeface="Open Sans"/>
              <a:sym typeface="Open Sans"/>
            </a:endParaRPr>
          </a:p>
        </p:txBody>
      </p:sp>
      <p:sp>
        <p:nvSpPr>
          <p:cNvPr id="101" name="Google Shape;101;p25"/>
          <p:cNvSpPr txBox="1">
            <a:spLocks noGrp="1"/>
          </p:cNvSpPr>
          <p:nvPr>
            <p:ph type="body" idx="4294967295"/>
          </p:nvPr>
        </p:nvSpPr>
        <p:spPr>
          <a:xfrm>
            <a:off x="3246500" y="2970525"/>
            <a:ext cx="4841395" cy="841800"/>
          </a:xfrm>
          <a:prstGeom prst="rect">
            <a:avLst/>
          </a:prstGeom>
        </p:spPr>
        <p:txBody>
          <a:bodyPr spcFirstLastPara="1" wrap="square" lIns="91425" tIns="91425" rIns="91425" bIns="91425" anchor="t" anchorCtr="0">
            <a:noAutofit/>
          </a:bodyPr>
          <a:lstStyle/>
          <a:p>
            <a:pPr marL="0" lvl="0" indent="0">
              <a:buNone/>
            </a:pPr>
            <a:r>
              <a:rPr lang="en-GB" dirty="0">
                <a:solidFill>
                  <a:srgbClr val="313537"/>
                </a:solidFill>
              </a:rPr>
              <a:t>Paula Villegas, SFHEA</a:t>
            </a:r>
          </a:p>
          <a:p>
            <a:pPr marL="0" lvl="0" indent="0">
              <a:buNone/>
            </a:pPr>
            <a:r>
              <a:rPr lang="en-GB" dirty="0">
                <a:solidFill>
                  <a:srgbClr val="313537"/>
                </a:solidFill>
              </a:rPr>
              <a:t>ELTC, The University of Sheffield</a:t>
            </a:r>
          </a:p>
          <a:p>
            <a:pPr marL="0" lvl="0" indent="0" algn="l" rtl="0">
              <a:spcBef>
                <a:spcPts val="0"/>
              </a:spcBef>
              <a:spcAft>
                <a:spcPts val="0"/>
              </a:spcAft>
              <a:buNone/>
            </a:pPr>
            <a:r>
              <a:rPr lang="en-GB" dirty="0">
                <a:solidFill>
                  <a:srgbClr val="313537"/>
                </a:solidFill>
              </a:rPr>
              <a:t>Dr Ally Lu, SFHEA</a:t>
            </a:r>
          </a:p>
          <a:p>
            <a:pPr marL="0" indent="0">
              <a:buNone/>
            </a:pPr>
            <a:r>
              <a:rPr lang="en-GB" dirty="0">
                <a:solidFill>
                  <a:srgbClr val="313537"/>
                </a:solidFill>
              </a:rPr>
              <a:t>USP, The University of Sheffield</a:t>
            </a:r>
          </a:p>
          <a:p>
            <a:pPr marL="0" indent="0">
              <a:buNone/>
            </a:pPr>
            <a:r>
              <a:rPr lang="en-GB" dirty="0">
                <a:solidFill>
                  <a:srgbClr val="313537"/>
                </a:solidFill>
              </a:rPr>
              <a:t>Dr Xin Zhao,</a:t>
            </a:r>
          </a:p>
          <a:p>
            <a:pPr marL="0" indent="0">
              <a:buNone/>
            </a:pPr>
            <a:r>
              <a:rPr lang="en-GB" dirty="0">
                <a:solidFill>
                  <a:srgbClr val="313537"/>
                </a:solidFill>
              </a:rPr>
              <a:t>IS, The University of Sheffield</a:t>
            </a:r>
          </a:p>
          <a:p>
            <a:pPr marL="0" indent="0">
              <a:buNone/>
            </a:pPr>
            <a:endParaRPr lang="en-GB" dirty="0">
              <a:solidFill>
                <a:srgbClr val="313537"/>
              </a:solidFill>
            </a:endParaRPr>
          </a:p>
          <a:p>
            <a:pPr marL="0" lvl="0" indent="0" algn="l" rtl="0">
              <a:spcBef>
                <a:spcPts val="0"/>
              </a:spcBef>
              <a:spcAft>
                <a:spcPts val="0"/>
              </a:spcAft>
              <a:buNone/>
            </a:pPr>
            <a:endParaRPr lang="en-GB" dirty="0">
              <a:solidFill>
                <a:srgbClr val="313537"/>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D8953-5B11-49DE-B983-D1FDAD299959}"/>
              </a:ext>
            </a:extLst>
          </p:cNvPr>
          <p:cNvSpPr>
            <a:spLocks noGrp="1"/>
          </p:cNvSpPr>
          <p:nvPr>
            <p:ph type="title"/>
          </p:nvPr>
        </p:nvSpPr>
        <p:spPr/>
        <p:txBody>
          <a:bodyPr/>
          <a:lstStyle/>
          <a:p>
            <a:r>
              <a:rPr lang="en-GB" dirty="0"/>
              <a:t>Our approach - Practicalities</a:t>
            </a:r>
          </a:p>
        </p:txBody>
      </p:sp>
      <p:sp>
        <p:nvSpPr>
          <p:cNvPr id="3" name="Text Placeholder 2">
            <a:extLst>
              <a:ext uri="{FF2B5EF4-FFF2-40B4-BE49-F238E27FC236}">
                <a16:creationId xmlns:a16="http://schemas.microsoft.com/office/drawing/2014/main" id="{5344E092-F33F-4C24-A0D1-6610DF756947}"/>
              </a:ext>
            </a:extLst>
          </p:cNvPr>
          <p:cNvSpPr>
            <a:spLocks noGrp="1"/>
          </p:cNvSpPr>
          <p:nvPr>
            <p:ph type="body" idx="1"/>
          </p:nvPr>
        </p:nvSpPr>
        <p:spPr/>
        <p:txBody>
          <a:bodyPr/>
          <a:lstStyle/>
          <a:p>
            <a:r>
              <a:rPr lang="en-GB" sz="2800" dirty="0"/>
              <a:t>Discussion of materials for upcoming session (a week in advance)</a:t>
            </a:r>
          </a:p>
          <a:p>
            <a:r>
              <a:rPr lang="en-GB" sz="2800" dirty="0"/>
              <a:t>Quick-follow up chat</a:t>
            </a:r>
          </a:p>
          <a:p>
            <a:pPr lvl="1"/>
            <a:r>
              <a:rPr lang="en-GB" sz="2800" dirty="0"/>
              <a:t>What worked?/ what didn’t?</a:t>
            </a:r>
          </a:p>
          <a:p>
            <a:pPr lvl="1"/>
            <a:r>
              <a:rPr lang="en-GB" sz="2800" dirty="0"/>
              <a:t>What needs covering in the ESAP session?</a:t>
            </a:r>
          </a:p>
          <a:p>
            <a:pPr marL="114300" indent="0">
              <a:buNone/>
            </a:pPr>
            <a:endParaRPr lang="en-GB" dirty="0"/>
          </a:p>
        </p:txBody>
      </p:sp>
    </p:spTree>
    <p:extLst>
      <p:ext uri="{BB962C8B-B14F-4D97-AF65-F5344CB8AC3E}">
        <p14:creationId xmlns:p14="http://schemas.microsoft.com/office/powerpoint/2010/main" val="221446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684A9-46D4-43C0-A318-BC8DEC23BAAE}"/>
              </a:ext>
            </a:extLst>
          </p:cNvPr>
          <p:cNvSpPr>
            <a:spLocks noGrp="1"/>
          </p:cNvSpPr>
          <p:nvPr>
            <p:ph type="title"/>
          </p:nvPr>
        </p:nvSpPr>
        <p:spPr/>
        <p:txBody>
          <a:bodyPr/>
          <a:lstStyle/>
          <a:p>
            <a:r>
              <a:rPr lang="en-GB" dirty="0"/>
              <a:t>What did the students say? - Perceptions </a:t>
            </a:r>
          </a:p>
        </p:txBody>
      </p:sp>
      <p:sp>
        <p:nvSpPr>
          <p:cNvPr id="3" name="Text Placeholder 2">
            <a:extLst>
              <a:ext uri="{FF2B5EF4-FFF2-40B4-BE49-F238E27FC236}">
                <a16:creationId xmlns:a16="http://schemas.microsoft.com/office/drawing/2014/main" id="{1D0E0C42-E54E-45EA-9969-C693DC88E10F}"/>
              </a:ext>
            </a:extLst>
          </p:cNvPr>
          <p:cNvSpPr>
            <a:spLocks noGrp="1"/>
          </p:cNvSpPr>
          <p:nvPr>
            <p:ph type="body" idx="1"/>
          </p:nvPr>
        </p:nvSpPr>
        <p:spPr/>
        <p:txBody>
          <a:bodyPr/>
          <a:lstStyle/>
          <a:p>
            <a:pPr marL="114300" indent="0">
              <a:buNone/>
            </a:pPr>
            <a:r>
              <a:rPr lang="en-GB" dirty="0"/>
              <a:t>Overall Positive Perceptions</a:t>
            </a:r>
          </a:p>
          <a:p>
            <a:pPr marL="114300" indent="0">
              <a:buNone/>
            </a:pPr>
            <a:endParaRPr lang="en-GB" dirty="0"/>
          </a:p>
          <a:p>
            <a:r>
              <a:rPr lang="en-GB" dirty="0"/>
              <a:t>They always willing to help students and the module is also suitable for some students with lower foundation. </a:t>
            </a:r>
          </a:p>
          <a:p>
            <a:r>
              <a:rPr lang="en-GB" dirty="0"/>
              <a:t>The module is very helpful in terms of improving our essays (Using the correct structures, word choices, citing etc) </a:t>
            </a:r>
          </a:p>
          <a:p>
            <a:r>
              <a:rPr lang="en-GB" dirty="0"/>
              <a:t>this teaching team has helped my learning</a:t>
            </a:r>
          </a:p>
          <a:p>
            <a:r>
              <a:rPr lang="en-GB" dirty="0"/>
              <a:t>Both of them can explain content well and provide fitting comments</a:t>
            </a:r>
          </a:p>
          <a:p>
            <a:r>
              <a:rPr lang="en-GB" dirty="0"/>
              <a:t>Help me to do my assessment a lot </a:t>
            </a:r>
          </a:p>
          <a:p>
            <a:r>
              <a:rPr lang="en-GB" dirty="0"/>
              <a:t>Both were useful </a:t>
            </a:r>
          </a:p>
          <a:p>
            <a:endParaRPr lang="en-GB" dirty="0"/>
          </a:p>
        </p:txBody>
      </p:sp>
    </p:spTree>
    <p:extLst>
      <p:ext uri="{BB962C8B-B14F-4D97-AF65-F5344CB8AC3E}">
        <p14:creationId xmlns:p14="http://schemas.microsoft.com/office/powerpoint/2010/main" val="422441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684A9-46D4-43C0-A318-BC8DEC23BAAE}"/>
              </a:ext>
            </a:extLst>
          </p:cNvPr>
          <p:cNvSpPr>
            <a:spLocks noGrp="1"/>
          </p:cNvSpPr>
          <p:nvPr>
            <p:ph type="title"/>
          </p:nvPr>
        </p:nvSpPr>
        <p:spPr/>
        <p:txBody>
          <a:bodyPr/>
          <a:lstStyle/>
          <a:p>
            <a:r>
              <a:rPr lang="en-GB" dirty="0"/>
              <a:t>What did the students say?- Perceptions </a:t>
            </a:r>
          </a:p>
        </p:txBody>
      </p:sp>
      <p:sp>
        <p:nvSpPr>
          <p:cNvPr id="3" name="Text Placeholder 2">
            <a:extLst>
              <a:ext uri="{FF2B5EF4-FFF2-40B4-BE49-F238E27FC236}">
                <a16:creationId xmlns:a16="http://schemas.microsoft.com/office/drawing/2014/main" id="{1D0E0C42-E54E-45EA-9969-C693DC88E10F}"/>
              </a:ext>
            </a:extLst>
          </p:cNvPr>
          <p:cNvSpPr>
            <a:spLocks noGrp="1"/>
          </p:cNvSpPr>
          <p:nvPr>
            <p:ph type="body" idx="1"/>
          </p:nvPr>
        </p:nvSpPr>
        <p:spPr/>
        <p:txBody>
          <a:bodyPr/>
          <a:lstStyle/>
          <a:p>
            <a:pPr marL="114300" indent="0">
              <a:buNone/>
            </a:pPr>
            <a:r>
              <a:rPr lang="en-GB" dirty="0"/>
              <a:t>Issues highlighted</a:t>
            </a:r>
          </a:p>
          <a:p>
            <a:pPr marL="114300" indent="0">
              <a:buNone/>
            </a:pPr>
            <a:endParaRPr lang="en-GB" dirty="0"/>
          </a:p>
          <a:p>
            <a:r>
              <a:rPr lang="en-GB" dirty="0"/>
              <a:t>The ideas in class are clear, but for things like referencing, I need to take some practice to fully be able to grasp it.</a:t>
            </a:r>
          </a:p>
          <a:p>
            <a:r>
              <a:rPr lang="en-GB" dirty="0"/>
              <a:t> Hope more individual tutorials could be provided.</a:t>
            </a:r>
          </a:p>
          <a:p>
            <a:r>
              <a:rPr lang="en-GB" dirty="0"/>
              <a:t>I enjoy the 108 lessons, but not the English Language support as I do not find it very useful for my studies - (one student)</a:t>
            </a:r>
          </a:p>
          <a:p>
            <a:r>
              <a:rPr lang="en-GB" dirty="0"/>
              <a:t>Not super exciting but that is the nature of the module and will be very helpful for future university modules.</a:t>
            </a:r>
          </a:p>
          <a:p>
            <a:pPr marL="114300" indent="0">
              <a:buNone/>
            </a:pPr>
            <a:endParaRPr lang="en-GB" dirty="0"/>
          </a:p>
        </p:txBody>
      </p:sp>
    </p:spTree>
    <p:extLst>
      <p:ext uri="{BB962C8B-B14F-4D97-AF65-F5344CB8AC3E}">
        <p14:creationId xmlns:p14="http://schemas.microsoft.com/office/powerpoint/2010/main" val="1857715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0982B-CC83-48AE-85B7-18BD8BA652C4}"/>
              </a:ext>
            </a:extLst>
          </p:cNvPr>
          <p:cNvSpPr>
            <a:spLocks noGrp="1"/>
          </p:cNvSpPr>
          <p:nvPr>
            <p:ph type="title"/>
          </p:nvPr>
        </p:nvSpPr>
        <p:spPr>
          <a:xfrm>
            <a:off x="311700" y="288275"/>
            <a:ext cx="8520600" cy="572700"/>
          </a:xfrm>
        </p:spPr>
        <p:txBody>
          <a:bodyPr/>
          <a:lstStyle/>
          <a:p>
            <a:r>
              <a:rPr lang="en-GB" dirty="0"/>
              <a:t>What did we say? - Perceptions</a:t>
            </a:r>
          </a:p>
        </p:txBody>
      </p:sp>
      <p:sp>
        <p:nvSpPr>
          <p:cNvPr id="3" name="Text Placeholder 2">
            <a:extLst>
              <a:ext uri="{FF2B5EF4-FFF2-40B4-BE49-F238E27FC236}">
                <a16:creationId xmlns:a16="http://schemas.microsoft.com/office/drawing/2014/main" id="{EAE13460-86C9-49A2-AE58-B83481142A4E}"/>
              </a:ext>
            </a:extLst>
          </p:cNvPr>
          <p:cNvSpPr>
            <a:spLocks noGrp="1"/>
          </p:cNvSpPr>
          <p:nvPr>
            <p:ph type="body" idx="1"/>
          </p:nvPr>
        </p:nvSpPr>
        <p:spPr>
          <a:xfrm>
            <a:off x="311700" y="860975"/>
            <a:ext cx="8520600" cy="3416400"/>
          </a:xfrm>
        </p:spPr>
        <p:txBody>
          <a:bodyPr/>
          <a:lstStyle/>
          <a:p>
            <a:r>
              <a:rPr lang="en-GB" sz="2400" dirty="0"/>
              <a:t>Big thumbs up!</a:t>
            </a:r>
          </a:p>
          <a:p>
            <a:pPr lvl="1"/>
            <a:r>
              <a:rPr lang="en-GB" sz="2000" dirty="0">
                <a:latin typeface="+mn-lt"/>
              </a:rPr>
              <a:t>Quality of writing was perceived to have improved in relation to previous years</a:t>
            </a:r>
          </a:p>
          <a:p>
            <a:pPr lvl="1"/>
            <a:r>
              <a:rPr lang="en-GB" sz="2000" dirty="0">
                <a:latin typeface="+mn-lt"/>
              </a:rPr>
              <a:t>Attendance to ESAP sessions was consistent </a:t>
            </a:r>
          </a:p>
          <a:p>
            <a:pPr lvl="2"/>
            <a:r>
              <a:rPr lang="en-GB" sz="2000" dirty="0">
                <a:latin typeface="+mn-lt"/>
              </a:rPr>
              <a:t>Attendance this year in UG2 is better than it has been before</a:t>
            </a:r>
          </a:p>
          <a:p>
            <a:pPr marL="1054100" lvl="2" indent="0">
              <a:buNone/>
            </a:pPr>
            <a:endParaRPr lang="en-GB" sz="2000" dirty="0"/>
          </a:p>
          <a:p>
            <a:pPr lvl="1"/>
            <a:endParaRPr lang="en-GB" sz="2000" dirty="0"/>
          </a:p>
        </p:txBody>
      </p:sp>
    </p:spTree>
    <p:extLst>
      <p:ext uri="{BB962C8B-B14F-4D97-AF65-F5344CB8AC3E}">
        <p14:creationId xmlns:p14="http://schemas.microsoft.com/office/powerpoint/2010/main" val="2839143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E74B2-3E8C-46C0-843A-D2E4622FC95D}"/>
              </a:ext>
            </a:extLst>
          </p:cNvPr>
          <p:cNvSpPr>
            <a:spLocks noGrp="1"/>
          </p:cNvSpPr>
          <p:nvPr>
            <p:ph type="title"/>
          </p:nvPr>
        </p:nvSpPr>
        <p:spPr/>
        <p:txBody>
          <a:bodyPr/>
          <a:lstStyle/>
          <a:p>
            <a:r>
              <a:rPr lang="en-GB" dirty="0"/>
              <a:t>What did we all learn?</a:t>
            </a:r>
          </a:p>
        </p:txBody>
      </p:sp>
      <p:sp>
        <p:nvSpPr>
          <p:cNvPr id="3" name="Text Placeholder 2">
            <a:extLst>
              <a:ext uri="{FF2B5EF4-FFF2-40B4-BE49-F238E27FC236}">
                <a16:creationId xmlns:a16="http://schemas.microsoft.com/office/drawing/2014/main" id="{8EE060A9-4C92-4322-926A-A92AE34AD11C}"/>
              </a:ext>
            </a:extLst>
          </p:cNvPr>
          <p:cNvSpPr>
            <a:spLocks noGrp="1"/>
          </p:cNvSpPr>
          <p:nvPr>
            <p:ph type="body" idx="1"/>
          </p:nvPr>
        </p:nvSpPr>
        <p:spPr/>
        <p:txBody>
          <a:bodyPr/>
          <a:lstStyle/>
          <a:p>
            <a:r>
              <a:rPr lang="en-GB" sz="2400" dirty="0"/>
              <a:t>Continue to implement it – online in 2020/2021</a:t>
            </a:r>
          </a:p>
          <a:p>
            <a:r>
              <a:rPr lang="en-GB" sz="2400" dirty="0"/>
              <a:t>Strengthen collaboration between EAP practitioner and module lead for all support in USP</a:t>
            </a:r>
          </a:p>
          <a:p>
            <a:r>
              <a:rPr lang="en-GB" sz="2400" dirty="0"/>
              <a:t>Other departments have followed suit and implemented team-teaching and/ or added language specific feedback at the formative stage of assessments. </a:t>
            </a:r>
          </a:p>
          <a:p>
            <a:pPr marL="114300" indent="0">
              <a:buNone/>
            </a:pPr>
            <a:endParaRPr lang="en-GB" dirty="0"/>
          </a:p>
        </p:txBody>
      </p:sp>
    </p:spTree>
    <p:extLst>
      <p:ext uri="{BB962C8B-B14F-4D97-AF65-F5344CB8AC3E}">
        <p14:creationId xmlns:p14="http://schemas.microsoft.com/office/powerpoint/2010/main" val="1079125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E0736-B601-429D-8522-1FE64D60023C}"/>
              </a:ext>
            </a:extLst>
          </p:cNvPr>
          <p:cNvSpPr>
            <a:spLocks noGrp="1"/>
          </p:cNvSpPr>
          <p:nvPr>
            <p:ph type="title"/>
          </p:nvPr>
        </p:nvSpPr>
        <p:spPr>
          <a:xfrm>
            <a:off x="311700" y="136675"/>
            <a:ext cx="8520600" cy="572700"/>
          </a:xfrm>
        </p:spPr>
        <p:txBody>
          <a:bodyPr/>
          <a:lstStyle/>
          <a:p>
            <a:r>
              <a:rPr lang="en-GB" dirty="0"/>
              <a:t>Reference List</a:t>
            </a:r>
          </a:p>
        </p:txBody>
      </p:sp>
      <p:sp>
        <p:nvSpPr>
          <p:cNvPr id="3" name="Text Placeholder 2">
            <a:extLst>
              <a:ext uri="{FF2B5EF4-FFF2-40B4-BE49-F238E27FC236}">
                <a16:creationId xmlns:a16="http://schemas.microsoft.com/office/drawing/2014/main" id="{2FEA79F4-E166-43EA-8FDB-E0247C3450A7}"/>
              </a:ext>
            </a:extLst>
          </p:cNvPr>
          <p:cNvSpPr>
            <a:spLocks noGrp="1"/>
          </p:cNvSpPr>
          <p:nvPr>
            <p:ph type="body" idx="1"/>
          </p:nvPr>
        </p:nvSpPr>
        <p:spPr>
          <a:xfrm>
            <a:off x="0" y="1017725"/>
            <a:ext cx="8520600" cy="3416400"/>
          </a:xfrm>
        </p:spPr>
        <p:txBody>
          <a:bodyPr/>
          <a:lstStyle/>
          <a:p>
            <a:r>
              <a:rPr lang="en-GB" sz="1400" dirty="0">
                <a:latin typeface="+mn-lt"/>
              </a:rPr>
              <a:t>Dörnyei, Z., &amp; </a:t>
            </a:r>
            <a:r>
              <a:rPr lang="en-GB" sz="1400" dirty="0" err="1">
                <a:latin typeface="+mn-lt"/>
              </a:rPr>
              <a:t>Ottó</a:t>
            </a:r>
            <a:r>
              <a:rPr lang="en-GB" sz="1400" dirty="0">
                <a:latin typeface="+mn-lt"/>
              </a:rPr>
              <a:t>., I. (1998). Motivation in action: A process model of L2 motivation. Working papers in Applied Linguistics, 4, pp. 43-69</a:t>
            </a:r>
          </a:p>
          <a:p>
            <a:r>
              <a:rPr lang="en-GB" sz="1400" dirty="0">
                <a:latin typeface="+mn-lt"/>
              </a:rPr>
              <a:t>Flowerdew, J., &amp; Peacock, M. (Eds.) (2001). Research Perspectives on English for Academic Purposes. Cambridge: Cambridge University Press.</a:t>
            </a:r>
            <a:br>
              <a:rPr lang="en-GB" sz="1400" dirty="0">
                <a:latin typeface="+mn-lt"/>
              </a:rPr>
            </a:br>
            <a:r>
              <a:rPr lang="en-GB" sz="1400" dirty="0">
                <a:latin typeface="+mn-lt"/>
              </a:rPr>
              <a:t>http://dx.doi.org/10.1017/CBO9781139524766</a:t>
            </a:r>
          </a:p>
          <a:p>
            <a:r>
              <a:rPr lang="en-GB" sz="1400" dirty="0">
                <a:latin typeface="+mn-lt"/>
              </a:rPr>
              <a:t>Hyatt, D. (2015) BALEAP PIM Plenary: David Hyatt - Reconceptualising EAP as Academic Repertoire. YouTube. Available at: https://www.youtube.com/watch?v=HZLfgu9ySzg&amp;t=828s [Accessed 28 Mar. 2020].</a:t>
            </a:r>
          </a:p>
          <a:p>
            <a:r>
              <a:rPr lang="en-GB" sz="1400" dirty="0">
                <a:latin typeface="+mn-lt"/>
              </a:rPr>
              <a:t>McWilliams, R., &amp; Allan, Q. (2014). Embedding Academic Literacy Skills: Towards a Best Practice Model, Journal of University Teaching &amp; Learning Practice, 11(3). </a:t>
            </a:r>
            <a:r>
              <a:rPr lang="en-GB" sz="1400" dirty="0">
                <a:latin typeface="+mn-lt"/>
                <a:hlinkClick r:id="rId2">
                  <a:extLst>
                    <a:ext uri="{A12FA001-AC4F-418D-AE19-62706E023703}">
                      <ahyp:hlinkClr xmlns:ahyp="http://schemas.microsoft.com/office/drawing/2018/hyperlinkcolor" val="tx"/>
                    </a:ext>
                  </a:extLst>
                </a:hlinkClick>
              </a:rPr>
              <a:t>http://ro.uow.edu.au/jutlp/vol11/iss3/8</a:t>
            </a:r>
            <a:endParaRPr lang="en-GB" sz="1400" dirty="0">
              <a:latin typeface="+mn-lt"/>
            </a:endParaRPr>
          </a:p>
          <a:p>
            <a:r>
              <a:rPr lang="en-GB" sz="1400" dirty="0">
                <a:latin typeface="+mn-lt"/>
              </a:rPr>
              <a:t>Smith (2015) Methodology in English for Specific Academic Purposes. uni-sheffield.adobeconnect.com. EAP Conference Chris Smith_0. [online] Available at: https://uni-sheffield.adobeconnect.com/p484ndpkawy/?proto=true [Accessed 28 Mar. 2020].</a:t>
            </a:r>
          </a:p>
          <a:p>
            <a:r>
              <a:rPr lang="en-GB" sz="1400" dirty="0">
                <a:latin typeface="+mn-lt"/>
              </a:rPr>
              <a:t>Wingate U. (2015) Academic Literacy and Student Diversity. The Case for Inclusive Practice, Multilingual Matters, Bristol.</a:t>
            </a:r>
          </a:p>
          <a:p>
            <a:pPr marL="114300" indent="0">
              <a:buNone/>
            </a:pPr>
            <a:endParaRPr lang="en-GB" dirty="0"/>
          </a:p>
        </p:txBody>
      </p:sp>
    </p:spTree>
    <p:extLst>
      <p:ext uri="{BB962C8B-B14F-4D97-AF65-F5344CB8AC3E}">
        <p14:creationId xmlns:p14="http://schemas.microsoft.com/office/powerpoint/2010/main" val="1858175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CFCF0"/>
        </a:solidFill>
        <a:effectLst/>
      </p:bgPr>
    </p:bg>
    <p:spTree>
      <p:nvGrpSpPr>
        <p:cNvPr id="1" name="Shape 341"/>
        <p:cNvGrpSpPr/>
        <p:nvPr/>
      </p:nvGrpSpPr>
      <p:grpSpPr>
        <a:xfrm>
          <a:off x="0" y="0"/>
          <a:ext cx="0" cy="0"/>
          <a:chOff x="0" y="0"/>
          <a:chExt cx="0" cy="0"/>
        </a:xfrm>
      </p:grpSpPr>
      <p:pic>
        <p:nvPicPr>
          <p:cNvPr id="342" name="Google Shape;342;p61"/>
          <p:cNvPicPr preferRelativeResize="0"/>
          <p:nvPr/>
        </p:nvPicPr>
        <p:blipFill>
          <a:blip r:embed="rId3">
            <a:alphaModFix/>
          </a:blip>
          <a:stretch>
            <a:fillRect/>
          </a:stretch>
        </p:blipFill>
        <p:spPr>
          <a:xfrm>
            <a:off x="2071700" y="186375"/>
            <a:ext cx="1981200" cy="723900"/>
          </a:xfrm>
          <a:prstGeom prst="rect">
            <a:avLst/>
          </a:prstGeom>
          <a:noFill/>
          <a:ln>
            <a:noFill/>
          </a:ln>
        </p:spPr>
      </p:pic>
      <p:pic>
        <p:nvPicPr>
          <p:cNvPr id="343" name="Google Shape;343;p61"/>
          <p:cNvPicPr preferRelativeResize="0"/>
          <p:nvPr/>
        </p:nvPicPr>
        <p:blipFill>
          <a:blip r:embed="rId4">
            <a:alphaModFix/>
          </a:blip>
          <a:stretch>
            <a:fillRect/>
          </a:stretch>
        </p:blipFill>
        <p:spPr>
          <a:xfrm>
            <a:off x="1389650" y="1302700"/>
            <a:ext cx="5886450" cy="29622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2" name="Google Shape;142;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1000"/>
              </a:spcBef>
              <a:spcAft>
                <a:spcPts val="0"/>
              </a:spcAft>
              <a:buClr>
                <a:srgbClr val="313537"/>
              </a:buClr>
              <a:buSzPts val="1800"/>
              <a:buFont typeface="Open Sans"/>
              <a:buChar char="●"/>
            </a:pPr>
            <a:r>
              <a:rPr lang="en-GB" dirty="0">
                <a:solidFill>
                  <a:srgbClr val="313537"/>
                </a:solidFill>
                <a:latin typeface="Open Sans"/>
                <a:ea typeface="Open Sans"/>
                <a:cs typeface="Open Sans"/>
                <a:sym typeface="Open Sans"/>
              </a:rPr>
              <a:t>The challenge</a:t>
            </a:r>
          </a:p>
          <a:p>
            <a:pPr marL="457200" lvl="0" indent="-342900" algn="l" rtl="0">
              <a:lnSpc>
                <a:spcPct val="115000"/>
              </a:lnSpc>
              <a:spcBef>
                <a:spcPts val="1000"/>
              </a:spcBef>
              <a:spcAft>
                <a:spcPts val="0"/>
              </a:spcAft>
              <a:buClr>
                <a:srgbClr val="313537"/>
              </a:buClr>
              <a:buSzPts val="1800"/>
              <a:buFont typeface="Open Sans"/>
              <a:buChar char="●"/>
            </a:pPr>
            <a:r>
              <a:rPr lang="en-GB" dirty="0">
                <a:solidFill>
                  <a:srgbClr val="313537"/>
                </a:solidFill>
                <a:latin typeface="Open Sans"/>
                <a:ea typeface="Open Sans"/>
                <a:cs typeface="Open Sans"/>
                <a:sym typeface="Open Sans"/>
              </a:rPr>
              <a:t>Our approach</a:t>
            </a:r>
          </a:p>
          <a:p>
            <a:pPr marL="457200" lvl="0" indent="-342900" algn="l" rtl="0">
              <a:lnSpc>
                <a:spcPct val="115000"/>
              </a:lnSpc>
              <a:spcBef>
                <a:spcPts val="1000"/>
              </a:spcBef>
              <a:spcAft>
                <a:spcPts val="0"/>
              </a:spcAft>
              <a:buClr>
                <a:srgbClr val="313537"/>
              </a:buClr>
              <a:buSzPts val="1800"/>
              <a:buFont typeface="Open Sans"/>
              <a:buChar char="●"/>
            </a:pPr>
            <a:r>
              <a:rPr lang="en-GB" dirty="0">
                <a:solidFill>
                  <a:srgbClr val="313537"/>
                </a:solidFill>
                <a:latin typeface="Open Sans"/>
                <a:ea typeface="Open Sans"/>
                <a:cs typeface="Open Sans"/>
                <a:sym typeface="Open Sans"/>
              </a:rPr>
              <a:t>What did the student say?</a:t>
            </a:r>
          </a:p>
          <a:p>
            <a:pPr marL="457200" lvl="0" indent="-342900" algn="l" rtl="0">
              <a:lnSpc>
                <a:spcPct val="115000"/>
              </a:lnSpc>
              <a:spcBef>
                <a:spcPts val="1000"/>
              </a:spcBef>
              <a:spcAft>
                <a:spcPts val="0"/>
              </a:spcAft>
              <a:buClr>
                <a:srgbClr val="313537"/>
              </a:buClr>
              <a:buSzPts val="1800"/>
              <a:buFont typeface="Open Sans"/>
              <a:buChar char="●"/>
            </a:pPr>
            <a:r>
              <a:rPr lang="en-GB" dirty="0">
                <a:solidFill>
                  <a:srgbClr val="313537"/>
                </a:solidFill>
                <a:latin typeface="Open Sans"/>
                <a:ea typeface="Open Sans"/>
                <a:cs typeface="Open Sans"/>
                <a:sym typeface="Open Sans"/>
              </a:rPr>
              <a:t>What did we say?</a:t>
            </a:r>
          </a:p>
          <a:p>
            <a:pPr marL="457200" lvl="0" indent="-342900" algn="l" rtl="0">
              <a:lnSpc>
                <a:spcPct val="115000"/>
              </a:lnSpc>
              <a:spcBef>
                <a:spcPts val="1000"/>
              </a:spcBef>
              <a:spcAft>
                <a:spcPts val="0"/>
              </a:spcAft>
              <a:buClr>
                <a:srgbClr val="313537"/>
              </a:buClr>
              <a:buSzPts val="1800"/>
              <a:buFont typeface="Open Sans"/>
              <a:buChar char="●"/>
            </a:pPr>
            <a:r>
              <a:rPr lang="en-GB" dirty="0">
                <a:solidFill>
                  <a:srgbClr val="313537"/>
                </a:solidFill>
                <a:latin typeface="Open Sans"/>
                <a:ea typeface="Open Sans"/>
                <a:cs typeface="Open Sans"/>
                <a:sym typeface="Open Sans"/>
              </a:rPr>
              <a:t>What did we all learn?</a:t>
            </a:r>
          </a:p>
          <a:p>
            <a:pPr marL="457200" lvl="0" indent="-342900" algn="l" rtl="0">
              <a:lnSpc>
                <a:spcPct val="115000"/>
              </a:lnSpc>
              <a:spcBef>
                <a:spcPts val="1000"/>
              </a:spcBef>
              <a:spcAft>
                <a:spcPts val="0"/>
              </a:spcAft>
              <a:buClr>
                <a:srgbClr val="313537"/>
              </a:buClr>
              <a:buSzPts val="1800"/>
              <a:buFont typeface="Open Sans"/>
              <a:buChar char="●"/>
            </a:pPr>
            <a:endParaRPr lang="en-GB" dirty="0">
              <a:solidFill>
                <a:srgbClr val="313537"/>
              </a:solidFill>
              <a:latin typeface="Open Sans"/>
              <a:ea typeface="Open Sans"/>
              <a:cs typeface="Open Sans"/>
              <a:sym typeface="Open Sans"/>
            </a:endParaRPr>
          </a:p>
        </p:txBody>
      </p:sp>
      <p:sp>
        <p:nvSpPr>
          <p:cNvPr id="3" name="Title 2">
            <a:extLst>
              <a:ext uri="{FF2B5EF4-FFF2-40B4-BE49-F238E27FC236}">
                <a16:creationId xmlns:a16="http://schemas.microsoft.com/office/drawing/2014/main" id="{BE53A136-1084-3C45-A2D0-090E73414518}"/>
              </a:ext>
            </a:extLst>
          </p:cNvPr>
          <p:cNvSpPr>
            <a:spLocks noGrp="1"/>
          </p:cNvSpPr>
          <p:nvPr>
            <p:ph type="title"/>
          </p:nvPr>
        </p:nvSpPr>
        <p:spPr/>
        <p:txBody>
          <a:bodyPr/>
          <a:lstStyle/>
          <a:p>
            <a:r>
              <a:rPr lang="en-US" dirty="0"/>
              <a:t>Outline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7747A-FD7C-40EE-8BDF-6D3695C19BCF}"/>
              </a:ext>
            </a:extLst>
          </p:cNvPr>
          <p:cNvSpPr>
            <a:spLocks noGrp="1"/>
          </p:cNvSpPr>
          <p:nvPr>
            <p:ph type="title"/>
          </p:nvPr>
        </p:nvSpPr>
        <p:spPr/>
        <p:txBody>
          <a:bodyPr/>
          <a:lstStyle/>
          <a:p>
            <a:r>
              <a:rPr lang="en-GB" dirty="0"/>
              <a:t>The Challenge</a:t>
            </a:r>
          </a:p>
        </p:txBody>
      </p:sp>
      <p:sp>
        <p:nvSpPr>
          <p:cNvPr id="3" name="Text Placeholder 2">
            <a:extLst>
              <a:ext uri="{FF2B5EF4-FFF2-40B4-BE49-F238E27FC236}">
                <a16:creationId xmlns:a16="http://schemas.microsoft.com/office/drawing/2014/main" id="{40ACDD26-AC31-4B2E-96B9-75D42569FA4E}"/>
              </a:ext>
            </a:extLst>
          </p:cNvPr>
          <p:cNvSpPr>
            <a:spLocks noGrp="1"/>
          </p:cNvSpPr>
          <p:nvPr>
            <p:ph type="body" idx="1"/>
          </p:nvPr>
        </p:nvSpPr>
        <p:spPr/>
        <p:txBody>
          <a:bodyPr/>
          <a:lstStyle/>
          <a:p>
            <a:r>
              <a:rPr lang="en-GB" sz="2400" dirty="0"/>
              <a:t>10 ESAP sessions in semester 1 – for international students only</a:t>
            </a:r>
          </a:p>
          <a:p>
            <a:r>
              <a:rPr lang="en-GB" sz="2400" dirty="0"/>
              <a:t>Attendance drops off </a:t>
            </a:r>
          </a:p>
          <a:p>
            <a:pPr lvl="1"/>
            <a:r>
              <a:rPr lang="en-GB" sz="2400" dirty="0"/>
              <a:t>How is this helping me in my studies?</a:t>
            </a:r>
          </a:p>
          <a:p>
            <a:pPr lvl="1"/>
            <a:r>
              <a:rPr lang="en-GB" sz="2400" dirty="0"/>
              <a:t>How can we reach all students that could benefit from our support?</a:t>
            </a:r>
          </a:p>
          <a:p>
            <a:endParaRPr lang="en-GB" dirty="0"/>
          </a:p>
          <a:p>
            <a:endParaRPr lang="en-GB" dirty="0"/>
          </a:p>
        </p:txBody>
      </p:sp>
    </p:spTree>
    <p:extLst>
      <p:ext uri="{BB962C8B-B14F-4D97-AF65-F5344CB8AC3E}">
        <p14:creationId xmlns:p14="http://schemas.microsoft.com/office/powerpoint/2010/main" val="602642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6AC60-4441-4EE6-824A-7ED48823F48F}"/>
              </a:ext>
            </a:extLst>
          </p:cNvPr>
          <p:cNvSpPr>
            <a:spLocks noGrp="1"/>
          </p:cNvSpPr>
          <p:nvPr>
            <p:ph type="title"/>
          </p:nvPr>
        </p:nvSpPr>
        <p:spPr/>
        <p:txBody>
          <a:bodyPr/>
          <a:lstStyle/>
          <a:p>
            <a:r>
              <a:rPr lang="en-GB" dirty="0"/>
              <a:t>The Challenge – what does the literature say?</a:t>
            </a:r>
          </a:p>
        </p:txBody>
      </p:sp>
      <p:sp>
        <p:nvSpPr>
          <p:cNvPr id="3" name="Text Placeholder 2">
            <a:extLst>
              <a:ext uri="{FF2B5EF4-FFF2-40B4-BE49-F238E27FC236}">
                <a16:creationId xmlns:a16="http://schemas.microsoft.com/office/drawing/2014/main" id="{BEE7D9A7-30B1-428E-B5D6-C9A3B17348D4}"/>
              </a:ext>
            </a:extLst>
          </p:cNvPr>
          <p:cNvSpPr>
            <a:spLocks noGrp="1"/>
          </p:cNvSpPr>
          <p:nvPr>
            <p:ph type="body" idx="1"/>
          </p:nvPr>
        </p:nvSpPr>
        <p:spPr/>
        <p:txBody>
          <a:bodyPr/>
          <a:lstStyle/>
          <a:p>
            <a:r>
              <a:rPr lang="en-GB" sz="2400" dirty="0">
                <a:effectLst/>
                <a:latin typeface="Lora"/>
                <a:ea typeface="Lora"/>
                <a:cs typeface="Lora"/>
              </a:rPr>
              <a:t>EAP courses tend to be independent of academic departments, usually falling within the realm of students’ services -&gt; marginalisation of EAP (Hyatt, 2015)</a:t>
            </a:r>
          </a:p>
          <a:p>
            <a:r>
              <a:rPr lang="en-GB" sz="2400" dirty="0">
                <a:latin typeface="Lora"/>
                <a:ea typeface="Lora"/>
                <a:cs typeface="Lora"/>
              </a:rPr>
              <a:t>The </a:t>
            </a:r>
            <a:r>
              <a:rPr lang="en-GB" sz="2400" dirty="0">
                <a:effectLst/>
                <a:latin typeface="Lora"/>
                <a:ea typeface="Lora"/>
                <a:cs typeface="Lora"/>
              </a:rPr>
              <a:t>split between EAP and content actively contributes to the trivialisation of EAP (Wingate, 2015)</a:t>
            </a:r>
          </a:p>
          <a:p>
            <a:r>
              <a:rPr lang="en-GB" sz="2400" dirty="0">
                <a:effectLst/>
                <a:latin typeface="Lora"/>
                <a:ea typeface="Lora"/>
                <a:cs typeface="Lora"/>
              </a:rPr>
              <a:t>Instrumentalization of EAP (Hyatt, 2015). </a:t>
            </a:r>
          </a:p>
          <a:p>
            <a:r>
              <a:rPr lang="en-GB" sz="2400" dirty="0">
                <a:effectLst/>
                <a:latin typeface="Lora"/>
                <a:ea typeface="Lora"/>
                <a:cs typeface="Lora"/>
              </a:rPr>
              <a:t>A specialist in both language and subject content subject is quite rare (Smith, 2015)</a:t>
            </a:r>
            <a:endParaRPr lang="en-GB" sz="2400" dirty="0"/>
          </a:p>
        </p:txBody>
      </p:sp>
    </p:spTree>
    <p:extLst>
      <p:ext uri="{BB962C8B-B14F-4D97-AF65-F5344CB8AC3E}">
        <p14:creationId xmlns:p14="http://schemas.microsoft.com/office/powerpoint/2010/main" val="3416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A220D-E8AC-4537-8173-1691968F089B}"/>
              </a:ext>
            </a:extLst>
          </p:cNvPr>
          <p:cNvSpPr>
            <a:spLocks noGrp="1"/>
          </p:cNvSpPr>
          <p:nvPr>
            <p:ph type="title"/>
          </p:nvPr>
        </p:nvSpPr>
        <p:spPr/>
        <p:txBody>
          <a:bodyPr/>
          <a:lstStyle/>
          <a:p>
            <a:r>
              <a:rPr lang="en-GB" dirty="0"/>
              <a:t>The Challenge – what does the literature say?</a:t>
            </a:r>
          </a:p>
        </p:txBody>
      </p:sp>
      <p:sp>
        <p:nvSpPr>
          <p:cNvPr id="3" name="Text Placeholder 2">
            <a:extLst>
              <a:ext uri="{FF2B5EF4-FFF2-40B4-BE49-F238E27FC236}">
                <a16:creationId xmlns:a16="http://schemas.microsoft.com/office/drawing/2014/main" id="{8CF3A12B-05D7-4C3B-AFF0-11CC5303EFFF}"/>
              </a:ext>
            </a:extLst>
          </p:cNvPr>
          <p:cNvSpPr>
            <a:spLocks noGrp="1"/>
          </p:cNvSpPr>
          <p:nvPr>
            <p:ph type="body" idx="1"/>
          </p:nvPr>
        </p:nvSpPr>
        <p:spPr/>
        <p:txBody>
          <a:bodyPr/>
          <a:lstStyle/>
          <a:p>
            <a:r>
              <a:rPr lang="en-GB" sz="2000" dirty="0"/>
              <a:t>Reconceptualization of EAP as academic repertoire (Hyatt, 2015).</a:t>
            </a:r>
          </a:p>
          <a:p>
            <a:r>
              <a:rPr lang="en-GB" sz="2000" dirty="0"/>
              <a:t>Positive impact of embedding support (McWilliams &amp; Allan, 2014).</a:t>
            </a:r>
          </a:p>
          <a:p>
            <a:pPr lvl="1"/>
            <a:r>
              <a:rPr lang="en-GB" sz="2000" dirty="0">
                <a:latin typeface="+mn-lt"/>
              </a:rPr>
              <a:t>Enhancing motivation through authentic materials (D</a:t>
            </a:r>
            <a:r>
              <a:rPr lang="fi-FI" sz="2000" dirty="0">
                <a:latin typeface="+mn-lt"/>
              </a:rPr>
              <a:t>örnyei, Z., &amp; Ottó., I. (1998).</a:t>
            </a:r>
          </a:p>
          <a:p>
            <a:pPr lvl="1"/>
            <a:r>
              <a:rPr lang="en-GB" sz="2000" dirty="0">
                <a:latin typeface="+mn-lt"/>
              </a:rPr>
              <a:t>The ESAP lessons– in line with principle of authenticity </a:t>
            </a:r>
            <a:r>
              <a:rPr lang="en-GB" sz="2000" dirty="0">
                <a:effectLst/>
                <a:latin typeface="+mn-lt"/>
                <a:ea typeface="Lora"/>
                <a:cs typeface="Lora"/>
              </a:rPr>
              <a:t>(</a:t>
            </a:r>
            <a:r>
              <a:rPr lang="en-GB" sz="2000" dirty="0">
                <a:latin typeface="+mn-lt"/>
              </a:rPr>
              <a:t>Flower &amp; Peacock, 2001, p. 183).</a:t>
            </a:r>
          </a:p>
          <a:p>
            <a:pPr lvl="1"/>
            <a:r>
              <a:rPr lang="en-GB" sz="2000" dirty="0">
                <a:latin typeface="+mn-lt"/>
              </a:rPr>
              <a:t>Two specialists working together. </a:t>
            </a:r>
          </a:p>
          <a:p>
            <a:pPr marL="596900" lvl="1" indent="0">
              <a:buNone/>
            </a:pPr>
            <a:r>
              <a:rPr lang="fi-FI" sz="1400" dirty="0">
                <a:latin typeface="+mn-lt"/>
              </a:rPr>
              <a:t> </a:t>
            </a:r>
          </a:p>
          <a:p>
            <a:pPr lvl="1"/>
            <a:endParaRPr lang="en-GB" dirty="0"/>
          </a:p>
          <a:p>
            <a:endParaRPr lang="en-GB" dirty="0"/>
          </a:p>
        </p:txBody>
      </p:sp>
    </p:spTree>
    <p:extLst>
      <p:ext uri="{BB962C8B-B14F-4D97-AF65-F5344CB8AC3E}">
        <p14:creationId xmlns:p14="http://schemas.microsoft.com/office/powerpoint/2010/main" val="3160648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D8953-5B11-49DE-B983-D1FDAD299959}"/>
              </a:ext>
            </a:extLst>
          </p:cNvPr>
          <p:cNvSpPr>
            <a:spLocks noGrp="1"/>
          </p:cNvSpPr>
          <p:nvPr>
            <p:ph type="title"/>
          </p:nvPr>
        </p:nvSpPr>
        <p:spPr/>
        <p:txBody>
          <a:bodyPr/>
          <a:lstStyle/>
          <a:p>
            <a:r>
              <a:rPr lang="en-GB" dirty="0"/>
              <a:t>Our approach</a:t>
            </a:r>
          </a:p>
        </p:txBody>
      </p:sp>
      <p:sp>
        <p:nvSpPr>
          <p:cNvPr id="3" name="Text Placeholder 2">
            <a:extLst>
              <a:ext uri="{FF2B5EF4-FFF2-40B4-BE49-F238E27FC236}">
                <a16:creationId xmlns:a16="http://schemas.microsoft.com/office/drawing/2014/main" id="{5344E092-F33F-4C24-A0D1-6610DF756947}"/>
              </a:ext>
            </a:extLst>
          </p:cNvPr>
          <p:cNvSpPr>
            <a:spLocks noGrp="1"/>
          </p:cNvSpPr>
          <p:nvPr>
            <p:ph type="body" idx="1"/>
          </p:nvPr>
        </p:nvSpPr>
        <p:spPr/>
        <p:txBody>
          <a:bodyPr/>
          <a:lstStyle/>
          <a:p>
            <a:pPr>
              <a:lnSpc>
                <a:spcPct val="150000"/>
              </a:lnSpc>
            </a:pPr>
            <a:r>
              <a:rPr lang="en-GB" sz="2000" dirty="0"/>
              <a:t>In 2019/2020 - ELTC &amp; USP identified a suitable module – TRP 108 Information &amp; Communication Skills (Semester 1)</a:t>
            </a:r>
          </a:p>
          <a:p>
            <a:pPr>
              <a:lnSpc>
                <a:spcPct val="150000"/>
              </a:lnSpc>
            </a:pPr>
            <a:r>
              <a:rPr lang="en-GB" sz="2000" dirty="0"/>
              <a:t>4x2 hours Team–Taught sessions (Home &amp; International students)</a:t>
            </a:r>
          </a:p>
          <a:p>
            <a:pPr>
              <a:lnSpc>
                <a:spcPct val="150000"/>
              </a:lnSpc>
            </a:pPr>
            <a:r>
              <a:rPr lang="en-GB" sz="2000" dirty="0"/>
              <a:t>10 hours ESAP sessions (International students)</a:t>
            </a:r>
          </a:p>
          <a:p>
            <a:pPr>
              <a:lnSpc>
                <a:spcPct val="150000"/>
              </a:lnSpc>
            </a:pPr>
            <a:r>
              <a:rPr lang="en-GB" sz="2000" dirty="0"/>
              <a:t>Language feedback provided at the formative stage of final essay together with content feedback </a:t>
            </a:r>
          </a:p>
          <a:p>
            <a:pPr marL="114300" indent="0">
              <a:buNone/>
            </a:pPr>
            <a:endParaRPr lang="en-GB" dirty="0"/>
          </a:p>
          <a:p>
            <a:pPr marL="114300" indent="0">
              <a:buNone/>
            </a:pPr>
            <a:endParaRPr lang="en-GB" dirty="0"/>
          </a:p>
        </p:txBody>
      </p:sp>
    </p:spTree>
    <p:extLst>
      <p:ext uri="{BB962C8B-B14F-4D97-AF65-F5344CB8AC3E}">
        <p14:creationId xmlns:p14="http://schemas.microsoft.com/office/powerpoint/2010/main" val="1697715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A4576-49D6-4457-B283-E4B190886A76}"/>
              </a:ext>
            </a:extLst>
          </p:cNvPr>
          <p:cNvSpPr>
            <a:spLocks noGrp="1"/>
          </p:cNvSpPr>
          <p:nvPr>
            <p:ph type="title"/>
          </p:nvPr>
        </p:nvSpPr>
        <p:spPr>
          <a:xfrm>
            <a:off x="341346" y="186224"/>
            <a:ext cx="8520600" cy="572700"/>
          </a:xfrm>
        </p:spPr>
        <p:txBody>
          <a:bodyPr/>
          <a:lstStyle/>
          <a:p>
            <a:r>
              <a:rPr lang="en-GB" dirty="0"/>
              <a:t>Applying McWilliams and Allan’s Model (2014)</a:t>
            </a:r>
          </a:p>
        </p:txBody>
      </p:sp>
      <p:sp>
        <p:nvSpPr>
          <p:cNvPr id="3" name="Text Placeholder 2">
            <a:extLst>
              <a:ext uri="{FF2B5EF4-FFF2-40B4-BE49-F238E27FC236}">
                <a16:creationId xmlns:a16="http://schemas.microsoft.com/office/drawing/2014/main" id="{E2CC7F0B-18E5-4DF5-996D-1B4BA3D55115}"/>
              </a:ext>
            </a:extLst>
          </p:cNvPr>
          <p:cNvSpPr>
            <a:spLocks noGrp="1"/>
          </p:cNvSpPr>
          <p:nvPr>
            <p:ph type="body" idx="1"/>
          </p:nvPr>
        </p:nvSpPr>
        <p:spPr>
          <a:xfrm>
            <a:off x="5709314" y="1041185"/>
            <a:ext cx="3434686" cy="3643243"/>
          </a:xfrm>
        </p:spPr>
        <p:txBody>
          <a:bodyPr/>
          <a:lstStyle/>
          <a:p>
            <a:r>
              <a:rPr lang="en-GB" dirty="0"/>
              <a:t>Student Centre Focus (1)</a:t>
            </a:r>
          </a:p>
          <a:p>
            <a:r>
              <a:rPr lang="en-GB" dirty="0"/>
              <a:t>Institutional Support (2)</a:t>
            </a:r>
          </a:p>
          <a:p>
            <a:r>
              <a:rPr lang="en-GB" dirty="0"/>
              <a:t>Cooperation &amp; Collaboration (3)</a:t>
            </a:r>
          </a:p>
          <a:p>
            <a:r>
              <a:rPr lang="en-GB" dirty="0"/>
              <a:t>Guidance Approach (4)</a:t>
            </a:r>
          </a:p>
          <a:p>
            <a:r>
              <a:rPr lang="en-GB" dirty="0"/>
              <a:t>Not ‘one size fits all’ (5)</a:t>
            </a:r>
          </a:p>
          <a:p>
            <a:pPr marL="114300" indent="0">
              <a:buNone/>
            </a:pPr>
            <a:endParaRPr lang="en-GB" dirty="0"/>
          </a:p>
        </p:txBody>
      </p:sp>
      <p:graphicFrame>
        <p:nvGraphicFramePr>
          <p:cNvPr id="4" name="Diagram 3">
            <a:extLst>
              <a:ext uri="{FF2B5EF4-FFF2-40B4-BE49-F238E27FC236}">
                <a16:creationId xmlns:a16="http://schemas.microsoft.com/office/drawing/2014/main" id="{626E89A6-5A34-4C3A-ABE1-57471481DB3D}"/>
              </a:ext>
            </a:extLst>
          </p:cNvPr>
          <p:cNvGraphicFramePr/>
          <p:nvPr>
            <p:extLst>
              <p:ext uri="{D42A27DB-BD31-4B8C-83A1-F6EECF244321}">
                <p14:modId xmlns:p14="http://schemas.microsoft.com/office/powerpoint/2010/main" val="3660974054"/>
              </p:ext>
            </p:extLst>
          </p:nvPr>
        </p:nvGraphicFramePr>
        <p:xfrm>
          <a:off x="95535" y="83080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3362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D8953-5B11-49DE-B983-D1FDAD299959}"/>
              </a:ext>
            </a:extLst>
          </p:cNvPr>
          <p:cNvSpPr>
            <a:spLocks noGrp="1"/>
          </p:cNvSpPr>
          <p:nvPr>
            <p:ph type="title"/>
          </p:nvPr>
        </p:nvSpPr>
        <p:spPr/>
        <p:txBody>
          <a:bodyPr/>
          <a:lstStyle/>
          <a:p>
            <a:r>
              <a:rPr lang="en-GB" dirty="0"/>
              <a:t>Our approach - Practicalities</a:t>
            </a:r>
          </a:p>
        </p:txBody>
      </p:sp>
      <p:pic>
        <p:nvPicPr>
          <p:cNvPr id="5" name="Picture 4">
            <a:extLst>
              <a:ext uri="{FF2B5EF4-FFF2-40B4-BE49-F238E27FC236}">
                <a16:creationId xmlns:a16="http://schemas.microsoft.com/office/drawing/2014/main" id="{51C46CEE-5BE9-4F64-9FE5-262B044CEB7A}"/>
              </a:ext>
            </a:extLst>
          </p:cNvPr>
          <p:cNvPicPr>
            <a:picLocks noChangeAspect="1"/>
          </p:cNvPicPr>
          <p:nvPr/>
        </p:nvPicPr>
        <p:blipFill>
          <a:blip r:embed="rId3"/>
          <a:stretch>
            <a:fillRect/>
          </a:stretch>
        </p:blipFill>
        <p:spPr>
          <a:xfrm>
            <a:off x="163967" y="1017725"/>
            <a:ext cx="2634837" cy="3819667"/>
          </a:xfrm>
          <a:prstGeom prst="rect">
            <a:avLst/>
          </a:prstGeom>
        </p:spPr>
      </p:pic>
      <p:pic>
        <p:nvPicPr>
          <p:cNvPr id="11" name="Picture 10">
            <a:extLst>
              <a:ext uri="{FF2B5EF4-FFF2-40B4-BE49-F238E27FC236}">
                <a16:creationId xmlns:a16="http://schemas.microsoft.com/office/drawing/2014/main" id="{4745F84B-92D0-497B-A1D4-E21A97D6C061}"/>
              </a:ext>
            </a:extLst>
          </p:cNvPr>
          <p:cNvPicPr>
            <a:picLocks noChangeAspect="1"/>
          </p:cNvPicPr>
          <p:nvPr/>
        </p:nvPicPr>
        <p:blipFill>
          <a:blip r:embed="rId4"/>
          <a:stretch>
            <a:fillRect/>
          </a:stretch>
        </p:blipFill>
        <p:spPr>
          <a:xfrm>
            <a:off x="2798804" y="1050218"/>
            <a:ext cx="2634837" cy="3787174"/>
          </a:xfrm>
          <a:prstGeom prst="rect">
            <a:avLst/>
          </a:prstGeom>
        </p:spPr>
      </p:pic>
      <p:sp>
        <p:nvSpPr>
          <p:cNvPr id="14" name="TextBox 13">
            <a:extLst>
              <a:ext uri="{FF2B5EF4-FFF2-40B4-BE49-F238E27FC236}">
                <a16:creationId xmlns:a16="http://schemas.microsoft.com/office/drawing/2014/main" id="{4D48DB30-875B-4597-A0DB-06C3E5A99431}"/>
              </a:ext>
            </a:extLst>
          </p:cNvPr>
          <p:cNvSpPr txBox="1"/>
          <p:nvPr/>
        </p:nvSpPr>
        <p:spPr>
          <a:xfrm>
            <a:off x="5854890" y="1017725"/>
            <a:ext cx="2977410" cy="2893100"/>
          </a:xfrm>
          <a:prstGeom prst="rect">
            <a:avLst/>
          </a:prstGeom>
          <a:noFill/>
        </p:spPr>
        <p:txBody>
          <a:bodyPr wrap="square" rtlCol="0">
            <a:spAutoFit/>
          </a:bodyPr>
          <a:lstStyle/>
          <a:p>
            <a:r>
              <a:rPr lang="en-GB" dirty="0"/>
              <a:t>Session 1 – brief intro</a:t>
            </a:r>
          </a:p>
          <a:p>
            <a:endParaRPr lang="en-GB" dirty="0"/>
          </a:p>
          <a:p>
            <a:r>
              <a:rPr lang="en-GB" dirty="0"/>
              <a:t>Session 2 – Language for presentations</a:t>
            </a:r>
          </a:p>
          <a:p>
            <a:endParaRPr lang="en-GB" dirty="0"/>
          </a:p>
          <a:p>
            <a:r>
              <a:rPr lang="en-GB" dirty="0"/>
              <a:t>Session 3 – Language for compare &amp; contrast (assessed essay)</a:t>
            </a:r>
          </a:p>
          <a:p>
            <a:endParaRPr lang="en-GB" dirty="0"/>
          </a:p>
          <a:p>
            <a:r>
              <a:rPr lang="en-GB" dirty="0"/>
              <a:t>Session 4 (x2) – workshop general language feedback &amp; Q&amp;A</a:t>
            </a:r>
          </a:p>
          <a:p>
            <a:endParaRPr lang="en-GB" dirty="0"/>
          </a:p>
          <a:p>
            <a:r>
              <a:rPr lang="en-GB" dirty="0"/>
              <a:t>Session 5 (x1) Exam prep. Unpacking exam questions. </a:t>
            </a:r>
          </a:p>
        </p:txBody>
      </p:sp>
    </p:spTree>
    <p:extLst>
      <p:ext uri="{BB962C8B-B14F-4D97-AF65-F5344CB8AC3E}">
        <p14:creationId xmlns:p14="http://schemas.microsoft.com/office/powerpoint/2010/main" val="296586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D8953-5B11-49DE-B983-D1FDAD299959}"/>
              </a:ext>
            </a:extLst>
          </p:cNvPr>
          <p:cNvSpPr>
            <a:spLocks noGrp="1"/>
          </p:cNvSpPr>
          <p:nvPr>
            <p:ph type="title"/>
          </p:nvPr>
        </p:nvSpPr>
        <p:spPr/>
        <p:txBody>
          <a:bodyPr/>
          <a:lstStyle/>
          <a:p>
            <a:r>
              <a:rPr lang="en-GB" dirty="0"/>
              <a:t>Our approach - Practicalities</a:t>
            </a:r>
          </a:p>
        </p:txBody>
      </p:sp>
      <p:pic>
        <p:nvPicPr>
          <p:cNvPr id="5" name="Picture 4">
            <a:extLst>
              <a:ext uri="{FF2B5EF4-FFF2-40B4-BE49-F238E27FC236}">
                <a16:creationId xmlns:a16="http://schemas.microsoft.com/office/drawing/2014/main" id="{51C46CEE-5BE9-4F64-9FE5-262B044CEB7A}"/>
              </a:ext>
            </a:extLst>
          </p:cNvPr>
          <p:cNvPicPr>
            <a:picLocks noChangeAspect="1"/>
          </p:cNvPicPr>
          <p:nvPr/>
        </p:nvPicPr>
        <p:blipFill>
          <a:blip r:embed="rId3"/>
          <a:stretch>
            <a:fillRect/>
          </a:stretch>
        </p:blipFill>
        <p:spPr>
          <a:xfrm>
            <a:off x="163967" y="1017725"/>
            <a:ext cx="2634837" cy="3819667"/>
          </a:xfrm>
          <a:prstGeom prst="rect">
            <a:avLst/>
          </a:prstGeom>
        </p:spPr>
      </p:pic>
      <p:pic>
        <p:nvPicPr>
          <p:cNvPr id="11" name="Picture 10">
            <a:extLst>
              <a:ext uri="{FF2B5EF4-FFF2-40B4-BE49-F238E27FC236}">
                <a16:creationId xmlns:a16="http://schemas.microsoft.com/office/drawing/2014/main" id="{4745F84B-92D0-497B-A1D4-E21A97D6C061}"/>
              </a:ext>
            </a:extLst>
          </p:cNvPr>
          <p:cNvPicPr>
            <a:picLocks noChangeAspect="1"/>
          </p:cNvPicPr>
          <p:nvPr/>
        </p:nvPicPr>
        <p:blipFill>
          <a:blip r:embed="rId4"/>
          <a:stretch>
            <a:fillRect/>
          </a:stretch>
        </p:blipFill>
        <p:spPr>
          <a:xfrm>
            <a:off x="2798804" y="1050218"/>
            <a:ext cx="2634837" cy="3787174"/>
          </a:xfrm>
          <a:prstGeom prst="rect">
            <a:avLst/>
          </a:prstGeom>
        </p:spPr>
      </p:pic>
      <p:sp>
        <p:nvSpPr>
          <p:cNvPr id="14" name="TextBox 13">
            <a:extLst>
              <a:ext uri="{FF2B5EF4-FFF2-40B4-BE49-F238E27FC236}">
                <a16:creationId xmlns:a16="http://schemas.microsoft.com/office/drawing/2014/main" id="{4D48DB30-875B-4597-A0DB-06C3E5A99431}"/>
              </a:ext>
            </a:extLst>
          </p:cNvPr>
          <p:cNvSpPr txBox="1"/>
          <p:nvPr/>
        </p:nvSpPr>
        <p:spPr>
          <a:xfrm>
            <a:off x="5854890" y="1017725"/>
            <a:ext cx="2977410" cy="2893100"/>
          </a:xfrm>
          <a:prstGeom prst="rect">
            <a:avLst/>
          </a:prstGeom>
          <a:noFill/>
        </p:spPr>
        <p:txBody>
          <a:bodyPr wrap="square" rtlCol="0">
            <a:spAutoFit/>
          </a:bodyPr>
          <a:lstStyle/>
          <a:p>
            <a:r>
              <a:rPr lang="en-GB" dirty="0"/>
              <a:t>Session 0 – brief intro</a:t>
            </a:r>
          </a:p>
          <a:p>
            <a:endParaRPr lang="en-GB" dirty="0"/>
          </a:p>
          <a:p>
            <a:r>
              <a:rPr lang="en-GB" dirty="0"/>
              <a:t>Session 1 – Language for presentations</a:t>
            </a:r>
          </a:p>
          <a:p>
            <a:endParaRPr lang="en-GB" dirty="0"/>
          </a:p>
          <a:p>
            <a:r>
              <a:rPr lang="en-GB" dirty="0"/>
              <a:t>Session 2 – Language for compare &amp; contrast (assessed essay)</a:t>
            </a:r>
          </a:p>
          <a:p>
            <a:endParaRPr lang="en-GB" dirty="0"/>
          </a:p>
          <a:p>
            <a:r>
              <a:rPr lang="en-GB" dirty="0"/>
              <a:t>Session 3 (x2) – workshop general language feedback &amp; Q&amp;A</a:t>
            </a:r>
          </a:p>
          <a:p>
            <a:endParaRPr lang="en-GB" dirty="0"/>
          </a:p>
          <a:p>
            <a:r>
              <a:rPr lang="en-GB" dirty="0"/>
              <a:t>Session 4 (x1) Exam prep. Unpacking exam questions. </a:t>
            </a:r>
          </a:p>
        </p:txBody>
      </p:sp>
    </p:spTree>
    <p:extLst>
      <p:ext uri="{BB962C8B-B14F-4D97-AF65-F5344CB8AC3E}">
        <p14:creationId xmlns:p14="http://schemas.microsoft.com/office/powerpoint/2010/main" val="104105903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TotalTime>
  <Words>1146</Words>
  <Application>Microsoft Macintosh PowerPoint</Application>
  <PresentationFormat>On-screen Show (16:9)</PresentationFormat>
  <Paragraphs>108</Paragraphs>
  <Slides>16</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Lora</vt:lpstr>
      <vt:lpstr>Open Sans</vt:lpstr>
      <vt:lpstr>Arial</vt:lpstr>
      <vt:lpstr>Simple Light</vt:lpstr>
      <vt:lpstr>Simple Light</vt:lpstr>
      <vt:lpstr>Integrating Content and Academic Literacy: Perceptions and Practicalities </vt:lpstr>
      <vt:lpstr>Outline</vt:lpstr>
      <vt:lpstr>The Challenge</vt:lpstr>
      <vt:lpstr>The Challenge – what does the literature say?</vt:lpstr>
      <vt:lpstr>The Challenge – what does the literature say?</vt:lpstr>
      <vt:lpstr>Our approach</vt:lpstr>
      <vt:lpstr>Applying McWilliams and Allan’s Model (2014)</vt:lpstr>
      <vt:lpstr>Our approach - Practicalities</vt:lpstr>
      <vt:lpstr>Our approach - Practicalities</vt:lpstr>
      <vt:lpstr>Our approach - Practicalities</vt:lpstr>
      <vt:lpstr>What did the students say? - Perceptions </vt:lpstr>
      <vt:lpstr>What did the students say?- Perceptions </vt:lpstr>
      <vt:lpstr>What did we say? - Perceptions</vt:lpstr>
      <vt:lpstr>What did we all learn?</vt:lpstr>
      <vt:lpstr>Reference List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DLP – Chemistry </dc:title>
  <cp:lastModifiedBy>Hugh Whitby</cp:lastModifiedBy>
  <cp:revision>23</cp:revision>
  <dcterms:modified xsi:type="dcterms:W3CDTF">2021-03-25T11:31:15Z</dcterms:modified>
</cp:coreProperties>
</file>