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6" r:id="rId3"/>
    <p:sldId id="263" r:id="rId4"/>
    <p:sldId id="277" r:id="rId5"/>
    <p:sldId id="279" r:id="rId6"/>
    <p:sldId id="280" r:id="rId7"/>
    <p:sldId id="281" r:id="rId8"/>
    <p:sldId id="282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9"/>
  </p:normalViewPr>
  <p:slideViewPr>
    <p:cSldViewPr>
      <p:cViewPr varScale="1">
        <p:scale>
          <a:sx n="108" d="100"/>
          <a:sy n="108" d="100"/>
        </p:scale>
        <p:origin x="176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A926-1949-4805-869A-ADF9B203678F}" type="datetimeFigureOut">
              <a:rPr lang="en-GB" smtClean="0"/>
              <a:t>27/03/2021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69BBA015-75EC-4DB9-8BE0-3FEBF5562E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405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A926-1949-4805-869A-ADF9B203678F}" type="datetimeFigureOut">
              <a:rPr lang="en-GB" smtClean="0"/>
              <a:t>27/03/2021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9BBA015-75EC-4DB9-8BE0-3FEBF5562E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382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A926-1949-4805-869A-ADF9B203678F}" type="datetimeFigureOut">
              <a:rPr lang="en-GB" smtClean="0"/>
              <a:t>27/03/2021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9BBA015-75EC-4DB9-8BE0-3FEBF5562EAC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660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A926-1949-4805-869A-ADF9B203678F}" type="datetimeFigureOut">
              <a:rPr lang="en-GB" smtClean="0"/>
              <a:t>27/03/2021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9BBA015-75EC-4DB9-8BE0-3FEBF5562E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907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A926-1949-4805-869A-ADF9B203678F}" type="datetimeFigureOut">
              <a:rPr lang="en-GB" smtClean="0"/>
              <a:t>27/03/2021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9BBA015-75EC-4DB9-8BE0-3FEBF5562EAC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1057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A926-1949-4805-869A-ADF9B203678F}" type="datetimeFigureOut">
              <a:rPr lang="en-GB" smtClean="0"/>
              <a:t>27/03/2021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9BBA015-75EC-4DB9-8BE0-3FEBF5562E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236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A926-1949-4805-869A-ADF9B203678F}" type="datetimeFigureOut">
              <a:rPr lang="en-GB" smtClean="0"/>
              <a:t>27/03/2021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BA015-75EC-4DB9-8BE0-3FEBF5562E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27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A926-1949-4805-869A-ADF9B203678F}" type="datetimeFigureOut">
              <a:rPr lang="en-GB" smtClean="0"/>
              <a:t>27/03/2021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BA015-75EC-4DB9-8BE0-3FEBF5562E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034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A926-1949-4805-869A-ADF9B203678F}" type="datetimeFigureOut">
              <a:rPr lang="en-GB" smtClean="0"/>
              <a:t>27/03/2021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BA015-75EC-4DB9-8BE0-3FEBF5562E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151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A926-1949-4805-869A-ADF9B203678F}" type="datetimeFigureOut">
              <a:rPr lang="en-GB" smtClean="0"/>
              <a:t>27/03/2021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9BBA015-75EC-4DB9-8BE0-3FEBF5562E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411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A926-1949-4805-869A-ADF9B203678F}" type="datetimeFigureOut">
              <a:rPr lang="en-GB" smtClean="0"/>
              <a:t>27/03/2021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9BBA015-75EC-4DB9-8BE0-3FEBF5562E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355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A926-1949-4805-869A-ADF9B203678F}" type="datetimeFigureOut">
              <a:rPr lang="en-GB" smtClean="0"/>
              <a:t>27/03/2021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9BBA015-75EC-4DB9-8BE0-3FEBF5562E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93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A926-1949-4805-869A-ADF9B203678F}" type="datetimeFigureOut">
              <a:rPr lang="en-GB" smtClean="0"/>
              <a:t>27/03/2021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BA015-75EC-4DB9-8BE0-3FEBF5562E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20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A926-1949-4805-869A-ADF9B203678F}" type="datetimeFigureOut">
              <a:rPr lang="en-GB" smtClean="0"/>
              <a:t>27/03/2021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BA015-75EC-4DB9-8BE0-3FEBF5562E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239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A926-1949-4805-869A-ADF9B203678F}" type="datetimeFigureOut">
              <a:rPr lang="en-GB" smtClean="0"/>
              <a:t>27/03/2021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BA015-75EC-4DB9-8BE0-3FEBF5562E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620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A926-1949-4805-869A-ADF9B203678F}" type="datetimeFigureOut">
              <a:rPr lang="en-GB" smtClean="0"/>
              <a:t>27/03/2021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9BBA015-75EC-4DB9-8BE0-3FEBF5562E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375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2A926-1949-4805-869A-ADF9B203678F}" type="datetimeFigureOut">
              <a:rPr lang="en-GB" smtClean="0"/>
              <a:t>27/03/2021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9BBA015-75EC-4DB9-8BE0-3FEBF5562E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641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padlet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adlet.com/kinga_maior/PM504groupEsource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padlet.com/kinga_maior/PM002Sources2018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ztuir.ztu.edu.ua/bitstream/handle/123456789/1214/88.pdf?sequence=1&amp;isAllowed=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2400" cy="1728192"/>
          </a:xfrm>
        </p:spPr>
        <p:txBody>
          <a:bodyPr>
            <a:noAutofit/>
          </a:bodyPr>
          <a:lstStyle/>
          <a:p>
            <a:r>
              <a:rPr lang="en-GB" sz="3600" b="1" i="1" dirty="0">
                <a:solidFill>
                  <a:schemeClr val="bg2">
                    <a:lumMod val="25000"/>
                  </a:schemeClr>
                </a:solidFill>
              </a:rPr>
              <a:t>Interactive structured collaboration between tutors and students through Padlet</a:t>
            </a:r>
            <a:endParaRPr lang="en-GB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3861048"/>
            <a:ext cx="7880920" cy="2495128"/>
          </a:xfrm>
        </p:spPr>
        <p:txBody>
          <a:bodyPr/>
          <a:lstStyle/>
          <a:p>
            <a:pPr algn="r"/>
            <a:r>
              <a:rPr lang="en-GB" sz="2800" dirty="0"/>
              <a:t>Kinga Maior</a:t>
            </a:r>
          </a:p>
          <a:p>
            <a:pPr algn="r"/>
            <a:r>
              <a:rPr lang="en-GB" sz="2800" dirty="0"/>
              <a:t>University of Glasgow</a:t>
            </a:r>
          </a:p>
          <a:p>
            <a:pPr algn="r"/>
            <a:r>
              <a:rPr lang="en-GB" sz="2800" dirty="0"/>
              <a:t>BALEAP PIM Northumbria University</a:t>
            </a:r>
          </a:p>
          <a:p>
            <a:pPr algn="r"/>
            <a:r>
              <a:rPr lang="en-GB" sz="2800" dirty="0"/>
              <a:t>27</a:t>
            </a:r>
            <a:r>
              <a:rPr lang="en-GB" sz="2800" baseline="30000" dirty="0"/>
              <a:t>th</a:t>
            </a:r>
            <a:r>
              <a:rPr lang="en-GB" sz="2800" dirty="0"/>
              <a:t> March, 2021.</a:t>
            </a:r>
          </a:p>
          <a:p>
            <a:pPr algn="r"/>
            <a:endParaRPr lang="en-GB" sz="2800" dirty="0"/>
          </a:p>
          <a:p>
            <a:pPr algn="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7198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850106"/>
          </a:xfrm>
        </p:spPr>
        <p:txBody>
          <a:bodyPr>
            <a:normAutofit/>
          </a:bodyPr>
          <a:lstStyle/>
          <a:p>
            <a:pPr algn="ctr"/>
            <a:r>
              <a:rPr lang="en-GB" b="1" dirty="0">
                <a:solidFill>
                  <a:schemeClr val="bg2">
                    <a:lumMod val="25000"/>
                  </a:schemeClr>
                </a:solidFill>
              </a:rPr>
              <a:t>Padlet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5736" y="908721"/>
            <a:ext cx="6696744" cy="1800200"/>
          </a:xfrm>
        </p:spPr>
        <p:txBody>
          <a:bodyPr>
            <a:normAutofit/>
          </a:bodyPr>
          <a:lstStyle/>
          <a:p>
            <a:r>
              <a:rPr lang="en-GB" dirty="0"/>
              <a:t>Free platform that Ts and Ss can access for online learning purposes</a:t>
            </a:r>
          </a:p>
          <a:p>
            <a:r>
              <a:rPr lang="en-GB" dirty="0"/>
              <a:t>Essentially a virtual wall where Ts and Ss can upload and share their documents/files (Fisher, 2017)</a:t>
            </a:r>
          </a:p>
          <a:p>
            <a:r>
              <a:rPr lang="en-GB" dirty="0">
                <a:hlinkClick r:id="rId2"/>
              </a:rPr>
              <a:t>www.padlet.com</a:t>
            </a:r>
            <a:endParaRPr lang="en-GB" dirty="0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81BD5785-A6A3-4252-877C-D91C8BA0DE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708920"/>
            <a:ext cx="6589657" cy="4027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06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6288106"/>
              </p:ext>
            </p:extLst>
          </p:nvPr>
        </p:nvGraphicFramePr>
        <p:xfrm>
          <a:off x="251520" y="44624"/>
          <a:ext cx="8712968" cy="4851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41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5561">
                <a:tc gridSpan="2">
                  <a:txBody>
                    <a:bodyPr/>
                    <a:lstStyle/>
                    <a:p>
                      <a:r>
                        <a:rPr lang="en-GB" sz="2400" b="0" i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Some of the main features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800" b="0" i="1" dirty="0">
                        <a:solidFill>
                          <a:schemeClr val="accent4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4010">
                <a:tc>
                  <a:txBody>
                    <a:bodyPr/>
                    <a:lstStyle/>
                    <a:p>
                      <a:r>
                        <a:rPr lang="en-GB" sz="1600" i="1" dirty="0"/>
                        <a:t>Audience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Current generation of students are</a:t>
                      </a:r>
                      <a:r>
                        <a:rPr lang="en-GB" sz="1600" baseline="0" dirty="0"/>
                        <a:t> the so-called </a:t>
                      </a:r>
                      <a:r>
                        <a:rPr lang="en-GB" sz="1600" b="1" baseline="0" dirty="0"/>
                        <a:t>“digital natives” </a:t>
                      </a:r>
                      <a:r>
                        <a:rPr lang="en-GB" sz="1600" baseline="0" dirty="0"/>
                        <a:t>(Prensky, 2001) who grew up with the use of Internet communication tools and are naturally attracted to online environments</a:t>
                      </a:r>
                      <a:endParaRPr lang="en-GB" sz="1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16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1" dirty="0">
                          <a:solidFill>
                            <a:schemeClr val="tx1"/>
                          </a:solidFill>
                        </a:rPr>
                        <a:t>Form</a:t>
                      </a:r>
                      <a:r>
                        <a:rPr lang="en-GB" sz="1600" b="0" i="1" baseline="0" dirty="0">
                          <a:solidFill>
                            <a:schemeClr val="tx1"/>
                          </a:solidFill>
                        </a:rPr>
                        <a:t> of e</a:t>
                      </a:r>
                      <a:r>
                        <a:rPr lang="en-GB" sz="1600" b="0" i="1" dirty="0">
                          <a:solidFill>
                            <a:schemeClr val="tx1"/>
                          </a:solidFill>
                        </a:rPr>
                        <a:t>ngagement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1" dirty="0">
                          <a:solidFill>
                            <a:schemeClr val="tx1"/>
                          </a:solidFill>
                        </a:rPr>
                        <a:t>and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1" dirty="0">
                          <a:solidFill>
                            <a:schemeClr val="tx1"/>
                          </a:solidFill>
                        </a:rPr>
                        <a:t>Access (24/7)</a:t>
                      </a:r>
                    </a:p>
                    <a:p>
                      <a:endParaRPr lang="en-GB" sz="1600" i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Relatively high; text/audio/visual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</a:rPr>
                        <a:t> files can be uploaded, incl. different types of </a:t>
                      </a:r>
                      <a:r>
                        <a:rPr lang="en-GB" sz="1600" b="1" baseline="0" dirty="0">
                          <a:solidFill>
                            <a:schemeClr val="tx1"/>
                          </a:solidFill>
                        </a:rPr>
                        <a:t>collaborative work, 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</a:rPr>
                        <a:t>especially </a:t>
                      </a:r>
                      <a:r>
                        <a:rPr lang="en-GB" sz="1600" b="1" baseline="0" dirty="0">
                          <a:solidFill>
                            <a:schemeClr val="tx1"/>
                          </a:solidFill>
                        </a:rPr>
                        <a:t>writing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</a:rPr>
                        <a:t>! (</a:t>
                      </a:r>
                      <a:r>
                        <a:rPr lang="en-GB" sz="1600" b="0" baseline="0" dirty="0" err="1">
                          <a:solidFill>
                            <a:schemeClr val="tx1"/>
                          </a:solidFill>
                        </a:rPr>
                        <a:t>Baida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</a:rPr>
                        <a:t>, 2014)</a:t>
                      </a:r>
                    </a:p>
                    <a:p>
                      <a:endParaRPr lang="en-GB" sz="1600" b="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b="0" baseline="0" dirty="0">
                          <a:solidFill>
                            <a:schemeClr val="tx1"/>
                          </a:solidFill>
                        </a:rPr>
                        <a:t>Ss who are used to T-centred classes probably more comfortable contributing through writing than speaking + </a:t>
                      </a:r>
                      <a:r>
                        <a:rPr lang="en-GB" sz="1600" b="1" baseline="0" dirty="0">
                          <a:solidFill>
                            <a:schemeClr val="tx1"/>
                          </a:solidFill>
                        </a:rPr>
                        <a:t>anonymous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</a:rPr>
                        <a:t> (Fisher, 2017)</a:t>
                      </a:r>
                    </a:p>
                    <a:p>
                      <a:r>
                        <a:rPr lang="en-GB" sz="1600" b="0" baseline="0" dirty="0">
                          <a:solidFill>
                            <a:schemeClr val="tx1"/>
                          </a:solidFill>
                        </a:rPr>
                        <a:t>Although might be </a:t>
                      </a:r>
                      <a:r>
                        <a:rPr lang="en-GB" sz="1600" b="1" baseline="0" dirty="0">
                          <a:solidFill>
                            <a:schemeClr val="tx1"/>
                          </a:solidFill>
                        </a:rPr>
                        <a:t>1-2 </a:t>
                      </a:r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reluctant students/group 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who do not wish to use it</a:t>
                      </a:r>
                    </a:p>
                    <a:p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Convenient, straightforward,</a:t>
                      </a:r>
                      <a:r>
                        <a:rPr lang="en-GB" sz="1600" b="1" baseline="0" dirty="0">
                          <a:solidFill>
                            <a:schemeClr val="tx1"/>
                          </a:solidFill>
                        </a:rPr>
                        <a:t> most students adapt quickly 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</a:rPr>
                        <a:t>(after 1-2 uses);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baseline="0" dirty="0">
                          <a:solidFill>
                            <a:schemeClr val="tx1"/>
                          </a:solidFill>
                        </a:rPr>
                        <a:t>can be used on a laptop/tablet/smart phone; although difficult to navigate on small screens;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baseline="0" dirty="0">
                          <a:solidFill>
                            <a:schemeClr val="tx1"/>
                          </a:solidFill>
                        </a:rPr>
                        <a:t>in </a:t>
                      </a:r>
                      <a:r>
                        <a:rPr lang="en-GB" sz="1600" b="1" baseline="0" dirty="0">
                          <a:solidFill>
                            <a:schemeClr val="tx1"/>
                          </a:solidFill>
                        </a:rPr>
                        <a:t>online classes 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</a:rPr>
                        <a:t>Ss have to figure it out themselves!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47481"/>
              </p:ext>
            </p:extLst>
          </p:nvPr>
        </p:nvGraphicFramePr>
        <p:xfrm>
          <a:off x="199671" y="4993673"/>
          <a:ext cx="878497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i="1" dirty="0">
                          <a:solidFill>
                            <a:schemeClr val="tx1"/>
                          </a:solidFill>
                        </a:rPr>
                        <a:t>Purposes</a:t>
                      </a:r>
                    </a:p>
                    <a:p>
                      <a:r>
                        <a:rPr lang="en-GB" b="0" i="1" dirty="0">
                          <a:solidFill>
                            <a:schemeClr val="tx1"/>
                          </a:solidFill>
                        </a:rPr>
                        <a:t>for learning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Brainstorming; visual and audio presentations; students produce their own work and share it; </a:t>
                      </a:r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collaborative writing 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(Rashid et al., 2019); </a:t>
                      </a:r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not</a:t>
                      </a:r>
                      <a:r>
                        <a:rPr lang="en-GB" b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suitable for </a:t>
                      </a:r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testing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assessment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; </a:t>
                      </a:r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perhaps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 informal assessment?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0" i="1" dirty="0"/>
                        <a:t>Timing and flexibility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baseline="0" dirty="0"/>
                        <a:t>At students’ pace outside the classroom (accessible 24/7), but must have time limits in class for obvious reasons</a:t>
                      </a:r>
                      <a:endParaRPr lang="en-GB" b="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2290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70A19-8D1C-47F4-8AE1-70BC694C8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332656"/>
            <a:ext cx="7506056" cy="1152128"/>
          </a:xfrm>
        </p:spPr>
        <p:txBody>
          <a:bodyPr>
            <a:noAutofit/>
          </a:bodyPr>
          <a:lstStyle/>
          <a:p>
            <a:r>
              <a:rPr lang="en-GB" sz="2000" b="1" dirty="0">
                <a:solidFill>
                  <a:schemeClr val="bg2">
                    <a:lumMod val="2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https://padlet.com/kinga_maior/PM504groupEsources</a:t>
            </a:r>
            <a:r>
              <a:rPr lang="en-GB" sz="20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br>
              <a:rPr lang="en-GB" sz="2000" b="1" dirty="0">
                <a:solidFill>
                  <a:schemeClr val="bg2">
                    <a:lumMod val="25000"/>
                  </a:schemeClr>
                </a:solidFill>
              </a:rPr>
            </a:br>
            <a:br>
              <a:rPr lang="en-GB" sz="28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GB" sz="2400" b="1" i="1" dirty="0">
                <a:solidFill>
                  <a:schemeClr val="bg2">
                    <a:lumMod val="25000"/>
                  </a:schemeClr>
                </a:solidFill>
              </a:rPr>
              <a:t>Interactive structured collaboration – a sample</a:t>
            </a:r>
            <a:endParaRPr lang="en-GB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C8F0C-363E-4404-AED8-FD5135324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712" y="1772816"/>
            <a:ext cx="6840760" cy="4536504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Group: approx. 20 Chinese Ss</a:t>
            </a:r>
          </a:p>
          <a:p>
            <a:r>
              <a:rPr lang="en-GB" dirty="0"/>
              <a:t>Level: Pre-masters</a:t>
            </a:r>
          </a:p>
          <a:p>
            <a:r>
              <a:rPr lang="en-GB" dirty="0"/>
              <a:t>Classroom: f2f or online</a:t>
            </a:r>
          </a:p>
          <a:p>
            <a:r>
              <a:rPr lang="en-GB" dirty="0"/>
              <a:t>Course/module: Writing a 5,000-word research project</a:t>
            </a:r>
          </a:p>
          <a:p>
            <a:r>
              <a:rPr lang="en-GB" dirty="0"/>
              <a:t>Lesson: Finding academic sources for research topic</a:t>
            </a:r>
          </a:p>
          <a:p>
            <a:r>
              <a:rPr lang="en-GB" dirty="0"/>
              <a:t>Purpose: checking Ss’ progress when searching for information and sources (relevance, academic, acceptable, referencing conventions) </a:t>
            </a:r>
            <a:r>
              <a:rPr lang="en-GB" b="1" dirty="0"/>
              <a:t>through structured collaboration b/w T &amp; Ss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dirty="0"/>
              <a:t>1. T provided sample answers (see Kinga’s sources), </a:t>
            </a:r>
          </a:p>
          <a:p>
            <a:pPr marL="0" indent="0">
              <a:buNone/>
            </a:pPr>
            <a:r>
              <a:rPr lang="en-GB" dirty="0"/>
              <a:t>2. Ss uploaded their own sources and references, </a:t>
            </a:r>
          </a:p>
          <a:p>
            <a:pPr marL="0" indent="0">
              <a:buNone/>
            </a:pPr>
            <a:r>
              <a:rPr lang="en-GB" dirty="0"/>
              <a:t>3. T provided f/b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*Note: tried and tested 4 times with different pre-masters groups (approx. 80 Ss)</a:t>
            </a:r>
          </a:p>
        </p:txBody>
      </p:sp>
    </p:spTree>
    <p:extLst>
      <p:ext uri="{BB962C8B-B14F-4D97-AF65-F5344CB8AC3E}">
        <p14:creationId xmlns:p14="http://schemas.microsoft.com/office/powerpoint/2010/main" val="412292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F515E-2754-4DD6-BA3B-6FA7D1B0F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7" y="624110"/>
            <a:ext cx="7488832" cy="1280890"/>
          </a:xfrm>
        </p:spPr>
        <p:txBody>
          <a:bodyPr/>
          <a:lstStyle/>
          <a:p>
            <a:r>
              <a:rPr lang="en-GB" b="1" dirty="0">
                <a:solidFill>
                  <a:schemeClr val="bg2">
                    <a:lumMod val="25000"/>
                  </a:schemeClr>
                </a:solidFill>
              </a:rPr>
              <a:t>Individual f/b to Ss [~12-15 mins.]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1B070-710D-489B-BDD9-C26883C6F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Alone, choose 4-5 Ss (one per box), check their sources – they should be accessible and provide feedback on:</a:t>
            </a:r>
          </a:p>
          <a:p>
            <a:r>
              <a:rPr lang="en-GB" dirty="0"/>
              <a:t>Relevance to topic</a:t>
            </a:r>
          </a:p>
          <a:p>
            <a:r>
              <a:rPr lang="en-GB" dirty="0"/>
              <a:t>Academic</a:t>
            </a:r>
          </a:p>
          <a:p>
            <a:r>
              <a:rPr lang="en-GB" dirty="0"/>
              <a:t>Acceptable for the research project?</a:t>
            </a:r>
          </a:p>
          <a:p>
            <a:r>
              <a:rPr lang="en-GB" dirty="0"/>
              <a:t>Referencing conventions</a:t>
            </a:r>
          </a:p>
          <a:p>
            <a:r>
              <a:rPr lang="en-GB" dirty="0"/>
              <a:t>Remember </a:t>
            </a:r>
            <a:r>
              <a:rPr lang="en-GB" b="1" dirty="0">
                <a:solidFill>
                  <a:srgbClr val="FF0000"/>
                </a:solidFill>
              </a:rPr>
              <a:t>to time </a:t>
            </a:r>
            <a:r>
              <a:rPr lang="en-GB" b="1" dirty="0"/>
              <a:t>yourself when writing the f/b!</a:t>
            </a:r>
          </a:p>
          <a:p>
            <a:r>
              <a:rPr lang="en-GB" b="1" dirty="0"/>
              <a:t>Use the </a:t>
            </a:r>
            <a:r>
              <a:rPr lang="en-GB" b="1" dirty="0">
                <a:solidFill>
                  <a:srgbClr val="FF0000"/>
                </a:solidFill>
              </a:rPr>
              <a:t>Comments</a:t>
            </a:r>
            <a:r>
              <a:rPr lang="en-GB" b="1" dirty="0"/>
              <a:t> area for f/b or start a new box by clicking the + sign in the bottom right hand corner</a:t>
            </a:r>
          </a:p>
          <a:p>
            <a:r>
              <a:rPr lang="en-GB" b="1" dirty="0"/>
              <a:t>Can </a:t>
            </a:r>
            <a:r>
              <a:rPr lang="en-GB" b="1" dirty="0">
                <a:solidFill>
                  <a:srgbClr val="FF0000"/>
                </a:solidFill>
              </a:rPr>
              <a:t>rate</a:t>
            </a:r>
            <a:r>
              <a:rPr lang="en-GB" b="1" dirty="0"/>
              <a:t> Ss’ answers, too </a:t>
            </a:r>
            <a:r>
              <a:rPr lang="en-GB" b="1" dirty="0">
                <a:sym typeface="Wingdings" panose="05000000000000000000" pitchFamily="2" charset="2"/>
              </a:rPr>
              <a:t></a:t>
            </a:r>
            <a:endParaRPr lang="en-GB" b="1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4776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D5442-22AF-49B0-9D5E-FEAFA5A6C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624110"/>
            <a:ext cx="7632848" cy="1280890"/>
          </a:xfrm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chemeClr val="bg2">
                    <a:lumMod val="25000"/>
                  </a:schemeClr>
                </a:solidFill>
              </a:rPr>
              <a:t>Group f/b on sample Padlet [~8-10 mins.]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EC6C0-9A90-4E98-B947-0506755BF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1720" y="1905000"/>
            <a:ext cx="6591985" cy="3777622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In small groups [in different channels of </a:t>
            </a:r>
            <a:r>
              <a:rPr lang="en-GB" b="1" dirty="0"/>
              <a:t>Room 2</a:t>
            </a:r>
            <a:r>
              <a:rPr lang="en-GB" dirty="0"/>
              <a:t>], think of how this Padlet could be improved: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layout, content, task, referencing, </a:t>
            </a:r>
          </a:p>
          <a:p>
            <a:r>
              <a:rPr lang="en-GB" dirty="0"/>
              <a:t>or any other ideas that come to you when discussing/working on it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570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F4B34-27AD-469C-AA75-2237ED444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7" y="624110"/>
            <a:ext cx="7560840" cy="1280890"/>
          </a:xfrm>
        </p:spPr>
        <p:txBody>
          <a:bodyPr/>
          <a:lstStyle/>
          <a:p>
            <a:r>
              <a:rPr lang="en-GB" b="1" dirty="0">
                <a:solidFill>
                  <a:schemeClr val="bg2">
                    <a:lumMod val="25000"/>
                  </a:schemeClr>
                </a:solidFill>
              </a:rPr>
              <a:t>Creating a Padlet [~15 mins.]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523D6-2090-4E0F-9585-8433671E2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Create </a:t>
            </a:r>
            <a:r>
              <a:rPr lang="en-GB" b="1" dirty="0"/>
              <a:t>a Padlet account </a:t>
            </a:r>
            <a:r>
              <a:rPr lang="en-GB" dirty="0"/>
              <a:t>and </a:t>
            </a:r>
            <a:r>
              <a:rPr lang="en-GB" b="1" dirty="0"/>
              <a:t>a quick Padlet </a:t>
            </a:r>
            <a:r>
              <a:rPr lang="en-GB" dirty="0"/>
              <a:t>for structured collaboration b/w T &amp; Ss to check their search for sources – how would you do it? Please share your </a:t>
            </a:r>
            <a:r>
              <a:rPr lang="en-GB" dirty="0" err="1"/>
              <a:t>Padlets</a:t>
            </a:r>
            <a:r>
              <a:rPr lang="en-GB" dirty="0"/>
              <a:t> in the Teams Chat</a:t>
            </a:r>
          </a:p>
          <a:p>
            <a:r>
              <a:rPr lang="en-GB" dirty="0"/>
              <a:t>Creators share their </a:t>
            </a:r>
            <a:r>
              <a:rPr lang="en-GB" dirty="0" err="1"/>
              <a:t>Padlets</a:t>
            </a:r>
            <a:r>
              <a:rPr lang="en-GB" dirty="0"/>
              <a:t> when ready</a:t>
            </a:r>
          </a:p>
          <a:p>
            <a:r>
              <a:rPr lang="en-GB" dirty="0"/>
              <a:t>Questions and feedback from all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554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F6DB4-7A60-46CD-B090-E73B86779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624110"/>
            <a:ext cx="7019287" cy="1280890"/>
          </a:xfrm>
        </p:spPr>
        <p:txBody>
          <a:bodyPr/>
          <a:lstStyle/>
          <a:p>
            <a:r>
              <a:rPr lang="en-GB" b="1" dirty="0">
                <a:solidFill>
                  <a:schemeClr val="bg2">
                    <a:lumMod val="25000"/>
                  </a:schemeClr>
                </a:solidFill>
              </a:rPr>
              <a:t>Student comments - examples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49488-2092-48C6-8555-BF8567590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8851" y="1700808"/>
            <a:ext cx="6591985" cy="3777622"/>
          </a:xfrm>
        </p:spPr>
        <p:txBody>
          <a:bodyPr/>
          <a:lstStyle/>
          <a:p>
            <a:r>
              <a:rPr lang="en-GB" dirty="0">
                <a:hlinkClick r:id="rId2"/>
              </a:rPr>
              <a:t>https://padlet.com/kinga_maior/PM002Sources2018</a:t>
            </a:r>
            <a:r>
              <a:rPr lang="en-GB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065374-82B8-4218-A5EA-188EB9C958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79" y="1379570"/>
            <a:ext cx="1817372" cy="5283841"/>
          </a:xfrm>
          <a:prstGeom prst="rect">
            <a:avLst/>
          </a:prstGeom>
        </p:spPr>
      </p:pic>
      <p:pic>
        <p:nvPicPr>
          <p:cNvPr id="7" name="Picture 6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C10F8A62-8594-4DA3-BBA1-0232A9D457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726" y="2265088"/>
            <a:ext cx="1897380" cy="4084320"/>
          </a:xfrm>
          <a:prstGeom prst="rect">
            <a:avLst/>
          </a:prstGeom>
        </p:spPr>
      </p:pic>
      <p:pic>
        <p:nvPicPr>
          <p:cNvPr id="9" name="Picture 8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B7431DD4-056E-4D59-813A-698DAFEDFE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3902" y="2508928"/>
            <a:ext cx="2095500" cy="3596640"/>
          </a:xfrm>
          <a:prstGeom prst="rect">
            <a:avLst/>
          </a:prstGeom>
        </p:spPr>
      </p:pic>
      <p:pic>
        <p:nvPicPr>
          <p:cNvPr id="11" name="Picture 10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15055CF1-DA75-4DF0-83D1-254D76C4EAC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8134" y="2115279"/>
            <a:ext cx="1943100" cy="447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195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0037" y="692696"/>
            <a:ext cx="2664296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000" b="1" dirty="0">
                <a:solidFill>
                  <a:schemeClr val="bg2">
                    <a:lumMod val="25000"/>
                  </a:schemeClr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412776"/>
            <a:ext cx="7272808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dirty="0" err="1"/>
              <a:t>Baida</a:t>
            </a:r>
            <a:r>
              <a:rPr lang="en-GB" dirty="0"/>
              <a:t>, M. 2014. Using Padlet wall in cooperative group investigation method.</a:t>
            </a:r>
            <a:r>
              <a:rPr lang="en-GB" dirty="0">
                <a:solidFill>
                  <a:srgbClr val="1F3864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u="sng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http://eztuir.ztu.edu.ua/bitstream/handle/123456789/1214/88.pdf?sequence=1&amp;isAllowed=y</a:t>
            </a:r>
            <a:r>
              <a:rPr lang="en-GB" dirty="0">
                <a:solidFill>
                  <a:srgbClr val="1F3864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Fisher, C.D. 2017. Padlet: An Online Tool for Learner Engagement and Collaboration, </a:t>
            </a:r>
            <a:r>
              <a:rPr lang="en-GB" sz="1800" i="1" dirty="0"/>
              <a:t>The Academy of </a:t>
            </a:r>
            <a:r>
              <a:rPr lang="en-GB" i="1" dirty="0"/>
              <a:t>Management Learning and Education</a:t>
            </a:r>
            <a:r>
              <a:rPr lang="en-GB" dirty="0"/>
              <a:t>, </a:t>
            </a:r>
            <a:r>
              <a:rPr lang="en-GB" i="1" dirty="0"/>
              <a:t>16</a:t>
            </a:r>
            <a:r>
              <a:rPr lang="en-GB" dirty="0"/>
              <a:t>(1), pp. 163-171. </a:t>
            </a:r>
          </a:p>
          <a:p>
            <a:pPr marL="0" indent="0">
              <a:buNone/>
            </a:pPr>
            <a:r>
              <a:rPr lang="en-GB" sz="1800" dirty="0"/>
              <a:t>Prensky, M. 2001. Digital Natives, Digital Immigrants Part 1.</a:t>
            </a:r>
            <a:r>
              <a:rPr lang="en-GB" sz="1800" i="1" dirty="0"/>
              <a:t> On the Horizon</a:t>
            </a:r>
            <a:r>
              <a:rPr lang="en-GB" sz="1800" dirty="0"/>
              <a:t>, </a:t>
            </a:r>
            <a:r>
              <a:rPr lang="en-GB" sz="1800" i="1" dirty="0"/>
              <a:t>9</a:t>
            </a:r>
            <a:r>
              <a:rPr lang="en-GB" sz="1800" dirty="0"/>
              <a:t>(5), pp. 1-6.</a:t>
            </a:r>
          </a:p>
          <a:p>
            <a:pPr marL="0" indent="0">
              <a:buNone/>
            </a:pPr>
            <a:r>
              <a:rPr lang="en-GB" dirty="0"/>
              <a:t>Rashid, A.A., </a:t>
            </a:r>
            <a:r>
              <a:rPr lang="en-GB" dirty="0" err="1"/>
              <a:t>Yunus</a:t>
            </a:r>
            <a:r>
              <a:rPr lang="en-GB" dirty="0"/>
              <a:t>, M. and </a:t>
            </a:r>
            <a:r>
              <a:rPr lang="en-GB" dirty="0" err="1"/>
              <a:t>Wahi</a:t>
            </a:r>
            <a:r>
              <a:rPr lang="en-GB" dirty="0"/>
              <a:t>, W. 2019. Using Padlet for Collaborative Writing among ESL Learners, </a:t>
            </a:r>
            <a:r>
              <a:rPr lang="en-GB" i="1" dirty="0"/>
              <a:t>Creative Education, 10, </a:t>
            </a:r>
            <a:r>
              <a:rPr lang="en-GB" dirty="0"/>
              <a:t>pp. 610-620.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529095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2518</TotalTime>
  <Words>755</Words>
  <Application>Microsoft Macintosh PowerPoint</Application>
  <PresentationFormat>On-screen Show (4:3)</PresentationFormat>
  <Paragraphs>81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Wisp</vt:lpstr>
      <vt:lpstr>Interactive structured collaboration between tutors and students through Padlet</vt:lpstr>
      <vt:lpstr>Padlet</vt:lpstr>
      <vt:lpstr>PowerPoint Presentation</vt:lpstr>
      <vt:lpstr>https://padlet.com/kinga_maior/PM504groupEsources   Interactive structured collaboration – a sample</vt:lpstr>
      <vt:lpstr>Individual f/b to Ss [~12-15 mins.]</vt:lpstr>
      <vt:lpstr>Group f/b on sample Padlet [~8-10 mins.]</vt:lpstr>
      <vt:lpstr>Creating a Padlet [~15 mins.]</vt:lpstr>
      <vt:lpstr>Student comments - examples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cohesion in written EAP discourse through blended learning</dc:title>
  <dc:creator>Kinga Maior</dc:creator>
  <cp:lastModifiedBy>Hugh Whitby</cp:lastModifiedBy>
  <cp:revision>128</cp:revision>
  <dcterms:created xsi:type="dcterms:W3CDTF">2017-01-31T14:07:38Z</dcterms:created>
  <dcterms:modified xsi:type="dcterms:W3CDTF">2021-03-27T17:34:16Z</dcterms:modified>
</cp:coreProperties>
</file>