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6" r:id="rId8"/>
    <p:sldId id="265" r:id="rId9"/>
    <p:sldId id="269" r:id="rId10"/>
    <p:sldId id="267" r:id="rId11"/>
    <p:sldId id="268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A69F17-6D4B-4645-A0BC-AA7FF10E3CC9}" v="22964" dt="2021-03-25T22:18:08.760"/>
    <p1510:client id="{61F6BE13-BFE4-886F-A43F-821A173B6DC0}" v="127" dt="2021-03-26T21:55:13.771"/>
    <p1510:client id="{AA29089D-7FF3-39D0-1161-2DE533F8304C}" v="4120" dt="2021-03-26T21:45:58.591"/>
    <p1510:client id="{DA936C44-92E1-F86C-3E5F-5CBB5CDDBC11}" v="192" dt="2021-03-25T12:13:27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99" autoAdjust="0"/>
    <p:restoredTop sz="76383" autoAdjust="0"/>
  </p:normalViewPr>
  <p:slideViewPr>
    <p:cSldViewPr snapToGrid="0">
      <p:cViewPr varScale="1">
        <p:scale>
          <a:sx n="93" d="100"/>
          <a:sy n="93" d="100"/>
        </p:scale>
        <p:origin x="232" y="664"/>
      </p:cViewPr>
      <p:guideLst/>
    </p:cSldViewPr>
  </p:slideViewPr>
  <p:outlineViewPr>
    <p:cViewPr>
      <p:scale>
        <a:sx n="33" d="100"/>
        <a:sy n="33" d="100"/>
      </p:scale>
      <p:origin x="0" y="-108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Iwona.winiarska-pringle@glasgow.ac.uk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Iwona.winiarska-pringle@glasgow.ac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AFFC7B-2118-4BFC-A674-B020C3892BB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81668AA-2E69-4DD4-B901-C6A462B2FC49}">
      <dgm:prSet/>
      <dgm:spPr/>
      <dgm:t>
        <a:bodyPr/>
        <a:lstStyle/>
        <a:p>
          <a:r>
            <a:rPr lang="en-US" b="1" dirty="0">
              <a:latin typeface="Calibri Light"/>
              <a:cs typeface="Calibri Light"/>
            </a:rPr>
            <a:t>Expectations vs experiences of interacting in academic and social spaces: undergraduate perspectives</a:t>
          </a:r>
          <a:endParaRPr lang="en-US" b="1" dirty="0"/>
        </a:p>
      </dgm:t>
    </dgm:pt>
    <dgm:pt modelId="{E42073FA-134F-421E-9ED4-A9B8D21A677A}" type="parTrans" cxnId="{6E624415-6F4C-4ACB-9A83-F1B31D32D73D}">
      <dgm:prSet/>
      <dgm:spPr/>
      <dgm:t>
        <a:bodyPr/>
        <a:lstStyle/>
        <a:p>
          <a:endParaRPr lang="en-US"/>
        </a:p>
      </dgm:t>
    </dgm:pt>
    <dgm:pt modelId="{6B00517F-DFEE-4786-8C8B-D554E72B3F62}" type="sibTrans" cxnId="{6E624415-6F4C-4ACB-9A83-F1B31D32D73D}">
      <dgm:prSet/>
      <dgm:spPr/>
      <dgm:t>
        <a:bodyPr/>
        <a:lstStyle/>
        <a:p>
          <a:endParaRPr lang="en-US"/>
        </a:p>
      </dgm:t>
    </dgm:pt>
    <dgm:pt modelId="{94189CA4-CA34-4466-9065-ECD3BA18916E}">
      <dgm:prSet phldr="0"/>
      <dgm:spPr/>
      <dgm:t>
        <a:bodyPr/>
        <a:lstStyle/>
        <a:p>
          <a:endParaRPr lang="en-US" sz="2000" b="1" dirty="0">
            <a:latin typeface="Calibri Light"/>
            <a:cs typeface="Calibri Light"/>
          </a:endParaRPr>
        </a:p>
        <a:p>
          <a:r>
            <a:rPr lang="en-US" sz="2000" b="0" dirty="0"/>
            <a:t>Iwona Winiarska-Pringle (FHEA)</a:t>
          </a:r>
        </a:p>
        <a:p>
          <a:r>
            <a:rPr lang="en-US" sz="2000" b="0" dirty="0"/>
            <a:t>English for Academic Study, University of Glasgow</a:t>
          </a:r>
          <a:endParaRPr lang="en-US" sz="2000" b="0" dirty="0">
            <a:hlinkClick xmlns:r="http://schemas.openxmlformats.org/officeDocument/2006/relationships" r:id="rId1"/>
          </a:endParaRPr>
        </a:p>
        <a:p>
          <a:r>
            <a:rPr lang="en-US" sz="2000" b="0" dirty="0">
              <a:hlinkClick xmlns:r="http://schemas.openxmlformats.org/officeDocument/2006/relationships" r:id="rId1"/>
            </a:rPr>
            <a:t>Iwona.winiarska-pringle@glasgow.ac.uk</a:t>
          </a:r>
          <a:endParaRPr lang="en-US" sz="2000" b="0" dirty="0"/>
        </a:p>
        <a:p>
          <a:r>
            <a:rPr lang="en-US" sz="2000" b="0" dirty="0"/>
            <a:t>@IwonaPringle (Twitter)</a:t>
          </a:r>
          <a:endParaRPr lang="en-GB" dirty="0"/>
        </a:p>
      </dgm:t>
    </dgm:pt>
    <dgm:pt modelId="{911CBC33-EFD9-49DD-833E-629DE1B31E27}" type="parTrans" cxnId="{A9F08FC4-F640-4990-B8AD-BF680816CD9B}">
      <dgm:prSet/>
      <dgm:spPr/>
    </dgm:pt>
    <dgm:pt modelId="{A22DEAE4-2D93-41A7-96A9-D63F853ECA1E}" type="sibTrans" cxnId="{A9F08FC4-F640-4990-B8AD-BF680816CD9B}">
      <dgm:prSet/>
      <dgm:spPr/>
    </dgm:pt>
    <dgm:pt modelId="{F7B4F82E-A872-4E04-B6FF-8BC61536662F}" type="pres">
      <dgm:prSet presAssocID="{4FAFFC7B-2118-4BFC-A674-B020C3892BB5}" presName="vert0" presStyleCnt="0">
        <dgm:presLayoutVars>
          <dgm:dir/>
          <dgm:animOne val="branch"/>
          <dgm:animLvl val="lvl"/>
        </dgm:presLayoutVars>
      </dgm:prSet>
      <dgm:spPr/>
    </dgm:pt>
    <dgm:pt modelId="{ECFE3C73-AC10-4E55-8485-D70AB1A09DC1}" type="pres">
      <dgm:prSet presAssocID="{181668AA-2E69-4DD4-B901-C6A462B2FC49}" presName="thickLine" presStyleLbl="alignNode1" presStyleIdx="0" presStyleCnt="2"/>
      <dgm:spPr/>
    </dgm:pt>
    <dgm:pt modelId="{DC81E901-C50A-4D69-A5A4-B25E84E57690}" type="pres">
      <dgm:prSet presAssocID="{181668AA-2E69-4DD4-B901-C6A462B2FC49}" presName="horz1" presStyleCnt="0"/>
      <dgm:spPr/>
    </dgm:pt>
    <dgm:pt modelId="{AB9D6AD4-7C92-4BEF-88CA-3C6FDC42ED8F}" type="pres">
      <dgm:prSet presAssocID="{181668AA-2E69-4DD4-B901-C6A462B2FC49}" presName="tx1" presStyleLbl="revTx" presStyleIdx="0" presStyleCnt="2"/>
      <dgm:spPr/>
    </dgm:pt>
    <dgm:pt modelId="{8AFD15C7-A341-4DDD-86E8-945EFCAEDCC5}" type="pres">
      <dgm:prSet presAssocID="{181668AA-2E69-4DD4-B901-C6A462B2FC49}" presName="vert1" presStyleCnt="0"/>
      <dgm:spPr/>
    </dgm:pt>
    <dgm:pt modelId="{C5D375A8-7171-45FD-96C7-21863C5A82A1}" type="pres">
      <dgm:prSet presAssocID="{94189CA4-CA34-4466-9065-ECD3BA18916E}" presName="thickLine" presStyleLbl="alignNode1" presStyleIdx="1" presStyleCnt="2"/>
      <dgm:spPr/>
    </dgm:pt>
    <dgm:pt modelId="{0D17ACB8-1D37-4A7F-A327-A2EA3DDF5070}" type="pres">
      <dgm:prSet presAssocID="{94189CA4-CA34-4466-9065-ECD3BA18916E}" presName="horz1" presStyleCnt="0"/>
      <dgm:spPr/>
    </dgm:pt>
    <dgm:pt modelId="{094B5AB9-7C51-42D0-AF0F-211D99C3CB1D}" type="pres">
      <dgm:prSet presAssocID="{94189CA4-CA34-4466-9065-ECD3BA18916E}" presName="tx1" presStyleLbl="revTx" presStyleIdx="1" presStyleCnt="2"/>
      <dgm:spPr/>
    </dgm:pt>
    <dgm:pt modelId="{D0D98ABC-8081-4EB0-860F-09E77B48769E}" type="pres">
      <dgm:prSet presAssocID="{94189CA4-CA34-4466-9065-ECD3BA18916E}" presName="vert1" presStyleCnt="0"/>
      <dgm:spPr/>
    </dgm:pt>
  </dgm:ptLst>
  <dgm:cxnLst>
    <dgm:cxn modelId="{83405E10-28CE-4897-9A36-4D58D4E54341}" type="presOf" srcId="{4FAFFC7B-2118-4BFC-A674-B020C3892BB5}" destId="{F7B4F82E-A872-4E04-B6FF-8BC61536662F}" srcOrd="0" destOrd="0" presId="urn:microsoft.com/office/officeart/2008/layout/LinedList"/>
    <dgm:cxn modelId="{6E624415-6F4C-4ACB-9A83-F1B31D32D73D}" srcId="{4FAFFC7B-2118-4BFC-A674-B020C3892BB5}" destId="{181668AA-2E69-4DD4-B901-C6A462B2FC49}" srcOrd="0" destOrd="0" parTransId="{E42073FA-134F-421E-9ED4-A9B8D21A677A}" sibTransId="{6B00517F-DFEE-4786-8C8B-D554E72B3F62}"/>
    <dgm:cxn modelId="{6311613A-882F-4B8F-B46F-A58DB5E486F2}" type="presOf" srcId="{94189CA4-CA34-4466-9065-ECD3BA18916E}" destId="{094B5AB9-7C51-42D0-AF0F-211D99C3CB1D}" srcOrd="0" destOrd="0" presId="urn:microsoft.com/office/officeart/2008/layout/LinedList"/>
    <dgm:cxn modelId="{A9F08FC4-F640-4990-B8AD-BF680816CD9B}" srcId="{4FAFFC7B-2118-4BFC-A674-B020C3892BB5}" destId="{94189CA4-CA34-4466-9065-ECD3BA18916E}" srcOrd="1" destOrd="0" parTransId="{911CBC33-EFD9-49DD-833E-629DE1B31E27}" sibTransId="{A22DEAE4-2D93-41A7-96A9-D63F853ECA1E}"/>
    <dgm:cxn modelId="{4035E0FF-DC70-41D6-969C-0966D2AE757E}" type="presOf" srcId="{181668AA-2E69-4DD4-B901-C6A462B2FC49}" destId="{AB9D6AD4-7C92-4BEF-88CA-3C6FDC42ED8F}" srcOrd="0" destOrd="0" presId="urn:microsoft.com/office/officeart/2008/layout/LinedList"/>
    <dgm:cxn modelId="{58FDD587-7E31-4920-965F-E2729D911332}" type="presParOf" srcId="{F7B4F82E-A872-4E04-B6FF-8BC61536662F}" destId="{ECFE3C73-AC10-4E55-8485-D70AB1A09DC1}" srcOrd="0" destOrd="0" presId="urn:microsoft.com/office/officeart/2008/layout/LinedList"/>
    <dgm:cxn modelId="{C7EE1EFD-BD32-4C20-BF4E-11975D418DA4}" type="presParOf" srcId="{F7B4F82E-A872-4E04-B6FF-8BC61536662F}" destId="{DC81E901-C50A-4D69-A5A4-B25E84E57690}" srcOrd="1" destOrd="0" presId="urn:microsoft.com/office/officeart/2008/layout/LinedList"/>
    <dgm:cxn modelId="{C04E528D-9A1A-4903-A125-31257A44976A}" type="presParOf" srcId="{DC81E901-C50A-4D69-A5A4-B25E84E57690}" destId="{AB9D6AD4-7C92-4BEF-88CA-3C6FDC42ED8F}" srcOrd="0" destOrd="0" presId="urn:microsoft.com/office/officeart/2008/layout/LinedList"/>
    <dgm:cxn modelId="{FAF3EFD9-3713-4CE0-92D8-E94AF6560FBD}" type="presParOf" srcId="{DC81E901-C50A-4D69-A5A4-B25E84E57690}" destId="{8AFD15C7-A341-4DDD-86E8-945EFCAEDCC5}" srcOrd="1" destOrd="0" presId="urn:microsoft.com/office/officeart/2008/layout/LinedList"/>
    <dgm:cxn modelId="{37E07C8E-1C3C-4A7D-AA35-D5A25D786BDA}" type="presParOf" srcId="{F7B4F82E-A872-4E04-B6FF-8BC61536662F}" destId="{C5D375A8-7171-45FD-96C7-21863C5A82A1}" srcOrd="2" destOrd="0" presId="urn:microsoft.com/office/officeart/2008/layout/LinedList"/>
    <dgm:cxn modelId="{D9CAC08F-1FAB-4A0C-828A-730FAE184764}" type="presParOf" srcId="{F7B4F82E-A872-4E04-B6FF-8BC61536662F}" destId="{0D17ACB8-1D37-4A7F-A327-A2EA3DDF5070}" srcOrd="3" destOrd="0" presId="urn:microsoft.com/office/officeart/2008/layout/LinedList"/>
    <dgm:cxn modelId="{1DDEBA17-0E99-4B72-9F62-06C40CC72D74}" type="presParOf" srcId="{0D17ACB8-1D37-4A7F-A327-A2EA3DDF5070}" destId="{094B5AB9-7C51-42D0-AF0F-211D99C3CB1D}" srcOrd="0" destOrd="0" presId="urn:microsoft.com/office/officeart/2008/layout/LinedList"/>
    <dgm:cxn modelId="{1071785B-413B-4A2F-9390-A0A8D4868D41}" type="presParOf" srcId="{0D17ACB8-1D37-4A7F-A327-A2EA3DDF5070}" destId="{D0D98ABC-8081-4EB0-860F-09E77B4876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CF626D-6369-4C1E-BDDB-1A2069A0E1CC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C17D361-8D69-414F-9978-B980DE8583EA}">
      <dgm:prSet/>
      <dgm:spPr/>
      <dgm:t>
        <a:bodyPr/>
        <a:lstStyle/>
        <a:p>
          <a:pPr rtl="0"/>
          <a:r>
            <a:rPr lang="en-US" dirty="0"/>
            <a:t>Expectations vs reality</a:t>
          </a:r>
          <a:r>
            <a:rPr lang="en-US" dirty="0">
              <a:latin typeface="Calibri Light" panose="020F0302020204030204"/>
            </a:rPr>
            <a:t> of</a:t>
          </a:r>
          <a:r>
            <a:rPr lang="en-US" dirty="0"/>
            <a:t> </a:t>
          </a:r>
          <a:r>
            <a:rPr lang="en-US" dirty="0">
              <a:latin typeface="Calibri Light" panose="020F0302020204030204"/>
            </a:rPr>
            <a:t>Study Abroad</a:t>
          </a:r>
          <a:endParaRPr lang="en-US" dirty="0"/>
        </a:p>
      </dgm:t>
    </dgm:pt>
    <dgm:pt modelId="{80A7E174-986E-4AF9-A63D-FA10FD182CCB}" type="parTrans" cxnId="{E37483C4-E225-4B19-B8C7-9C0098C30486}">
      <dgm:prSet/>
      <dgm:spPr/>
      <dgm:t>
        <a:bodyPr/>
        <a:lstStyle/>
        <a:p>
          <a:endParaRPr lang="en-US"/>
        </a:p>
      </dgm:t>
    </dgm:pt>
    <dgm:pt modelId="{6A39336F-B7F4-4C3C-9B84-0714A39A0EAF}" type="sibTrans" cxnId="{E37483C4-E225-4B19-B8C7-9C0098C30486}">
      <dgm:prSet/>
      <dgm:spPr/>
      <dgm:t>
        <a:bodyPr/>
        <a:lstStyle/>
        <a:p>
          <a:endParaRPr lang="en-US"/>
        </a:p>
      </dgm:t>
    </dgm:pt>
    <dgm:pt modelId="{3C60BF70-0499-4204-91B4-F7AA1C0D70D7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In-sessional EAP context at UoG</a:t>
          </a:r>
          <a:endParaRPr lang="en-US" dirty="0"/>
        </a:p>
      </dgm:t>
    </dgm:pt>
    <dgm:pt modelId="{4AE32FCB-C201-4471-B203-C02600AD9192}" type="parTrans" cxnId="{E14DF270-88AB-4F74-A9B8-04B5C5B27083}">
      <dgm:prSet/>
      <dgm:spPr/>
      <dgm:t>
        <a:bodyPr/>
        <a:lstStyle/>
        <a:p>
          <a:endParaRPr lang="en-US"/>
        </a:p>
      </dgm:t>
    </dgm:pt>
    <dgm:pt modelId="{9395418B-28B7-4864-BB14-850105203CB2}" type="sibTrans" cxnId="{E14DF270-88AB-4F74-A9B8-04B5C5B27083}">
      <dgm:prSet/>
      <dgm:spPr/>
      <dgm:t>
        <a:bodyPr/>
        <a:lstStyle/>
        <a:p>
          <a:endParaRPr lang="en-US"/>
        </a:p>
      </dgm:t>
    </dgm:pt>
    <dgm:pt modelId="{0B0A5827-1725-47CE-9896-0D94942868EF}">
      <dgm:prSet/>
      <dgm:spPr/>
      <dgm:t>
        <a:bodyPr/>
        <a:lstStyle/>
        <a:p>
          <a:r>
            <a:rPr lang="en-US" dirty="0"/>
            <a:t>Scholarship project rationale, design and findings</a:t>
          </a:r>
        </a:p>
      </dgm:t>
    </dgm:pt>
    <dgm:pt modelId="{DA8F32EF-7900-4A93-B5CB-90FA101F0884}" type="parTrans" cxnId="{2DDAD30D-F4AE-4F4C-8D29-12E3A13E66A6}">
      <dgm:prSet/>
      <dgm:spPr/>
      <dgm:t>
        <a:bodyPr/>
        <a:lstStyle/>
        <a:p>
          <a:endParaRPr lang="en-US"/>
        </a:p>
      </dgm:t>
    </dgm:pt>
    <dgm:pt modelId="{25A2E794-9A1A-4C6E-AC7C-EE567FF737F1}" type="sibTrans" cxnId="{2DDAD30D-F4AE-4F4C-8D29-12E3A13E66A6}">
      <dgm:prSet/>
      <dgm:spPr/>
      <dgm:t>
        <a:bodyPr/>
        <a:lstStyle/>
        <a:p>
          <a:endParaRPr lang="en-US"/>
        </a:p>
      </dgm:t>
    </dgm:pt>
    <dgm:pt modelId="{60D2FBFC-DE7E-42EB-9F23-6905F79CBDFB}">
      <dgm:prSet/>
      <dgm:spPr/>
      <dgm:t>
        <a:bodyPr/>
        <a:lstStyle/>
        <a:p>
          <a:r>
            <a:rPr lang="en-US" dirty="0"/>
            <a:t>Impact on the curriculum and assessment</a:t>
          </a:r>
        </a:p>
      </dgm:t>
    </dgm:pt>
    <dgm:pt modelId="{686F02AC-33E5-4F02-9C25-670BCBC95A35}" type="parTrans" cxnId="{259BEE29-C904-4072-8ECD-40E37B0970E9}">
      <dgm:prSet/>
      <dgm:spPr/>
      <dgm:t>
        <a:bodyPr/>
        <a:lstStyle/>
        <a:p>
          <a:endParaRPr lang="en-US"/>
        </a:p>
      </dgm:t>
    </dgm:pt>
    <dgm:pt modelId="{80D59AB7-9CD9-44E9-A8A6-4781C3DD4EAB}" type="sibTrans" cxnId="{259BEE29-C904-4072-8ECD-40E37B0970E9}">
      <dgm:prSet/>
      <dgm:spPr/>
      <dgm:t>
        <a:bodyPr/>
        <a:lstStyle/>
        <a:p>
          <a:endParaRPr lang="en-US"/>
        </a:p>
      </dgm:t>
    </dgm:pt>
    <dgm:pt modelId="{C21645BC-686E-49B9-B9F6-04763A766FBA}" type="pres">
      <dgm:prSet presAssocID="{57CF626D-6369-4C1E-BDDB-1A2069A0E1CC}" presName="matrix" presStyleCnt="0">
        <dgm:presLayoutVars>
          <dgm:chMax val="1"/>
          <dgm:dir/>
          <dgm:resizeHandles val="exact"/>
        </dgm:presLayoutVars>
      </dgm:prSet>
      <dgm:spPr/>
    </dgm:pt>
    <dgm:pt modelId="{61D7D155-4887-4510-939E-687F74B29F54}" type="pres">
      <dgm:prSet presAssocID="{57CF626D-6369-4C1E-BDDB-1A2069A0E1CC}" presName="diamond" presStyleLbl="bgShp" presStyleIdx="0" presStyleCnt="1"/>
      <dgm:spPr/>
    </dgm:pt>
    <dgm:pt modelId="{16AC6A18-5D69-47E0-9BC5-B61B548BB86A}" type="pres">
      <dgm:prSet presAssocID="{57CF626D-6369-4C1E-BDDB-1A2069A0E1CC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58CAC2D-FCF1-4824-9BA7-6B8F48B09883}" type="pres">
      <dgm:prSet presAssocID="{57CF626D-6369-4C1E-BDDB-1A2069A0E1CC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62E19DFF-EA16-4400-865B-0434FB6E6421}" type="pres">
      <dgm:prSet presAssocID="{57CF626D-6369-4C1E-BDDB-1A2069A0E1CC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BA172D9-04BF-4EC1-90F2-647CEAD09ED8}" type="pres">
      <dgm:prSet presAssocID="{57CF626D-6369-4C1E-BDDB-1A2069A0E1CC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DDAD30D-F4AE-4F4C-8D29-12E3A13E66A6}" srcId="{57CF626D-6369-4C1E-BDDB-1A2069A0E1CC}" destId="{0B0A5827-1725-47CE-9896-0D94942868EF}" srcOrd="2" destOrd="0" parTransId="{DA8F32EF-7900-4A93-B5CB-90FA101F0884}" sibTransId="{25A2E794-9A1A-4C6E-AC7C-EE567FF737F1}"/>
    <dgm:cxn modelId="{259BEE29-C904-4072-8ECD-40E37B0970E9}" srcId="{57CF626D-6369-4C1E-BDDB-1A2069A0E1CC}" destId="{60D2FBFC-DE7E-42EB-9F23-6905F79CBDFB}" srcOrd="3" destOrd="0" parTransId="{686F02AC-33E5-4F02-9C25-670BCBC95A35}" sibTransId="{80D59AB7-9CD9-44E9-A8A6-4781C3DD4EAB}"/>
    <dgm:cxn modelId="{4C818F6D-608B-45DC-B08D-9FD0619AE8C9}" type="presOf" srcId="{57CF626D-6369-4C1E-BDDB-1A2069A0E1CC}" destId="{C21645BC-686E-49B9-B9F6-04763A766FBA}" srcOrd="0" destOrd="0" presId="urn:microsoft.com/office/officeart/2005/8/layout/matrix3"/>
    <dgm:cxn modelId="{E14DF270-88AB-4F74-A9B8-04B5C5B27083}" srcId="{57CF626D-6369-4C1E-BDDB-1A2069A0E1CC}" destId="{3C60BF70-0499-4204-91B4-F7AA1C0D70D7}" srcOrd="1" destOrd="0" parTransId="{4AE32FCB-C201-4471-B203-C02600AD9192}" sibTransId="{9395418B-28B7-4864-BB14-850105203CB2}"/>
    <dgm:cxn modelId="{7788E7B9-EB08-41E7-BEFB-DF8DE6BD51EF}" type="presOf" srcId="{0B0A5827-1725-47CE-9896-0D94942868EF}" destId="{62E19DFF-EA16-4400-865B-0434FB6E6421}" srcOrd="0" destOrd="0" presId="urn:microsoft.com/office/officeart/2005/8/layout/matrix3"/>
    <dgm:cxn modelId="{E37483C4-E225-4B19-B8C7-9C0098C30486}" srcId="{57CF626D-6369-4C1E-BDDB-1A2069A0E1CC}" destId="{1C17D361-8D69-414F-9978-B980DE8583EA}" srcOrd="0" destOrd="0" parTransId="{80A7E174-986E-4AF9-A63D-FA10FD182CCB}" sibTransId="{6A39336F-B7F4-4C3C-9B84-0714A39A0EAF}"/>
    <dgm:cxn modelId="{957348C7-3448-47F5-80A3-74115E7121E0}" type="presOf" srcId="{60D2FBFC-DE7E-42EB-9F23-6905F79CBDFB}" destId="{4BA172D9-04BF-4EC1-90F2-647CEAD09ED8}" srcOrd="0" destOrd="0" presId="urn:microsoft.com/office/officeart/2005/8/layout/matrix3"/>
    <dgm:cxn modelId="{3F323EDB-EA0A-4F58-A821-14F5CB5EED1E}" type="presOf" srcId="{1C17D361-8D69-414F-9978-B980DE8583EA}" destId="{16AC6A18-5D69-47E0-9BC5-B61B548BB86A}" srcOrd="0" destOrd="0" presId="urn:microsoft.com/office/officeart/2005/8/layout/matrix3"/>
    <dgm:cxn modelId="{BA9693E4-6C0A-45A6-AC97-1C83EB520F2F}" type="presOf" srcId="{3C60BF70-0499-4204-91B4-F7AA1C0D70D7}" destId="{158CAC2D-FCF1-4824-9BA7-6B8F48B09883}" srcOrd="0" destOrd="0" presId="urn:microsoft.com/office/officeart/2005/8/layout/matrix3"/>
    <dgm:cxn modelId="{41514EFE-7453-42F0-96A0-1937DAB84620}" type="presParOf" srcId="{C21645BC-686E-49B9-B9F6-04763A766FBA}" destId="{61D7D155-4887-4510-939E-687F74B29F54}" srcOrd="0" destOrd="0" presId="urn:microsoft.com/office/officeart/2005/8/layout/matrix3"/>
    <dgm:cxn modelId="{C185F801-F2B1-4DF6-82AF-8D01D68DC666}" type="presParOf" srcId="{C21645BC-686E-49B9-B9F6-04763A766FBA}" destId="{16AC6A18-5D69-47E0-9BC5-B61B548BB86A}" srcOrd="1" destOrd="0" presId="urn:microsoft.com/office/officeart/2005/8/layout/matrix3"/>
    <dgm:cxn modelId="{C480A766-9425-4B9E-9242-95C860A31CA3}" type="presParOf" srcId="{C21645BC-686E-49B9-B9F6-04763A766FBA}" destId="{158CAC2D-FCF1-4824-9BA7-6B8F48B09883}" srcOrd="2" destOrd="0" presId="urn:microsoft.com/office/officeart/2005/8/layout/matrix3"/>
    <dgm:cxn modelId="{F639DB98-51D2-4BE8-9496-EC9E49854465}" type="presParOf" srcId="{C21645BC-686E-49B9-B9F6-04763A766FBA}" destId="{62E19DFF-EA16-4400-865B-0434FB6E6421}" srcOrd="3" destOrd="0" presId="urn:microsoft.com/office/officeart/2005/8/layout/matrix3"/>
    <dgm:cxn modelId="{8978B18F-1C74-4357-BE44-4A26C1400705}" type="presParOf" srcId="{C21645BC-686E-49B9-B9F6-04763A766FBA}" destId="{4BA172D9-04BF-4EC1-90F2-647CEAD09ED8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E3C73-AC10-4E55-8485-D70AB1A09DC1}">
      <dsp:nvSpPr>
        <dsp:cNvPr id="0" name=""/>
        <dsp:cNvSpPr/>
      </dsp:nvSpPr>
      <dsp:spPr>
        <a:xfrm>
          <a:off x="0" y="0"/>
          <a:ext cx="62902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D6AD4-7C92-4BEF-88CA-3C6FDC42ED8F}">
      <dsp:nvSpPr>
        <dsp:cNvPr id="0" name=""/>
        <dsp:cNvSpPr/>
      </dsp:nvSpPr>
      <dsp:spPr>
        <a:xfrm>
          <a:off x="0" y="0"/>
          <a:ext cx="6290226" cy="2723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Calibri Light"/>
              <a:cs typeface="Calibri Light"/>
            </a:rPr>
            <a:t>Expectations vs experiences of interacting in academic and social spaces: undergraduate perspectives</a:t>
          </a:r>
          <a:endParaRPr lang="en-US" sz="2400" b="1" kern="1200" dirty="0"/>
        </a:p>
      </dsp:txBody>
      <dsp:txXfrm>
        <a:off x="0" y="0"/>
        <a:ext cx="6290226" cy="2723872"/>
      </dsp:txXfrm>
    </dsp:sp>
    <dsp:sp modelId="{C5D375A8-7171-45FD-96C7-21863C5A82A1}">
      <dsp:nvSpPr>
        <dsp:cNvPr id="0" name=""/>
        <dsp:cNvSpPr/>
      </dsp:nvSpPr>
      <dsp:spPr>
        <a:xfrm>
          <a:off x="0" y="2723872"/>
          <a:ext cx="629022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B5AB9-7C51-42D0-AF0F-211D99C3CB1D}">
      <dsp:nvSpPr>
        <dsp:cNvPr id="0" name=""/>
        <dsp:cNvSpPr/>
      </dsp:nvSpPr>
      <dsp:spPr>
        <a:xfrm>
          <a:off x="0" y="2723872"/>
          <a:ext cx="6290226" cy="27238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b="1" kern="1200" dirty="0">
            <a:latin typeface="Calibri Light"/>
            <a:cs typeface="Calibri Light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Iwona Winiarska-Pringle (FHEA)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English for Academic Study, University of Glasgow</a:t>
          </a:r>
          <a:endParaRPr lang="en-US" sz="2400" b="0" kern="1200" dirty="0">
            <a:hlinkClick xmlns:r="http://schemas.openxmlformats.org/officeDocument/2006/relationships" r:id="rId1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>
              <a:hlinkClick xmlns:r="http://schemas.openxmlformats.org/officeDocument/2006/relationships" r:id="rId1"/>
            </a:rPr>
            <a:t>Iwona.winiarska-pringle@glasgow.ac.uk</a:t>
          </a:r>
          <a:endParaRPr lang="en-US" sz="2400" b="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0" kern="1200" dirty="0"/>
            <a:t>@IwonaPringle (Twitter)</a:t>
          </a:r>
          <a:endParaRPr lang="en-GB" sz="2400" kern="1200" dirty="0"/>
        </a:p>
      </dsp:txBody>
      <dsp:txXfrm>
        <a:off x="0" y="2723872"/>
        <a:ext cx="6290226" cy="2723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D7D155-4887-4510-939E-687F74B29F54}">
      <dsp:nvSpPr>
        <dsp:cNvPr id="0" name=""/>
        <dsp:cNvSpPr/>
      </dsp:nvSpPr>
      <dsp:spPr>
        <a:xfrm>
          <a:off x="682185" y="0"/>
          <a:ext cx="5536141" cy="5536141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C6A18-5D69-47E0-9BC5-B61B548BB86A}">
      <dsp:nvSpPr>
        <dsp:cNvPr id="0" name=""/>
        <dsp:cNvSpPr/>
      </dsp:nvSpPr>
      <dsp:spPr>
        <a:xfrm>
          <a:off x="1208118" y="525933"/>
          <a:ext cx="2159094" cy="215909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Expectations vs reality</a:t>
          </a:r>
          <a:r>
            <a:rPr lang="en-US" sz="2200" kern="1200" dirty="0">
              <a:latin typeface="Calibri Light" panose="020F0302020204030204"/>
            </a:rPr>
            <a:t> of</a:t>
          </a:r>
          <a:r>
            <a:rPr lang="en-US" sz="2200" kern="1200" dirty="0"/>
            <a:t> </a:t>
          </a:r>
          <a:r>
            <a:rPr lang="en-US" sz="2200" kern="1200" dirty="0">
              <a:latin typeface="Calibri Light" panose="020F0302020204030204"/>
            </a:rPr>
            <a:t>Study Abroad</a:t>
          </a:r>
          <a:endParaRPr lang="en-US" sz="2200" kern="1200" dirty="0"/>
        </a:p>
      </dsp:txBody>
      <dsp:txXfrm>
        <a:off x="1313516" y="631331"/>
        <a:ext cx="1948298" cy="1948298"/>
      </dsp:txXfrm>
    </dsp:sp>
    <dsp:sp modelId="{158CAC2D-FCF1-4824-9BA7-6B8F48B09883}">
      <dsp:nvSpPr>
        <dsp:cNvPr id="0" name=""/>
        <dsp:cNvSpPr/>
      </dsp:nvSpPr>
      <dsp:spPr>
        <a:xfrm>
          <a:off x="3533298" y="525933"/>
          <a:ext cx="2159094" cy="215909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Calibri Light" panose="020F0302020204030204"/>
            </a:rPr>
            <a:t>In-sessional EAP context at UoG</a:t>
          </a:r>
          <a:endParaRPr lang="en-US" sz="2200" kern="1200" dirty="0"/>
        </a:p>
      </dsp:txBody>
      <dsp:txXfrm>
        <a:off x="3638696" y="631331"/>
        <a:ext cx="1948298" cy="1948298"/>
      </dsp:txXfrm>
    </dsp:sp>
    <dsp:sp modelId="{62E19DFF-EA16-4400-865B-0434FB6E6421}">
      <dsp:nvSpPr>
        <dsp:cNvPr id="0" name=""/>
        <dsp:cNvSpPr/>
      </dsp:nvSpPr>
      <dsp:spPr>
        <a:xfrm>
          <a:off x="1208118" y="2851112"/>
          <a:ext cx="2159094" cy="215909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Scholarship project rationale, design and findings</a:t>
          </a:r>
        </a:p>
      </dsp:txBody>
      <dsp:txXfrm>
        <a:off x="1313516" y="2956510"/>
        <a:ext cx="1948298" cy="1948298"/>
      </dsp:txXfrm>
    </dsp:sp>
    <dsp:sp modelId="{4BA172D9-04BF-4EC1-90F2-647CEAD09ED8}">
      <dsp:nvSpPr>
        <dsp:cNvPr id="0" name=""/>
        <dsp:cNvSpPr/>
      </dsp:nvSpPr>
      <dsp:spPr>
        <a:xfrm>
          <a:off x="3533298" y="2851112"/>
          <a:ext cx="2159094" cy="215909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Impact on the curriculum and assessment</a:t>
          </a:r>
        </a:p>
      </dsp:txBody>
      <dsp:txXfrm>
        <a:off x="3638696" y="2956510"/>
        <a:ext cx="1948298" cy="1948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EF0AE-DBF9-4730-B810-934E08971151}" type="datetimeFigureOut">
              <a:rPr lang="en-GB"/>
              <a:t>26/03/2021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72E0-5A35-466D-BE06-9F3B3FBF5737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870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81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0173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93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219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948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16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394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9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542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108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972E0-5A35-466D-BE06-9F3B3FBF573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97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8B9EBBA-996F-894A-B54A-D6246ED52CEA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95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3155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26004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298629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1707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8240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31660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340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D62726E-379B-B349-9EED-81ED093FA806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68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9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DFA1846-DA80-1C48-A609-854EA85C59AD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6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74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19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73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2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88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7146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3/26/21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636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.ezproxy.lib.gla.ac.uk/10.5040/9781350104228.ch-00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x.doi.org.ezproxy.lib.gla.ac.uk/10.5040/9781350104228.ch-00I" TargetMode="External"/><Relationship Id="rId4" Type="http://schemas.openxmlformats.org/officeDocument/2006/relationships/hyperlink" Target="https://doi.org/10.1080/1358684X.2018.1545109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14675986.2015.992199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177/1028315319842346" TargetMode="External"/><Relationship Id="rId4" Type="http://schemas.openxmlformats.org/officeDocument/2006/relationships/hyperlink" Target="https://doi.org/10.1111/flan.1203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tishcouncil.org/voices-magazine/why-speaking-skills-are-important-higher-educatio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30FD700-069E-45B7-99EE-9FD40B196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14" name="Rounded Rectangle 14">
            <a:extLst>
              <a:ext uri="{FF2B5EF4-FFF2-40B4-BE49-F238E27FC236}">
                <a16:creationId xmlns:a16="http://schemas.microsoft.com/office/drawing/2014/main" id="{843DD86A-8FAA-443F-9211-42A2AE8A79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oundRect">
            <a:avLst>
              <a:gd name="adj" fmla="val 0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A13AAE-18EB-4BDF-BAF7-F2F97B8D0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F5C1B21-B0DB-4206-99EE-C13D67038B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0"/>
            <a:ext cx="4636008" cy="144145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9261589-06E9-4B7C-A8F1-26648507B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75"/>
          <a:stretch/>
        </p:blipFill>
        <p:spPr>
          <a:xfrm>
            <a:off x="0" y="4375150"/>
            <a:ext cx="4636008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163"/>
            <a:ext cx="3306744" cy="51483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</a:rPr>
              <a:t>‘They are friendly, but then there is a wall’ </a:t>
            </a:r>
          </a:p>
        </p:txBody>
      </p:sp>
      <p:graphicFrame>
        <p:nvGraphicFramePr>
          <p:cNvPr id="8" name="TextBox 3">
            <a:extLst>
              <a:ext uri="{FF2B5EF4-FFF2-40B4-BE49-F238E27FC236}">
                <a16:creationId xmlns:a16="http://schemas.microsoft.com/office/drawing/2014/main" id="{0F42763F-E656-4680-ABD1-032E6EA72B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77626696"/>
              </p:ext>
            </p:extLst>
          </p:nvPr>
        </p:nvGraphicFramePr>
        <p:xfrm>
          <a:off x="5279472" y="746125"/>
          <a:ext cx="6290226" cy="5447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BD6D-2459-43EB-9350-F8C06CC97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List of references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77046-6079-40BD-AA3C-E8357A6F0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47500" lnSpcReduction="20000"/>
          </a:bodyPr>
          <a:lstStyle/>
          <a:p>
            <a:r>
              <a:rPr lang="en-US">
                <a:ea typeface="+mn-lt"/>
                <a:cs typeface="+mn-lt"/>
              </a:rPr>
              <a:t>Baffoe-Djan, J.B., &amp; Zhou, S. (2021). Close encounters of the third kind: Quantity, type and quality of language contact during study abroad. In M. Howard (Eds.). </a:t>
            </a:r>
            <a:r>
              <a:rPr lang="en-US" i="1">
                <a:ea typeface="+mn-lt"/>
                <a:cs typeface="+mn-lt"/>
              </a:rPr>
              <a:t>Study Abroad and the Second Language Learner: Expectations, Experiences and Development</a:t>
            </a:r>
            <a:r>
              <a:rPr lang="en-US">
                <a:ea typeface="+mn-lt"/>
                <a:cs typeface="+mn-lt"/>
              </a:rPr>
              <a:t> (pp. 69–90). London,: Bloomsbury Academic. Retrieved March 26, 2021, from </a:t>
            </a:r>
            <a:r>
              <a:rPr lang="en-US" dirty="0">
                <a:ea typeface="+mn-lt"/>
                <a:cs typeface="+mn-lt"/>
                <a:hlinkClick r:id="rId3"/>
              </a:rPr>
              <a:t>http://dx.doi.org.ezproxy.lib.gla.ac.uk/10.5040/9781350104228.ch-004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Bartram, B. (2012). Going the other way. </a:t>
            </a:r>
            <a:r>
              <a:rPr lang="en-US" i="1">
                <a:ea typeface="+mn-lt"/>
                <a:cs typeface="+mn-lt"/>
              </a:rPr>
              <a:t>International Students Negotiating Higher Education: Critical Perspectives</a:t>
            </a:r>
            <a:r>
              <a:rPr lang="en-US">
                <a:ea typeface="+mn-lt"/>
                <a:cs typeface="+mn-lt"/>
              </a:rPr>
              <a:t>, 226.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Benson, P., Barkhuizen, G., Bodycott, P., &amp; Brown, J. (2013). Second language identity in narratives of study abroad. Palgrave Macmillan, Basingstoke </a:t>
            </a:r>
            <a:endParaRPr lang="en-US"/>
          </a:p>
          <a:p>
            <a:r>
              <a:rPr lang="en-US">
                <a:ea typeface="+mn-lt"/>
                <a:cs typeface="+mn-lt"/>
              </a:rPr>
              <a:t>Blaj-Ward, L. &amp; SpringerLink (2017), Language Learning and Use in English-Medium Higher Education, Springer International Publishing, Cham</a:t>
            </a:r>
          </a:p>
          <a:p>
            <a:r>
              <a:rPr lang="en-US">
                <a:ea typeface="+mn-lt"/>
                <a:cs typeface="+mn-lt"/>
              </a:rPr>
              <a:t>Briggs, G. (2015b), ‘“Out-of-class Language Contact and Vocabulary Gain in a Study Abroad Context”’, </a:t>
            </a:r>
            <a:r>
              <a:rPr lang="en-US" i="1">
                <a:ea typeface="+mn-lt"/>
                <a:cs typeface="+mn-lt"/>
              </a:rPr>
              <a:t>System</a:t>
            </a:r>
            <a:r>
              <a:rPr lang="en-US">
                <a:ea typeface="+mn-lt"/>
                <a:cs typeface="+mn-lt"/>
              </a:rPr>
              <a:t>, 53, 129–40.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Coultas, V., &amp; Booth, P. (2019). Exploratory talk and task-based learning: A case study of a student's learning journey on an MA (education) english language teaching course.</a:t>
            </a:r>
            <a:r>
              <a:rPr lang="en-US" i="1">
                <a:ea typeface="+mn-lt"/>
                <a:cs typeface="+mn-lt"/>
              </a:rPr>
              <a:t> Changing English, 26</a:t>
            </a:r>
            <a:r>
              <a:rPr lang="en-US">
                <a:ea typeface="+mn-lt"/>
                <a:cs typeface="+mn-lt"/>
              </a:rPr>
              <a:t>(1), 30-47. </a:t>
            </a:r>
            <a:r>
              <a:rPr lang="en-US" dirty="0">
                <a:ea typeface="+mn-lt"/>
                <a:cs typeface="+mn-lt"/>
                <a:hlinkClick r:id="rId4"/>
              </a:rPr>
              <a:t>https://doi.org/10.1080/1358684X.2018.1545109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Goldoni, F. (2013). Students’ immersion experiences in study abroad. Foreign Language Annals, 46, pp. 359–376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Green, W. (2012). The impact of friendship groups on the intercultural learning of Australian students abroad. </a:t>
            </a:r>
            <a:r>
              <a:rPr lang="en-US" i="1">
                <a:ea typeface="+mn-lt"/>
                <a:cs typeface="+mn-lt"/>
              </a:rPr>
              <a:t>International students negotiating higher education: Critical perspectives</a:t>
            </a:r>
            <a:r>
              <a:rPr lang="en-US">
                <a:ea typeface="+mn-lt"/>
                <a:cs typeface="+mn-lt"/>
              </a:rPr>
              <a:t>, 211.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Howard, M. (2021). Study abroad and the second language learner: An introduction. In M. Howard (Eds.). </a:t>
            </a:r>
            <a:r>
              <a:rPr lang="en-US" i="1">
                <a:ea typeface="+mn-lt"/>
                <a:cs typeface="+mn-lt"/>
              </a:rPr>
              <a:t>Study Abroad and the Second Language Learner: Expectations, Experiences and Development</a:t>
            </a:r>
            <a:r>
              <a:rPr lang="en-US">
                <a:ea typeface="+mn-lt"/>
                <a:cs typeface="+mn-lt"/>
              </a:rPr>
              <a:t> (pp. 1–14). London,: Bloomsbury Academic. Retrieved March 24, 2021, from </a:t>
            </a:r>
            <a:r>
              <a:rPr lang="en-US" u="sng" dirty="0">
                <a:ea typeface="+mn-lt"/>
                <a:cs typeface="+mn-lt"/>
                <a:hlinkClick r:id="rId5"/>
              </a:rPr>
              <a:t>http://dx.doi.org.ezproxy.lib.gla.ac.uk/10.5040/9781350104228.ch-00I</a:t>
            </a:r>
            <a:endParaRPr lang="en-US"/>
          </a:p>
          <a:p>
            <a:r>
              <a:rPr lang="en-US">
                <a:ea typeface="+mn-lt"/>
                <a:cs typeface="+mn-lt"/>
              </a:rPr>
              <a:t>Isabelli-García, C. (2006) Study abroad social networks, motivation and attitudes: implications for second language acquisition. In M. A. DuFon &amp; E. Churchill (Eds.), Language learners in study abroad contexts(pp. 231–258). Clevedon, UK: Multilingual Matters.</a:t>
            </a:r>
          </a:p>
        </p:txBody>
      </p:sp>
    </p:spTree>
    <p:extLst>
      <p:ext uri="{BB962C8B-B14F-4D97-AF65-F5344CB8AC3E}">
        <p14:creationId xmlns:p14="http://schemas.microsoft.com/office/powerpoint/2010/main" val="414644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BD6D-2459-43EB-9350-F8C06CC97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List of references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77046-6079-40BD-AA3C-E8357A6F0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>
                <a:ea typeface="+mn-lt"/>
                <a:cs typeface="+mn-lt"/>
              </a:rPr>
              <a:t>DeKeyser, R. M. (2007). Study abroad as foreign language practice. In R. M. DeKeyser (Ed.), Practice in a second language: Perspectives 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Kinginger, C. (2015). Student mobility and identity-related language learning.</a:t>
            </a:r>
            <a:r>
              <a:rPr lang="en-US" i="1">
                <a:ea typeface="+mn-lt"/>
                <a:cs typeface="+mn-lt"/>
              </a:rPr>
              <a:t> Intercultural Education (London, England), 26</a:t>
            </a:r>
            <a:r>
              <a:rPr lang="en-US">
                <a:ea typeface="+mn-lt"/>
                <a:cs typeface="+mn-lt"/>
              </a:rPr>
              <a:t>(1), 6-15. </a:t>
            </a:r>
            <a:r>
              <a:rPr lang="en-US" u="sng" dirty="0">
                <a:ea typeface="+mn-lt"/>
                <a:cs typeface="+mn-lt"/>
                <a:hlinkClick r:id="rId3"/>
              </a:rPr>
              <a:t>https://doi.org/10.1080/14675986.2015.992199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Kinginger, C. (2013). Identity and language learning in study abroad.</a:t>
            </a:r>
            <a:r>
              <a:rPr lang="en-US" i="1">
                <a:ea typeface="+mn-lt"/>
                <a:cs typeface="+mn-lt"/>
              </a:rPr>
              <a:t> Foreign Language Annals, 46</a:t>
            </a:r>
            <a:r>
              <a:rPr lang="en-US">
                <a:ea typeface="+mn-lt"/>
                <a:cs typeface="+mn-lt"/>
              </a:rPr>
              <a:t>(3), 339-358. </a:t>
            </a:r>
            <a:r>
              <a:rPr lang="en-US" u="sng" dirty="0">
                <a:ea typeface="+mn-lt"/>
                <a:cs typeface="+mn-lt"/>
                <a:hlinkClick r:id="rId4"/>
              </a:rPr>
              <a:t>https://doi.org/10.1111/flan.12037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Magnan, S. S., &amp; Back, M. (2007). Social interaction and linguistic gain during study abroad. Foreign Language Annals, 40, 43–61.</a:t>
            </a:r>
            <a:endParaRPr lang="en-US" u="sng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Mercer, N., and S. Hodgkinson, eds. 2008. Exploring Talk in School. London: Sage</a:t>
            </a:r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Spencer-Oatey, H., &amp; Dauber, D. (2019). What is integration and why is it important for internationalization? A multidisciplinary review.</a:t>
            </a:r>
            <a:r>
              <a:rPr lang="en-US" i="1">
                <a:ea typeface="+mn-lt"/>
                <a:cs typeface="+mn-lt"/>
              </a:rPr>
              <a:t> Journal of Studies in International Education, 23</a:t>
            </a:r>
            <a:r>
              <a:rPr lang="en-US">
                <a:ea typeface="+mn-lt"/>
                <a:cs typeface="+mn-lt"/>
              </a:rPr>
              <a:t>(5), 515-534. </a:t>
            </a:r>
            <a:r>
              <a:rPr lang="en-US" dirty="0">
                <a:ea typeface="+mn-lt"/>
                <a:cs typeface="+mn-lt"/>
                <a:hlinkClick r:id="rId5"/>
              </a:rPr>
              <a:t>https://doi.org/10.1177/1028315319842346</a:t>
            </a:r>
            <a:endParaRPr lang="en-US" u="sng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Ryan, J.  (2020). Essential frameowrks for enhancing student success: Internationalisaing Higher Education. A guide to the Advance He Framework</a:t>
            </a:r>
            <a:endParaRPr lang="en-US" dirty="0">
              <a:ea typeface="+mn-lt"/>
              <a:cs typeface="+mn-lt"/>
            </a:endParaRPr>
          </a:p>
          <a:p>
            <a:endParaRPr lang="en-US" u="sng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Tran, L. T., &amp; Pham, L. (2016). International students in transnational mobility: Intercultural connectedness with domestic and international peers, institutions and the wider community. Compare, A Journal of Comparative and International Education, 46, pp. 560–581</a:t>
            </a:r>
          </a:p>
          <a:p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195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3E3EC-8F86-441D-9EBA-EDB55DCAC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n-US" sz="5400" dirty="0">
                <a:cs typeface="Calibri Light"/>
              </a:rPr>
              <a:t>Outline</a:t>
            </a:r>
            <a:br>
              <a:rPr lang="en-US" sz="5400" dirty="0">
                <a:cs typeface="Calibri Light"/>
              </a:rPr>
            </a:br>
            <a:endParaRPr lang="en-US" sz="5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262A09-CF2F-43C3-9472-CF25DA2C07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674905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455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C775-E21A-4A12-AA94-20918524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762001"/>
            <a:ext cx="10664824" cy="1077075"/>
          </a:xfrm>
        </p:spPr>
        <p:txBody>
          <a:bodyPr/>
          <a:lstStyle/>
          <a:p>
            <a:pPr algn="ctr"/>
            <a:r>
              <a:rPr lang="en-US" dirty="0">
                <a:cs typeface="Calibri Light"/>
              </a:rPr>
              <a:t>Study Abroad literature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38DE1-BF86-4786-906E-506C1134E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1" y="1839076"/>
            <a:ext cx="4477215" cy="55843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"/>
              </a:rPr>
              <a:t>Shared expectations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0E78A-EF5E-4FD4-BD79-F2DF34FDAB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1" y="2558266"/>
            <a:ext cx="4477214" cy="3660420"/>
          </a:xfrm>
          <a:solidFill>
            <a:schemeClr val="accent2">
              <a:lumMod val="75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cs typeface="Calibri" panose="020F0502020204030204"/>
              </a:rPr>
              <a:t>Linguistic</a:t>
            </a:r>
            <a:r>
              <a:rPr lang="en-US" dirty="0">
                <a:ea typeface="+mn-lt"/>
                <a:cs typeface="+mn-lt"/>
              </a:rPr>
              <a:t> gain: (e.g., </a:t>
            </a:r>
            <a:r>
              <a:rPr lang="en-US" dirty="0" err="1">
                <a:ea typeface="+mn-lt"/>
                <a:cs typeface="+mn-lt"/>
              </a:rPr>
              <a:t>Kinginger</a:t>
            </a:r>
            <a:r>
              <a:rPr lang="en-US" dirty="0">
                <a:ea typeface="+mn-lt"/>
                <a:cs typeface="+mn-lt"/>
              </a:rPr>
              <a:t>, 2009, </a:t>
            </a:r>
            <a:r>
              <a:rPr lang="en-US" dirty="0" err="1">
                <a:ea typeface="+mn-lt"/>
                <a:cs typeface="+mn-lt"/>
              </a:rPr>
              <a:t>Magnan</a:t>
            </a:r>
            <a:r>
              <a:rPr lang="en-US" dirty="0">
                <a:ea typeface="+mn-lt"/>
                <a:cs typeface="+mn-lt"/>
              </a:rPr>
              <a:t> &amp; Back, 2007; Goldoni, 2013, Briggs, 2017, Howard, 2021)</a:t>
            </a:r>
            <a:endParaRPr lang="en-US" dirty="0">
              <a:highlight>
                <a:srgbClr val="FFFF00"/>
              </a:highlight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Intrinsic motives, e.g., personal growth (e.g., Bartram, 2012, Green, 2012)and transformation (e.g., Tran, 2012, 2020)</a:t>
            </a: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Instrumental motives: e.g., employability (e.g.,  Ryan, 2020)</a:t>
            </a: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Intercultural skills development (e.g., Ryan, 2020)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791163-6A6B-49D8-B4DB-346AAE7B1E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73411" y="1717288"/>
            <a:ext cx="4477214" cy="68022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cs typeface="Calibri"/>
              </a:rPr>
              <a:t>Varied realities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62F9CA-2150-4FE4-99DC-595566CFA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73411" y="2558266"/>
            <a:ext cx="4712706" cy="3660420"/>
          </a:xfr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Immersion (quantity or frequency of exposure) not a magic wand 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Identity and motivation (</a:t>
            </a:r>
            <a:r>
              <a:rPr lang="en-US" err="1">
                <a:ea typeface="+mn-lt"/>
                <a:cs typeface="+mn-lt"/>
              </a:rPr>
              <a:t>Kinginger</a:t>
            </a:r>
            <a:r>
              <a:rPr lang="en-US" dirty="0">
                <a:ea typeface="+mn-lt"/>
                <a:cs typeface="+mn-lt"/>
              </a:rPr>
              <a:t>, 2013, 2015, </a:t>
            </a:r>
            <a:r>
              <a:rPr lang="en-US">
                <a:ea typeface="+mn-lt"/>
                <a:cs typeface="+mn-lt"/>
              </a:rPr>
              <a:t>Benson et al. 2013, Isabelli-</a:t>
            </a:r>
            <a:r>
              <a:rPr lang="en-US" dirty="0">
                <a:ea typeface="+mn-lt"/>
                <a:cs typeface="+mn-lt"/>
              </a:rPr>
              <a:t>García, 2006)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English NS vs NNS (Bartram, 2012)</a:t>
            </a: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Requires careful scaffolding and planning </a:t>
            </a:r>
            <a:r>
              <a:rPr lang="en-US">
                <a:cs typeface="Calibri"/>
              </a:rPr>
              <a:t>(e.g., Spencer-Oatey</a:t>
            </a:r>
            <a:r>
              <a:rPr lang="en-US" dirty="0">
                <a:cs typeface="Calibri"/>
              </a:rPr>
              <a:t> and Dauber, 2019)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E0CFF2BC-ED20-4688-B5A5-FED68883F9FC}"/>
              </a:ext>
            </a:extLst>
          </p:cNvPr>
          <p:cNvSpPr/>
          <p:nvPr/>
        </p:nvSpPr>
        <p:spPr>
          <a:xfrm>
            <a:off x="5906429" y="2769220"/>
            <a:ext cx="379141" cy="334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0579D386-1D75-4C47-8AA3-CACC19AD10FC}"/>
              </a:ext>
            </a:extLst>
          </p:cNvPr>
          <p:cNvSpPr/>
          <p:nvPr/>
        </p:nvSpPr>
        <p:spPr>
          <a:xfrm>
            <a:off x="5902712" y="3674494"/>
            <a:ext cx="379141" cy="334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3CFF9AEF-D287-4AF8-B848-3492482C62DE}"/>
              </a:ext>
            </a:extLst>
          </p:cNvPr>
          <p:cNvSpPr/>
          <p:nvPr/>
        </p:nvSpPr>
        <p:spPr>
          <a:xfrm>
            <a:off x="5895277" y="4684389"/>
            <a:ext cx="379141" cy="334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BEF9F706-9D17-4EA5-8AB9-7B946274C993}"/>
              </a:ext>
            </a:extLst>
          </p:cNvPr>
          <p:cNvSpPr/>
          <p:nvPr/>
        </p:nvSpPr>
        <p:spPr>
          <a:xfrm>
            <a:off x="5906429" y="5491871"/>
            <a:ext cx="379141" cy="334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849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F82FCD-9B3A-416D-A024-121297461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90852" cy="935893"/>
          </a:xfrm>
        </p:spPr>
        <p:txBody>
          <a:bodyPr/>
          <a:lstStyle/>
          <a:p>
            <a:r>
              <a:rPr lang="en-US" dirty="0">
                <a:cs typeface="Calibri Light"/>
              </a:rPr>
              <a:t>Linguistic gain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DD340-836B-4C58-B8EE-659EF224B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36271"/>
            <a:ext cx="6240584" cy="5391394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>
                <a:cs typeface="Calibri"/>
              </a:rPr>
              <a:t>My teaching context: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342900" indent="-342900"/>
            <a:r>
              <a:rPr lang="en-US" sz="2400" dirty="0">
                <a:cs typeface="Calibri"/>
              </a:rPr>
              <a:t>In-sessional  GEAP for SA students </a:t>
            </a:r>
            <a:r>
              <a:rPr lang="en-US" sz="2400" dirty="0">
                <a:ea typeface="+mn-lt"/>
                <a:cs typeface="+mn-lt"/>
              </a:rPr>
              <a:t>(Soc-Si, A&amp;H, Engineering)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400" dirty="0">
              <a:cs typeface="Calibri"/>
            </a:endParaRPr>
          </a:p>
          <a:p>
            <a:pPr marL="342900" indent="-342900"/>
            <a:r>
              <a:rPr lang="en-US" sz="2400" dirty="0">
                <a:cs typeface="Calibri"/>
              </a:rPr>
              <a:t>EAP 1 (integrated skills: essay writing + seminar discussion) </a:t>
            </a:r>
          </a:p>
          <a:p>
            <a:pPr marL="0" indent="0">
              <a:buNone/>
            </a:pPr>
            <a:endParaRPr lang="en-US" sz="2400" dirty="0">
              <a:cs typeface="Calibri"/>
            </a:endParaRPr>
          </a:p>
          <a:p>
            <a:pPr marL="342900" indent="-342900"/>
            <a:r>
              <a:rPr lang="en-US" sz="2400" dirty="0">
                <a:cs typeface="Calibri"/>
              </a:rPr>
              <a:t>EAP 2 (genres, selected features of discourse, e.g. complexity &amp; cohesion + seminar discussion) </a:t>
            </a:r>
          </a:p>
          <a:p>
            <a:pPr marL="342900" indent="-342900"/>
            <a:endParaRPr lang="en-US" sz="2400" dirty="0">
              <a:cs typeface="Calibri"/>
            </a:endParaRPr>
          </a:p>
          <a:p>
            <a:pPr marL="342900" indent="-342900"/>
            <a:r>
              <a:rPr lang="en-US" sz="2400" dirty="0">
                <a:cs typeface="Calibri"/>
              </a:rPr>
              <a:t>Up to 150 students ( </a:t>
            </a:r>
            <a:r>
              <a:rPr lang="en-US" sz="2400" dirty="0" err="1">
                <a:cs typeface="Calibri"/>
              </a:rPr>
              <a:t>approx</a:t>
            </a:r>
            <a:r>
              <a:rPr lang="en-US" sz="2400" dirty="0">
                <a:cs typeface="Calibri"/>
              </a:rPr>
              <a:t> 100 in EAP 1 and 50 in EAP 2)</a:t>
            </a:r>
          </a:p>
          <a:p>
            <a:pPr marL="342900" indent="-342900"/>
            <a:endParaRPr lang="en-US" sz="2400" dirty="0">
              <a:cs typeface="Calibri"/>
            </a:endParaRPr>
          </a:p>
          <a:p>
            <a:pPr marL="342900" indent="-342900"/>
            <a:r>
              <a:rPr lang="en-US" sz="2400" dirty="0">
                <a:cs typeface="Calibri"/>
              </a:rPr>
              <a:t>Very popular with ERASMUS as well as Exchange students </a:t>
            </a:r>
          </a:p>
          <a:p>
            <a:pPr marL="0" indent="0">
              <a:buNone/>
            </a:pPr>
            <a:endParaRPr lang="en-US" sz="2400" dirty="0">
              <a:cs typeface="Calibri"/>
            </a:endParaRPr>
          </a:p>
          <a:p>
            <a:pPr marL="342900" indent="-342900"/>
            <a:r>
              <a:rPr lang="en-US" sz="2400" dirty="0">
                <a:cs typeface="Calibri"/>
              </a:rPr>
              <a:t>(</a:t>
            </a:r>
            <a:r>
              <a:rPr lang="en-US" sz="2400" dirty="0">
                <a:ea typeface="+mn-lt"/>
                <a:cs typeface="+mn-lt"/>
              </a:rPr>
              <a:t>20) credits – 5 h /per week</a:t>
            </a:r>
          </a:p>
          <a:p>
            <a:pPr marL="342900" indent="-342900"/>
            <a:endParaRPr lang="en-US" sz="2400" dirty="0">
              <a:cs typeface="Calibri"/>
            </a:endParaRPr>
          </a:p>
          <a:p>
            <a:pPr marL="0" indent="0">
              <a:buNone/>
            </a:pPr>
            <a:r>
              <a:rPr lang="en-US" sz="2400" dirty="0">
                <a:cs typeface="Calibri"/>
              </a:rPr>
              <a:t>Frequent contact with home students;attending level 1 and level 3 courses; B2/C1 CERF; typically, very active and engaged in EAP classroom but....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2D337-2DAE-4742-BACC-4CCE7ABA0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715479"/>
            <a:ext cx="3756391" cy="42902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buChar char="•"/>
            </a:pPr>
            <a:r>
              <a:rPr lang="en-US" dirty="0">
                <a:cs typeface="Calibri"/>
              </a:rPr>
              <a:t>High expectation of daily interactions – hence improvement </a:t>
            </a:r>
            <a:r>
              <a:rPr lang="en-US" err="1">
                <a:cs typeface="Calibri"/>
              </a:rPr>
              <a:t>cf</a:t>
            </a:r>
            <a:r>
              <a:rPr lang="en-US" dirty="0">
                <a:cs typeface="Calibri"/>
              </a:rPr>
              <a:t> home country learning </a:t>
            </a:r>
            <a:endParaRPr lang="en-US" dirty="0"/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pPr marL="285750" indent="-285750">
              <a:buChar char="•"/>
            </a:pPr>
            <a:r>
              <a:rPr lang="en-US" dirty="0">
                <a:cs typeface="Calibri"/>
              </a:rPr>
              <a:t>Improvements in vocabulary growth, fluency, phonology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BUT</a:t>
            </a:r>
          </a:p>
          <a:p>
            <a:pPr marL="285750" indent="-285750">
              <a:buChar char="•"/>
            </a:pPr>
            <a:r>
              <a:rPr lang="en-US" dirty="0">
                <a:cs typeface="Calibri"/>
              </a:rPr>
              <a:t>Quality of contact matters:</a:t>
            </a:r>
          </a:p>
          <a:p>
            <a:r>
              <a:rPr lang="en-US" dirty="0">
                <a:cs typeface="Calibri"/>
              </a:rPr>
              <a:t>diverse, significant, active 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(Briggs, 2015b, Baffoe-Djan and </a:t>
            </a:r>
            <a:r>
              <a:rPr lang="en-US" dirty="0">
                <a:cs typeface="Calibri"/>
              </a:rPr>
              <a:t>Zhou, in Howard, 2021)</a:t>
            </a:r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pPr marL="285750" indent="-285750">
              <a:buChar char="•"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3214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2AB66-2BD9-4B11-A4CD-73A4C52B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410" y="762000"/>
            <a:ext cx="10959790" cy="698810"/>
          </a:xfrm>
        </p:spPr>
        <p:txBody>
          <a:bodyPr/>
          <a:lstStyle/>
          <a:p>
            <a:pPr algn="ctr"/>
            <a:r>
              <a:rPr lang="en-US" dirty="0">
                <a:cs typeface="Calibri Light"/>
              </a:rPr>
              <a:t>Scholarship project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D3CB3-BE8D-4D89-B3FD-FB45840C2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8634" y="1690932"/>
            <a:ext cx="5108941" cy="501528"/>
          </a:xfrm>
        </p:spPr>
        <p:txBody>
          <a:bodyPr/>
          <a:lstStyle/>
          <a:p>
            <a:pPr algn="ctr"/>
            <a:r>
              <a:rPr lang="en-US" dirty="0">
                <a:cs typeface="Calibri"/>
              </a:rPr>
              <a:t>Rationale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45D817-85C3-47D7-A68E-D6535B720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08941" cy="402651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Assessed seminar discussion (EAP 1 &amp; 2)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explicit expectations; task repetitions</a:t>
            </a:r>
            <a:r>
              <a:rPr lang="en-GB" dirty="0">
                <a:ea typeface="+mn-lt"/>
                <a:cs typeface="+mn-lt"/>
              </a:rPr>
              <a:t>; sessions to ‘demystify’ seminars as academic practice; 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Strong course evaluation + informal group feedback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BUT</a:t>
            </a:r>
          </a:p>
          <a:p>
            <a:r>
              <a:rPr lang="en-US" dirty="0">
                <a:ea typeface="+mn-lt"/>
                <a:cs typeface="+mn-lt"/>
              </a:rPr>
              <a:t>Difficulties with seminar task</a:t>
            </a:r>
          </a:p>
          <a:p>
            <a:r>
              <a:rPr lang="en-US" dirty="0">
                <a:ea typeface="+mn-lt"/>
                <a:cs typeface="+mn-lt"/>
              </a:rPr>
              <a:t>Courses = unique opportunity to interact and discuss</a:t>
            </a:r>
          </a:p>
          <a:p>
            <a:r>
              <a:rPr lang="en-US" dirty="0">
                <a:ea typeface="+mn-lt"/>
                <a:cs typeface="+mn-lt"/>
              </a:rPr>
              <a:t>Increasing disciplinary backgrounds</a:t>
            </a:r>
          </a:p>
          <a:p>
            <a:endParaRPr lang="en-US" dirty="0">
              <a:ea typeface="+mn-lt"/>
              <a:cs typeface="+mn-lt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C4B76-C7E1-4FFE-B562-C7C2CF901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1738" y="1690932"/>
            <a:ext cx="5163650" cy="501528"/>
          </a:xfrm>
        </p:spPr>
        <p:txBody>
          <a:bodyPr/>
          <a:lstStyle/>
          <a:p>
            <a:pPr algn="ctr"/>
            <a:r>
              <a:rPr lang="en-US" dirty="0">
                <a:cs typeface="Calibri"/>
              </a:rPr>
              <a:t>Design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1BF981-100B-436D-9605-BFCDE695912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en-GB" dirty="0">
                <a:ea typeface="+mn-lt"/>
                <a:cs typeface="+mn-lt"/>
              </a:rPr>
              <a:t>January to May 2019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en-GB" dirty="0">
                <a:ea typeface="+mn-lt"/>
                <a:cs typeface="+mn-lt"/>
              </a:rPr>
              <a:t>4 </a:t>
            </a:r>
            <a:r>
              <a:rPr lang="en-GB" dirty="0" err="1">
                <a:ea typeface="+mn-lt"/>
                <a:cs typeface="+mn-lt"/>
              </a:rPr>
              <a:t>sts</a:t>
            </a:r>
            <a:r>
              <a:rPr lang="en-GB" dirty="0">
                <a:ea typeface="+mn-lt"/>
                <a:cs typeface="+mn-lt"/>
              </a:rPr>
              <a:t> - CoA, Soc-Si and Engineering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  <a:buChar char="-"/>
            </a:pPr>
            <a:r>
              <a:rPr lang="en-GB" dirty="0">
                <a:ea typeface="+mn-lt"/>
                <a:cs typeface="+mn-lt"/>
              </a:rPr>
              <a:t>2 questionnaires + follow-up 2 interviews each (start + end of term)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GB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GB" dirty="0">
                <a:ea typeface="+mn-lt"/>
                <a:cs typeface="+mn-lt"/>
              </a:rPr>
              <a:t>Research questions:</a:t>
            </a:r>
            <a:endParaRPr lang="en-US" dirty="0">
              <a:ea typeface="+mn-lt"/>
              <a:cs typeface="+mn-lt"/>
            </a:endParaRPr>
          </a:p>
          <a:p>
            <a:pPr marL="502920" indent="-457200">
              <a:lnSpc>
                <a:spcPct val="100000"/>
              </a:lnSpc>
              <a:spcBef>
                <a:spcPct val="20000"/>
              </a:spcBef>
              <a:buAutoNum type="arabicParenR"/>
            </a:pPr>
            <a:r>
              <a:rPr lang="en-GB" dirty="0">
                <a:ea typeface="+mn-lt"/>
                <a:cs typeface="+mn-lt"/>
              </a:rPr>
              <a:t>Expectations from SA </a:t>
            </a:r>
            <a:endParaRPr lang="en-US" dirty="0">
              <a:ea typeface="+mn-lt"/>
              <a:cs typeface="+mn-lt"/>
            </a:endParaRPr>
          </a:p>
          <a:p>
            <a:pPr marL="502920" indent="-457200">
              <a:lnSpc>
                <a:spcPct val="100000"/>
              </a:lnSpc>
              <a:spcBef>
                <a:spcPct val="20000"/>
              </a:spcBef>
              <a:buAutoNum type="arabicParenR"/>
            </a:pPr>
            <a:r>
              <a:rPr lang="en-GB" dirty="0">
                <a:ea typeface="+mn-lt"/>
                <a:cs typeface="+mn-lt"/>
              </a:rPr>
              <a:t>Experience while in Glasgow</a:t>
            </a:r>
            <a:endParaRPr lang="en-US" dirty="0">
              <a:ea typeface="+mn-lt"/>
              <a:cs typeface="+mn-lt"/>
            </a:endParaRPr>
          </a:p>
          <a:p>
            <a:pPr marL="502920" indent="-457200">
              <a:lnSpc>
                <a:spcPct val="100000"/>
              </a:lnSpc>
              <a:spcBef>
                <a:spcPct val="20000"/>
              </a:spcBef>
              <a:buAutoNum type="arabicParenR"/>
            </a:pPr>
            <a:r>
              <a:rPr lang="en-GB" dirty="0">
                <a:ea typeface="+mn-lt"/>
                <a:cs typeface="+mn-lt"/>
              </a:rPr>
              <a:t>Role of EAP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762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20DC-643F-41BF-9DD5-26FF360D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762000"/>
            <a:ext cx="10669588" cy="643054"/>
          </a:xfrm>
        </p:spPr>
        <p:txBody>
          <a:bodyPr/>
          <a:lstStyle/>
          <a:p>
            <a:pPr algn="ctr"/>
            <a:r>
              <a:rPr lang="en-US" dirty="0">
                <a:cs typeface="Calibri Light"/>
              </a:rPr>
              <a:t>Expectations 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2C1EC-EBCA-4873-97AF-13D4418EE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90932"/>
            <a:ext cx="5060095" cy="481990"/>
          </a:xfrm>
        </p:spPr>
        <p:txBody>
          <a:bodyPr/>
          <a:lstStyle/>
          <a:p>
            <a:r>
              <a:rPr lang="en-US" dirty="0">
                <a:cs typeface="Calibri"/>
              </a:rPr>
              <a:t>Findings: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7EC26-859B-43C6-B3AC-F08F90878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2263698"/>
            <a:ext cx="4700239" cy="395498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cs typeface="Calibri"/>
              </a:rPr>
              <a:t>Improving speaking skills: lexis and fluency - </a:t>
            </a:r>
            <a:r>
              <a:rPr lang="en-US" b="1" dirty="0">
                <a:cs typeface="Calibri"/>
              </a:rPr>
              <a:t>top priority</a:t>
            </a:r>
          </a:p>
          <a:p>
            <a:r>
              <a:rPr lang="en-US" dirty="0">
                <a:cs typeface="Calibri"/>
              </a:rPr>
              <a:t>Strong motivation to be a lg user in social spaces </a:t>
            </a:r>
          </a:p>
          <a:p>
            <a:r>
              <a:rPr lang="en-US" dirty="0">
                <a:cs typeface="Calibri"/>
              </a:rPr>
              <a:t>Motivation to be a lg learner (EAP)</a:t>
            </a:r>
          </a:p>
          <a:p>
            <a:r>
              <a:rPr lang="en-US" dirty="0">
                <a:cs typeface="Calibri"/>
              </a:rPr>
              <a:t>Motivation to be active in academic spaces, but...</a:t>
            </a:r>
          </a:p>
          <a:p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u="sng" dirty="0">
                <a:cs typeface="Calibri"/>
              </a:rPr>
              <a:t>No expectation of spoken interactions in content classes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34A3C-2987-4A0C-8D3F-FE09958D5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90932"/>
            <a:ext cx="5183188" cy="481990"/>
          </a:xfrm>
        </p:spPr>
        <p:txBody>
          <a:bodyPr/>
          <a:lstStyle/>
          <a:p>
            <a:r>
              <a:rPr lang="en-US" dirty="0">
                <a:cs typeface="Calibri"/>
              </a:rPr>
              <a:t>Impact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1ADB9-2341-41DA-A434-41C31D37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63419"/>
            <a:ext cx="5326961" cy="395526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dirty="0">
                <a:cs typeface="Calibri"/>
              </a:rPr>
              <a:t>Re-focused weeks 1-5</a:t>
            </a:r>
          </a:p>
          <a:p>
            <a:pPr>
              <a:buFontTx/>
              <a:buChar char="-"/>
            </a:pPr>
            <a:r>
              <a:rPr lang="en-US" dirty="0">
                <a:cs typeface="Calibri"/>
              </a:rPr>
              <a:t>to mirror the timing of when students experience academic genres, e.g. 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Pedagogic  - expert – assessment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(lecture/textbook – RA – Essay/ seminar discussion)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- To begin the discussion on speech vs writing and expectations towards them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- to introduce Oracy SKills </a:t>
            </a:r>
            <a:r>
              <a:rPr lang="en-US" dirty="0">
                <a:cs typeface="Calibri"/>
              </a:rPr>
              <a:t>Framework </a:t>
            </a:r>
            <a:r>
              <a:rPr lang="en-US">
                <a:cs typeface="Calibri"/>
              </a:rPr>
              <a:t>(OFS) (Mercer et al, 2017)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>
              <a:buFontTx/>
              <a:buChar char="-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123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16FE4-D81A-4BD9-8621-C70E9D395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865" y="762000"/>
            <a:ext cx="10810335" cy="979099"/>
          </a:xfrm>
        </p:spPr>
        <p:txBody>
          <a:bodyPr>
            <a:normAutofit/>
          </a:bodyPr>
          <a:lstStyle/>
          <a:p>
            <a:pPr algn="ctr"/>
            <a:r>
              <a:rPr lang="en-GB"/>
              <a:t>Interactions in Academic Spaces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56D6D3-64C6-4CF7-9E5C-0E44DBD8E3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" y="2586326"/>
            <a:ext cx="5326153" cy="396303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i="1">
                <a:ea typeface="+mn-lt"/>
                <a:cs typeface="+mn-lt"/>
              </a:rPr>
              <a:t>And you don't have to, you can't talk or you can't interact with the teacher. It’s like a review of three lectures we had You can say your point of view, but you can't have a debate, conversation (Student B)</a:t>
            </a:r>
            <a:endParaRPr lang="en-GB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>
                <a:ea typeface="+mn-lt"/>
                <a:cs typeface="+mn-lt"/>
              </a:rPr>
              <a:t>very little happens […] it is more receiving information…. ‘more like a lecture on our questions</a:t>
            </a:r>
            <a:r>
              <a:rPr lang="en-US">
                <a:ea typeface="+mn-lt"/>
                <a:cs typeface="+mn-lt"/>
              </a:rPr>
              <a:t>’ (Student C)</a:t>
            </a:r>
            <a:endParaRPr lang="en-US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‘</a:t>
            </a:r>
            <a:r>
              <a:rPr lang="en-US" i="1" dirty="0"/>
              <a:t>we spoke more before the reading week and after we </a:t>
            </a:r>
            <a:r>
              <a:rPr lang="en-US" i="1"/>
              <a:t>mainly read, paraphrased or summarised. </a:t>
            </a:r>
            <a:endParaRPr lang="en-GB" dirty="0"/>
          </a:p>
          <a:p>
            <a:pPr marL="0" indent="0">
              <a:buNone/>
            </a:pPr>
            <a:r>
              <a:rPr lang="en-US" i="1"/>
              <a:t>I don’t</a:t>
            </a:r>
            <a:r>
              <a:rPr lang="en-US" i="1" dirty="0"/>
              <a:t> really feel like we had many opportunities to speak’ (Student A)</a:t>
            </a:r>
            <a:endParaRPr lang="en-GB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2917C0-9506-4601-B2D4-6260DEBB2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8914" y="2054406"/>
            <a:ext cx="4976003" cy="550742"/>
          </a:xfrm>
        </p:spPr>
        <p:txBody>
          <a:bodyPr>
            <a:normAutofit/>
          </a:bodyPr>
          <a:lstStyle/>
          <a:p>
            <a:pPr algn="ctr"/>
            <a:r>
              <a:rPr lang="en-GB" sz="3200"/>
              <a:t>IMPACT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0FC3C-F268-46EA-BBD7-53C530A265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73874"/>
            <a:ext cx="5578415" cy="3344811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endParaRPr lang="en-US" i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9740C3-B190-4561-AA58-D4C6EAFDF87F}"/>
              </a:ext>
            </a:extLst>
          </p:cNvPr>
          <p:cNvSpPr txBox="1"/>
          <p:nvPr/>
        </p:nvSpPr>
        <p:spPr>
          <a:xfrm>
            <a:off x="6406550" y="2596551"/>
            <a:ext cx="4986068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 dirty="0"/>
          </a:p>
          <a:p>
            <a:r>
              <a:rPr lang="en-GB" dirty="0"/>
              <a:t>- Oracy Skills Framework  (Mercer et al, 2017) + Exploratory Talk (Mercer and </a:t>
            </a:r>
            <a:r>
              <a:rPr lang="en-GB"/>
              <a:t>Hodgson, 2008,; Coultas and Booth, 2019)</a:t>
            </a:r>
          </a:p>
          <a:p>
            <a:endParaRPr lang="en-GB" dirty="0"/>
          </a:p>
          <a:p>
            <a:r>
              <a:rPr lang="en-GB" dirty="0"/>
              <a:t>- Dipplod et al, 2020  - </a:t>
            </a:r>
            <a:r>
              <a:rPr lang="en-GB" dirty="0">
                <a:hlinkClick r:id="rId3"/>
              </a:rPr>
              <a:t>oral skills development in EAP classes</a:t>
            </a:r>
            <a:r>
              <a:rPr lang="en-GB" dirty="0"/>
              <a:t>  (British </a:t>
            </a:r>
            <a:r>
              <a:rPr lang="en-GB"/>
              <a:t>Council)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Formative Seminar discussion –  Feedback </a:t>
            </a:r>
            <a:r>
              <a:rPr lang="en-GB"/>
              <a:t>form - Reflection  - Summative Seminar </a:t>
            </a:r>
            <a:endParaRPr lang="en-GB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E601F980-1AAA-4D38-84E6-3816D5C2D60E}"/>
              </a:ext>
            </a:extLst>
          </p:cNvPr>
          <p:cNvSpPr/>
          <p:nvPr/>
        </p:nvSpPr>
        <p:spPr>
          <a:xfrm>
            <a:off x="7780250" y="4995758"/>
            <a:ext cx="1639018" cy="5175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426A934-4A57-443F-B7A5-AA58A8B47B85}"/>
              </a:ext>
            </a:extLst>
          </p:cNvPr>
          <p:cNvSpPr txBox="1"/>
          <p:nvPr/>
        </p:nvSpPr>
        <p:spPr>
          <a:xfrm>
            <a:off x="885645" y="2041254"/>
            <a:ext cx="512984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3200"/>
              <a:t>FINDINGS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5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B20DC-643F-41BF-9DD5-26FF360DE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762000"/>
            <a:ext cx="10669588" cy="643054"/>
          </a:xfrm>
        </p:spPr>
        <p:txBody>
          <a:bodyPr/>
          <a:lstStyle/>
          <a:p>
            <a:pPr algn="ctr"/>
            <a:r>
              <a:rPr lang="en-US">
                <a:cs typeface="Calibri Light"/>
              </a:rPr>
              <a:t>EAP vs OTHER CONTENT CLASSES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2C1EC-EBCA-4873-97AF-13D4418EE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90932"/>
            <a:ext cx="5060095" cy="481990"/>
          </a:xfrm>
        </p:spPr>
        <p:txBody>
          <a:bodyPr/>
          <a:lstStyle/>
          <a:p>
            <a:pPr algn="ctr"/>
            <a:r>
              <a:rPr lang="en-US"/>
              <a:t>FINDINGS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67EC26-859B-43C6-B3AC-F08F90878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0102" y="2335584"/>
            <a:ext cx="5677899" cy="388310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i="1">
                <a:cs typeface="Calibri"/>
              </a:rPr>
              <a:t>I feel huge difference between the lecturer or tutors language and the students language.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i="1">
                <a:cs typeface="Calibri"/>
              </a:rPr>
              <a:t> when the teachers speak […] they try to make it clear. But when I talked to students, everything changed. They speak faster, they don't use standard sentence. Yes. it's hard to keep up. especially in the tutorial, </a:t>
            </a:r>
            <a:r>
              <a:rPr lang="en-US">
                <a:cs typeface="Calibri"/>
              </a:rPr>
              <a:t>(Student D )</a:t>
            </a:r>
          </a:p>
          <a:p>
            <a:pPr marL="0" indent="0">
              <a:buNone/>
            </a:pPr>
            <a:endParaRPr lang="en-US" dirty="0">
              <a:ea typeface="+mn-lt"/>
              <a:cs typeface="Calibri"/>
            </a:endParaRPr>
          </a:p>
          <a:p>
            <a:pPr>
              <a:buNone/>
            </a:pPr>
            <a:r>
              <a:rPr lang="en-GB">
                <a:ea typeface="+mn-lt"/>
                <a:cs typeface="+mn-lt"/>
              </a:rPr>
              <a:t>They [local students] are</a:t>
            </a:r>
            <a:r>
              <a:rPr lang="en-US">
                <a:ea typeface="+mn-lt"/>
                <a:cs typeface="+mn-lt"/>
              </a:rPr>
              <a:t> very friendly and helpful. But then it stops there. it's difficult to go further.  There is wall. …  other </a:t>
            </a:r>
            <a:r>
              <a:rPr lang="en-US" dirty="0">
                <a:ea typeface="+mn-lt"/>
                <a:cs typeface="+mn-lt"/>
              </a:rPr>
              <a:t>international students noticed that too (Student B).</a:t>
            </a:r>
            <a:endParaRPr lang="en-US"/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 marL="45720" indent="0">
              <a:lnSpc>
                <a:spcPct val="100000"/>
              </a:lnSpc>
              <a:spcBef>
                <a:spcPct val="20000"/>
              </a:spcBef>
              <a:buNone/>
            </a:pPr>
            <a:r>
              <a:rPr lang="en-US" dirty="0">
                <a:ea typeface="+mn-lt"/>
                <a:cs typeface="+mn-lt"/>
              </a:rPr>
              <a:t>I made a friend. </a:t>
            </a:r>
            <a:r>
              <a:rPr lang="en-US">
                <a:ea typeface="+mn-lt"/>
                <a:cs typeface="+mn-lt"/>
              </a:rPr>
              <a:t>She is French speaker, but she wants to </a:t>
            </a:r>
            <a:r>
              <a:rPr lang="en-US" dirty="0">
                <a:ea typeface="+mn-lt"/>
                <a:cs typeface="+mn-lt"/>
              </a:rPr>
              <a:t>learn English too so both tried to speak English. (Student A)</a:t>
            </a:r>
          </a:p>
          <a:p>
            <a:pPr marL="45720" indent="0">
              <a:lnSpc>
                <a:spcPct val="100000"/>
              </a:lnSpc>
              <a:spcBef>
                <a:spcPct val="20000"/>
              </a:spcBef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C34A3C-2987-4A0C-8D3F-FE09958D5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90932"/>
            <a:ext cx="5183188" cy="481990"/>
          </a:xfrm>
        </p:spPr>
        <p:txBody>
          <a:bodyPr/>
          <a:lstStyle/>
          <a:p>
            <a:pPr algn="ctr"/>
            <a:r>
              <a:rPr lang="en-US">
                <a:cs typeface="Calibri"/>
              </a:rPr>
              <a:t>IMPACT</a:t>
            </a:r>
            <a:endParaRPr lang="en-US" dirty="0">
              <a:cs typeface="Calibri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11ADB9-2341-41DA-A434-41C31D37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8501" y="2335306"/>
            <a:ext cx="5183188" cy="388338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Educational Mobility as a new focus for Part 2: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 - mini survey on what makes a university international</a:t>
            </a:r>
            <a:endParaRPr lang="en-US" dirty="0"/>
          </a:p>
          <a:p>
            <a:pPr marL="0" indent="0">
              <a:buNone/>
            </a:pPr>
            <a:endParaRPr lang="en-US" dirty="0">
              <a:ea typeface="+mn-lt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 - wider context for personal stories: Advance HE report, RA and book chapters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- nuanced discussion on motivations and </a:t>
            </a:r>
            <a:r>
              <a:rPr lang="en-US" dirty="0" err="1">
                <a:cs typeface="Calibri"/>
              </a:rPr>
              <a:t>realitites</a:t>
            </a:r>
            <a:r>
              <a:rPr lang="en-US" dirty="0">
                <a:cs typeface="Calibri"/>
              </a:rPr>
              <a:t> of SA for different groups  of students: </a:t>
            </a:r>
            <a:endParaRPr lang="en-US" dirty="0"/>
          </a:p>
          <a:p>
            <a:pPr marL="0" indent="0">
              <a:buNone/>
            </a:pPr>
            <a:endParaRPr lang="en-US" dirty="0">
              <a:ea typeface="+mn-lt"/>
              <a:cs typeface="Calibri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Calibri"/>
              </a:rPr>
              <a:t>-  </a:t>
            </a:r>
            <a:r>
              <a:rPr lang="en-US" dirty="0" err="1">
                <a:ea typeface="+mn-lt"/>
                <a:cs typeface="Calibri"/>
              </a:rPr>
              <a:t>problematise</a:t>
            </a:r>
            <a:r>
              <a:rPr lang="en-US" dirty="0">
                <a:ea typeface="+mn-lt"/>
                <a:cs typeface="Calibri"/>
              </a:rPr>
              <a:t> native speaker, learn about global varieties of English and de-</a:t>
            </a:r>
            <a:r>
              <a:rPr lang="en-US" dirty="0" err="1">
                <a:ea typeface="+mn-lt"/>
                <a:cs typeface="Calibri"/>
              </a:rPr>
              <a:t>demonise</a:t>
            </a:r>
            <a:r>
              <a:rPr lang="en-US" dirty="0">
                <a:ea typeface="+mn-lt"/>
                <a:cs typeface="Calibri"/>
              </a:rPr>
              <a:t> co-national and international friendships,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>
              <a:buFontTx/>
              <a:buChar char="-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071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A65BC44-FF46-403B-8F18-A456A85E3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20D9F0-5EA3-411B-A9BE-29D368260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6000" dirty="0"/>
              <a:t>Thank you for listening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273107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608</TotalTime>
  <Words>1702</Words>
  <Application>Microsoft Macintosh PowerPoint</Application>
  <PresentationFormat>Widescreen</PresentationFormat>
  <Paragraphs>190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Vapor Trail</vt:lpstr>
      <vt:lpstr>‘They are friendly, but then there is a wall’ </vt:lpstr>
      <vt:lpstr>Outline </vt:lpstr>
      <vt:lpstr>Study Abroad literature overview</vt:lpstr>
      <vt:lpstr>Linguistic gain </vt:lpstr>
      <vt:lpstr>Scholarship project</vt:lpstr>
      <vt:lpstr>Expectations </vt:lpstr>
      <vt:lpstr>Interactions in Academic Spaces</vt:lpstr>
      <vt:lpstr>EAP vs OTHER CONTENT CLASSES</vt:lpstr>
      <vt:lpstr>PowerPoint Presentation</vt:lpstr>
      <vt:lpstr>List of references</vt:lpstr>
      <vt:lpstr>List of 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Pringle</dc:creator>
  <cp:lastModifiedBy>Hugh Whitby</cp:lastModifiedBy>
  <cp:revision>2274</cp:revision>
  <cp:lastPrinted>2021-03-26T21:48:58Z</cp:lastPrinted>
  <dcterms:created xsi:type="dcterms:W3CDTF">2021-03-24T13:52:36Z</dcterms:created>
  <dcterms:modified xsi:type="dcterms:W3CDTF">2021-03-26T22:40:11Z</dcterms:modified>
</cp:coreProperties>
</file>