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6" r:id="rId2"/>
    <p:sldId id="290" r:id="rId3"/>
    <p:sldId id="258" r:id="rId4"/>
    <p:sldId id="280" r:id="rId5"/>
    <p:sldId id="287" r:id="rId6"/>
    <p:sldId id="285" r:id="rId7"/>
    <p:sldId id="275" r:id="rId8"/>
    <p:sldId id="276" r:id="rId9"/>
    <p:sldId id="277" r:id="rId10"/>
    <p:sldId id="264" r:id="rId11"/>
    <p:sldId id="281" r:id="rId12"/>
    <p:sldId id="293" r:id="rId13"/>
    <p:sldId id="292" r:id="rId14"/>
    <p:sldId id="283" r:id="rId15"/>
    <p:sldId id="278" r:id="rId16"/>
    <p:sldId id="259" r:id="rId17"/>
    <p:sldId id="263" r:id="rId18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 autoAdjust="0"/>
    <p:restoredTop sz="83661" autoAdjust="0"/>
  </p:normalViewPr>
  <p:slideViewPr>
    <p:cSldViewPr snapToGrid="0">
      <p:cViewPr varScale="1">
        <p:scale>
          <a:sx n="95" d="100"/>
          <a:sy n="95" d="100"/>
        </p:scale>
        <p:origin x="10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7D096E-B6C8-4C88-8F28-EBB6B90A0B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FFDDA3-760C-4841-BB25-6FB8824525F2}">
      <dgm:prSet/>
      <dgm:spPr/>
      <dgm:t>
        <a:bodyPr/>
        <a:lstStyle/>
        <a:p>
          <a:r>
            <a:rPr lang="en-GB"/>
            <a:t>Durham University (DU) has an agreement with the Mexican Science and Technology Council (Conacyt)</a:t>
          </a:r>
          <a:endParaRPr lang="en-US"/>
        </a:p>
      </dgm:t>
    </dgm:pt>
    <dgm:pt modelId="{C35041A5-35F5-47E0-848C-4AE97413D1AC}" type="parTrans" cxnId="{2883B849-B663-401A-8020-A91191888A1B}">
      <dgm:prSet/>
      <dgm:spPr/>
      <dgm:t>
        <a:bodyPr/>
        <a:lstStyle/>
        <a:p>
          <a:endParaRPr lang="en-US"/>
        </a:p>
      </dgm:t>
    </dgm:pt>
    <dgm:pt modelId="{5BEE2206-BC09-4F4D-9428-E84AAABFEAAE}" type="sibTrans" cxnId="{2883B849-B663-401A-8020-A91191888A1B}">
      <dgm:prSet/>
      <dgm:spPr/>
      <dgm:t>
        <a:bodyPr/>
        <a:lstStyle/>
        <a:p>
          <a:endParaRPr lang="en-US"/>
        </a:p>
      </dgm:t>
    </dgm:pt>
    <dgm:pt modelId="{EB1A85FF-9743-4B16-8FEE-93AF758A41DF}">
      <dgm:prSet/>
      <dgm:spPr/>
      <dgm:t>
        <a:bodyPr/>
        <a:lstStyle/>
        <a:p>
          <a:r>
            <a:rPr lang="en-GB"/>
            <a:t>Students are funded by Conacyt and take part in postgraduate training at the Durham Energy Institute (DEI)</a:t>
          </a:r>
          <a:endParaRPr lang="en-US"/>
        </a:p>
      </dgm:t>
    </dgm:pt>
    <dgm:pt modelId="{E29F4045-E19D-4DA6-9E98-A8E4C82C26DF}" type="parTrans" cxnId="{69D81D65-1CDF-4C98-BFEF-F4086926303C}">
      <dgm:prSet/>
      <dgm:spPr/>
      <dgm:t>
        <a:bodyPr/>
        <a:lstStyle/>
        <a:p>
          <a:endParaRPr lang="en-US"/>
        </a:p>
      </dgm:t>
    </dgm:pt>
    <dgm:pt modelId="{77C95326-10CE-42DA-B3EB-7447B7A44E04}" type="sibTrans" cxnId="{69D81D65-1CDF-4C98-BFEF-F4086926303C}">
      <dgm:prSet/>
      <dgm:spPr/>
      <dgm:t>
        <a:bodyPr/>
        <a:lstStyle/>
        <a:p>
          <a:endParaRPr lang="en-US"/>
        </a:p>
      </dgm:t>
    </dgm:pt>
    <dgm:pt modelId="{0BC80448-A714-4B33-8A15-A99C1E192CAC}">
      <dgm:prSet/>
      <dgm:spPr/>
      <dgm:t>
        <a:bodyPr/>
        <a:lstStyle/>
        <a:p>
          <a:r>
            <a:rPr lang="en-GB"/>
            <a:t>Conacyt main source of gov support for sts wanting to study abroad</a:t>
          </a:r>
          <a:endParaRPr lang="en-US"/>
        </a:p>
      </dgm:t>
    </dgm:pt>
    <dgm:pt modelId="{819DCD80-D11A-41B4-B965-FAA624F0FA8E}" type="parTrans" cxnId="{5E816188-5A51-4DA6-A8CB-D8E912D4EE5B}">
      <dgm:prSet/>
      <dgm:spPr/>
      <dgm:t>
        <a:bodyPr/>
        <a:lstStyle/>
        <a:p>
          <a:endParaRPr lang="en-US"/>
        </a:p>
      </dgm:t>
    </dgm:pt>
    <dgm:pt modelId="{EE809771-C8DE-4B12-8F33-70EF68014D12}" type="sibTrans" cxnId="{5E816188-5A51-4DA6-A8CB-D8E912D4EE5B}">
      <dgm:prSet/>
      <dgm:spPr/>
      <dgm:t>
        <a:bodyPr/>
        <a:lstStyle/>
        <a:p>
          <a:endParaRPr lang="en-US"/>
        </a:p>
      </dgm:t>
    </dgm:pt>
    <dgm:pt modelId="{EB2F2598-60B5-4F8E-B0E7-7EAEB91421A0}">
      <dgm:prSet/>
      <dgm:spPr/>
      <dgm:t>
        <a:bodyPr/>
        <a:lstStyle/>
        <a:p>
          <a:r>
            <a:rPr lang="en-GB"/>
            <a:t>Provides opportunity for academically excellent Mexican students from disadvantaged backgrounds to undertake postgraduate studies in Durham</a:t>
          </a:r>
          <a:endParaRPr lang="en-US"/>
        </a:p>
      </dgm:t>
    </dgm:pt>
    <dgm:pt modelId="{281DE948-C713-42A2-8CAC-CF2F1C1FB72C}" type="parTrans" cxnId="{58183DBC-1EEE-4C15-BF45-440AC2D6F3F6}">
      <dgm:prSet/>
      <dgm:spPr/>
      <dgm:t>
        <a:bodyPr/>
        <a:lstStyle/>
        <a:p>
          <a:endParaRPr lang="en-US"/>
        </a:p>
      </dgm:t>
    </dgm:pt>
    <dgm:pt modelId="{BB1F04BB-B1CC-4204-918E-5244864784DE}" type="sibTrans" cxnId="{58183DBC-1EEE-4C15-BF45-440AC2D6F3F6}">
      <dgm:prSet/>
      <dgm:spPr/>
      <dgm:t>
        <a:bodyPr/>
        <a:lstStyle/>
        <a:p>
          <a:endParaRPr lang="en-US"/>
        </a:p>
      </dgm:t>
    </dgm:pt>
    <dgm:pt modelId="{4833FA1E-FFBD-4352-BA8C-8CFDC6A132B2}">
      <dgm:prSet/>
      <dgm:spPr/>
      <dgm:t>
        <a:bodyPr/>
        <a:lstStyle/>
        <a:p>
          <a:r>
            <a:rPr lang="en-GB" dirty="0"/>
            <a:t>High level students increase the diversity of student body at UK universities – especially within sciences</a:t>
          </a:r>
          <a:endParaRPr lang="en-US" dirty="0"/>
        </a:p>
      </dgm:t>
    </dgm:pt>
    <dgm:pt modelId="{FED15D23-BAC3-45E0-A36E-FB5E137A337A}" type="parTrans" cxnId="{09C7B8AC-D34B-4BDE-A38E-9DD97E4F1A37}">
      <dgm:prSet/>
      <dgm:spPr/>
      <dgm:t>
        <a:bodyPr/>
        <a:lstStyle/>
        <a:p>
          <a:endParaRPr lang="en-US"/>
        </a:p>
      </dgm:t>
    </dgm:pt>
    <dgm:pt modelId="{939F581B-74CC-4C7F-AD94-E83C7C388655}" type="sibTrans" cxnId="{09C7B8AC-D34B-4BDE-A38E-9DD97E4F1A37}">
      <dgm:prSet/>
      <dgm:spPr/>
      <dgm:t>
        <a:bodyPr/>
        <a:lstStyle/>
        <a:p>
          <a:endParaRPr lang="en-US"/>
        </a:p>
      </dgm:t>
    </dgm:pt>
    <dgm:pt modelId="{6D6D88FE-8E9D-479D-908C-0C7E7E40A434}">
      <dgm:prSet/>
      <dgm:spPr/>
      <dgm:t>
        <a:bodyPr/>
        <a:lstStyle/>
        <a:p>
          <a:r>
            <a:rPr lang="en-GB"/>
            <a:t>High visibility project – important for UK unis / ‘good news’ project for Mexican governmental agencies</a:t>
          </a:r>
          <a:endParaRPr lang="en-US"/>
        </a:p>
      </dgm:t>
    </dgm:pt>
    <dgm:pt modelId="{EBCE5D8B-2AEE-496B-8874-B462A469E462}" type="parTrans" cxnId="{F115C450-FDA1-46CF-83CA-54C2F54D7DAD}">
      <dgm:prSet/>
      <dgm:spPr/>
      <dgm:t>
        <a:bodyPr/>
        <a:lstStyle/>
        <a:p>
          <a:endParaRPr lang="en-US"/>
        </a:p>
      </dgm:t>
    </dgm:pt>
    <dgm:pt modelId="{6DC695C7-59EF-4B36-A04E-FCFB27FFCBA2}" type="sibTrans" cxnId="{F115C450-FDA1-46CF-83CA-54C2F54D7DAD}">
      <dgm:prSet/>
      <dgm:spPr/>
      <dgm:t>
        <a:bodyPr/>
        <a:lstStyle/>
        <a:p>
          <a:endParaRPr lang="en-US"/>
        </a:p>
      </dgm:t>
    </dgm:pt>
    <dgm:pt modelId="{7300B601-F242-4E5C-94FA-F73FE795143D}">
      <dgm:prSet/>
      <dgm:spPr/>
      <dgm:t>
        <a:bodyPr/>
        <a:lstStyle/>
        <a:p>
          <a:r>
            <a:rPr lang="en-GB" dirty="0"/>
            <a:t>Focus on energy – especially renewables – high priority for Mexican government</a:t>
          </a:r>
          <a:endParaRPr lang="en-US" dirty="0"/>
        </a:p>
      </dgm:t>
    </dgm:pt>
    <dgm:pt modelId="{FD2AF431-963F-43DB-A9B7-D06CD8311232}" type="parTrans" cxnId="{2C9DB7A2-4597-4657-8CDF-5A3F9B2C299A}">
      <dgm:prSet/>
      <dgm:spPr/>
      <dgm:t>
        <a:bodyPr/>
        <a:lstStyle/>
        <a:p>
          <a:endParaRPr lang="en-US"/>
        </a:p>
      </dgm:t>
    </dgm:pt>
    <dgm:pt modelId="{DB2BA092-3474-4AF1-93C6-FF42ACDD561A}" type="sibTrans" cxnId="{2C9DB7A2-4597-4657-8CDF-5A3F9B2C299A}">
      <dgm:prSet/>
      <dgm:spPr/>
      <dgm:t>
        <a:bodyPr/>
        <a:lstStyle/>
        <a:p>
          <a:endParaRPr lang="en-US"/>
        </a:p>
      </dgm:t>
    </dgm:pt>
    <dgm:pt modelId="{5FCE8901-F081-44B9-ACF0-301CD22DF3E1}" type="pres">
      <dgm:prSet presAssocID="{287D096E-B6C8-4C88-8F28-EBB6B90A0BC0}" presName="linear" presStyleCnt="0">
        <dgm:presLayoutVars>
          <dgm:animLvl val="lvl"/>
          <dgm:resizeHandles val="exact"/>
        </dgm:presLayoutVars>
      </dgm:prSet>
      <dgm:spPr/>
    </dgm:pt>
    <dgm:pt modelId="{2564E988-5BB2-4E05-9A6A-A9B74F47BAC1}" type="pres">
      <dgm:prSet presAssocID="{FEFFDDA3-760C-4841-BB25-6FB8824525F2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7558F1B-48B7-4A94-A93E-AC59F53953E3}" type="pres">
      <dgm:prSet presAssocID="{5BEE2206-BC09-4F4D-9428-E84AAABFEAAE}" presName="spacer" presStyleCnt="0"/>
      <dgm:spPr/>
    </dgm:pt>
    <dgm:pt modelId="{44054714-C526-4F24-8BDD-E64B960DF531}" type="pres">
      <dgm:prSet presAssocID="{EB1A85FF-9743-4B16-8FEE-93AF758A41DF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E0C3B59E-168F-4439-AC0B-5D690804052B}" type="pres">
      <dgm:prSet presAssocID="{77C95326-10CE-42DA-B3EB-7447B7A44E04}" presName="spacer" presStyleCnt="0"/>
      <dgm:spPr/>
    </dgm:pt>
    <dgm:pt modelId="{97651F4A-6F8D-49CE-BD57-C8679376B484}" type="pres">
      <dgm:prSet presAssocID="{0BC80448-A714-4B33-8A15-A99C1E192CAC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BF2720A1-526B-42C7-A65A-9F49A15B15A1}" type="pres">
      <dgm:prSet presAssocID="{EE809771-C8DE-4B12-8F33-70EF68014D12}" presName="spacer" presStyleCnt="0"/>
      <dgm:spPr/>
    </dgm:pt>
    <dgm:pt modelId="{A64522C7-B4EE-4332-9197-DA1CF225C1A4}" type="pres">
      <dgm:prSet presAssocID="{EB2F2598-60B5-4F8E-B0E7-7EAEB91421A0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3F60EB70-3B48-4C03-AD7B-14694488A533}" type="pres">
      <dgm:prSet presAssocID="{BB1F04BB-B1CC-4204-918E-5244864784DE}" presName="spacer" presStyleCnt="0"/>
      <dgm:spPr/>
    </dgm:pt>
    <dgm:pt modelId="{7E8A0D61-9CE4-4400-83C4-D94344F87151}" type="pres">
      <dgm:prSet presAssocID="{4833FA1E-FFBD-4352-BA8C-8CFDC6A132B2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2C51225C-6D41-440C-8AE3-786D88590800}" type="pres">
      <dgm:prSet presAssocID="{939F581B-74CC-4C7F-AD94-E83C7C388655}" presName="spacer" presStyleCnt="0"/>
      <dgm:spPr/>
    </dgm:pt>
    <dgm:pt modelId="{DF1D230F-BBDF-47B6-ADE6-D368C9AF0217}" type="pres">
      <dgm:prSet presAssocID="{6D6D88FE-8E9D-479D-908C-0C7E7E40A434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740A3685-1FC9-4B78-9EC6-2A97C13FE0F4}" type="pres">
      <dgm:prSet presAssocID="{6DC695C7-59EF-4B36-A04E-FCFB27FFCBA2}" presName="spacer" presStyleCnt="0"/>
      <dgm:spPr/>
    </dgm:pt>
    <dgm:pt modelId="{0D28F8E1-F056-4F4E-9687-6A71917ED546}" type="pres">
      <dgm:prSet presAssocID="{7300B601-F242-4E5C-94FA-F73FE795143D}" presName="parentText" presStyleLbl="node1" presStyleIdx="6" presStyleCnt="7" custLinFactNeighborX="-1702" custLinFactNeighborY="51032">
        <dgm:presLayoutVars>
          <dgm:chMax val="0"/>
          <dgm:bulletEnabled val="1"/>
        </dgm:presLayoutVars>
      </dgm:prSet>
      <dgm:spPr/>
    </dgm:pt>
  </dgm:ptLst>
  <dgm:cxnLst>
    <dgm:cxn modelId="{FF6D3407-EE66-4729-B586-ADD6126437EB}" type="presOf" srcId="{EB2F2598-60B5-4F8E-B0E7-7EAEB91421A0}" destId="{A64522C7-B4EE-4332-9197-DA1CF225C1A4}" srcOrd="0" destOrd="0" presId="urn:microsoft.com/office/officeart/2005/8/layout/vList2"/>
    <dgm:cxn modelId="{6488A846-DF75-4C27-8554-B4771969E530}" type="presOf" srcId="{0BC80448-A714-4B33-8A15-A99C1E192CAC}" destId="{97651F4A-6F8D-49CE-BD57-C8679376B484}" srcOrd="0" destOrd="0" presId="urn:microsoft.com/office/officeart/2005/8/layout/vList2"/>
    <dgm:cxn modelId="{2883B849-B663-401A-8020-A91191888A1B}" srcId="{287D096E-B6C8-4C88-8F28-EBB6B90A0BC0}" destId="{FEFFDDA3-760C-4841-BB25-6FB8824525F2}" srcOrd="0" destOrd="0" parTransId="{C35041A5-35F5-47E0-848C-4AE97413D1AC}" sibTransId="{5BEE2206-BC09-4F4D-9428-E84AAABFEAAE}"/>
    <dgm:cxn modelId="{D80EFC4A-8994-4279-8FE3-62C2F79A9F6B}" type="presOf" srcId="{FEFFDDA3-760C-4841-BB25-6FB8824525F2}" destId="{2564E988-5BB2-4E05-9A6A-A9B74F47BAC1}" srcOrd="0" destOrd="0" presId="urn:microsoft.com/office/officeart/2005/8/layout/vList2"/>
    <dgm:cxn modelId="{F115C450-FDA1-46CF-83CA-54C2F54D7DAD}" srcId="{287D096E-B6C8-4C88-8F28-EBB6B90A0BC0}" destId="{6D6D88FE-8E9D-479D-908C-0C7E7E40A434}" srcOrd="5" destOrd="0" parTransId="{EBCE5D8B-2AEE-496B-8874-B462A469E462}" sibTransId="{6DC695C7-59EF-4B36-A04E-FCFB27FFCBA2}"/>
    <dgm:cxn modelId="{69D81D65-1CDF-4C98-BFEF-F4086926303C}" srcId="{287D096E-B6C8-4C88-8F28-EBB6B90A0BC0}" destId="{EB1A85FF-9743-4B16-8FEE-93AF758A41DF}" srcOrd="1" destOrd="0" parTransId="{E29F4045-E19D-4DA6-9E98-A8E4C82C26DF}" sibTransId="{77C95326-10CE-42DA-B3EB-7447B7A44E04}"/>
    <dgm:cxn modelId="{5E816188-5A51-4DA6-A8CB-D8E912D4EE5B}" srcId="{287D096E-B6C8-4C88-8F28-EBB6B90A0BC0}" destId="{0BC80448-A714-4B33-8A15-A99C1E192CAC}" srcOrd="2" destOrd="0" parTransId="{819DCD80-D11A-41B4-B965-FAA624F0FA8E}" sibTransId="{EE809771-C8DE-4B12-8F33-70EF68014D12}"/>
    <dgm:cxn modelId="{744A80A2-B896-40D8-92AD-562C67E1D7F9}" type="presOf" srcId="{6D6D88FE-8E9D-479D-908C-0C7E7E40A434}" destId="{DF1D230F-BBDF-47B6-ADE6-D368C9AF0217}" srcOrd="0" destOrd="0" presId="urn:microsoft.com/office/officeart/2005/8/layout/vList2"/>
    <dgm:cxn modelId="{2C9DB7A2-4597-4657-8CDF-5A3F9B2C299A}" srcId="{287D096E-B6C8-4C88-8F28-EBB6B90A0BC0}" destId="{7300B601-F242-4E5C-94FA-F73FE795143D}" srcOrd="6" destOrd="0" parTransId="{FD2AF431-963F-43DB-A9B7-D06CD8311232}" sibTransId="{DB2BA092-3474-4AF1-93C6-FF42ACDD561A}"/>
    <dgm:cxn modelId="{09C7B8AC-D34B-4BDE-A38E-9DD97E4F1A37}" srcId="{287D096E-B6C8-4C88-8F28-EBB6B90A0BC0}" destId="{4833FA1E-FFBD-4352-BA8C-8CFDC6A132B2}" srcOrd="4" destOrd="0" parTransId="{FED15D23-BAC3-45E0-A36E-FB5E137A337A}" sibTransId="{939F581B-74CC-4C7F-AD94-E83C7C388655}"/>
    <dgm:cxn modelId="{58183DBC-1EEE-4C15-BF45-440AC2D6F3F6}" srcId="{287D096E-B6C8-4C88-8F28-EBB6B90A0BC0}" destId="{EB2F2598-60B5-4F8E-B0E7-7EAEB91421A0}" srcOrd="3" destOrd="0" parTransId="{281DE948-C713-42A2-8CAC-CF2F1C1FB72C}" sibTransId="{BB1F04BB-B1CC-4204-918E-5244864784DE}"/>
    <dgm:cxn modelId="{38323AC2-BE1D-48C4-A9AA-02BBDCDBC398}" type="presOf" srcId="{EB1A85FF-9743-4B16-8FEE-93AF758A41DF}" destId="{44054714-C526-4F24-8BDD-E64B960DF531}" srcOrd="0" destOrd="0" presId="urn:microsoft.com/office/officeart/2005/8/layout/vList2"/>
    <dgm:cxn modelId="{2EFF70CD-8358-4360-BEE9-3743A34B693D}" type="presOf" srcId="{7300B601-F242-4E5C-94FA-F73FE795143D}" destId="{0D28F8E1-F056-4F4E-9687-6A71917ED546}" srcOrd="0" destOrd="0" presId="urn:microsoft.com/office/officeart/2005/8/layout/vList2"/>
    <dgm:cxn modelId="{63D961F3-3A7D-410A-A0B9-B8FE72F0283E}" type="presOf" srcId="{287D096E-B6C8-4C88-8F28-EBB6B90A0BC0}" destId="{5FCE8901-F081-44B9-ACF0-301CD22DF3E1}" srcOrd="0" destOrd="0" presId="urn:microsoft.com/office/officeart/2005/8/layout/vList2"/>
    <dgm:cxn modelId="{B422A9F6-23E9-43D0-9CDC-1E5145C4C1C4}" type="presOf" srcId="{4833FA1E-FFBD-4352-BA8C-8CFDC6A132B2}" destId="{7E8A0D61-9CE4-4400-83C4-D94344F87151}" srcOrd="0" destOrd="0" presId="urn:microsoft.com/office/officeart/2005/8/layout/vList2"/>
    <dgm:cxn modelId="{A769C3DD-20AB-4888-9A03-584886D055C0}" type="presParOf" srcId="{5FCE8901-F081-44B9-ACF0-301CD22DF3E1}" destId="{2564E988-5BB2-4E05-9A6A-A9B74F47BAC1}" srcOrd="0" destOrd="0" presId="urn:microsoft.com/office/officeart/2005/8/layout/vList2"/>
    <dgm:cxn modelId="{97915ABD-1992-4061-AC4E-BB78351F7532}" type="presParOf" srcId="{5FCE8901-F081-44B9-ACF0-301CD22DF3E1}" destId="{C7558F1B-48B7-4A94-A93E-AC59F53953E3}" srcOrd="1" destOrd="0" presId="urn:microsoft.com/office/officeart/2005/8/layout/vList2"/>
    <dgm:cxn modelId="{C382AF5C-1241-4872-8CD3-3A7D6690831F}" type="presParOf" srcId="{5FCE8901-F081-44B9-ACF0-301CD22DF3E1}" destId="{44054714-C526-4F24-8BDD-E64B960DF531}" srcOrd="2" destOrd="0" presId="urn:microsoft.com/office/officeart/2005/8/layout/vList2"/>
    <dgm:cxn modelId="{556C44AB-9848-4F19-907F-8275B73ACE16}" type="presParOf" srcId="{5FCE8901-F081-44B9-ACF0-301CD22DF3E1}" destId="{E0C3B59E-168F-4439-AC0B-5D690804052B}" srcOrd="3" destOrd="0" presId="urn:microsoft.com/office/officeart/2005/8/layout/vList2"/>
    <dgm:cxn modelId="{80668AF7-ABE2-4178-BFBE-2021E2AABBE3}" type="presParOf" srcId="{5FCE8901-F081-44B9-ACF0-301CD22DF3E1}" destId="{97651F4A-6F8D-49CE-BD57-C8679376B484}" srcOrd="4" destOrd="0" presId="urn:microsoft.com/office/officeart/2005/8/layout/vList2"/>
    <dgm:cxn modelId="{C699C166-82E0-43D2-B398-B508D4164749}" type="presParOf" srcId="{5FCE8901-F081-44B9-ACF0-301CD22DF3E1}" destId="{BF2720A1-526B-42C7-A65A-9F49A15B15A1}" srcOrd="5" destOrd="0" presId="urn:microsoft.com/office/officeart/2005/8/layout/vList2"/>
    <dgm:cxn modelId="{98BEBC7E-FC99-41C6-875D-FA50955A8895}" type="presParOf" srcId="{5FCE8901-F081-44B9-ACF0-301CD22DF3E1}" destId="{A64522C7-B4EE-4332-9197-DA1CF225C1A4}" srcOrd="6" destOrd="0" presId="urn:microsoft.com/office/officeart/2005/8/layout/vList2"/>
    <dgm:cxn modelId="{4984EFAB-AAAA-42A1-8536-CB8BB1DA1430}" type="presParOf" srcId="{5FCE8901-F081-44B9-ACF0-301CD22DF3E1}" destId="{3F60EB70-3B48-4C03-AD7B-14694488A533}" srcOrd="7" destOrd="0" presId="urn:microsoft.com/office/officeart/2005/8/layout/vList2"/>
    <dgm:cxn modelId="{C7188D29-C5BA-4E63-8297-894D2E7E3A5F}" type="presParOf" srcId="{5FCE8901-F081-44B9-ACF0-301CD22DF3E1}" destId="{7E8A0D61-9CE4-4400-83C4-D94344F87151}" srcOrd="8" destOrd="0" presId="urn:microsoft.com/office/officeart/2005/8/layout/vList2"/>
    <dgm:cxn modelId="{DF515527-FB5D-48BB-90BE-52F55B074D3A}" type="presParOf" srcId="{5FCE8901-F081-44B9-ACF0-301CD22DF3E1}" destId="{2C51225C-6D41-440C-8AE3-786D88590800}" srcOrd="9" destOrd="0" presId="urn:microsoft.com/office/officeart/2005/8/layout/vList2"/>
    <dgm:cxn modelId="{7331FEDF-B75B-4CF5-AF22-D77CED502FCB}" type="presParOf" srcId="{5FCE8901-F081-44B9-ACF0-301CD22DF3E1}" destId="{DF1D230F-BBDF-47B6-ADE6-D368C9AF0217}" srcOrd="10" destOrd="0" presId="urn:microsoft.com/office/officeart/2005/8/layout/vList2"/>
    <dgm:cxn modelId="{D8591B1F-79DE-4843-9F55-0CFCECF183A2}" type="presParOf" srcId="{5FCE8901-F081-44B9-ACF0-301CD22DF3E1}" destId="{740A3685-1FC9-4B78-9EC6-2A97C13FE0F4}" srcOrd="11" destOrd="0" presId="urn:microsoft.com/office/officeart/2005/8/layout/vList2"/>
    <dgm:cxn modelId="{2FED58A1-7872-4164-870E-53D0664931B0}" type="presParOf" srcId="{5FCE8901-F081-44B9-ACF0-301CD22DF3E1}" destId="{0D28F8E1-F056-4F4E-9687-6A71917ED546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AE5CC0-9C37-4719-921B-6EB45B17AC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0B4BE1-BB55-499C-B6DC-E4BCD6112D86}">
      <dgm:prSet/>
      <dgm:spPr/>
      <dgm:t>
        <a:bodyPr/>
        <a:lstStyle/>
        <a:p>
          <a:r>
            <a:rPr lang="en-GB" dirty="0"/>
            <a:t>Equality of opportunity for those students with good English but without the language requirement necessary for PG study</a:t>
          </a:r>
          <a:endParaRPr lang="en-US" dirty="0"/>
        </a:p>
      </dgm:t>
    </dgm:pt>
    <dgm:pt modelId="{552B6B12-3A76-4905-940B-934354972E5F}" type="parTrans" cxnId="{EB14C2A1-D5D3-462D-AA20-8DEF8028A8D1}">
      <dgm:prSet/>
      <dgm:spPr/>
      <dgm:t>
        <a:bodyPr/>
        <a:lstStyle/>
        <a:p>
          <a:endParaRPr lang="en-US"/>
        </a:p>
      </dgm:t>
    </dgm:pt>
    <dgm:pt modelId="{B08A4C90-19EE-4D45-A87F-349AE1DACE8C}" type="sibTrans" cxnId="{EB14C2A1-D5D3-462D-AA20-8DEF8028A8D1}">
      <dgm:prSet/>
      <dgm:spPr/>
      <dgm:t>
        <a:bodyPr/>
        <a:lstStyle/>
        <a:p>
          <a:endParaRPr lang="en-US"/>
        </a:p>
      </dgm:t>
    </dgm:pt>
    <dgm:pt modelId="{450CC335-11DD-4516-B594-EC2178A9D70E}">
      <dgm:prSet/>
      <dgm:spPr/>
      <dgm:t>
        <a:bodyPr/>
        <a:lstStyle/>
        <a:p>
          <a:r>
            <a:rPr lang="en-GB"/>
            <a:t>Same quality and standard as our on-site provision</a:t>
          </a:r>
          <a:endParaRPr lang="en-US"/>
        </a:p>
      </dgm:t>
    </dgm:pt>
    <dgm:pt modelId="{B008C087-C589-48B8-804F-CA62EFD883E8}" type="parTrans" cxnId="{A794B199-49FF-45AE-B074-23BFF470537B}">
      <dgm:prSet/>
      <dgm:spPr/>
      <dgm:t>
        <a:bodyPr/>
        <a:lstStyle/>
        <a:p>
          <a:endParaRPr lang="en-US"/>
        </a:p>
      </dgm:t>
    </dgm:pt>
    <dgm:pt modelId="{35F241A1-A80A-4F30-A8A0-DD2FBC53AC79}" type="sibTrans" cxnId="{A794B199-49FF-45AE-B074-23BFF470537B}">
      <dgm:prSet/>
      <dgm:spPr/>
      <dgm:t>
        <a:bodyPr/>
        <a:lstStyle/>
        <a:p>
          <a:endParaRPr lang="en-US"/>
        </a:p>
      </dgm:t>
    </dgm:pt>
    <dgm:pt modelId="{7AB92F44-37F6-40A9-B83E-F75AAF303078}">
      <dgm:prSet/>
      <dgm:spPr/>
      <dgm:t>
        <a:bodyPr/>
        <a:lstStyle/>
        <a:p>
          <a:r>
            <a:rPr lang="en-GB"/>
            <a:t>Students funded by Citibanemex,the Mexican National Bank</a:t>
          </a:r>
          <a:endParaRPr lang="en-US"/>
        </a:p>
      </dgm:t>
    </dgm:pt>
    <dgm:pt modelId="{E2DFD17F-F610-40C8-9CF9-FC55DAB19521}" type="parTrans" cxnId="{3A0A16D1-DFB1-4AFD-82ED-879AF9CEBFFC}">
      <dgm:prSet/>
      <dgm:spPr/>
      <dgm:t>
        <a:bodyPr/>
        <a:lstStyle/>
        <a:p>
          <a:endParaRPr lang="en-US"/>
        </a:p>
      </dgm:t>
    </dgm:pt>
    <dgm:pt modelId="{8C778B16-1343-43BD-9065-8C884DC1C3F9}" type="sibTrans" cxnId="{3A0A16D1-DFB1-4AFD-82ED-879AF9CEBFFC}">
      <dgm:prSet/>
      <dgm:spPr/>
      <dgm:t>
        <a:bodyPr/>
        <a:lstStyle/>
        <a:p>
          <a:endParaRPr lang="en-US"/>
        </a:p>
      </dgm:t>
    </dgm:pt>
    <dgm:pt modelId="{2E2F24B3-D2D4-4D92-9C3B-3B8C18AE79CA}">
      <dgm:prSet/>
      <dgm:spPr/>
      <dgm:t>
        <a:bodyPr/>
        <a:lstStyle/>
        <a:p>
          <a:r>
            <a:rPr lang="en-GB" dirty="0"/>
            <a:t>Approximately 300 students completed the programme to date</a:t>
          </a:r>
          <a:endParaRPr lang="en-US" dirty="0"/>
        </a:p>
      </dgm:t>
    </dgm:pt>
    <dgm:pt modelId="{1FD7C2E4-D559-4BA9-AE7E-AC47D336EFC4}" type="parTrans" cxnId="{378DE2EB-8247-433A-8331-3971B6322395}">
      <dgm:prSet/>
      <dgm:spPr/>
      <dgm:t>
        <a:bodyPr/>
        <a:lstStyle/>
        <a:p>
          <a:endParaRPr lang="en-US"/>
        </a:p>
      </dgm:t>
    </dgm:pt>
    <dgm:pt modelId="{91FB97BE-B32E-4267-85EF-4BA17CA1F96A}" type="sibTrans" cxnId="{378DE2EB-8247-433A-8331-3971B6322395}">
      <dgm:prSet/>
      <dgm:spPr/>
      <dgm:t>
        <a:bodyPr/>
        <a:lstStyle/>
        <a:p>
          <a:endParaRPr lang="en-US"/>
        </a:p>
      </dgm:t>
    </dgm:pt>
    <dgm:pt modelId="{4CF7D015-6773-4DFF-A174-B84F89AEA7DB}" type="pres">
      <dgm:prSet presAssocID="{77AE5CC0-9C37-4719-921B-6EB45B17ACC4}" presName="linear" presStyleCnt="0">
        <dgm:presLayoutVars>
          <dgm:animLvl val="lvl"/>
          <dgm:resizeHandles val="exact"/>
        </dgm:presLayoutVars>
      </dgm:prSet>
      <dgm:spPr/>
    </dgm:pt>
    <dgm:pt modelId="{86D2F4FE-7352-4B70-883F-D2B3B9F8CE9F}" type="pres">
      <dgm:prSet presAssocID="{FA0B4BE1-BB55-499C-B6DC-E4BCD6112D8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505AC25-75D1-49C0-A7AC-ACBFEC8B5867}" type="pres">
      <dgm:prSet presAssocID="{B08A4C90-19EE-4D45-A87F-349AE1DACE8C}" presName="spacer" presStyleCnt="0"/>
      <dgm:spPr/>
    </dgm:pt>
    <dgm:pt modelId="{C0C45083-E657-4F57-9ED2-E2E06A532279}" type="pres">
      <dgm:prSet presAssocID="{450CC335-11DD-4516-B594-EC2178A9D70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9155401-416E-46F9-80D2-4D461A3626F4}" type="pres">
      <dgm:prSet presAssocID="{35F241A1-A80A-4F30-A8A0-DD2FBC53AC79}" presName="spacer" presStyleCnt="0"/>
      <dgm:spPr/>
    </dgm:pt>
    <dgm:pt modelId="{BBED2DC0-E907-46ED-9624-28E31FC9258A}" type="pres">
      <dgm:prSet presAssocID="{7AB92F44-37F6-40A9-B83E-F75AAF30307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79F398E-47F4-4615-BC91-01D72A01E109}" type="pres">
      <dgm:prSet presAssocID="{8C778B16-1343-43BD-9065-8C884DC1C3F9}" presName="spacer" presStyleCnt="0"/>
      <dgm:spPr/>
    </dgm:pt>
    <dgm:pt modelId="{FE664614-7A81-4312-A210-17E92DFA5E29}" type="pres">
      <dgm:prSet presAssocID="{2E2F24B3-D2D4-4D92-9C3B-3B8C18AE79C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E9A0A04-47E3-4CBE-BAA1-F1D762BD32A4}" type="presOf" srcId="{7AB92F44-37F6-40A9-B83E-F75AAF303078}" destId="{BBED2DC0-E907-46ED-9624-28E31FC9258A}" srcOrd="0" destOrd="0" presId="urn:microsoft.com/office/officeart/2005/8/layout/vList2"/>
    <dgm:cxn modelId="{5FAE9159-887C-49C7-82F3-C804D9A6BB7B}" type="presOf" srcId="{FA0B4BE1-BB55-499C-B6DC-E4BCD6112D86}" destId="{86D2F4FE-7352-4B70-883F-D2B3B9F8CE9F}" srcOrd="0" destOrd="0" presId="urn:microsoft.com/office/officeart/2005/8/layout/vList2"/>
    <dgm:cxn modelId="{DAC20B73-8EB7-424E-9F58-68309B74514A}" type="presOf" srcId="{77AE5CC0-9C37-4719-921B-6EB45B17ACC4}" destId="{4CF7D015-6773-4DFF-A174-B84F89AEA7DB}" srcOrd="0" destOrd="0" presId="urn:microsoft.com/office/officeart/2005/8/layout/vList2"/>
    <dgm:cxn modelId="{A794B199-49FF-45AE-B074-23BFF470537B}" srcId="{77AE5CC0-9C37-4719-921B-6EB45B17ACC4}" destId="{450CC335-11DD-4516-B594-EC2178A9D70E}" srcOrd="1" destOrd="0" parTransId="{B008C087-C589-48B8-804F-CA62EFD883E8}" sibTransId="{35F241A1-A80A-4F30-A8A0-DD2FBC53AC79}"/>
    <dgm:cxn modelId="{EB14C2A1-D5D3-462D-AA20-8DEF8028A8D1}" srcId="{77AE5CC0-9C37-4719-921B-6EB45B17ACC4}" destId="{FA0B4BE1-BB55-499C-B6DC-E4BCD6112D86}" srcOrd="0" destOrd="0" parTransId="{552B6B12-3A76-4905-940B-934354972E5F}" sibTransId="{B08A4C90-19EE-4D45-A87F-349AE1DACE8C}"/>
    <dgm:cxn modelId="{3A0A16D1-DFB1-4AFD-82ED-879AF9CEBFFC}" srcId="{77AE5CC0-9C37-4719-921B-6EB45B17ACC4}" destId="{7AB92F44-37F6-40A9-B83E-F75AAF303078}" srcOrd="2" destOrd="0" parTransId="{E2DFD17F-F610-40C8-9CF9-FC55DAB19521}" sibTransId="{8C778B16-1343-43BD-9065-8C884DC1C3F9}"/>
    <dgm:cxn modelId="{EFCDA8E5-28F2-4A50-9604-FB70B3F170EA}" type="presOf" srcId="{2E2F24B3-D2D4-4D92-9C3B-3B8C18AE79CA}" destId="{FE664614-7A81-4312-A210-17E92DFA5E29}" srcOrd="0" destOrd="0" presId="urn:microsoft.com/office/officeart/2005/8/layout/vList2"/>
    <dgm:cxn modelId="{378DE2EB-8247-433A-8331-3971B6322395}" srcId="{77AE5CC0-9C37-4719-921B-6EB45B17ACC4}" destId="{2E2F24B3-D2D4-4D92-9C3B-3B8C18AE79CA}" srcOrd="3" destOrd="0" parTransId="{1FD7C2E4-D559-4BA9-AE7E-AC47D336EFC4}" sibTransId="{91FB97BE-B32E-4267-85EF-4BA17CA1F96A}"/>
    <dgm:cxn modelId="{40AC11ED-D118-4D0C-8B96-17D536F6FF6D}" type="presOf" srcId="{450CC335-11DD-4516-B594-EC2178A9D70E}" destId="{C0C45083-E657-4F57-9ED2-E2E06A532279}" srcOrd="0" destOrd="0" presId="urn:microsoft.com/office/officeart/2005/8/layout/vList2"/>
    <dgm:cxn modelId="{378C0B5C-2767-4DDF-BCCE-9D14FFFA9CE9}" type="presParOf" srcId="{4CF7D015-6773-4DFF-A174-B84F89AEA7DB}" destId="{86D2F4FE-7352-4B70-883F-D2B3B9F8CE9F}" srcOrd="0" destOrd="0" presId="urn:microsoft.com/office/officeart/2005/8/layout/vList2"/>
    <dgm:cxn modelId="{9A39DD29-3238-4362-9250-56A71B7B275F}" type="presParOf" srcId="{4CF7D015-6773-4DFF-A174-B84F89AEA7DB}" destId="{5505AC25-75D1-49C0-A7AC-ACBFEC8B5867}" srcOrd="1" destOrd="0" presId="urn:microsoft.com/office/officeart/2005/8/layout/vList2"/>
    <dgm:cxn modelId="{7FE469B4-7145-44E5-9186-1C8987223C64}" type="presParOf" srcId="{4CF7D015-6773-4DFF-A174-B84F89AEA7DB}" destId="{C0C45083-E657-4F57-9ED2-E2E06A532279}" srcOrd="2" destOrd="0" presId="urn:microsoft.com/office/officeart/2005/8/layout/vList2"/>
    <dgm:cxn modelId="{59AC0E75-3FB0-4310-9803-1FC3FCCE9D2B}" type="presParOf" srcId="{4CF7D015-6773-4DFF-A174-B84F89AEA7DB}" destId="{B9155401-416E-46F9-80D2-4D461A3626F4}" srcOrd="3" destOrd="0" presId="urn:microsoft.com/office/officeart/2005/8/layout/vList2"/>
    <dgm:cxn modelId="{67B5F7A6-E575-4677-8CD5-726E4B6015E2}" type="presParOf" srcId="{4CF7D015-6773-4DFF-A174-B84F89AEA7DB}" destId="{BBED2DC0-E907-46ED-9624-28E31FC9258A}" srcOrd="4" destOrd="0" presId="urn:microsoft.com/office/officeart/2005/8/layout/vList2"/>
    <dgm:cxn modelId="{D924274A-2B81-48AA-BA5F-46FEA705EF2B}" type="presParOf" srcId="{4CF7D015-6773-4DFF-A174-B84F89AEA7DB}" destId="{879F398E-47F4-4615-BC91-01D72A01E109}" srcOrd="5" destOrd="0" presId="urn:microsoft.com/office/officeart/2005/8/layout/vList2"/>
    <dgm:cxn modelId="{7342E18A-D369-4AD5-9A11-A6BBBCAAF6C8}" type="presParOf" srcId="{4CF7D015-6773-4DFF-A174-B84F89AEA7DB}" destId="{FE664614-7A81-4312-A210-17E92DFA5E2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4E988-5BB2-4E05-9A6A-A9B74F47BAC1}">
      <dsp:nvSpPr>
        <dsp:cNvPr id="0" name=""/>
        <dsp:cNvSpPr/>
      </dsp:nvSpPr>
      <dsp:spPr>
        <a:xfrm>
          <a:off x="0" y="218762"/>
          <a:ext cx="6172199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Durham University (DU) has an agreement with the Mexican Science and Technology Council (Conacyt)</a:t>
          </a:r>
          <a:endParaRPr lang="en-US" sz="1500" kern="1200"/>
        </a:p>
      </dsp:txBody>
      <dsp:txXfrm>
        <a:off x="29128" y="247890"/>
        <a:ext cx="6113943" cy="538444"/>
      </dsp:txXfrm>
    </dsp:sp>
    <dsp:sp modelId="{44054714-C526-4F24-8BDD-E64B960DF531}">
      <dsp:nvSpPr>
        <dsp:cNvPr id="0" name=""/>
        <dsp:cNvSpPr/>
      </dsp:nvSpPr>
      <dsp:spPr>
        <a:xfrm>
          <a:off x="0" y="858662"/>
          <a:ext cx="6172199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Students are funded by Conacyt and take part in postgraduate training at the Durham Energy Institute (DEI)</a:t>
          </a:r>
          <a:endParaRPr lang="en-US" sz="1500" kern="1200"/>
        </a:p>
      </dsp:txBody>
      <dsp:txXfrm>
        <a:off x="29128" y="887790"/>
        <a:ext cx="6113943" cy="538444"/>
      </dsp:txXfrm>
    </dsp:sp>
    <dsp:sp modelId="{97651F4A-6F8D-49CE-BD57-C8679376B484}">
      <dsp:nvSpPr>
        <dsp:cNvPr id="0" name=""/>
        <dsp:cNvSpPr/>
      </dsp:nvSpPr>
      <dsp:spPr>
        <a:xfrm>
          <a:off x="0" y="1498562"/>
          <a:ext cx="6172199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Conacyt main source of gov support for sts wanting to study abroad</a:t>
          </a:r>
          <a:endParaRPr lang="en-US" sz="1500" kern="1200"/>
        </a:p>
      </dsp:txBody>
      <dsp:txXfrm>
        <a:off x="29128" y="1527690"/>
        <a:ext cx="6113943" cy="538444"/>
      </dsp:txXfrm>
    </dsp:sp>
    <dsp:sp modelId="{A64522C7-B4EE-4332-9197-DA1CF225C1A4}">
      <dsp:nvSpPr>
        <dsp:cNvPr id="0" name=""/>
        <dsp:cNvSpPr/>
      </dsp:nvSpPr>
      <dsp:spPr>
        <a:xfrm>
          <a:off x="0" y="2138462"/>
          <a:ext cx="6172199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Provides opportunity for academically excellent Mexican students from disadvantaged backgrounds to undertake postgraduate studies in Durham</a:t>
          </a:r>
          <a:endParaRPr lang="en-US" sz="1500" kern="1200"/>
        </a:p>
      </dsp:txBody>
      <dsp:txXfrm>
        <a:off x="29128" y="2167590"/>
        <a:ext cx="6113943" cy="538444"/>
      </dsp:txXfrm>
    </dsp:sp>
    <dsp:sp modelId="{7E8A0D61-9CE4-4400-83C4-D94344F87151}">
      <dsp:nvSpPr>
        <dsp:cNvPr id="0" name=""/>
        <dsp:cNvSpPr/>
      </dsp:nvSpPr>
      <dsp:spPr>
        <a:xfrm>
          <a:off x="0" y="2778362"/>
          <a:ext cx="6172199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High level students increase the diversity of student body at UK universities – especially within sciences</a:t>
          </a:r>
          <a:endParaRPr lang="en-US" sz="1500" kern="1200" dirty="0"/>
        </a:p>
      </dsp:txBody>
      <dsp:txXfrm>
        <a:off x="29128" y="2807490"/>
        <a:ext cx="6113943" cy="538444"/>
      </dsp:txXfrm>
    </dsp:sp>
    <dsp:sp modelId="{DF1D230F-BBDF-47B6-ADE6-D368C9AF0217}">
      <dsp:nvSpPr>
        <dsp:cNvPr id="0" name=""/>
        <dsp:cNvSpPr/>
      </dsp:nvSpPr>
      <dsp:spPr>
        <a:xfrm>
          <a:off x="0" y="3418262"/>
          <a:ext cx="6172199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High visibility project – important for UK unis / ‘good news’ project for Mexican governmental agencies</a:t>
          </a:r>
          <a:endParaRPr lang="en-US" sz="1500" kern="1200"/>
        </a:p>
      </dsp:txBody>
      <dsp:txXfrm>
        <a:off x="29128" y="3447390"/>
        <a:ext cx="6113943" cy="538444"/>
      </dsp:txXfrm>
    </dsp:sp>
    <dsp:sp modelId="{0D28F8E1-F056-4F4E-9687-6A71917ED546}">
      <dsp:nvSpPr>
        <dsp:cNvPr id="0" name=""/>
        <dsp:cNvSpPr/>
      </dsp:nvSpPr>
      <dsp:spPr>
        <a:xfrm>
          <a:off x="0" y="4080208"/>
          <a:ext cx="6172199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Focus on energy – especially renewables – high priority for Mexican government</a:t>
          </a:r>
          <a:endParaRPr lang="en-US" sz="1500" kern="1200" dirty="0"/>
        </a:p>
      </dsp:txBody>
      <dsp:txXfrm>
        <a:off x="29128" y="4109336"/>
        <a:ext cx="6113943" cy="5384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2F4FE-7352-4B70-883F-D2B3B9F8CE9F}">
      <dsp:nvSpPr>
        <dsp:cNvPr id="0" name=""/>
        <dsp:cNvSpPr/>
      </dsp:nvSpPr>
      <dsp:spPr>
        <a:xfrm>
          <a:off x="0" y="3969"/>
          <a:ext cx="5181600" cy="1044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Equality of opportunity for those students with good English but without the language requirement necessary for PG study</a:t>
          </a:r>
          <a:endParaRPr lang="en-US" sz="1900" kern="1200" dirty="0"/>
        </a:p>
      </dsp:txBody>
      <dsp:txXfrm>
        <a:off x="51003" y="54972"/>
        <a:ext cx="5079594" cy="942803"/>
      </dsp:txXfrm>
    </dsp:sp>
    <dsp:sp modelId="{C0C45083-E657-4F57-9ED2-E2E06A532279}">
      <dsp:nvSpPr>
        <dsp:cNvPr id="0" name=""/>
        <dsp:cNvSpPr/>
      </dsp:nvSpPr>
      <dsp:spPr>
        <a:xfrm>
          <a:off x="0" y="1103499"/>
          <a:ext cx="5181600" cy="1044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Same quality and standard as our on-site provision</a:t>
          </a:r>
          <a:endParaRPr lang="en-US" sz="1900" kern="1200"/>
        </a:p>
      </dsp:txBody>
      <dsp:txXfrm>
        <a:off x="51003" y="1154502"/>
        <a:ext cx="5079594" cy="942803"/>
      </dsp:txXfrm>
    </dsp:sp>
    <dsp:sp modelId="{BBED2DC0-E907-46ED-9624-28E31FC9258A}">
      <dsp:nvSpPr>
        <dsp:cNvPr id="0" name=""/>
        <dsp:cNvSpPr/>
      </dsp:nvSpPr>
      <dsp:spPr>
        <a:xfrm>
          <a:off x="0" y="2203029"/>
          <a:ext cx="5181600" cy="1044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Students funded by Citibanemex,the Mexican National Bank</a:t>
          </a:r>
          <a:endParaRPr lang="en-US" sz="1900" kern="1200"/>
        </a:p>
      </dsp:txBody>
      <dsp:txXfrm>
        <a:off x="51003" y="2254032"/>
        <a:ext cx="5079594" cy="942803"/>
      </dsp:txXfrm>
    </dsp:sp>
    <dsp:sp modelId="{FE664614-7A81-4312-A210-17E92DFA5E29}">
      <dsp:nvSpPr>
        <dsp:cNvPr id="0" name=""/>
        <dsp:cNvSpPr/>
      </dsp:nvSpPr>
      <dsp:spPr>
        <a:xfrm>
          <a:off x="0" y="3302559"/>
          <a:ext cx="5181600" cy="1044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Approximately 300 students completed the programme to date</a:t>
          </a:r>
          <a:endParaRPr lang="en-US" sz="1900" kern="1200" dirty="0"/>
        </a:p>
      </dsp:txBody>
      <dsp:txXfrm>
        <a:off x="51003" y="3353562"/>
        <a:ext cx="5079594" cy="942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5T20:41:01.936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273 1,'-7'0,"0"1,0 0,0 1,1 0,-8 2,-15 4,15-5,1 1,0-1,0 2,0 0,0 1,1 0,-20 13,26-15,1 0,-1 1,1-1,1 1,-1 0,1 0,-1 0,2 1,-1 0,0 0,1 0,0 0,1 0,-1 0,1 1,1-1,-3 12,2 0,1 0,0-1,1 1,4 25,-3-38,0 0,0 0,0 0,1 0,0 0,0-1,0 1,0-1,1 1,0-1,0 0,0 0,0 0,1-1,-1 1,1-1,0 0,0 0,8 5,3-1,1-1,-1 0,1-2,-1 0,1 0,0-1,20 0,119-4,-67-2,356 3,-437 0,-1 1,1 0,-1 0,1 0,-1 1,1-1,-1 2,0-1,7 4,-11-5,1 1,-1-1,0 0,0 0,-1 1,1-1,0 1,0 0,-1 0,1-1,-1 1,0 0,1 0,-1 0,0 1,0-1,0 0,0 0,-1 0,1 1,-1-1,1 0,-1 1,0-1,0 1,0-1,0 0,-1 5,0-5,0 0,0 1,0-1,0 0,-1 0,1 0,-1 0,0 0,1-1,-1 1,0 0,0-1,0 1,0-1,0 0,0 0,-1 0,-2 1,-47 17,47-18,-41 12,-1-2,-1-2,1-3,-86 2,30-9,75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5T20:41:06.520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1,'977'0,"-958"1,0 1,-1 0,22 7,-18-4,38 4,-33-7,-2-2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5T20:41:09.304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0,'800'0,"-775"2,0 0,0 1,0 2,0 0,26 10,116 52,-157-63,0 0,1-1,-1 0,20 2,-7-3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1T13:39:58.23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0,'0'2,"1"-1,-1 0,1 0,-1 0,0 0,1 0,0 0,-1 0,1 0,0-1,-1 1,1 0,0 0,0 0,0-1,0 1,0 0,0-1,1 2,26 11,-18-9,26 12,55 15,-54-19,55 24,-65-24,1-2,1-1,-1-2,1 0,35 2,13-2,127-7,-86-3,-40 4,359-18,-358 9,-49 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1T13:39:53.43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1T13:39:54.40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1T13:40:02.83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3522 301,'-315'-14,"27"0,145 14,39 2,-126-14,142 1,-258-39,285 43,-1 2,-112 6,65 1,-1001-2,1090 1,1 1,0 1,-28 8,17-3,13-2,0 0,1 2,0 0,0 1,1 0,0 1,-19 18,26-22,-3 3,1 0,0 0,0 1,-14 18,22-25,-1 0,1 1,0-1,0 1,0 0,1-1,-1 1,1 0,0 0,0 0,0 0,0 0,1 0,0 0,-1 0,2 0,-1 0,0 0,1 0,1 4,-1-5,0-1,1 1,-1-1,1 0,0 1,0-1,0 0,0 0,0-1,0 1,0 0,1-1,-1 1,1-1,-1 0,1 0,-1 0,1 0,0 0,0 0,-1-1,1 1,4-1,10 2,0-2,30-1,-27 0,145 0,48-3,-171 0,73-18,-74 13,70-8,315 13,-227 6,1734-2,-1924 0,0 0,0-1,0 0,0 0,0-1,0-1,-1 1,1-1,-1-1,0 1,0-2,0 1,0-1,-1 0,9-7,-9 5,-1-1,1 1,-1-1,0 0,-1-1,1 0,-2 1,0-2,0 1,0 0,-1-1,0 1,1-16,-3 20,0 1,-1-1,1 1,-1-1,0 1,-1-1,1 1,-1-1,0 1,0-1,0 1,0 0,-1-1,-3-6,2 8,1 0,0 0,-1 1,0-1,0 1,1-1,-1 1,-1 0,1 0,0 0,0 0,-1 1,1-1,-1 1,0 0,1 0,-1 0,-4 0,-298-65,55 9,188 49,0 3,-122 5,78 3,45-3,3-2,0 4,0 1,-95 20,-37 14,107-22,-116 35,147-34,-2-1,0-3,-94 8,-60 4,109-10,-115 1,-394-17,585 1,0-1,-33-8,31 5,-47-4,48 8,12 0,0 0,0 1,0 0,-20 4,30-3,1 0,-1-1,0 1,1 0,-1 0,1 0,-1 1,1-1,-1 1,1-1,0 1,0 0,0 0,0 0,0 0,0 0,1 0,-1 0,1 1,-1-1,1 1,0-1,0 1,0-1,0 1,0 4,-2 9,1 0,1 1,0-1,2 0,0 0,0 0,2 0,4 17,-5-28,0 0,1-1,-1 0,1 1,0-1,1 0,-1 0,0-1,1 1,0-1,0 0,0 0,1 0,-1 0,0-1,1 0,0 0,0 0,4 1,6 2,0-2,0 0,0 0,1-1,15-1,-8-1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1T13:40:07.68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0,'1158'0,"-1168"1,0 1,0-1,-16 6,-19 3,-58-5,71-4,0 0,-50 10,48-5,-35 1,-35 6,93-11,1 1,0 0,0 0,0 1,0 1,0 0,-13 9,-9 6,22-14,1 0,-1 0,-9 10,7-4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1T13:40:20.19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0,'25'2,"0"0,41 11,-21-5,56 19,-3-2,-53-19,0-3,90-4,-42-2,365 3,-434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31AD9-6563-4732-AFD7-FBE5FD45A424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B8E6A-4EC3-4ED1-8D6C-8ABA45387F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5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B8E6A-4EC3-4ED1-8D6C-8ABA45387FB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633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B8E6A-4EC3-4ED1-8D6C-8ABA45387FB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245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B8E6A-4EC3-4ED1-8D6C-8ABA45387FB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19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B8E6A-4EC3-4ED1-8D6C-8ABA45387FB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254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B8E6A-4EC3-4ED1-8D6C-8ABA45387FB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076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B8E6A-4EC3-4ED1-8D6C-8ABA45387FB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269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B8E6A-4EC3-4ED1-8D6C-8ABA45387FB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456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B8E6A-4EC3-4ED1-8D6C-8ABA45387FB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85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B8E6A-4EC3-4ED1-8D6C-8ABA45387FB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875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B8E6A-4EC3-4ED1-8D6C-8ABA45387FB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175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B8E6A-4EC3-4ED1-8D6C-8ABA45387FB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074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B8E6A-4EC3-4ED1-8D6C-8ABA45387FB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822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C608-741E-47B5-88B5-F38C2794266B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0C36-0BEC-42FA-A1EC-712D4BB0D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757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C608-741E-47B5-88B5-F38C2794266B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0C36-0BEC-42FA-A1EC-712D4BB0D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513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C608-741E-47B5-88B5-F38C2794266B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0C36-0BEC-42FA-A1EC-712D4BB0D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0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C608-741E-47B5-88B5-F38C2794266B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0C36-0BEC-42FA-A1EC-712D4BB0D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98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C608-741E-47B5-88B5-F38C2794266B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0C36-0BEC-42FA-A1EC-712D4BB0D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87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C608-741E-47B5-88B5-F38C2794266B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0C36-0BEC-42FA-A1EC-712D4BB0D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28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C608-741E-47B5-88B5-F38C2794266B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0C36-0BEC-42FA-A1EC-712D4BB0D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13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C608-741E-47B5-88B5-F38C2794266B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0C36-0BEC-42FA-A1EC-712D4BB0D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687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C608-741E-47B5-88B5-F38C2794266B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0C36-0BEC-42FA-A1EC-712D4BB0D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91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C608-741E-47B5-88B5-F38C2794266B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0C36-0BEC-42FA-A1EC-712D4BB0D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80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C608-741E-47B5-88B5-F38C2794266B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0C36-0BEC-42FA-A1EC-712D4BB0D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53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8C608-741E-47B5-88B5-F38C2794266B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10C36-0BEC-42FA-A1EC-712D4BB0D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68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customXml" Target="../ink/ink9.xml"/><Relationship Id="rId3" Type="http://schemas.openxmlformats.org/officeDocument/2006/relationships/image" Target="../media/image11.jpg"/><Relationship Id="rId7" Type="http://schemas.openxmlformats.org/officeDocument/2006/relationships/image" Target="../media/image40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11" Type="http://schemas.openxmlformats.org/officeDocument/2006/relationships/customXml" Target="../ink/ink8.xml"/><Relationship Id="rId5" Type="http://schemas.openxmlformats.org/officeDocument/2006/relationships/image" Target="../media/image30.png"/><Relationship Id="rId10" Type="http://schemas.openxmlformats.org/officeDocument/2006/relationships/image" Target="../media/image50.png"/><Relationship Id="rId4" Type="http://schemas.openxmlformats.org/officeDocument/2006/relationships/customXml" Target="../ink/ink4.xml"/><Relationship Id="rId9" Type="http://schemas.openxmlformats.org/officeDocument/2006/relationships/customXml" Target="../ink/ink7.xml"/><Relationship Id="rId1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issuu.com/communicationsoffice/docs/dei_10th_anniversary_highlights_magazin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6.gi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7.png"/><Relationship Id="rId4" Type="http://schemas.openxmlformats.org/officeDocument/2006/relationships/customXml" Target="../ink/ink1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flag flying in front of a castle&#10;&#10;Description automatically generated with medium confidence">
            <a:extLst>
              <a:ext uri="{FF2B5EF4-FFF2-40B4-BE49-F238E27FC236}">
                <a16:creationId xmlns:a16="http://schemas.microsoft.com/office/drawing/2014/main" id="{59646333-83E6-4D09-B3B5-AC877DE6AD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 b="1285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F880F2-C0F1-4658-AA65-AF86BA0500B2}"/>
              </a:ext>
            </a:extLst>
          </p:cNvPr>
          <p:cNvSpPr txBox="1"/>
          <p:nvPr/>
        </p:nvSpPr>
        <p:spPr>
          <a:xfrm>
            <a:off x="5267201" y="948584"/>
            <a:ext cx="67725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Stakeholder Integration on a Mexican Pre-sessional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03344C-7528-4D69-BA62-04A672CCDF88}"/>
              </a:ext>
            </a:extLst>
          </p:cNvPr>
          <p:cNvSpPr txBox="1"/>
          <p:nvPr/>
        </p:nvSpPr>
        <p:spPr>
          <a:xfrm>
            <a:off x="6909847" y="2550586"/>
            <a:ext cx="4685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Helen Costello </a:t>
            </a:r>
          </a:p>
          <a:p>
            <a:r>
              <a:rPr lang="en-GB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Durham University</a:t>
            </a:r>
          </a:p>
        </p:txBody>
      </p:sp>
    </p:spTree>
    <p:extLst>
      <p:ext uri="{BB962C8B-B14F-4D97-AF65-F5344CB8AC3E}">
        <p14:creationId xmlns:p14="http://schemas.microsoft.com/office/powerpoint/2010/main" val="1405926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C1D5E-3A82-4238-BD98-C0DA86B2A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>
            <a:normAutofit/>
          </a:bodyPr>
          <a:lstStyle/>
          <a:p>
            <a:r>
              <a:rPr lang="en-GB" dirty="0"/>
              <a:t>Finding where the power lies…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F6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C8449A5-C6DD-4BF8-B618-7D42E0C186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9" r="3" b="2721"/>
          <a:stretch/>
        </p:blipFill>
        <p:spPr>
          <a:xfrm>
            <a:off x="649224" y="722376"/>
            <a:ext cx="3337560" cy="5413248"/>
          </a:xfrm>
          <a:prstGeom prst="rect">
            <a:avLst/>
          </a:prstGeom>
          <a:effectLst/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51F4FB9-AB60-4A8E-9675-5760F96D6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581" y="2438400"/>
            <a:ext cx="6422848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And how we might be creative in the future…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D1BEA1-3744-4D68-8581-251B3651D719}"/>
              </a:ext>
            </a:extLst>
          </p:cNvPr>
          <p:cNvGrpSpPr/>
          <p:nvPr/>
        </p:nvGrpSpPr>
        <p:grpSpPr>
          <a:xfrm>
            <a:off x="1342279" y="826376"/>
            <a:ext cx="651960" cy="69120"/>
            <a:chOff x="1342279" y="826376"/>
            <a:chExt cx="651960" cy="6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F3ED023-EE39-466C-83F6-29F1F36BF1A9}"/>
                    </a:ext>
                  </a:extLst>
                </p14:cNvPr>
                <p14:cNvContentPartPr/>
                <p14:nvPr/>
              </p14:nvContentPartPr>
              <p14:xfrm>
                <a:off x="1342279" y="826376"/>
                <a:ext cx="553680" cy="69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F3ED023-EE39-466C-83F6-29F1F36BF1A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79279" y="763376"/>
                  <a:ext cx="6793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E1CC49D-9F08-4EE2-9207-8B51E907DF60}"/>
                    </a:ext>
                  </a:extLst>
                </p14:cNvPr>
                <p14:cNvContentPartPr/>
                <p14:nvPr/>
              </p14:nvContentPartPr>
              <p14:xfrm>
                <a:off x="1993879" y="865256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E1CC49D-9F08-4EE2-9207-8B51E907DF6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30879" y="802616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8FBFC65-AAFF-44C3-B032-974F40CFCBB9}"/>
                    </a:ext>
                  </a:extLst>
                </p14:cNvPr>
                <p14:cNvContentPartPr/>
                <p14:nvPr/>
              </p14:nvContentPartPr>
              <p14:xfrm>
                <a:off x="1993879" y="865256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8FBFC65-AAFF-44C3-B032-974F40CFCBB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30879" y="802616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E2312A0-553C-4FD6-B6AA-912CCF23D220}"/>
                  </a:ext>
                </a:extLst>
              </p14:cNvPr>
              <p14:cNvContentPartPr/>
              <p14:nvPr/>
            </p14:nvContentPartPr>
            <p14:xfrm>
              <a:off x="910999" y="737816"/>
              <a:ext cx="1345680" cy="187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E2312A0-553C-4FD6-B6AA-912CCF23D22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7999" y="675176"/>
                <a:ext cx="147132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2FD2F7C-EFBF-462B-9786-198BF333ABB4}"/>
                  </a:ext>
                </a:extLst>
              </p14:cNvPr>
              <p14:cNvContentPartPr/>
              <p14:nvPr/>
            </p14:nvContentPartPr>
            <p14:xfrm>
              <a:off x="1458919" y="1293296"/>
              <a:ext cx="417240" cy="61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2FD2F7C-EFBF-462B-9786-198BF333ABB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95919" y="1230296"/>
                <a:ext cx="5428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8A6A0AF-BFF9-424B-B576-A2151D7721ED}"/>
                  </a:ext>
                </a:extLst>
              </p14:cNvPr>
              <p14:cNvContentPartPr/>
              <p14:nvPr/>
            </p14:nvContentPartPr>
            <p14:xfrm>
              <a:off x="2547919" y="1633856"/>
              <a:ext cx="417960" cy="31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8A6A0AF-BFF9-424B-B576-A2151D7721E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85279" y="1570856"/>
                <a:ext cx="543600" cy="15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5207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1E121F-331C-4E49-8703-436CD8C10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Integrating the values of the pre-sessional management team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9711B1E-C908-4747-A8AB-C48AAB5D67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399CC1-000F-4829-A840-68273D414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43193" y="2418408"/>
            <a:ext cx="2942813" cy="354026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dirty="0"/>
              <a:t>Excellent student outcomes- same high-quality teaching and learning experience as on campus</a:t>
            </a:r>
          </a:p>
          <a:p>
            <a:r>
              <a:rPr lang="en-US" sz="1700" dirty="0"/>
              <a:t>Positive experience for our teachers working in potentially stressful environments.</a:t>
            </a:r>
          </a:p>
          <a:p>
            <a:r>
              <a:rPr lang="en-US" sz="1700" dirty="0"/>
              <a:t>Teacher safety in potentially dangerous areas</a:t>
            </a:r>
          </a:p>
          <a:p>
            <a:r>
              <a:rPr lang="en-US" sz="1700" dirty="0"/>
              <a:t>Fair &amp; transparent recruitment process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98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84ADEC-4E94-4BDE-885E-FDEF18F008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8" r="30342"/>
          <a:stretch/>
        </p:blipFill>
        <p:spPr>
          <a:xfrm rot="5400000">
            <a:off x="2666999" y="-2667000"/>
            <a:ext cx="6858000" cy="1219200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1B9614-5510-4131-A5CA-E5D408B42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/>
              <a:t>How our ideas of success were leveraged (or not)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BD071-7396-423A-BF36-B5F4B380A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/>
              <a:t>Teacher safety – accommodation / robust risk assessment</a:t>
            </a:r>
          </a:p>
          <a:p>
            <a:r>
              <a:rPr lang="en-US" sz="1800"/>
              <a:t>Student under-recruitment &amp; staffing</a:t>
            </a:r>
          </a:p>
        </p:txBody>
      </p:sp>
    </p:spTree>
    <p:extLst>
      <p:ext uri="{BB962C8B-B14F-4D97-AF65-F5344CB8AC3E}">
        <p14:creationId xmlns:p14="http://schemas.microsoft.com/office/powerpoint/2010/main" val="3517005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6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E13CF6-1E09-405A-9872-2CBC22E9B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Teachers and Students – integrating the norms and practices of UK academic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ACC1B-6155-4E58-A067-CA9960DDA9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1727" y="649480"/>
            <a:ext cx="3025303" cy="5546047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/>
            <a:r>
              <a:rPr lang="en-US" sz="2000" dirty="0"/>
              <a:t>PS – acculturation of students into UK academic culture</a:t>
            </a:r>
          </a:p>
          <a:p>
            <a:pPr marL="0" indent="0">
              <a:buNone/>
            </a:pPr>
            <a:r>
              <a:rPr lang="en-US" sz="2000" dirty="0"/>
              <a:t>How do you integrate the practices of UK academic culture?</a:t>
            </a:r>
          </a:p>
          <a:p>
            <a:pPr marL="0"/>
            <a:r>
              <a:rPr lang="en-US" sz="2000" dirty="0"/>
              <a:t>Teachers working directly domestic academic culture</a:t>
            </a:r>
          </a:p>
          <a:p>
            <a:pPr marL="0"/>
            <a:r>
              <a:rPr lang="en-US" sz="2000" dirty="0"/>
              <a:t>Teaching facilities – course designed for IT use</a:t>
            </a:r>
          </a:p>
          <a:p>
            <a:pPr marL="0"/>
            <a:r>
              <a:rPr lang="en-US" sz="2000" dirty="0"/>
              <a:t>Students – competing tensions - Long commutes / families / substantial work commitments</a:t>
            </a:r>
          </a:p>
          <a:p>
            <a:pPr marL="0"/>
            <a:r>
              <a:rPr lang="en-US" sz="2000" dirty="0"/>
              <a:t>Accommodation – inadequate internet / poor IT facilities</a:t>
            </a:r>
          </a:p>
          <a:p>
            <a:pPr marL="0" indent="0">
              <a:buNone/>
            </a:pPr>
            <a:r>
              <a:rPr lang="en-GB" sz="2000" b="1" dirty="0"/>
              <a:t>Integration of norms of domestic academic culture – an underexplored area and potentially changing yearly</a:t>
            </a:r>
            <a:endParaRPr lang="en-US" sz="2000" b="1" dirty="0"/>
          </a:p>
          <a:p>
            <a:pPr marL="0" indent="0">
              <a:buNone/>
            </a:pPr>
            <a:endParaRPr lang="en-US" sz="2000" dirty="0"/>
          </a:p>
          <a:p>
            <a:pPr marL="0"/>
            <a:endParaRPr lang="en-US" sz="2000" dirty="0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F5C06F3-3A58-47EB-90D2-6A3194E159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8"/>
          <a:stretch/>
        </p:blipFill>
        <p:spPr>
          <a:xfrm rot="5400000">
            <a:off x="6721751" y="1387751"/>
            <a:ext cx="6858000" cy="408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84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E4C27B6-DB04-4891-AF97-BA1671B17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40509A-19B1-476F-B3ED-95E679A40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976"/>
          <a:stretch/>
        </p:blipFill>
        <p:spPr>
          <a:xfrm>
            <a:off x="606719" y="-1"/>
            <a:ext cx="11585281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EF38BA-3F71-4050-B364-291D12C68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84" y="1152144"/>
            <a:ext cx="3953501" cy="30723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dirty="0">
                <a:solidFill>
                  <a:schemeClr val="bg1"/>
                </a:solidFill>
              </a:rPr>
              <a:t>Success for Durham university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E0EAE70-C355-42D1-BF00-CA8A17A74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E6E58C95-A3F9-4C87-B9A5-32A7A75DD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7B08CDDF-E602-4C1B-A248-A43292EB5D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298B977-8F47-48C6-8454-11EF9478E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06A6FB8E-FB47-44B7-810F-B88B4CCA0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818DB8DB-4D04-42C0-BE68-842A9F29A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BCFEA99-52A4-4E8E-B9C9-3D39B0E32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6C0BB10-7324-4D11-A497-57A85CDB6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D7440F2E-8192-4FDF-AE8F-2833B7F403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B9F7DA6A-1872-4697-A567-20A0115A0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98BC1544-07ED-411D-880C-58CB11491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BA70D948-9946-455F-8155-D274F01DA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807FCDBA-F7E3-4836-8253-15D212128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D6A9BF83-5C67-44B0-883C-82BCAA192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94BA7F92-7961-489E-83BD-5518EB1E9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56ADE108-5AE8-4ACF-88B9-28A0B125B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75B2D25F-B666-4F19-816A-24456EAF4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A7D581F0-987F-45C5-A849-CC1B41222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F388E533-92C3-428E-B078-81D6E1F2D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C68AEED3-AAB1-48A9-8FC3-C68AE6675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0A6CA6BC-FFA6-4C34-B200-6F61EE173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37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B2318-2D27-4E5F-98B4-368235545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Successful Integration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25DED-418E-49B2-B77D-77617598C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For us, knowledge of where and how change may best be leveraged</a:t>
            </a:r>
          </a:p>
          <a:p>
            <a:r>
              <a:rPr lang="en-US" sz="2000" dirty="0"/>
              <a:t>Integrating ideas of success needs an understanding of project evaluation from all parties</a:t>
            </a:r>
          </a:p>
          <a:p>
            <a:r>
              <a:rPr lang="en-US" sz="2000" dirty="0"/>
              <a:t>Understanding the stakeholders working practices and norms</a:t>
            </a:r>
          </a:p>
          <a:p>
            <a:r>
              <a:rPr lang="en-US" sz="2000" dirty="0"/>
              <a:t>Where strong dialogue may useful and where we are shouting into the wind</a:t>
            </a:r>
          </a:p>
          <a:p>
            <a:r>
              <a:rPr lang="en-US" sz="2000" dirty="0"/>
              <a:t>A clear view of financial leverage </a:t>
            </a:r>
          </a:p>
          <a:p>
            <a:r>
              <a:rPr lang="en-US" sz="2000" dirty="0"/>
              <a:t>Not underestimating the importance of the domestic university context – our needs and their offer</a:t>
            </a:r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396F33A-8BED-4A3F-AC0B-7BFC49C2D1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5"/>
          <a:stretch/>
        </p:blipFill>
        <p:spPr>
          <a:xfrm rot="5400000">
            <a:off x="-1111204" y="1111204"/>
            <a:ext cx="6858000" cy="4635591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891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251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Any questions…?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outdoor, road, car&#10;&#10;Description automatically generated">
            <a:extLst>
              <a:ext uri="{FF2B5EF4-FFF2-40B4-BE49-F238E27FC236}">
                <a16:creationId xmlns:a16="http://schemas.microsoft.com/office/drawing/2014/main" id="{2F532875-E9FB-4BC6-B982-9D4676DE8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86530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https://issuu.com/communicationsoffice/docs/dei_10th_anniversary_highlights_magazine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800" dirty="0"/>
              <a:t>https://www.dur.ac.uk/experience/news/?itemno=29799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148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36C96A-E3D9-4127-B65C-D1BAA1D1C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Today’s talk…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1BA979E3-D1C7-4CD7-8E4C-1A6A91AB4E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8" r="14234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5976A0-246A-4958-B9EE-70D3435CA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20465" y="2194102"/>
            <a:ext cx="4140013" cy="39085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Context Overview</a:t>
            </a:r>
          </a:p>
          <a:p>
            <a:r>
              <a:rPr lang="en-US" sz="2000" dirty="0"/>
              <a:t>The Mexican Energy Partnership</a:t>
            </a:r>
          </a:p>
          <a:p>
            <a:r>
              <a:rPr lang="en-US" sz="2000" dirty="0"/>
              <a:t>The Mexican Pre-sessional</a:t>
            </a:r>
          </a:p>
          <a:p>
            <a:pPr marL="0" indent="0">
              <a:buNone/>
            </a:pPr>
            <a:r>
              <a:rPr lang="en-US" sz="2000" dirty="0"/>
              <a:t>Integrating the desired outcomes of:</a:t>
            </a:r>
          </a:p>
          <a:p>
            <a:pPr marL="0"/>
            <a:r>
              <a:rPr lang="en-US" sz="2000" dirty="0"/>
              <a:t>Funding bodies</a:t>
            </a:r>
          </a:p>
          <a:p>
            <a:pPr marL="0"/>
            <a:r>
              <a:rPr lang="en-US" sz="2000" dirty="0"/>
              <a:t>Pre-sessional management team</a:t>
            </a:r>
          </a:p>
          <a:p>
            <a:pPr marL="0"/>
            <a:r>
              <a:rPr lang="en-US" sz="2000" dirty="0"/>
              <a:t>Teachers</a:t>
            </a:r>
          </a:p>
          <a:p>
            <a:pPr marL="0"/>
            <a:r>
              <a:rPr lang="en-US" sz="2000" dirty="0"/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3993476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871330"/>
          </a:xfrm>
        </p:spPr>
        <p:txBody>
          <a:bodyPr>
            <a:normAutofit/>
          </a:bodyPr>
          <a:lstStyle/>
          <a:p>
            <a:r>
              <a:rPr lang="en-GB" sz="4000" dirty="0"/>
              <a:t>The Mexican Energy Partnership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5B94E732-7D56-426E-9A6B-F54CE3AB47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425031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F77554-9DB4-4B16-B769-673AD706A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7786"/>
            <a:ext cx="3932237" cy="325120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6338D57-C25B-46D4-AFF2-FFA980BCF691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8"/>
          <a:stretch>
            <a:fillRect/>
          </a:stretch>
        </p:blipFill>
        <p:spPr>
          <a:xfrm>
            <a:off x="533705" y="2617786"/>
            <a:ext cx="4123355" cy="32432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959BF8-5176-4EB4-A06C-F47CADDF58A8}"/>
              </a:ext>
            </a:extLst>
          </p:cNvPr>
          <p:cNvSpPr txBox="1"/>
          <p:nvPr/>
        </p:nvSpPr>
        <p:spPr>
          <a:xfrm>
            <a:off x="7103603" y="5433501"/>
            <a:ext cx="29245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https://www.dur.ac.uk/experience/news/?itemno=29799</a:t>
            </a:r>
          </a:p>
        </p:txBody>
      </p:sp>
    </p:spTree>
    <p:extLst>
      <p:ext uri="{BB962C8B-B14F-4D97-AF65-F5344CB8AC3E}">
        <p14:creationId xmlns:p14="http://schemas.microsoft.com/office/powerpoint/2010/main" val="4042804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5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0ECDDFD-0DA5-44CB-862F-FE6AD007F4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5" b="16432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37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32D8C4A-AE4A-4191-ACF8-8693EF016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anchor="ctr">
            <a:normAutofit/>
          </a:bodyPr>
          <a:lstStyle/>
          <a:p>
            <a:r>
              <a:rPr lang="en-US" sz="2200"/>
              <a:t>High profile initiative - photo the Mexican Government website</a:t>
            </a:r>
          </a:p>
        </p:txBody>
      </p:sp>
    </p:spTree>
    <p:extLst>
      <p:ext uri="{BB962C8B-B14F-4D97-AF65-F5344CB8AC3E}">
        <p14:creationId xmlns:p14="http://schemas.microsoft.com/office/powerpoint/2010/main" val="241965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8528E-7877-4DD3-83E2-CAAEADEC8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Mexican Pre-sessional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CA148E8B-AA5C-4077-B4BA-AE69DD2B8A7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63473205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Content Placeholder 4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9E916F52-2DD0-4B29-9422-05809C39C1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7730"/>
            <a:ext cx="5181600" cy="3887127"/>
          </a:xfrm>
        </p:spPr>
      </p:pic>
    </p:spTree>
    <p:extLst>
      <p:ext uri="{BB962C8B-B14F-4D97-AF65-F5344CB8AC3E}">
        <p14:creationId xmlns:p14="http://schemas.microsoft.com/office/powerpoint/2010/main" val="3340755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4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22DE93-24F7-4CCB-8ED4-D8ECDF7C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Pre-sessional locations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70A40867-4BB7-4192-BC1E-758EDCABF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9" r="-2" b="6164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448B358-5A83-48B3-B6FD-837F615FD87B}"/>
                  </a:ext>
                </a:extLst>
              </p14:cNvPr>
              <p14:cNvContentPartPr/>
              <p14:nvPr/>
            </p14:nvContentPartPr>
            <p14:xfrm>
              <a:off x="4771365" y="3858882"/>
              <a:ext cx="360000" cy="213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448B358-5A83-48B3-B6FD-837F615FD8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99365" y="3715242"/>
                <a:ext cx="50364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7679D6C-8CD7-4AC2-A55E-02956F9F6424}"/>
                  </a:ext>
                </a:extLst>
              </p14:cNvPr>
              <p14:cNvContentPartPr/>
              <p14:nvPr/>
            </p14:nvContentPartPr>
            <p14:xfrm>
              <a:off x="3306165" y="2806602"/>
              <a:ext cx="434880" cy="11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7679D6C-8CD7-4AC2-A55E-02956F9F64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34165" y="2662962"/>
                <a:ext cx="57852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1D526B4-9B2F-4E96-B7F6-259DAAEBEF5C}"/>
                  </a:ext>
                </a:extLst>
              </p14:cNvPr>
              <p14:cNvContentPartPr/>
              <p14:nvPr/>
            </p14:nvContentPartPr>
            <p14:xfrm>
              <a:off x="3646725" y="1849722"/>
              <a:ext cx="445680" cy="43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1D526B4-9B2F-4E96-B7F6-259DAAEBEF5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74725" y="1705722"/>
                <a:ext cx="589320" cy="33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3244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E8460B-68F9-4072-8218-1B2A9B46EDE8}"/>
              </a:ext>
            </a:extLst>
          </p:cNvPr>
          <p:cNvGrpSpPr/>
          <p:nvPr/>
        </p:nvGrpSpPr>
        <p:grpSpPr>
          <a:xfrm>
            <a:off x="1817790" y="457199"/>
            <a:ext cx="8556426" cy="5943599"/>
            <a:chOff x="4013310" y="2853149"/>
            <a:chExt cx="4041389" cy="332381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4E93130-8B0F-46DC-9E84-65BC5FA23863}"/>
                </a:ext>
              </a:extLst>
            </p:cNvPr>
            <p:cNvSpPr/>
            <p:nvPr/>
          </p:nvSpPr>
          <p:spPr>
            <a:xfrm>
              <a:off x="6443849" y="2853149"/>
              <a:ext cx="1566481" cy="870267"/>
            </a:xfrm>
            <a:custGeom>
              <a:avLst/>
              <a:gdLst>
                <a:gd name="connsiteX0" fmla="*/ 0 w 1566481"/>
                <a:gd name="connsiteY0" fmla="*/ 87027 h 870267"/>
                <a:gd name="connsiteX1" fmla="*/ 87027 w 1566481"/>
                <a:gd name="connsiteY1" fmla="*/ 0 h 870267"/>
                <a:gd name="connsiteX2" fmla="*/ 1479454 w 1566481"/>
                <a:gd name="connsiteY2" fmla="*/ 0 h 870267"/>
                <a:gd name="connsiteX3" fmla="*/ 1566481 w 1566481"/>
                <a:gd name="connsiteY3" fmla="*/ 87027 h 870267"/>
                <a:gd name="connsiteX4" fmla="*/ 1566481 w 1566481"/>
                <a:gd name="connsiteY4" fmla="*/ 783240 h 870267"/>
                <a:gd name="connsiteX5" fmla="*/ 1479454 w 1566481"/>
                <a:gd name="connsiteY5" fmla="*/ 870267 h 870267"/>
                <a:gd name="connsiteX6" fmla="*/ 87027 w 1566481"/>
                <a:gd name="connsiteY6" fmla="*/ 870267 h 870267"/>
                <a:gd name="connsiteX7" fmla="*/ 0 w 1566481"/>
                <a:gd name="connsiteY7" fmla="*/ 783240 h 870267"/>
                <a:gd name="connsiteX8" fmla="*/ 0 w 1566481"/>
                <a:gd name="connsiteY8" fmla="*/ 87027 h 87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6481" h="870267">
                  <a:moveTo>
                    <a:pt x="0" y="87027"/>
                  </a:moveTo>
                  <a:cubicBezTo>
                    <a:pt x="0" y="38963"/>
                    <a:pt x="38963" y="0"/>
                    <a:pt x="87027" y="0"/>
                  </a:cubicBezTo>
                  <a:lnTo>
                    <a:pt x="1479454" y="0"/>
                  </a:lnTo>
                  <a:cubicBezTo>
                    <a:pt x="1527518" y="0"/>
                    <a:pt x="1566481" y="38963"/>
                    <a:pt x="1566481" y="87027"/>
                  </a:cubicBezTo>
                  <a:lnTo>
                    <a:pt x="1566481" y="783240"/>
                  </a:lnTo>
                  <a:cubicBezTo>
                    <a:pt x="1566481" y="831304"/>
                    <a:pt x="1527518" y="870267"/>
                    <a:pt x="1479454" y="870267"/>
                  </a:cubicBezTo>
                  <a:lnTo>
                    <a:pt x="87027" y="870267"/>
                  </a:lnTo>
                  <a:cubicBezTo>
                    <a:pt x="38963" y="870267"/>
                    <a:pt x="0" y="831304"/>
                    <a:pt x="0" y="783240"/>
                  </a:cubicBezTo>
                  <a:lnTo>
                    <a:pt x="0" y="87027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449" tIns="86449" rIns="86449" bIns="86449" numCol="1" spcCol="1270" anchor="ctr" anchorCtr="0">
              <a:norm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100" kern="1200"/>
                <a:t>Pre- sessional management team</a:t>
              </a:r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EF19F385-84B6-4091-BF54-3AA2C28580AF}"/>
                </a:ext>
              </a:extLst>
            </p:cNvPr>
            <p:cNvSpPr/>
            <p:nvPr/>
          </p:nvSpPr>
          <p:spPr>
            <a:xfrm>
              <a:off x="5769649" y="5524262"/>
              <a:ext cx="652700" cy="652700"/>
            </a:xfrm>
            <a:prstGeom prst="triangle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891D0E1-9A3D-4D09-BA5F-CF4D0743BF33}"/>
                </a:ext>
              </a:extLst>
            </p:cNvPr>
            <p:cNvSpPr/>
            <p:nvPr/>
          </p:nvSpPr>
          <p:spPr>
            <a:xfrm rot="21360000">
              <a:off x="4137299" y="5244572"/>
              <a:ext cx="3917400" cy="273931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4763915-9E8A-401B-83D3-421DB1E3268F}"/>
                </a:ext>
              </a:extLst>
            </p:cNvPr>
            <p:cNvSpPr/>
            <p:nvPr/>
          </p:nvSpPr>
          <p:spPr>
            <a:xfrm rot="21360000">
              <a:off x="4143850" y="4751075"/>
              <a:ext cx="1554575" cy="536864"/>
            </a:xfrm>
            <a:custGeom>
              <a:avLst/>
              <a:gdLst>
                <a:gd name="connsiteX0" fmla="*/ 0 w 1554575"/>
                <a:gd name="connsiteY0" fmla="*/ 89479 h 536864"/>
                <a:gd name="connsiteX1" fmla="*/ 89479 w 1554575"/>
                <a:gd name="connsiteY1" fmla="*/ 0 h 536864"/>
                <a:gd name="connsiteX2" fmla="*/ 1465096 w 1554575"/>
                <a:gd name="connsiteY2" fmla="*/ 0 h 536864"/>
                <a:gd name="connsiteX3" fmla="*/ 1554575 w 1554575"/>
                <a:gd name="connsiteY3" fmla="*/ 89479 h 536864"/>
                <a:gd name="connsiteX4" fmla="*/ 1554575 w 1554575"/>
                <a:gd name="connsiteY4" fmla="*/ 447385 h 536864"/>
                <a:gd name="connsiteX5" fmla="*/ 1465096 w 1554575"/>
                <a:gd name="connsiteY5" fmla="*/ 536864 h 536864"/>
                <a:gd name="connsiteX6" fmla="*/ 89479 w 1554575"/>
                <a:gd name="connsiteY6" fmla="*/ 536864 h 536864"/>
                <a:gd name="connsiteX7" fmla="*/ 0 w 1554575"/>
                <a:gd name="connsiteY7" fmla="*/ 447385 h 536864"/>
                <a:gd name="connsiteX8" fmla="*/ 0 w 1554575"/>
                <a:gd name="connsiteY8" fmla="*/ 89479 h 53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4575" h="536864">
                  <a:moveTo>
                    <a:pt x="0" y="89479"/>
                  </a:moveTo>
                  <a:cubicBezTo>
                    <a:pt x="0" y="40061"/>
                    <a:pt x="40061" y="0"/>
                    <a:pt x="89479" y="0"/>
                  </a:cubicBezTo>
                  <a:lnTo>
                    <a:pt x="1465096" y="0"/>
                  </a:lnTo>
                  <a:cubicBezTo>
                    <a:pt x="1514514" y="0"/>
                    <a:pt x="1554575" y="40061"/>
                    <a:pt x="1554575" y="89479"/>
                  </a:cubicBezTo>
                  <a:lnTo>
                    <a:pt x="1554575" y="447385"/>
                  </a:lnTo>
                  <a:cubicBezTo>
                    <a:pt x="1554575" y="496803"/>
                    <a:pt x="1514514" y="536864"/>
                    <a:pt x="1465096" y="536864"/>
                  </a:cubicBezTo>
                  <a:lnTo>
                    <a:pt x="89479" y="536864"/>
                  </a:lnTo>
                  <a:cubicBezTo>
                    <a:pt x="40061" y="536864"/>
                    <a:pt x="0" y="496803"/>
                    <a:pt x="0" y="447385"/>
                  </a:cubicBezTo>
                  <a:lnTo>
                    <a:pt x="0" y="8947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307" tIns="64308" rIns="64308" bIns="64307" numCol="1" spcCol="1270" anchor="ctr" anchorCtr="0">
              <a:norm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dirty="0"/>
                <a:t>Mexican academic context </a:t>
              </a:r>
              <a:endParaRPr lang="en-GB" sz="2800" kern="12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7448874-B8E7-4DC8-82FA-D5D4A3B3A6EF}"/>
                </a:ext>
              </a:extLst>
            </p:cNvPr>
            <p:cNvSpPr/>
            <p:nvPr/>
          </p:nvSpPr>
          <p:spPr>
            <a:xfrm rot="21360000">
              <a:off x="4090101" y="4182807"/>
              <a:ext cx="1554575" cy="536864"/>
            </a:xfrm>
            <a:custGeom>
              <a:avLst/>
              <a:gdLst>
                <a:gd name="connsiteX0" fmla="*/ 0 w 1554575"/>
                <a:gd name="connsiteY0" fmla="*/ 89479 h 536864"/>
                <a:gd name="connsiteX1" fmla="*/ 89479 w 1554575"/>
                <a:gd name="connsiteY1" fmla="*/ 0 h 536864"/>
                <a:gd name="connsiteX2" fmla="*/ 1465096 w 1554575"/>
                <a:gd name="connsiteY2" fmla="*/ 0 h 536864"/>
                <a:gd name="connsiteX3" fmla="*/ 1554575 w 1554575"/>
                <a:gd name="connsiteY3" fmla="*/ 89479 h 536864"/>
                <a:gd name="connsiteX4" fmla="*/ 1554575 w 1554575"/>
                <a:gd name="connsiteY4" fmla="*/ 447385 h 536864"/>
                <a:gd name="connsiteX5" fmla="*/ 1465096 w 1554575"/>
                <a:gd name="connsiteY5" fmla="*/ 536864 h 536864"/>
                <a:gd name="connsiteX6" fmla="*/ 89479 w 1554575"/>
                <a:gd name="connsiteY6" fmla="*/ 536864 h 536864"/>
                <a:gd name="connsiteX7" fmla="*/ 0 w 1554575"/>
                <a:gd name="connsiteY7" fmla="*/ 447385 h 536864"/>
                <a:gd name="connsiteX8" fmla="*/ 0 w 1554575"/>
                <a:gd name="connsiteY8" fmla="*/ 89479 h 53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4575" h="536864">
                  <a:moveTo>
                    <a:pt x="0" y="89479"/>
                  </a:moveTo>
                  <a:cubicBezTo>
                    <a:pt x="0" y="40061"/>
                    <a:pt x="40061" y="0"/>
                    <a:pt x="89479" y="0"/>
                  </a:cubicBezTo>
                  <a:lnTo>
                    <a:pt x="1465096" y="0"/>
                  </a:lnTo>
                  <a:cubicBezTo>
                    <a:pt x="1514514" y="0"/>
                    <a:pt x="1554575" y="40061"/>
                    <a:pt x="1554575" y="89479"/>
                  </a:cubicBezTo>
                  <a:lnTo>
                    <a:pt x="1554575" y="447385"/>
                  </a:lnTo>
                  <a:cubicBezTo>
                    <a:pt x="1554575" y="496803"/>
                    <a:pt x="1514514" y="536864"/>
                    <a:pt x="1465096" y="536864"/>
                  </a:cubicBezTo>
                  <a:lnTo>
                    <a:pt x="89479" y="536864"/>
                  </a:lnTo>
                  <a:cubicBezTo>
                    <a:pt x="40061" y="536864"/>
                    <a:pt x="0" y="496803"/>
                    <a:pt x="0" y="447385"/>
                  </a:cubicBezTo>
                  <a:lnTo>
                    <a:pt x="0" y="8947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307" tIns="64308" rIns="64308" bIns="64307" numCol="1" spcCol="1270" anchor="t" anchorCtr="0">
              <a:normAutofit fontScale="92500" lnSpcReduction="20000"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200" kern="1200" dirty="0">
                  <a:solidFill>
                    <a:schemeClr val="bg1"/>
                  </a:solidFill>
                </a:rPr>
                <a:t>Teaching staff &amp; students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2000" kern="12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6F6D2A1-08C6-4726-BAD7-FFDEA2E35B53}"/>
                </a:ext>
              </a:extLst>
            </p:cNvPr>
            <p:cNvSpPr/>
            <p:nvPr/>
          </p:nvSpPr>
          <p:spPr>
            <a:xfrm rot="21360000">
              <a:off x="4056824" y="3602321"/>
              <a:ext cx="1554575" cy="536864"/>
            </a:xfrm>
            <a:custGeom>
              <a:avLst/>
              <a:gdLst>
                <a:gd name="connsiteX0" fmla="*/ 0 w 1554575"/>
                <a:gd name="connsiteY0" fmla="*/ 89479 h 536864"/>
                <a:gd name="connsiteX1" fmla="*/ 89479 w 1554575"/>
                <a:gd name="connsiteY1" fmla="*/ 0 h 536864"/>
                <a:gd name="connsiteX2" fmla="*/ 1465096 w 1554575"/>
                <a:gd name="connsiteY2" fmla="*/ 0 h 536864"/>
                <a:gd name="connsiteX3" fmla="*/ 1554575 w 1554575"/>
                <a:gd name="connsiteY3" fmla="*/ 89479 h 536864"/>
                <a:gd name="connsiteX4" fmla="*/ 1554575 w 1554575"/>
                <a:gd name="connsiteY4" fmla="*/ 447385 h 536864"/>
                <a:gd name="connsiteX5" fmla="*/ 1465096 w 1554575"/>
                <a:gd name="connsiteY5" fmla="*/ 536864 h 536864"/>
                <a:gd name="connsiteX6" fmla="*/ 89479 w 1554575"/>
                <a:gd name="connsiteY6" fmla="*/ 536864 h 536864"/>
                <a:gd name="connsiteX7" fmla="*/ 0 w 1554575"/>
                <a:gd name="connsiteY7" fmla="*/ 447385 h 536864"/>
                <a:gd name="connsiteX8" fmla="*/ 0 w 1554575"/>
                <a:gd name="connsiteY8" fmla="*/ 89479 h 53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4575" h="536864">
                  <a:moveTo>
                    <a:pt x="0" y="89479"/>
                  </a:moveTo>
                  <a:cubicBezTo>
                    <a:pt x="0" y="40061"/>
                    <a:pt x="40061" y="0"/>
                    <a:pt x="89479" y="0"/>
                  </a:cubicBezTo>
                  <a:lnTo>
                    <a:pt x="1465096" y="0"/>
                  </a:lnTo>
                  <a:cubicBezTo>
                    <a:pt x="1514514" y="0"/>
                    <a:pt x="1554575" y="40061"/>
                    <a:pt x="1554575" y="89479"/>
                  </a:cubicBezTo>
                  <a:lnTo>
                    <a:pt x="1554575" y="447385"/>
                  </a:lnTo>
                  <a:cubicBezTo>
                    <a:pt x="1554575" y="496803"/>
                    <a:pt x="1514514" y="536864"/>
                    <a:pt x="1465096" y="536864"/>
                  </a:cubicBezTo>
                  <a:lnTo>
                    <a:pt x="89479" y="536864"/>
                  </a:lnTo>
                  <a:cubicBezTo>
                    <a:pt x="40061" y="536864"/>
                    <a:pt x="0" y="496803"/>
                    <a:pt x="0" y="447385"/>
                  </a:cubicBezTo>
                  <a:lnTo>
                    <a:pt x="0" y="8947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307" tIns="64308" rIns="64308" bIns="64307" numCol="1" spcCol="1270" anchor="ctr" anchorCtr="0">
              <a:normAutofit fontScale="70000" lnSpcReduction="20000"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5000" dirty="0"/>
                <a:t>Mexican funding bodies</a:t>
              </a:r>
              <a:endParaRPr lang="en-GB" sz="5000" kern="120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2C945C6-6A7D-43F9-8A2D-CFEC9A3B2F10}"/>
                </a:ext>
              </a:extLst>
            </p:cNvPr>
            <p:cNvSpPr/>
            <p:nvPr/>
          </p:nvSpPr>
          <p:spPr>
            <a:xfrm rot="21360000">
              <a:off x="4013310" y="3027945"/>
              <a:ext cx="1554575" cy="536864"/>
            </a:xfrm>
            <a:custGeom>
              <a:avLst/>
              <a:gdLst>
                <a:gd name="connsiteX0" fmla="*/ 0 w 1554575"/>
                <a:gd name="connsiteY0" fmla="*/ 89479 h 536864"/>
                <a:gd name="connsiteX1" fmla="*/ 89479 w 1554575"/>
                <a:gd name="connsiteY1" fmla="*/ 0 h 536864"/>
                <a:gd name="connsiteX2" fmla="*/ 1465096 w 1554575"/>
                <a:gd name="connsiteY2" fmla="*/ 0 h 536864"/>
                <a:gd name="connsiteX3" fmla="*/ 1554575 w 1554575"/>
                <a:gd name="connsiteY3" fmla="*/ 89479 h 536864"/>
                <a:gd name="connsiteX4" fmla="*/ 1554575 w 1554575"/>
                <a:gd name="connsiteY4" fmla="*/ 447385 h 536864"/>
                <a:gd name="connsiteX5" fmla="*/ 1465096 w 1554575"/>
                <a:gd name="connsiteY5" fmla="*/ 536864 h 536864"/>
                <a:gd name="connsiteX6" fmla="*/ 89479 w 1554575"/>
                <a:gd name="connsiteY6" fmla="*/ 536864 h 536864"/>
                <a:gd name="connsiteX7" fmla="*/ 0 w 1554575"/>
                <a:gd name="connsiteY7" fmla="*/ 447385 h 536864"/>
                <a:gd name="connsiteX8" fmla="*/ 0 w 1554575"/>
                <a:gd name="connsiteY8" fmla="*/ 89479 h 53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4575" h="536864">
                  <a:moveTo>
                    <a:pt x="0" y="89479"/>
                  </a:moveTo>
                  <a:cubicBezTo>
                    <a:pt x="0" y="40061"/>
                    <a:pt x="40061" y="0"/>
                    <a:pt x="89479" y="0"/>
                  </a:cubicBezTo>
                  <a:lnTo>
                    <a:pt x="1465096" y="0"/>
                  </a:lnTo>
                  <a:cubicBezTo>
                    <a:pt x="1514514" y="0"/>
                    <a:pt x="1554575" y="40061"/>
                    <a:pt x="1554575" y="89479"/>
                  </a:cubicBezTo>
                  <a:lnTo>
                    <a:pt x="1554575" y="447385"/>
                  </a:lnTo>
                  <a:cubicBezTo>
                    <a:pt x="1554575" y="496803"/>
                    <a:pt x="1514514" y="536864"/>
                    <a:pt x="1465096" y="536864"/>
                  </a:cubicBezTo>
                  <a:lnTo>
                    <a:pt x="89479" y="536864"/>
                  </a:lnTo>
                  <a:cubicBezTo>
                    <a:pt x="40061" y="536864"/>
                    <a:pt x="0" y="496803"/>
                    <a:pt x="0" y="447385"/>
                  </a:cubicBezTo>
                  <a:lnTo>
                    <a:pt x="0" y="8947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307" tIns="64308" rIns="64308" bIns="64307" numCol="1" spcCol="1270" anchor="ctr" anchorCtr="0">
              <a:normAutofit fontScale="62500" lnSpcReduction="20000"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4600" kern="1200" dirty="0"/>
                <a:t>International offices of UK universities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6780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person standing in front of a microphone in front of 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9CD854CB-1594-4FB9-BFB0-E123F247D3B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22C7CB-0D7D-4809-AAC3-443D9FB47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/>
              <a:t>Success for Citibanemex / CONACyT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6E5F2-E0BE-435B-9B7F-5485AB914F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400" b="1" dirty="0"/>
              <a:t>Sending students from poor regions of Mexico to the UK for post-graduate study at RG universities</a:t>
            </a:r>
          </a:p>
          <a:p>
            <a:r>
              <a:rPr lang="en-US" sz="1400" dirty="0"/>
              <a:t>Visibility &amp; exposure</a:t>
            </a:r>
          </a:p>
          <a:p>
            <a:r>
              <a:rPr lang="en-US" sz="1400" dirty="0"/>
              <a:t>Local / national press</a:t>
            </a:r>
          </a:p>
          <a:p>
            <a:r>
              <a:rPr lang="en-US" sz="1400" dirty="0"/>
              <a:t>Opening ceremony</a:t>
            </a:r>
          </a:p>
          <a:p>
            <a:r>
              <a:rPr lang="en-US" sz="1400" dirty="0"/>
              <a:t>Closing ceremonies = speeches/dinners v hierarchical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63055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53337-153B-4FD2-AD1A-C8F3602A0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>
            <a:normAutofit fontScale="90000"/>
          </a:bodyPr>
          <a:lstStyle/>
          <a:p>
            <a:r>
              <a:rPr lang="en-GB" sz="3100" dirty="0"/>
              <a:t>The integration of funding body priorities within our ‘</a:t>
            </a:r>
            <a:r>
              <a:rPr lang="en-GB" sz="3100" dirty="0" err="1"/>
              <a:t>curso</a:t>
            </a:r>
            <a:r>
              <a:rPr lang="en-GB" sz="3100" dirty="0"/>
              <a:t> de </a:t>
            </a:r>
            <a:r>
              <a:rPr lang="en-GB" sz="3100" dirty="0" err="1"/>
              <a:t>inglés</a:t>
            </a:r>
            <a:r>
              <a:rPr lang="en-GB" sz="3100" dirty="0"/>
              <a:t>’</a:t>
            </a:r>
          </a:p>
        </p:txBody>
      </p:sp>
      <p:sp>
        <p:nvSpPr>
          <p:cNvPr id="49" name="Freeform: Shape 46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9" name="Content Placeholder 4">
            <a:extLst>
              <a:ext uri="{FF2B5EF4-FFF2-40B4-BE49-F238E27FC236}">
                <a16:creationId xmlns:a16="http://schemas.microsoft.com/office/drawing/2014/main" id="{60179BA9-2030-433A-8878-7887FDEEA8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4" r="-1" b="-1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09491-446E-4DEF-9958-701B86D6E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158" y="2279017"/>
            <a:ext cx="5259714" cy="377565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GB" sz="1500" dirty="0"/>
          </a:p>
          <a:p>
            <a:r>
              <a:rPr lang="en-GB" sz="1500" dirty="0"/>
              <a:t>Students taking IELTS exams at critical points in pre-sessional</a:t>
            </a:r>
          </a:p>
          <a:p>
            <a:r>
              <a:rPr lang="en-GB" sz="1500" dirty="0"/>
              <a:t>Dealing with students under tremendous pressure from sponsors</a:t>
            </a:r>
          </a:p>
          <a:p>
            <a:r>
              <a:rPr lang="en-GB" sz="1500" dirty="0"/>
              <a:t>Closing ceremonies moved around in final week with little notification – coincided with assessment</a:t>
            </a:r>
          </a:p>
          <a:p>
            <a:r>
              <a:rPr lang="en-GB" sz="1500" dirty="0"/>
              <a:t>Having to release grades mid-course when we’d rather not</a:t>
            </a:r>
          </a:p>
          <a:p>
            <a:endParaRPr lang="en-GB" sz="1500" dirty="0"/>
          </a:p>
          <a:p>
            <a:endParaRPr lang="en-GB" sz="1500" dirty="0"/>
          </a:p>
          <a:p>
            <a:r>
              <a:rPr lang="en-GB" sz="1500" b="1" dirty="0"/>
              <a:t>How might we better integrate their ideas of success?</a:t>
            </a:r>
          </a:p>
          <a:p>
            <a:pPr marL="0" indent="0">
              <a:buNone/>
            </a:pPr>
            <a:endParaRPr lang="en-GB" sz="1500" dirty="0"/>
          </a:p>
          <a:p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2194488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17558</TotalTime>
  <Words>633</Words>
  <Application>Microsoft Macintosh PowerPoint</Application>
  <PresentationFormat>Widescreen</PresentationFormat>
  <Paragraphs>93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Today’s talk…</vt:lpstr>
      <vt:lpstr>The Mexican Energy Partnership</vt:lpstr>
      <vt:lpstr>PowerPoint Presentation</vt:lpstr>
      <vt:lpstr>Mexican Pre-sessional</vt:lpstr>
      <vt:lpstr>Pre-sessional locations</vt:lpstr>
      <vt:lpstr>PowerPoint Presentation</vt:lpstr>
      <vt:lpstr>Success for Citibanemex / CONACyT</vt:lpstr>
      <vt:lpstr>The integration of funding body priorities within our ‘curso de inglés’</vt:lpstr>
      <vt:lpstr>Finding where the power lies…</vt:lpstr>
      <vt:lpstr>Integrating the values of the pre-sessional management team</vt:lpstr>
      <vt:lpstr>How our ideas of success were leveraged (or not)</vt:lpstr>
      <vt:lpstr>Teachers and Students – integrating the norms and practices of UK academic culture</vt:lpstr>
      <vt:lpstr>Success for Durham university</vt:lpstr>
      <vt:lpstr>Successful Integration …</vt:lpstr>
      <vt:lpstr>Any questions…?</vt:lpstr>
      <vt:lpstr>References</vt:lpstr>
    </vt:vector>
  </TitlesOfParts>
  <Company>Durham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Integration</dc:title>
  <dc:creator>COSTELLO, HELEN</dc:creator>
  <cp:lastModifiedBy>Hugh Whitby</cp:lastModifiedBy>
  <cp:revision>79</cp:revision>
  <cp:lastPrinted>2021-03-26T11:54:17Z</cp:lastPrinted>
  <dcterms:created xsi:type="dcterms:W3CDTF">2021-03-08T17:07:44Z</dcterms:created>
  <dcterms:modified xsi:type="dcterms:W3CDTF">2021-03-26T14:24:54Z</dcterms:modified>
</cp:coreProperties>
</file>