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8" r:id="rId3"/>
    <p:sldId id="264" r:id="rId4"/>
    <p:sldId id="257" r:id="rId5"/>
    <p:sldId id="259" r:id="rId6"/>
    <p:sldId id="262" r:id="rId7"/>
    <p:sldId id="267" r:id="rId8"/>
    <p:sldId id="263" r:id="rId9"/>
    <p:sldId id="260" r:id="rId10"/>
    <p:sldId id="266" r:id="rId11"/>
    <p:sldId id="269" r:id="rId12"/>
    <p:sldId id="272" r:id="rId13"/>
    <p:sldId id="271" r:id="rId14"/>
    <p:sldId id="274" r:id="rId15"/>
    <p:sldId id="273" r:id="rId16"/>
    <p:sldId id="278" r:id="rId17"/>
    <p:sldId id="279" r:id="rId18"/>
    <p:sldId id="275" r:id="rId19"/>
    <p:sldId id="268" r:id="rId20"/>
    <p:sldId id="277" r:id="rId21"/>
    <p:sldId id="280" r:id="rId22"/>
    <p:sldId id="281" r:id="rId23"/>
    <p:sldId id="282" r:id="rId24"/>
    <p:sldId id="283" r:id="rId25"/>
    <p:sldId id="284" r:id="rId26"/>
    <p:sldId id="265" r:id="rId27"/>
    <p:sldId id="276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7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0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1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8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6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7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0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8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1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3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3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5F4292-C7EA-4FDA-A208-998853F73BF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50B59C0-1B03-4E61-BE57-81507169D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42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15434303.2012.7506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9B04-6892-4325-988C-F3D8D3C58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Integrated Language Tests and Assessments </a:t>
            </a:r>
            <a:br>
              <a:rPr lang="en-GB" dirty="0"/>
            </a:br>
            <a:r>
              <a:rPr lang="en-GB" dirty="0"/>
              <a:t>What, Why and 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861CF-945E-4645-B6F8-51E1A329D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Chris Smith</a:t>
            </a:r>
          </a:p>
          <a:p>
            <a:r>
              <a:rPr lang="en-GB" sz="2400" dirty="0"/>
              <a:t>ELTC University of Sheffield</a:t>
            </a:r>
          </a:p>
          <a:p>
            <a:r>
              <a:rPr lang="en-GB" sz="2400" dirty="0"/>
              <a:t>Chris.R.Smith@Sheffield.ac.uk</a:t>
            </a:r>
          </a:p>
        </p:txBody>
      </p:sp>
    </p:spTree>
    <p:extLst>
      <p:ext uri="{BB962C8B-B14F-4D97-AF65-F5344CB8AC3E}">
        <p14:creationId xmlns:p14="http://schemas.microsoft.com/office/powerpoint/2010/main" val="347603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2BFDAB-074D-4F5B-8CF6-3BD6B1B7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947607"/>
            <a:ext cx="4389427" cy="49627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6000" dirty="0"/>
              <a:t>Integrated Language Tests and Assessments </a:t>
            </a:r>
            <a:br>
              <a:rPr lang="en-GB" sz="6000" dirty="0"/>
            </a:br>
            <a:endParaRPr lang="en-US" sz="5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C664AA-73DD-4353-95C4-7D0D3F5C4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9345" y="947607"/>
            <a:ext cx="4152655" cy="49627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319598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 6">
            <a:extLst>
              <a:ext uri="{FF2B5EF4-FFF2-40B4-BE49-F238E27FC236}">
                <a16:creationId xmlns:a16="http://schemas.microsoft.com/office/drawing/2014/main" id="{91CF38AD-64FF-4090-AFB9-CD5E95E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35" name="Group 78">
            <a:extLst>
              <a:ext uri="{FF2B5EF4-FFF2-40B4-BE49-F238E27FC236}">
                <a16:creationId xmlns:a16="http://schemas.microsoft.com/office/drawing/2014/main" id="{FAF5260B-D54F-4AC5-B6E4-E3A5548BB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0AF1C91E-B729-4364-ADE7-6FC9231AA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F84C4F6-2DBD-40EF-9C96-1BCF6F0D9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6ED2D79D-38B7-4E0B-A1E9-856CF9822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Academia</a:t>
            </a:r>
          </a:p>
        </p:txBody>
      </p:sp>
      <p:pic>
        <p:nvPicPr>
          <p:cNvPr id="1032" name="Picture 8" descr="Western Bank Library - Learning Spaces - The University of Sheffield">
            <a:extLst>
              <a:ext uri="{FF2B5EF4-FFF2-40B4-BE49-F238E27FC236}">
                <a16:creationId xmlns:a16="http://schemas.microsoft.com/office/drawing/2014/main" id="{F81B818B-D3F5-4CFF-A3EF-9AC16DD3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01" y="828537"/>
            <a:ext cx="4860992" cy="323255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ty of Sheffield takes 17 'top 100' spots in global subject rankings  - Archive - News archive - The University of Sheffield">
            <a:extLst>
              <a:ext uri="{FF2B5EF4-FFF2-40B4-BE49-F238E27FC236}">
                <a16:creationId xmlns:a16="http://schemas.microsoft.com/office/drawing/2014/main" id="{C4B05E31-58E2-463E-9BC9-38CE9EBB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551" y="828537"/>
            <a:ext cx="5376369" cy="322582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2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8C25-43CD-4A86-AB0A-5AB9F9BB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02DF4-082B-4228-A266-A6C1FE0E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Common European Framework of Reference</a:t>
            </a:r>
          </a:p>
          <a:p>
            <a:endParaRPr lang="en-GB" sz="2400" dirty="0"/>
          </a:p>
          <a:p>
            <a:r>
              <a:rPr lang="en-GB" sz="2400" dirty="0">
                <a:effectLst/>
                <a:ea typeface="DengXian" panose="02010600030101010101" pitchFamily="2" charset="-122"/>
              </a:rPr>
              <a:t>“the CEFR replaces the traditional model of the four skills (listening, speaking, reading, writing), which has increasingly proved inadequate to capture the complex reality of communication... ”</a:t>
            </a:r>
          </a:p>
          <a:p>
            <a:endParaRPr lang="en-GB" sz="2400" dirty="0">
              <a:effectLst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75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8C25-43CD-4A86-AB0A-5AB9F9BB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02DF4-082B-4228-A266-A6C1FE0E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>
              <a:effectLst/>
              <a:ea typeface="DengXian" panose="02010600030101010101" pitchFamily="2" charset="-122"/>
            </a:endParaRPr>
          </a:p>
          <a:p>
            <a:r>
              <a:rPr lang="en-GB" sz="2400" dirty="0">
                <a:effectLst/>
                <a:ea typeface="DengXian" panose="02010600030101010101" pitchFamily="2" charset="-122"/>
              </a:rPr>
              <a:t>“Activities are presented under four modes of communication: reception, production, interaction and mediation”</a:t>
            </a:r>
          </a:p>
          <a:p>
            <a:endParaRPr lang="en-GB" sz="2400" dirty="0">
              <a:effectLst/>
              <a:ea typeface="DengXian" panose="02010600030101010101" pitchFamily="2" charset="-122"/>
            </a:endParaRPr>
          </a:p>
          <a:p>
            <a:endParaRPr lang="en-GB" sz="12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Council of Europe. (2018). </a:t>
            </a:r>
            <a:r>
              <a:rPr lang="en-GB" sz="12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Common European Framework Of Reference For Languages: Learning, Teaching, Assessment Companion Volume With New Descriptors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GB" sz="12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Council of Europe Website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Retrieved from https://rm.coe.int/cefr-companion-volume-with-new-descriptors-2018/1680787989, p. 30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68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213A-E3E8-415A-974D-D5998259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6386-7CD4-475D-AC09-F6F957DCA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555721" cy="3636511"/>
          </a:xfrm>
        </p:spPr>
        <p:txBody>
          <a:bodyPr/>
          <a:lstStyle/>
          <a:p>
            <a:r>
              <a:rPr lang="en-GB" dirty="0"/>
              <a:t>Communication and interaction is how the capacity for language evolved in humans</a:t>
            </a:r>
          </a:p>
          <a:p>
            <a:r>
              <a:rPr lang="en-GB" dirty="0"/>
              <a:t>Communication is the root of all language</a:t>
            </a:r>
          </a:p>
          <a:p>
            <a:r>
              <a:rPr lang="en-GB" dirty="0"/>
              <a:t>Communicative competence should be included in a language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1C7AA-EBDD-429A-8689-711C3E793C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5" b="-2"/>
          <a:stretch/>
        </p:blipFill>
        <p:spPr>
          <a:xfrm>
            <a:off x="5827832" y="209936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E5B8-3AE9-4D47-AB3B-5548EC2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630C-A862-44AA-A3E2-0407F10BF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28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2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Interaction is: “dynamic and co-constructed, it evolves and emerges, and is shared between interlocutors. It is reciprocal and those involved are both pro-active and re-active at the same time, simultaneously deconstructing messages as listeners and constructing their own message as speakers”</a:t>
            </a:r>
          </a:p>
          <a:p>
            <a:endParaRPr lang="en-GB" sz="28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Galaczi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E., &amp; Taylor, L. (2018). Interactional Competence: Conceptualisations, Operationalisations, and Outstanding Questions. </a:t>
            </a:r>
            <a:r>
              <a:rPr lang="en-GB" sz="1200" i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Language Assessment Quarterly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</a:t>
            </a:r>
            <a:r>
              <a:rPr lang="en-GB" sz="1200" i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15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(3), 219–236. https://doi.org/10.1080/15434303.2018.1453816 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(p. 219)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20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81B2-FC90-44EB-83E6-B5E5EE36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2EA6-4DE7-4F5F-B155-98FAA4B9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916263" cy="3636511"/>
          </a:xfrm>
        </p:spPr>
        <p:txBody>
          <a:bodyPr/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Mediating texts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Mediating concepts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Mediating communication</a:t>
            </a:r>
          </a:p>
          <a:p>
            <a:endParaRPr lang="en-GB" sz="28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</a:t>
            </a:r>
            <a:r>
              <a:rPr lang="en-GB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CoE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2018, p. 104)</a:t>
            </a:r>
            <a:endParaRPr lang="en-GB"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808C16-9959-4668-B95F-011759FC3300}"/>
              </a:ext>
            </a:extLst>
          </p:cNvPr>
          <p:cNvSpPr txBox="1">
            <a:spLocks/>
          </p:cNvSpPr>
          <p:nvPr/>
        </p:nvSpPr>
        <p:spPr>
          <a:xfrm>
            <a:off x="6581800" y="2222286"/>
            <a:ext cx="4916263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Arial" panose="020B0604020202020204" pitchFamily="34" charset="0"/>
                <a:ea typeface="DengXian" panose="02010600030101010101" pitchFamily="2" charset="-122"/>
              </a:rPr>
              <a:t>Mediating texts</a:t>
            </a:r>
          </a:p>
          <a:p>
            <a:pPr lvl="1"/>
            <a:r>
              <a:rPr lang="en-GB" sz="2600" dirty="0">
                <a:latin typeface="Arial" panose="020B0604020202020204" pitchFamily="34" charset="0"/>
                <a:ea typeface="DengXian" panose="02010600030101010101" pitchFamily="2" charset="-122"/>
              </a:rPr>
              <a:t>Paraphrasing</a:t>
            </a:r>
          </a:p>
          <a:p>
            <a:pPr lvl="1"/>
            <a:r>
              <a:rPr lang="en-GB" sz="2600" dirty="0">
                <a:latin typeface="Arial" panose="020B0604020202020204" pitchFamily="34" charset="0"/>
                <a:ea typeface="DengXian" panose="02010600030101010101" pitchFamily="2" charset="-122"/>
              </a:rPr>
              <a:t>Note-taking</a:t>
            </a:r>
          </a:p>
          <a:p>
            <a:endParaRPr lang="en-GB" sz="2800" dirty="0"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r>
              <a:rPr lang="en-GB" sz="1200" dirty="0">
                <a:latin typeface="Arial" panose="020B0604020202020204" pitchFamily="34" charset="0"/>
                <a:ea typeface="DengXian" panose="02010600030101010101" pitchFamily="2" charset="-122"/>
              </a:rPr>
              <a:t>(</a:t>
            </a:r>
            <a:r>
              <a:rPr lang="en-GB" sz="1200" dirty="0" err="1">
                <a:latin typeface="Arial" panose="020B0604020202020204" pitchFamily="34" charset="0"/>
                <a:ea typeface="DengXian" panose="02010600030101010101" pitchFamily="2" charset="-122"/>
              </a:rPr>
              <a:t>CoE</a:t>
            </a:r>
            <a:r>
              <a:rPr lang="en-GB" sz="1200" dirty="0">
                <a:latin typeface="Arial" panose="020B0604020202020204" pitchFamily="34" charset="0"/>
                <a:ea typeface="DengXian" panose="02010600030101010101" pitchFamily="2" charset="-122"/>
              </a:rPr>
              <a:t>, 2018, p. 104)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5892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81B2-FC90-44EB-83E6-B5E5EE36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2EA6-4DE7-4F5F-B155-98FAA4B9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189599" cy="3636511"/>
          </a:xfrm>
        </p:spPr>
        <p:txBody>
          <a:bodyPr/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Mediation “introduces an additional element: the construction of new meaning, in the sense of new understanding, new knowledge, new concepts.”</a:t>
            </a:r>
          </a:p>
          <a:p>
            <a:endParaRPr lang="en-GB" sz="28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r>
              <a:rPr lang="en-GB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Piccardo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E., North, B., &amp; Goodier, T. (2019). Broadening the scope of language education: mediation, plurilingualism, and collaborative learning: the </a:t>
            </a:r>
            <a:r>
              <a:rPr lang="en-GB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cefr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companion volume, 17–36. https://doi.org/10.20368/1971-8829/1612 (p. 21)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7069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2BFDAB-074D-4F5B-8CF6-3BD6B1B7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947607"/>
            <a:ext cx="4389427" cy="49627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6000" dirty="0"/>
              <a:t>Integrated Language Tests and Assessments </a:t>
            </a:r>
            <a:br>
              <a:rPr lang="en-GB" sz="6000" dirty="0"/>
            </a:br>
            <a:endParaRPr lang="en-US" sz="5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C664AA-73DD-4353-95C4-7D0D3F5C4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9345" y="947607"/>
            <a:ext cx="4152655" cy="49627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117727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56066"/>
          </a:xfrm>
        </p:spPr>
        <p:txBody>
          <a:bodyPr>
            <a:normAutofit/>
          </a:bodyPr>
          <a:lstStyle/>
          <a:p>
            <a:endParaRPr lang="en-GB" sz="18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r>
              <a:rPr lang="en-GB" sz="2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EAP Assessments need to demonstrate that candidates are: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“proficient to level B2 on the Common European Framework of Reference for languages (CEFR) in each of the four components (speaking, listening, reading and writing)”</a:t>
            </a:r>
          </a:p>
          <a:p>
            <a:endParaRPr lang="en-GB" sz="28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endParaRPr lang="en-GB" sz="28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UKVI. (2019). Tier 4 of the Points Based System – Policy Guidance. Retrieved March 6, 2019, from https://assets.publishing.service.gov.uk/government/uploads/system/uploads/attachment_data/file/770523/T4_Migrant_Guidance_JAN_2019_11.01.2019.pdf </a:t>
            </a:r>
            <a:r>
              <a:rPr lang="en-GB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(para. 142)</a:t>
            </a:r>
            <a:endParaRPr lang="en-GB" sz="12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6728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4A6DB-234F-4084-8027-DB0B0207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3930D-B988-44FB-8446-1F04659E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5016" y="2296776"/>
            <a:ext cx="3430371" cy="578411"/>
          </a:xfrm>
        </p:spPr>
        <p:txBody>
          <a:bodyPr/>
          <a:lstStyle/>
          <a:p>
            <a:pPr algn="l"/>
            <a:r>
              <a:rPr lang="en-GB" sz="2400" b="1" dirty="0"/>
              <a:t>How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CC30B-63E0-47F7-AE03-B81221AC3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753" y="3173412"/>
            <a:ext cx="3430371" cy="3684588"/>
          </a:xfrm>
        </p:spPr>
        <p:txBody>
          <a:bodyPr>
            <a:normAutofit/>
          </a:bodyPr>
          <a:lstStyle/>
          <a:p>
            <a:r>
              <a:rPr lang="en-GB" sz="2800" dirty="0"/>
              <a:t>The CEFR</a:t>
            </a:r>
          </a:p>
          <a:p>
            <a:r>
              <a:rPr lang="en-GB" sz="2800" dirty="0"/>
              <a:t>Interaction</a:t>
            </a:r>
          </a:p>
          <a:p>
            <a:r>
              <a:rPr lang="en-GB" sz="2800" dirty="0"/>
              <a:t>Mediation</a:t>
            </a:r>
          </a:p>
          <a:p>
            <a:r>
              <a:rPr lang="en-GB" sz="2800" dirty="0"/>
              <a:t>Reliability and authenticity</a:t>
            </a:r>
          </a:p>
          <a:p>
            <a:endParaRPr lang="en-GB" sz="2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943D417-47D0-47CC-BB01-DAC185EEE6AD}"/>
              </a:ext>
            </a:extLst>
          </p:cNvPr>
          <p:cNvSpPr txBox="1">
            <a:spLocks/>
          </p:cNvSpPr>
          <p:nvPr/>
        </p:nvSpPr>
        <p:spPr>
          <a:xfrm>
            <a:off x="4380814" y="2296777"/>
            <a:ext cx="3430371" cy="578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F89F3-FD63-4C93-95C1-C6F142CE0512}"/>
              </a:ext>
            </a:extLst>
          </p:cNvPr>
          <p:cNvSpPr txBox="1">
            <a:spLocks/>
          </p:cNvSpPr>
          <p:nvPr/>
        </p:nvSpPr>
        <p:spPr>
          <a:xfrm>
            <a:off x="836612" y="2325950"/>
            <a:ext cx="3430371" cy="549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13A51F0-AAE6-4304-AE64-33E9E30EF29C}"/>
              </a:ext>
            </a:extLst>
          </p:cNvPr>
          <p:cNvSpPr txBox="1">
            <a:spLocks/>
          </p:cNvSpPr>
          <p:nvPr/>
        </p:nvSpPr>
        <p:spPr>
          <a:xfrm>
            <a:off x="752490" y="3173412"/>
            <a:ext cx="343037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A9483DD-D578-46FE-8236-BB8FEA7F0831}"/>
              </a:ext>
            </a:extLst>
          </p:cNvPr>
          <p:cNvSpPr txBox="1">
            <a:spLocks/>
          </p:cNvSpPr>
          <p:nvPr/>
        </p:nvSpPr>
        <p:spPr>
          <a:xfrm>
            <a:off x="7925016" y="3173412"/>
            <a:ext cx="343037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6430A2B-B19B-496F-AF99-28BDCBE4E3CB}"/>
              </a:ext>
            </a:extLst>
          </p:cNvPr>
          <p:cNvSpPr txBox="1">
            <a:spLocks/>
          </p:cNvSpPr>
          <p:nvPr/>
        </p:nvSpPr>
        <p:spPr>
          <a:xfrm>
            <a:off x="589199" y="3173412"/>
            <a:ext cx="3430371" cy="368458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Separate skills tests</a:t>
            </a:r>
          </a:p>
          <a:p>
            <a:r>
              <a:rPr lang="en-GB" sz="2800" dirty="0"/>
              <a:t>Integrated tests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3BAEA09-FA35-4D09-9B10-07E3E43BCDBA}"/>
              </a:ext>
            </a:extLst>
          </p:cNvPr>
          <p:cNvSpPr txBox="1">
            <a:spLocks/>
          </p:cNvSpPr>
          <p:nvPr/>
        </p:nvSpPr>
        <p:spPr>
          <a:xfrm>
            <a:off x="7811185" y="3173412"/>
            <a:ext cx="3430371" cy="368458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Texts</a:t>
            </a:r>
          </a:p>
          <a:p>
            <a:r>
              <a:rPr lang="en-GB" sz="2800" dirty="0"/>
              <a:t>Task design</a:t>
            </a:r>
          </a:p>
          <a:p>
            <a:r>
              <a:rPr lang="en-GB" sz="2800" dirty="0"/>
              <a:t>Ratings scales</a:t>
            </a:r>
          </a:p>
          <a:p>
            <a:r>
              <a:rPr lang="en-GB" sz="2800" dirty="0"/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255343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Separate skills tests are not predicated</a:t>
            </a:r>
          </a:p>
          <a:p>
            <a:r>
              <a:rPr lang="en-GB" sz="2800" dirty="0"/>
              <a:t>Ensure the ratings scale demonstrates B2 in each of the 4 required skills</a:t>
            </a:r>
          </a:p>
          <a:p>
            <a:r>
              <a:rPr lang="en-GB" sz="2800" dirty="0"/>
              <a:t>Explain how in an assessment specifications document</a:t>
            </a:r>
          </a:p>
          <a:p>
            <a:endParaRPr lang="en-GB" sz="1200" dirty="0"/>
          </a:p>
          <a:p>
            <a:r>
              <a:rPr lang="en-GB" sz="1200" dirty="0"/>
              <a:t>See Alderson, Clapham &amp; Wall: Language Test Construction and Evaluation (Cambridge University Press, 1995), Chapter 2: Test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16884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C5B3-FE4C-48F1-AAE6-9AA91759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84BF-6BB9-4B69-8768-7D09AFB67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“Integrated tests are less reliable” (my colleague, J.)</a:t>
            </a:r>
          </a:p>
          <a:p>
            <a:r>
              <a:rPr lang="en-GB" sz="2800" dirty="0"/>
              <a:t>Essentially yes</a:t>
            </a:r>
          </a:p>
          <a:p>
            <a:endParaRPr lang="en-GB" sz="2800" dirty="0"/>
          </a:p>
          <a:p>
            <a:r>
              <a:rPr lang="en-GB" sz="2800" dirty="0"/>
              <a:t>More variables, more factors, more difficult to pinpoint </a:t>
            </a:r>
            <a:r>
              <a:rPr lang="en-GB" sz="2800" b="1" u="sng" dirty="0"/>
              <a:t>why</a:t>
            </a:r>
            <a:r>
              <a:rPr lang="en-GB" sz="2800" dirty="0"/>
              <a:t> performance is good or bad</a:t>
            </a:r>
          </a:p>
        </p:txBody>
      </p:sp>
    </p:spTree>
    <p:extLst>
      <p:ext uri="{BB962C8B-B14F-4D97-AF65-F5344CB8AC3E}">
        <p14:creationId xmlns:p14="http://schemas.microsoft.com/office/powerpoint/2010/main" val="292944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A181-8CC5-4019-B871-C194001F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to the “problem” of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17C1-BF66-48A1-8105-AA48B6773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756465" cy="3636511"/>
          </a:xfrm>
        </p:spPr>
        <p:txBody>
          <a:bodyPr>
            <a:normAutofit/>
          </a:bodyPr>
          <a:lstStyle/>
          <a:p>
            <a:r>
              <a:rPr lang="en-GB" sz="2800" dirty="0"/>
              <a:t>Constrain a test</a:t>
            </a:r>
          </a:p>
          <a:p>
            <a:r>
              <a:rPr lang="en-GB" sz="2800" dirty="0"/>
              <a:t>Minimise variables</a:t>
            </a:r>
          </a:p>
          <a:p>
            <a:r>
              <a:rPr lang="en-GB" sz="2800" dirty="0"/>
              <a:t>Remove messiness</a:t>
            </a:r>
          </a:p>
        </p:txBody>
      </p:sp>
    </p:spTree>
    <p:extLst>
      <p:ext uri="{BB962C8B-B14F-4D97-AF65-F5344CB8AC3E}">
        <p14:creationId xmlns:p14="http://schemas.microsoft.com/office/powerpoint/2010/main" val="420537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CAC5-B1CE-452F-8CA5-BC5ABF81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B22D30-0FA8-425F-ADED-0E095328B088}"/>
              </a:ext>
            </a:extLst>
          </p:cNvPr>
          <p:cNvSpPr txBox="1">
            <a:spLocks/>
          </p:cNvSpPr>
          <p:nvPr/>
        </p:nvSpPr>
        <p:spPr>
          <a:xfrm>
            <a:off x="905522" y="2222286"/>
            <a:ext cx="10476477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Tests should cover the construct</a:t>
            </a:r>
          </a:p>
          <a:p>
            <a:r>
              <a:rPr lang="en-GB" sz="2800" dirty="0"/>
              <a:t>Language is varied</a:t>
            </a:r>
          </a:p>
          <a:p>
            <a:r>
              <a:rPr lang="en-GB" sz="2800" dirty="0"/>
              <a:t>Communication is messy</a:t>
            </a:r>
          </a:p>
        </p:txBody>
      </p:sp>
    </p:spTree>
    <p:extLst>
      <p:ext uri="{BB962C8B-B14F-4D97-AF65-F5344CB8AC3E}">
        <p14:creationId xmlns:p14="http://schemas.microsoft.com/office/powerpoint/2010/main" val="351198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CAC5-B1CE-452F-8CA5-BC5ABF81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B22D30-0FA8-425F-ADED-0E095328B088}"/>
              </a:ext>
            </a:extLst>
          </p:cNvPr>
          <p:cNvSpPr txBox="1">
            <a:spLocks/>
          </p:cNvSpPr>
          <p:nvPr/>
        </p:nvSpPr>
        <p:spPr>
          <a:xfrm>
            <a:off x="905522" y="2222286"/>
            <a:ext cx="10476477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If language tests cut out the messiness in pursuit of better reliability, they may be cutting out essential aspects of language, leaving an incomplete test construct.</a:t>
            </a:r>
          </a:p>
          <a:p>
            <a:r>
              <a:rPr lang="en-GB" sz="2800" dirty="0"/>
              <a:t>If a test doesn’t fully cover the target language use domain (TLUD), arguments for its reliability may be moot</a:t>
            </a:r>
          </a:p>
        </p:txBody>
      </p:sp>
    </p:spTree>
    <p:extLst>
      <p:ext uri="{BB962C8B-B14F-4D97-AF65-F5344CB8AC3E}">
        <p14:creationId xmlns:p14="http://schemas.microsoft.com/office/powerpoint/2010/main" val="163020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5222-5C44-451F-A17B-1263469C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language assessments: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96ED-864B-4C19-BB30-62367FB8A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Traditional separate skills language tests do not capture the full nature of language</a:t>
            </a:r>
          </a:p>
          <a:p>
            <a:r>
              <a:rPr lang="en-GB" sz="2800" dirty="0"/>
              <a:t>Integrated tests include more in the construct</a:t>
            </a:r>
          </a:p>
          <a:p>
            <a:r>
              <a:rPr lang="en-GB" sz="2800" dirty="0"/>
              <a:t>Yes, the results may be less reliable</a:t>
            </a:r>
          </a:p>
          <a:p>
            <a:r>
              <a:rPr lang="en-GB" sz="2800" dirty="0"/>
              <a:t>Authenticity may be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1415773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2BFDAB-074D-4F5B-8CF6-3BD6B1B7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947607"/>
            <a:ext cx="4389427" cy="49627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6000" dirty="0"/>
              <a:t>Integrated Language Tests and Assessments </a:t>
            </a:r>
            <a:br>
              <a:rPr lang="en-GB" sz="6000" dirty="0"/>
            </a:br>
            <a:endParaRPr lang="en-US" sz="5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C664AA-73DD-4353-95C4-7D0D3F5C4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9345" y="947607"/>
            <a:ext cx="4152655" cy="49627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52714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Adapt authentic texts</a:t>
            </a:r>
          </a:p>
          <a:p>
            <a:r>
              <a:rPr lang="en-GB" sz="2800" dirty="0"/>
              <a:t>Control for length and difficulty</a:t>
            </a:r>
          </a:p>
          <a:p>
            <a:r>
              <a:rPr lang="en-GB" sz="2800" dirty="0"/>
              <a:t>Use glossaries</a:t>
            </a:r>
          </a:p>
          <a:p>
            <a:r>
              <a:rPr lang="en-GB" sz="2800" dirty="0"/>
              <a:t>Allow time</a:t>
            </a:r>
          </a:p>
        </p:txBody>
      </p:sp>
    </p:spTree>
    <p:extLst>
      <p:ext uri="{BB962C8B-B14F-4D97-AF65-F5344CB8AC3E}">
        <p14:creationId xmlns:p14="http://schemas.microsoft.com/office/powerpoint/2010/main" val="1422133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Ensure task requires engagement with different skills/modes</a:t>
            </a:r>
          </a:p>
          <a:p>
            <a:r>
              <a:rPr lang="en-GB" sz="2800" dirty="0"/>
              <a:t>Opinion essay with token quotes </a:t>
            </a:r>
            <a:r>
              <a:rPr lang="en-GB" sz="4400" b="1" dirty="0">
                <a:solidFill>
                  <a:schemeClr val="accent4"/>
                </a:solidFill>
              </a:rPr>
              <a:t>×</a:t>
            </a:r>
          </a:p>
          <a:p>
            <a:r>
              <a:rPr lang="en-GB" sz="2800" dirty="0">
                <a:sym typeface="Wingdings" panose="05000000000000000000" pitchFamily="2" charset="2"/>
              </a:rPr>
              <a:t>Summary and comparison of texts </a:t>
            </a:r>
            <a:r>
              <a:rPr lang="en-GB" sz="4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81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Ratings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Different skills/modes must be on rating scale</a:t>
            </a:r>
          </a:p>
        </p:txBody>
      </p:sp>
    </p:spTree>
    <p:extLst>
      <p:ext uri="{BB962C8B-B14F-4D97-AF65-F5344CB8AC3E}">
        <p14:creationId xmlns:p14="http://schemas.microsoft.com/office/powerpoint/2010/main" val="235991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2BFDAB-074D-4F5B-8CF6-3BD6B1B7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947607"/>
            <a:ext cx="4389427" cy="49627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6000" dirty="0"/>
              <a:t>Integrated Language Tests and Assessments </a:t>
            </a:r>
            <a:br>
              <a:rPr lang="en-GB" sz="6000" dirty="0"/>
            </a:br>
            <a:endParaRPr lang="en-US" sz="5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C664AA-73DD-4353-95C4-7D0D3F5C4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9345" y="947607"/>
            <a:ext cx="4152655" cy="49627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578374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Reading-into-writing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Reading</a:t>
            </a:r>
          </a:p>
          <a:p>
            <a:pPr lvl="1"/>
            <a:r>
              <a:rPr lang="en-GB" sz="2600" dirty="0"/>
              <a:t>Comprehension of source texts</a:t>
            </a:r>
          </a:p>
          <a:p>
            <a:r>
              <a:rPr lang="en-GB" sz="2800" dirty="0"/>
              <a:t>Mediation</a:t>
            </a:r>
          </a:p>
          <a:p>
            <a:pPr lvl="1"/>
            <a:r>
              <a:rPr lang="en-GB" sz="2600" dirty="0"/>
              <a:t>Paraphrasing, Criticality</a:t>
            </a:r>
          </a:p>
          <a:p>
            <a:r>
              <a:rPr lang="en-GB" sz="2800" dirty="0"/>
              <a:t>Writing</a:t>
            </a:r>
          </a:p>
          <a:p>
            <a:pPr lvl="1"/>
            <a:r>
              <a:rPr lang="en-GB" sz="2600" dirty="0"/>
              <a:t>Cohesion, grammar, task achievement</a:t>
            </a:r>
          </a:p>
        </p:txBody>
      </p:sp>
    </p:spTree>
    <p:extLst>
      <p:ext uri="{BB962C8B-B14F-4D97-AF65-F5344CB8AC3E}">
        <p14:creationId xmlns:p14="http://schemas.microsoft.com/office/powerpoint/2010/main" val="2512096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Listening</a:t>
            </a:r>
          </a:p>
          <a:p>
            <a:pPr lvl="1"/>
            <a:r>
              <a:rPr lang="en-GB" sz="2400" dirty="0"/>
              <a:t>Comprehension of others</a:t>
            </a:r>
          </a:p>
          <a:p>
            <a:r>
              <a:rPr lang="en-GB" sz="2600" dirty="0"/>
              <a:t>Interaction</a:t>
            </a:r>
          </a:p>
          <a:p>
            <a:pPr lvl="1"/>
            <a:r>
              <a:rPr lang="en-GB" sz="2400" dirty="0"/>
              <a:t>Initiating, turn-taking, backchannelling</a:t>
            </a:r>
          </a:p>
          <a:p>
            <a:r>
              <a:rPr lang="en-GB" sz="2600" dirty="0"/>
              <a:t>Speaking</a:t>
            </a:r>
          </a:p>
          <a:p>
            <a:pPr lvl="1"/>
            <a:r>
              <a:rPr lang="en-GB" sz="2400" dirty="0"/>
              <a:t>Pronunciation, grammar, lexis</a:t>
            </a:r>
          </a:p>
        </p:txBody>
      </p:sp>
    </p:spTree>
    <p:extLst>
      <p:ext uri="{BB962C8B-B14F-4D97-AF65-F5344CB8AC3E}">
        <p14:creationId xmlns:p14="http://schemas.microsoft.com/office/powerpoint/2010/main" val="2235077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0B83-2B0A-4DF6-8D7C-60929B4D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summary and response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9696-62DE-411E-A6C8-0CBC0888B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Listening</a:t>
            </a:r>
          </a:p>
          <a:p>
            <a:pPr lvl="1"/>
            <a:r>
              <a:rPr lang="en-GB" sz="2800" dirty="0"/>
              <a:t>Comprehension of main ideas, Comprehension of details</a:t>
            </a:r>
          </a:p>
          <a:p>
            <a:r>
              <a:rPr lang="en-GB" sz="2800" dirty="0"/>
              <a:t>Mediation</a:t>
            </a:r>
          </a:p>
          <a:p>
            <a:pPr lvl="1"/>
            <a:r>
              <a:rPr lang="en-GB" sz="2800" dirty="0"/>
              <a:t>Summarising, commentary</a:t>
            </a:r>
          </a:p>
          <a:p>
            <a:r>
              <a:rPr lang="en-GB" sz="2800" dirty="0"/>
              <a:t>Writing</a:t>
            </a:r>
          </a:p>
          <a:p>
            <a:pPr lvl="1"/>
            <a:r>
              <a:rPr lang="en-GB" sz="2800" dirty="0"/>
              <a:t>Grammar,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66542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E510-24D4-4C54-9FE4-DE7A62EA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13A76-6947-45E9-A809-22E6BF19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Lexis</a:t>
            </a:r>
          </a:p>
          <a:p>
            <a:pPr lvl="1"/>
            <a:r>
              <a:rPr lang="en-GB" sz="2800" dirty="0"/>
              <a:t>Lexis is provided in source texts</a:t>
            </a:r>
          </a:p>
          <a:p>
            <a:r>
              <a:rPr lang="en-GB" sz="2800" dirty="0"/>
              <a:t>Comprehension of texts</a:t>
            </a:r>
          </a:p>
          <a:p>
            <a:pPr lvl="1"/>
            <a:r>
              <a:rPr lang="en-GB" sz="2800" dirty="0"/>
              <a:t>Less direct, less certainty</a:t>
            </a:r>
          </a:p>
          <a:p>
            <a:r>
              <a:rPr lang="en-GB" sz="2800" dirty="0"/>
              <a:t>Poor performance</a:t>
            </a:r>
          </a:p>
          <a:p>
            <a:pPr lvl="1"/>
            <a:r>
              <a:rPr lang="en-GB" sz="2800" dirty="0"/>
              <a:t>More difficult to pinpoint reason</a:t>
            </a:r>
          </a:p>
        </p:txBody>
      </p:sp>
    </p:spTree>
    <p:extLst>
      <p:ext uri="{BB962C8B-B14F-4D97-AF65-F5344CB8AC3E}">
        <p14:creationId xmlns:p14="http://schemas.microsoft.com/office/powerpoint/2010/main" val="798638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4A6DB-234F-4084-8027-DB0B0207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3930D-B988-44FB-8446-1F04659E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5016" y="2296776"/>
            <a:ext cx="3430371" cy="578411"/>
          </a:xfrm>
        </p:spPr>
        <p:txBody>
          <a:bodyPr/>
          <a:lstStyle/>
          <a:p>
            <a:pPr algn="l"/>
            <a:r>
              <a:rPr lang="en-GB" sz="2400" b="1" dirty="0"/>
              <a:t>How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CC30B-63E0-47F7-AE03-B81221AC3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753" y="3173412"/>
            <a:ext cx="3430371" cy="3684588"/>
          </a:xfrm>
        </p:spPr>
        <p:txBody>
          <a:bodyPr>
            <a:normAutofit/>
          </a:bodyPr>
          <a:lstStyle/>
          <a:p>
            <a:r>
              <a:rPr lang="en-GB" sz="2800" dirty="0"/>
              <a:t>The CEFR</a:t>
            </a:r>
          </a:p>
          <a:p>
            <a:r>
              <a:rPr lang="en-GB" sz="2800" dirty="0"/>
              <a:t>Interaction</a:t>
            </a:r>
          </a:p>
          <a:p>
            <a:r>
              <a:rPr lang="en-GB" sz="2800" dirty="0"/>
              <a:t>Mediation</a:t>
            </a:r>
          </a:p>
          <a:p>
            <a:r>
              <a:rPr lang="en-GB" sz="2800" dirty="0"/>
              <a:t>Reliability and authenticity</a:t>
            </a:r>
          </a:p>
          <a:p>
            <a:endParaRPr lang="en-GB" sz="2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943D417-47D0-47CC-BB01-DAC185EEE6AD}"/>
              </a:ext>
            </a:extLst>
          </p:cNvPr>
          <p:cNvSpPr txBox="1">
            <a:spLocks/>
          </p:cNvSpPr>
          <p:nvPr/>
        </p:nvSpPr>
        <p:spPr>
          <a:xfrm>
            <a:off x="4380814" y="2296777"/>
            <a:ext cx="3430371" cy="578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F89F3-FD63-4C93-95C1-C6F142CE0512}"/>
              </a:ext>
            </a:extLst>
          </p:cNvPr>
          <p:cNvSpPr txBox="1">
            <a:spLocks/>
          </p:cNvSpPr>
          <p:nvPr/>
        </p:nvSpPr>
        <p:spPr>
          <a:xfrm>
            <a:off x="836612" y="2325950"/>
            <a:ext cx="3430371" cy="549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13A51F0-AAE6-4304-AE64-33E9E30EF29C}"/>
              </a:ext>
            </a:extLst>
          </p:cNvPr>
          <p:cNvSpPr txBox="1">
            <a:spLocks/>
          </p:cNvSpPr>
          <p:nvPr/>
        </p:nvSpPr>
        <p:spPr>
          <a:xfrm>
            <a:off x="752490" y="3173412"/>
            <a:ext cx="343037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A9483DD-D578-46FE-8236-BB8FEA7F0831}"/>
              </a:ext>
            </a:extLst>
          </p:cNvPr>
          <p:cNvSpPr txBox="1">
            <a:spLocks/>
          </p:cNvSpPr>
          <p:nvPr/>
        </p:nvSpPr>
        <p:spPr>
          <a:xfrm>
            <a:off x="7925016" y="3173412"/>
            <a:ext cx="343037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6430A2B-B19B-496F-AF99-28BDCBE4E3CB}"/>
              </a:ext>
            </a:extLst>
          </p:cNvPr>
          <p:cNvSpPr txBox="1">
            <a:spLocks/>
          </p:cNvSpPr>
          <p:nvPr/>
        </p:nvSpPr>
        <p:spPr>
          <a:xfrm>
            <a:off x="589199" y="3173412"/>
            <a:ext cx="3430371" cy="368458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Separate skills tests</a:t>
            </a:r>
          </a:p>
          <a:p>
            <a:r>
              <a:rPr lang="en-GB" sz="2800" dirty="0"/>
              <a:t>Integrated tests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3BAEA09-FA35-4D09-9B10-07E3E43BCDBA}"/>
              </a:ext>
            </a:extLst>
          </p:cNvPr>
          <p:cNvSpPr txBox="1">
            <a:spLocks/>
          </p:cNvSpPr>
          <p:nvPr/>
        </p:nvSpPr>
        <p:spPr>
          <a:xfrm>
            <a:off x="7811185" y="3173412"/>
            <a:ext cx="3430371" cy="368458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Texts</a:t>
            </a:r>
          </a:p>
          <a:p>
            <a:r>
              <a:rPr lang="en-GB" sz="2800" dirty="0"/>
              <a:t>Task design</a:t>
            </a:r>
          </a:p>
          <a:p>
            <a:r>
              <a:rPr lang="en-GB" sz="2800" dirty="0"/>
              <a:t>Ratings scales</a:t>
            </a:r>
          </a:p>
          <a:p>
            <a:r>
              <a:rPr lang="en-GB" sz="2800" dirty="0"/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368958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9B04-6892-4325-988C-F3D8D3C58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Integrated Language Tests and Assessments </a:t>
            </a:r>
            <a:br>
              <a:rPr lang="en-GB" dirty="0"/>
            </a:br>
            <a:r>
              <a:rPr lang="en-GB" dirty="0"/>
              <a:t>What, Why and 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861CF-945E-4645-B6F8-51E1A329D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Chris Smith</a:t>
            </a:r>
          </a:p>
          <a:p>
            <a:r>
              <a:rPr lang="en-GB" sz="2400" dirty="0"/>
              <a:t>ELTC University of Sheffield</a:t>
            </a:r>
          </a:p>
          <a:p>
            <a:r>
              <a:rPr lang="en-GB" sz="2400" dirty="0"/>
              <a:t>Chris.R.Smith@Sheffield.ac.uk</a:t>
            </a:r>
          </a:p>
        </p:txBody>
      </p:sp>
    </p:spTree>
    <p:extLst>
      <p:ext uri="{BB962C8B-B14F-4D97-AF65-F5344CB8AC3E}">
        <p14:creationId xmlns:p14="http://schemas.microsoft.com/office/powerpoint/2010/main" val="255612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274-8F00-4D9C-8D05-0823F94B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Separate skills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6382-168B-4EA9-A4BB-A818A08C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964596"/>
          </a:xfrm>
        </p:spPr>
        <p:txBody>
          <a:bodyPr>
            <a:normAutofit/>
          </a:bodyPr>
          <a:lstStyle/>
          <a:p>
            <a:r>
              <a:rPr lang="en-GB" sz="2800" dirty="0"/>
              <a:t>Traditional approach:</a:t>
            </a:r>
          </a:p>
          <a:p>
            <a:r>
              <a:rPr lang="en-GB" sz="2800" dirty="0"/>
              <a:t>Reading, Writing, Listening and Speaking were separate</a:t>
            </a:r>
          </a:p>
          <a:p>
            <a:r>
              <a:rPr lang="en-GB" sz="2800" dirty="0"/>
              <a:t>CLT appeared in late C20th</a:t>
            </a:r>
          </a:p>
          <a:p>
            <a:r>
              <a:rPr lang="en-GB" sz="2800" dirty="0"/>
              <a:t>4-way split persists in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202D9-6951-4F2C-897A-6B83E3161A62}"/>
              </a:ext>
            </a:extLst>
          </p:cNvPr>
          <p:cNvSpPr txBox="1"/>
          <p:nvPr/>
        </p:nvSpPr>
        <p:spPr>
          <a:xfrm>
            <a:off x="818712" y="5186883"/>
            <a:ext cx="990748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Hinkel</a:t>
            </a:r>
            <a:r>
              <a:rPr lang="en-GB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E. (2010). Integrating the four skills: Current and historical perspectives. In R. B. Kaplan (Ed.), </a:t>
            </a:r>
            <a:r>
              <a:rPr lang="en-GB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The Oxford Handbook of Applied Linguistics</a:t>
            </a:r>
            <a:r>
              <a:rPr lang="en-GB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(2nd ed., pp. 110–126). Oxford: Oxford University Press.</a:t>
            </a: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0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55C1-7A98-45D8-80B9-6FB924F4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Separate skills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217E4-55DA-4777-8EE5-11314207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77288" cy="3636511"/>
          </a:xfrm>
        </p:spPr>
        <p:txBody>
          <a:bodyPr>
            <a:normAutofit/>
          </a:bodyPr>
          <a:lstStyle/>
          <a:p>
            <a:r>
              <a:rPr lang="en-GB" sz="2800" dirty="0"/>
              <a:t>Usually some integration</a:t>
            </a:r>
          </a:p>
          <a:p>
            <a:r>
              <a:rPr lang="en-GB" sz="2800" dirty="0"/>
              <a:t>Usually negligible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B72AB7D-C6C3-447C-80A5-A4C94866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28" y="3340359"/>
            <a:ext cx="3235663" cy="21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1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skills tests –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Reading-into-writing (written text referencing sources)</a:t>
            </a:r>
          </a:p>
          <a:p>
            <a:r>
              <a:rPr lang="en-GB" sz="2800" dirty="0"/>
              <a:t>Written summary of a lecture</a:t>
            </a:r>
          </a:p>
          <a:p>
            <a:r>
              <a:rPr lang="en-GB" sz="2800" dirty="0"/>
              <a:t>Discussion (speaking, listening and interaction)</a:t>
            </a:r>
          </a:p>
          <a:p>
            <a:r>
              <a:rPr lang="en-GB" sz="2800" dirty="0"/>
              <a:t>Presentations (speaking based on academic reading)</a:t>
            </a:r>
          </a:p>
        </p:txBody>
      </p:sp>
    </p:spTree>
    <p:extLst>
      <p:ext uri="{BB962C8B-B14F-4D97-AF65-F5344CB8AC3E}">
        <p14:creationId xmlns:p14="http://schemas.microsoft.com/office/powerpoint/2010/main" val="186489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AB50-318D-4C23-8E36-6AEBE010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Reading-into-writing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39B0-D4EB-4442-8E1E-5D9CC5DD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Summarising a reading text and then responding to it</a:t>
            </a:r>
          </a:p>
          <a:p>
            <a:pPr algn="r"/>
            <a:r>
              <a:rPr lang="en-GB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Asención</a:t>
            </a:r>
            <a: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Delaney, Y. (2008). Investigating the reading-to-write construct. </a:t>
            </a:r>
            <a:b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en-GB" sz="1400" i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Journal of English for Academic Purposes</a:t>
            </a:r>
            <a: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</a:t>
            </a:r>
            <a:r>
              <a:rPr lang="en-GB" sz="1400" i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7</a:t>
            </a:r>
            <a: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(3), 140–150. https://doi.org/10.1016/j.jeap.2008.04.001</a:t>
            </a:r>
            <a:endParaRPr lang="en-GB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Short opinion essay, incorporating ideas from two short reading texts</a:t>
            </a:r>
          </a:p>
          <a:p>
            <a:pPr algn="r"/>
            <a:r>
              <a:rPr lang="en-GB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Plakans</a:t>
            </a:r>
            <a: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L. (2009). Discourse synthesis in integrated second language writing assessment. </a:t>
            </a:r>
            <a:b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en-GB" sz="1400" i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Language Testing</a:t>
            </a:r>
            <a: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</a:t>
            </a:r>
            <a:r>
              <a:rPr lang="en-GB" sz="1400" i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26</a:t>
            </a:r>
            <a: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(4), 561–587. https://doi.org/10.1177/0265532209340192</a:t>
            </a:r>
            <a:endParaRPr lang="en-GB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Short answer questions (SAQs) about reading texts</a:t>
            </a:r>
          </a:p>
          <a:p>
            <a:pPr algn="r"/>
            <a:r>
              <a:rPr lang="en-GB" sz="15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Weigle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S. C., Yang, W., &amp; </a:t>
            </a:r>
            <a:r>
              <a:rPr lang="en-GB" sz="15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Montee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M. (2013). Exploring Reading Processes in an Academic Reading Test Using Short-Answer Questions. </a:t>
            </a:r>
            <a:b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en-GB" sz="1500" i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Language Assessment Quarterly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</a:t>
            </a:r>
            <a:r>
              <a:rPr lang="en-GB" sz="1500" i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10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(1), 28–48. 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https://doi.org/10.1080/15434303.2012.750660</a:t>
            </a:r>
            <a:endParaRPr lang="en-GB" sz="15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GB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Reading-into-writing construct</a:t>
            </a:r>
          </a:p>
          <a:p>
            <a:pPr algn="r"/>
            <a:r>
              <a:rPr lang="en-GB" sz="15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Knoch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U., &amp; </a:t>
            </a:r>
            <a:r>
              <a:rPr lang="en-GB" sz="15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Sitajalabhorn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W. (2013). A closer look at integrated writing tasks: Towards a more focussed definition for assessment purposes. </a:t>
            </a:r>
            <a:r>
              <a:rPr lang="en-GB" sz="15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Assessing Writing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GB" sz="15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18</a:t>
            </a:r>
            <a:r>
              <a:rPr lang="en-GB" sz="15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(4), 300–308. https://doi.org/10.1016/j.asw.2013.09.003</a:t>
            </a:r>
            <a:endParaRPr lang="en-GB" sz="15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0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skills tests – bad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Discussion, but</a:t>
            </a:r>
          </a:p>
          <a:p>
            <a:pPr lvl="1"/>
            <a:r>
              <a:rPr lang="en-GB" sz="2600" dirty="0"/>
              <a:t>Criteria only consider individual production</a:t>
            </a:r>
          </a:p>
          <a:p>
            <a:r>
              <a:rPr lang="en-GB" sz="2800" dirty="0"/>
              <a:t>Reading-into-writing, but</a:t>
            </a:r>
          </a:p>
          <a:p>
            <a:pPr lvl="1"/>
            <a:r>
              <a:rPr lang="en-GB" sz="2600" dirty="0"/>
              <a:t>Minimal reading, token source inclusion</a:t>
            </a:r>
          </a:p>
          <a:p>
            <a:r>
              <a:rPr lang="en-GB" sz="2800" dirty="0"/>
              <a:t>Presentation, but</a:t>
            </a:r>
          </a:p>
          <a:p>
            <a:pPr lvl="1"/>
            <a:r>
              <a:rPr lang="en-GB" sz="2600" dirty="0"/>
              <a:t>Information source not assessed</a:t>
            </a:r>
          </a:p>
        </p:txBody>
      </p:sp>
    </p:spTree>
    <p:extLst>
      <p:ext uri="{BB962C8B-B14F-4D97-AF65-F5344CB8AC3E}">
        <p14:creationId xmlns:p14="http://schemas.microsoft.com/office/powerpoint/2010/main" val="244748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3F-DEDE-41AF-B55F-4FE7915B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skills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40D-C5CE-49F3-979D-3F28FA8C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An integrated language test/assessment is one in which 2 or more skills or modes are combined in a task, and where the result or report provides information on performance of those skills/modes </a:t>
            </a:r>
            <a:br>
              <a:rPr lang="en-GB" sz="2800" dirty="0"/>
            </a:br>
            <a:r>
              <a:rPr lang="en-GB" sz="2800" dirty="0"/>
              <a:t>(my definition)</a:t>
            </a:r>
          </a:p>
        </p:txBody>
      </p:sp>
    </p:spTree>
    <p:extLst>
      <p:ext uri="{BB962C8B-B14F-4D97-AF65-F5344CB8AC3E}">
        <p14:creationId xmlns:p14="http://schemas.microsoft.com/office/powerpoint/2010/main" val="2882702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149</TotalTime>
  <Words>1284</Words>
  <Application>Microsoft Macintosh PowerPoint</Application>
  <PresentationFormat>Widescreen</PresentationFormat>
  <Paragraphs>184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 2</vt:lpstr>
      <vt:lpstr>Quotable</vt:lpstr>
      <vt:lpstr>Integrated Language Tests and Assessments  What, Why and How</vt:lpstr>
      <vt:lpstr>Overview</vt:lpstr>
      <vt:lpstr>Integrated Language Tests and Assessments  </vt:lpstr>
      <vt:lpstr>Separate skills tests</vt:lpstr>
      <vt:lpstr>Separate skills tests</vt:lpstr>
      <vt:lpstr>Integrated skills tests – examples </vt:lpstr>
      <vt:lpstr>Reading-into-writing examples</vt:lpstr>
      <vt:lpstr>Integrated skills tests – bad examples</vt:lpstr>
      <vt:lpstr>Integrated skills tests</vt:lpstr>
      <vt:lpstr>Integrated Language Tests and Assessments  </vt:lpstr>
      <vt:lpstr>Academia</vt:lpstr>
      <vt:lpstr>CEFR</vt:lpstr>
      <vt:lpstr>CEFR</vt:lpstr>
      <vt:lpstr>Communication</vt:lpstr>
      <vt:lpstr>Interaction</vt:lpstr>
      <vt:lpstr>Mediation</vt:lpstr>
      <vt:lpstr>Mediation</vt:lpstr>
      <vt:lpstr>Integrated Language Tests and Assessments  </vt:lpstr>
      <vt:lpstr>UKVI</vt:lpstr>
      <vt:lpstr>Solution</vt:lpstr>
      <vt:lpstr>Reliability</vt:lpstr>
      <vt:lpstr>Solution to the “problem” of reliability</vt:lpstr>
      <vt:lpstr>Authenticity</vt:lpstr>
      <vt:lpstr>Authenticity</vt:lpstr>
      <vt:lpstr>Integrated language assessments: why?</vt:lpstr>
      <vt:lpstr>Integrated Language Tests and Assessments  </vt:lpstr>
      <vt:lpstr>Texts</vt:lpstr>
      <vt:lpstr>Tasks</vt:lpstr>
      <vt:lpstr>Ratings scales</vt:lpstr>
      <vt:lpstr>Reading-into-writing scale</vt:lpstr>
      <vt:lpstr>Discussion scale</vt:lpstr>
      <vt:lpstr>Lecture summary and response task</vt:lpstr>
      <vt:lpstr>Problem areas</vt:lpstr>
      <vt:lpstr>Summary</vt:lpstr>
      <vt:lpstr>Integrated Language Tests and Assessments  What, Why and 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Language Tests and Assessments  What, Why and How</dc:title>
  <dc:creator>Chris Smith</dc:creator>
  <cp:lastModifiedBy>Hugh Whitby</cp:lastModifiedBy>
  <cp:revision>18</cp:revision>
  <dcterms:created xsi:type="dcterms:W3CDTF">2021-03-26T19:24:41Z</dcterms:created>
  <dcterms:modified xsi:type="dcterms:W3CDTF">2021-03-26T22:38:18Z</dcterms:modified>
</cp:coreProperties>
</file>