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0" r:id="rId6"/>
    <p:sldId id="258"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0654EB-1964-97F4-B5D6-79C11EA42B25}" v="37" dt="2021-02-19T12:38:46.286"/>
    <p1510:client id="{57A2342F-8901-5B96-962A-E7A56462A9BA}" v="150" dt="2021-03-26T22:46:00.0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7"/>
  </p:normalViewPr>
  <p:slideViewPr>
    <p:cSldViewPr>
      <p:cViewPr varScale="1">
        <p:scale>
          <a:sx n="108" d="100"/>
          <a:sy n="108" d="100"/>
        </p:scale>
        <p:origin x="176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3/26/21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re.ac.uk/download/pdf/334997481.pdf" TargetMode="External"/><Relationship Id="rId2" Type="http://schemas.openxmlformats.org/officeDocument/2006/relationships/hyperlink" Target="https://www.britishcouncil.org/research-policy-insight/policy-reports/culture-work-intercultural-skills-workplace" TargetMode="External"/><Relationship Id="rId1" Type="http://schemas.openxmlformats.org/officeDocument/2006/relationships/slideLayout" Target="../slideLayouts/slideLayout2.xml"/><Relationship Id="rId4" Type="http://schemas.openxmlformats.org/officeDocument/2006/relationships/hyperlink" Target="https://www.ncub.co.uk/index.php?option=com_docman&amp;view=download&amp;alias=42-global-graduates-into-global-leaders&amp;category_slug=publications&amp;Itemid=272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Rectangle 7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50222"/>
            <a:ext cx="5033265" cy="2781866"/>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p:nvPr>
        </p:nvSpPr>
        <p:spPr>
          <a:xfrm>
            <a:off x="581023" y="762000"/>
            <a:ext cx="4581544" cy="2144162"/>
          </a:xfrm>
        </p:spPr>
        <p:txBody>
          <a:bodyPr vert="horz" lIns="91440" tIns="45720" rIns="91440" bIns="45720" rtlCol="0" anchor="ctr">
            <a:normAutofit/>
          </a:bodyPr>
          <a:lstStyle/>
          <a:p>
            <a:pPr lvl="0" algn="l">
              <a:lnSpc>
                <a:spcPct val="90000"/>
              </a:lnSpc>
            </a:pPr>
            <a:r>
              <a:rPr lang="en-US" altLang="en-US" sz="2400">
                <a:solidFill>
                  <a:srgbClr val="FFFFFF"/>
                </a:solidFill>
              </a:rPr>
              <a:t>Getting to know me, getting to know you: Developing materials to enhance intercultural conversations based on a non-essentialist model of culture </a:t>
            </a:r>
            <a:br>
              <a:rPr lang="en-US" altLang="en-US" sz="2400">
                <a:solidFill>
                  <a:srgbClr val="FFFFFF"/>
                </a:solidFill>
              </a:rPr>
            </a:br>
            <a:endParaRPr lang="en-US" sz="2400">
              <a:solidFill>
                <a:srgbClr val="FFFFFF"/>
              </a:solidFill>
            </a:endParaRPr>
          </a:p>
        </p:txBody>
      </p:sp>
      <p:sp>
        <p:nvSpPr>
          <p:cNvPr id="82" name="Rectangle 81">
            <a:extLst>
              <a:ext uri="{FF2B5EF4-FFF2-40B4-BE49-F238E27FC236}">
                <a16:creationId xmlns:a16="http://schemas.microsoft.com/office/drawing/2014/main" id="{75169340-65CE-40F2-B3C8-B9D474178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4316" y="455365"/>
            <a:ext cx="3278627" cy="277672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63790" y="1394760"/>
            <a:ext cx="2959678" cy="89749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4" name="Rectangle 83">
            <a:extLst>
              <a:ext uri="{FF2B5EF4-FFF2-40B4-BE49-F238E27FC236}">
                <a16:creationId xmlns:a16="http://schemas.microsoft.com/office/drawing/2014/main" id="{2A8B9026-04DF-499B-A388-67FCB7435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0628" y="3395972"/>
            <a:ext cx="999605" cy="1417320"/>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6" name="Rectangle 85">
            <a:extLst>
              <a:ext uri="{FF2B5EF4-FFF2-40B4-BE49-F238E27FC236}">
                <a16:creationId xmlns:a16="http://schemas.microsoft.com/office/drawing/2014/main" id="{05CC4153-3F0D-4F4C-8F12-E8FC3FA40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0" y="4965192"/>
            <a:ext cx="1003693" cy="1417320"/>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8" name="Rectangle 8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81325" y="3395974"/>
            <a:ext cx="3895427" cy="3006661"/>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714500" y="3648548"/>
            <a:ext cx="3448067" cy="2481864"/>
          </a:xfrm>
        </p:spPr>
        <p:txBody>
          <a:bodyPr vert="horz" lIns="91440" tIns="45720" rIns="91440" bIns="45720" rtlCol="0" anchor="ctr">
            <a:normAutofit/>
          </a:bodyPr>
          <a:lstStyle/>
          <a:p>
            <a:pPr indent="-228600" algn="l">
              <a:lnSpc>
                <a:spcPct val="90000"/>
              </a:lnSpc>
              <a:buFont typeface="Arial" panose="020B0604020202020204" pitchFamily="34" charset="0"/>
              <a:buChar char="•"/>
            </a:pPr>
            <a:r>
              <a:rPr lang="en-US" sz="1700">
                <a:solidFill>
                  <a:schemeClr val="tx1"/>
                </a:solidFill>
              </a:rPr>
              <a:t>BALEAP Collaborative Practice Funding Pilot Projects </a:t>
            </a:r>
          </a:p>
          <a:p>
            <a:pPr indent="-228600" algn="l">
              <a:lnSpc>
                <a:spcPct val="90000"/>
              </a:lnSpc>
              <a:buFont typeface="Arial" panose="020B0604020202020204" pitchFamily="34" charset="0"/>
              <a:buChar char="•"/>
            </a:pPr>
            <a:endParaRPr lang="en-US" sz="1700">
              <a:solidFill>
                <a:schemeClr val="tx1"/>
              </a:solidFill>
            </a:endParaRPr>
          </a:p>
          <a:p>
            <a:pPr indent="-228600" algn="l">
              <a:lnSpc>
                <a:spcPct val="90000"/>
              </a:lnSpc>
              <a:buFont typeface="Arial" panose="020B0604020202020204" pitchFamily="34" charset="0"/>
              <a:buChar char="•"/>
            </a:pPr>
            <a:r>
              <a:rPr lang="en-US" sz="1700">
                <a:solidFill>
                  <a:schemeClr val="tx1"/>
                </a:solidFill>
              </a:rPr>
              <a:t>Dr Caroline Burns</a:t>
            </a:r>
          </a:p>
          <a:p>
            <a:pPr indent="-228600" algn="l">
              <a:lnSpc>
                <a:spcPct val="90000"/>
              </a:lnSpc>
              <a:buFont typeface="Arial" panose="020B0604020202020204" pitchFamily="34" charset="0"/>
              <a:buChar char="•"/>
            </a:pPr>
            <a:r>
              <a:rPr lang="en-US" sz="1700">
                <a:solidFill>
                  <a:schemeClr val="tx1"/>
                </a:solidFill>
              </a:rPr>
              <a:t>And </a:t>
            </a:r>
          </a:p>
          <a:p>
            <a:pPr indent="-228600" algn="l">
              <a:lnSpc>
                <a:spcPct val="90000"/>
              </a:lnSpc>
              <a:buFont typeface="Arial" panose="020B0604020202020204" pitchFamily="34" charset="0"/>
              <a:buChar char="•"/>
            </a:pPr>
            <a:r>
              <a:rPr lang="en-US" sz="1700">
                <a:solidFill>
                  <a:schemeClr val="tx1"/>
                </a:solidFill>
              </a:rPr>
              <a:t>Dr Jane Carnaffan</a:t>
            </a:r>
          </a:p>
        </p:txBody>
      </p:sp>
      <p:sp>
        <p:nvSpPr>
          <p:cNvPr id="90" name="Rectangle 89">
            <a:extLst>
              <a:ext uri="{FF2B5EF4-FFF2-40B4-BE49-F238E27FC236}">
                <a16:creationId xmlns:a16="http://schemas.microsoft.com/office/drawing/2014/main" id="{2656D4A3-B550-45B7-A4A3-7E1E528901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4316" y="3390832"/>
            <a:ext cx="3278627" cy="2991680"/>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descr="C:\Users\ev\Desktop\unnamed.jpg"/>
          <p:cNvPicPr/>
          <p:nvPr/>
        </p:nvPicPr>
        <p:blipFill>
          <a:blip r:embed="rId3" cstate="print">
            <a:extLst>
              <a:ext uri="{28A0092B-C50C-407E-A947-70E740481C1C}">
                <a14:useLocalDpi xmlns:a14="http://schemas.microsoft.com/office/drawing/2010/main" val="0"/>
              </a:ext>
            </a:extLst>
          </a:blip>
          <a:stretch>
            <a:fillRect/>
          </a:stretch>
        </p:blipFill>
        <p:spPr bwMode="auto">
          <a:xfrm>
            <a:off x="5814484" y="3557527"/>
            <a:ext cx="2658289" cy="2658289"/>
          </a:xfrm>
          <a:prstGeom prst="rect">
            <a:avLst/>
          </a:prstGeom>
          <a:noFill/>
        </p:spPr>
      </p:pic>
    </p:spTree>
    <p:extLst>
      <p:ext uri="{BB962C8B-B14F-4D97-AF65-F5344CB8AC3E}">
        <p14:creationId xmlns:p14="http://schemas.microsoft.com/office/powerpoint/2010/main" val="3989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453981"/>
            <a:ext cx="500634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548640" y="731520"/>
            <a:ext cx="4567428" cy="1426464"/>
          </a:xfrm>
        </p:spPr>
        <p:txBody>
          <a:bodyPr>
            <a:normAutofit/>
          </a:bodyPr>
          <a:lstStyle/>
          <a:p>
            <a:r>
              <a:rPr lang="en-GB" b="1">
                <a:solidFill>
                  <a:srgbClr val="FFFFFF"/>
                </a:solidFill>
              </a:rPr>
              <a:t>The project</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461737"/>
            <a:ext cx="1612020"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453155"/>
            <a:ext cx="161201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8448154"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92092" y="2798385"/>
            <a:ext cx="7948296" cy="3283260"/>
          </a:xfrm>
        </p:spPr>
        <p:txBody>
          <a:bodyPr anchor="ctr">
            <a:normAutofit/>
          </a:bodyPr>
          <a:lstStyle/>
          <a:p>
            <a:pPr marL="0" indent="0">
              <a:buNone/>
            </a:pPr>
            <a:r>
              <a:rPr lang="en-GB" sz="2300" dirty="0"/>
              <a:t>The project brings together academics and student support professionals from Northumbria and Nottingham universities to develop teaching and learning resources for Intercultural Communication based on a non-essentialist model of culture (Holliday, 2016; 2018). With expertise in healthcare, tourism, cultural studies and EAP, the team will produce materials for use with a range of cohorts, i.e. different disciplines, small/large groups, online/face-to-face, underpinned by a shared theoretical perspective. </a:t>
            </a:r>
          </a:p>
          <a:p>
            <a:endParaRPr lang="en-GB" sz="2300" dirty="0"/>
          </a:p>
        </p:txBody>
      </p:sp>
    </p:spTree>
    <p:extLst>
      <p:ext uri="{BB962C8B-B14F-4D97-AF65-F5344CB8AC3E}">
        <p14:creationId xmlns:p14="http://schemas.microsoft.com/office/powerpoint/2010/main" val="2803424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453981"/>
            <a:ext cx="500634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548640" y="731520"/>
            <a:ext cx="4567428" cy="1426464"/>
          </a:xfrm>
        </p:spPr>
        <p:txBody>
          <a:bodyPr>
            <a:normAutofit/>
          </a:bodyPr>
          <a:lstStyle/>
          <a:p>
            <a:r>
              <a:rPr lang="en-GB" b="1">
                <a:solidFill>
                  <a:srgbClr val="FFFFFF"/>
                </a:solidFill>
              </a:rPr>
              <a:t>The rationale</a:t>
            </a:r>
            <a:endParaRPr lang="en-GB">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461737"/>
            <a:ext cx="1612020"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453155"/>
            <a:ext cx="161201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8448154"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92092" y="2798385"/>
            <a:ext cx="7948296" cy="3283260"/>
          </a:xfrm>
        </p:spPr>
        <p:txBody>
          <a:bodyPr anchor="ctr">
            <a:normAutofit/>
          </a:bodyPr>
          <a:lstStyle/>
          <a:p>
            <a:pPr marL="0" indent="0">
              <a:lnSpc>
                <a:spcPct val="90000"/>
              </a:lnSpc>
              <a:buNone/>
            </a:pPr>
            <a:endParaRPr lang="en-GB" sz="1800" dirty="0"/>
          </a:p>
          <a:p>
            <a:pPr marL="0" indent="0">
              <a:lnSpc>
                <a:spcPct val="90000"/>
              </a:lnSpc>
              <a:buNone/>
            </a:pPr>
            <a:r>
              <a:rPr lang="en-GB" sz="1900" dirty="0"/>
              <a:t>Intercultural communication is essential for success at university and beyond (Jones, 2013). Students must relate to one another socially to feel a sense of </a:t>
            </a:r>
            <a:r>
              <a:rPr lang="en-GB" sz="1900"/>
              <a:t>belonging to the community, while participation in multicultural teamwork is </a:t>
            </a:r>
            <a:r>
              <a:rPr lang="en-GB" sz="1900" dirty="0"/>
              <a:t>often part of teaching, learning and assessment practices. </a:t>
            </a:r>
          </a:p>
          <a:p>
            <a:pPr marL="0" indent="0">
              <a:lnSpc>
                <a:spcPct val="90000"/>
              </a:lnSpc>
              <a:buNone/>
            </a:pPr>
            <a:r>
              <a:rPr lang="en-GB" sz="1900" dirty="0"/>
              <a:t>Employers emphasise the need for intercultural competence (British Council, 2013; CIHE, 2011), yet as the above literature indicates, divides between students of different national and ethnic groups persist, and employers continue to see a skills deficit in this area.</a:t>
            </a:r>
          </a:p>
          <a:p>
            <a:pPr marL="0" indent="0">
              <a:lnSpc>
                <a:spcPct val="90000"/>
              </a:lnSpc>
              <a:buNone/>
            </a:pPr>
            <a:endParaRPr lang="en-GB" sz="1900" dirty="0"/>
          </a:p>
          <a:p>
            <a:pPr marL="0" indent="0">
              <a:lnSpc>
                <a:spcPct val="90000"/>
              </a:lnSpc>
              <a:buNone/>
            </a:pPr>
            <a:endParaRPr lang="en-GB" sz="1800" dirty="0"/>
          </a:p>
          <a:p>
            <a:pPr marL="0" indent="0">
              <a:lnSpc>
                <a:spcPct val="90000"/>
              </a:lnSpc>
              <a:buNone/>
            </a:pPr>
            <a:endParaRPr lang="en-GB" sz="1800" dirty="0"/>
          </a:p>
          <a:p>
            <a:pPr>
              <a:lnSpc>
                <a:spcPct val="90000"/>
              </a:lnSpc>
            </a:pPr>
            <a:endParaRPr lang="en-GB" sz="1800" dirty="0"/>
          </a:p>
        </p:txBody>
      </p:sp>
    </p:spTree>
    <p:extLst>
      <p:ext uri="{BB962C8B-B14F-4D97-AF65-F5344CB8AC3E}">
        <p14:creationId xmlns:p14="http://schemas.microsoft.com/office/powerpoint/2010/main" val="2677447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453981"/>
            <a:ext cx="500634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461737"/>
            <a:ext cx="1612020"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453155"/>
            <a:ext cx="161201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8448154"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92092" y="2798385"/>
            <a:ext cx="7948296" cy="3283260"/>
          </a:xfrm>
        </p:spPr>
        <p:txBody>
          <a:bodyPr anchor="ctr">
            <a:normAutofit/>
          </a:bodyPr>
          <a:lstStyle/>
          <a:p>
            <a:pPr marL="0" indent="0">
              <a:lnSpc>
                <a:spcPct val="90000"/>
              </a:lnSpc>
              <a:buNone/>
            </a:pPr>
            <a:r>
              <a:rPr lang="en-GB" sz="1800" dirty="0"/>
              <a:t>Intercultural communication is taught in various ways, but too often hinges on outdated, simplistic models of culture, which emphasise national identity and cultural difference. This can lead to stereotyping and division, and does not produce the communication skills employers currently require (</a:t>
            </a:r>
            <a:r>
              <a:rPr lang="en-GB" sz="1800" dirty="0" err="1"/>
              <a:t>Kassis</a:t>
            </a:r>
            <a:r>
              <a:rPr lang="en-GB" sz="1800" dirty="0"/>
              <a:t>-Henderson, Cohen and McCulloch, 2018). </a:t>
            </a:r>
          </a:p>
          <a:p>
            <a:pPr marL="0" indent="0">
              <a:lnSpc>
                <a:spcPct val="90000"/>
              </a:lnSpc>
              <a:buNone/>
            </a:pPr>
            <a:r>
              <a:rPr lang="en-GB" sz="1800" dirty="0"/>
              <a:t>This project aims to leverage cutting-edge theory in intercultural communication, where culture is conceived as fluid, dynamic, contested and ambiguous, where the complexity of identity is explored and celebrated to build bridges between self and other and improve teamwork. A need for dialogue in the curriculum where staff and students can learn from and with each other has been identified (Burns, 2018). This project will develop resources to support this approach.</a:t>
            </a:r>
          </a:p>
          <a:p>
            <a:pPr>
              <a:lnSpc>
                <a:spcPct val="90000"/>
              </a:lnSpc>
            </a:pPr>
            <a:endParaRPr lang="en-GB" sz="1800" dirty="0"/>
          </a:p>
        </p:txBody>
      </p:sp>
    </p:spTree>
    <p:extLst>
      <p:ext uri="{BB962C8B-B14F-4D97-AF65-F5344CB8AC3E}">
        <p14:creationId xmlns:p14="http://schemas.microsoft.com/office/powerpoint/2010/main" val="281475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453981"/>
            <a:ext cx="500634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461737"/>
            <a:ext cx="1612020"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453155"/>
            <a:ext cx="161201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8448154"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92092" y="2798385"/>
            <a:ext cx="7948296" cy="3283260"/>
          </a:xfrm>
        </p:spPr>
        <p:txBody>
          <a:bodyPr anchor="ctr">
            <a:normAutofit/>
          </a:bodyPr>
          <a:lstStyle/>
          <a:p>
            <a:pPr marL="0" indent="0">
              <a:buNone/>
            </a:pPr>
            <a:r>
              <a:rPr lang="en-GB" sz="2300" dirty="0"/>
              <a:t>Intercultural communication is taught by different educators, including EAP practitioners, student support services and discipline specialists, but rarely do they work together to produce a range of materials for differing contexts and cohorts, which are underpinned by a shared up-to-date theoretical base, as is proposed here. The proposal builds on presentations at BALEAP Conference 2019, Cultnet 2019 and BAAL 2019). </a:t>
            </a:r>
          </a:p>
          <a:p>
            <a:endParaRPr lang="en-GB" sz="2300" dirty="0"/>
          </a:p>
        </p:txBody>
      </p:sp>
    </p:spTree>
    <p:extLst>
      <p:ext uri="{BB962C8B-B14F-4D97-AF65-F5344CB8AC3E}">
        <p14:creationId xmlns:p14="http://schemas.microsoft.com/office/powerpoint/2010/main" val="4101276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453981"/>
            <a:ext cx="500634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548640" y="731520"/>
            <a:ext cx="4567428" cy="1426464"/>
          </a:xfrm>
        </p:spPr>
        <p:txBody>
          <a:bodyPr>
            <a:normAutofit/>
          </a:bodyPr>
          <a:lstStyle/>
          <a:p>
            <a:pPr>
              <a:lnSpc>
                <a:spcPct val="90000"/>
              </a:lnSpc>
            </a:pPr>
            <a:br>
              <a:rPr lang="en-GB" sz="3100">
                <a:solidFill>
                  <a:srgbClr val="FFFFFF"/>
                </a:solidFill>
              </a:rPr>
            </a:br>
            <a:r>
              <a:rPr lang="en-GB" sz="3100" b="1">
                <a:solidFill>
                  <a:srgbClr val="FFFFFF"/>
                </a:solidFill>
              </a:rPr>
              <a:t>The outputs</a:t>
            </a:r>
            <a:br>
              <a:rPr lang="en-GB" sz="3100" b="1">
                <a:solidFill>
                  <a:srgbClr val="FFFFFF"/>
                </a:solidFill>
              </a:rPr>
            </a:br>
            <a:endParaRPr lang="en-GB" sz="3100" b="1">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461737"/>
            <a:ext cx="1612020"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453155"/>
            <a:ext cx="161201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8448154"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92092" y="2798385"/>
            <a:ext cx="7948296" cy="3283260"/>
          </a:xfrm>
        </p:spPr>
        <p:txBody>
          <a:bodyPr anchor="ctr">
            <a:normAutofit/>
          </a:bodyPr>
          <a:lstStyle/>
          <a:p>
            <a:r>
              <a:rPr lang="en-GB" sz="2300" dirty="0"/>
              <a:t>A one-day workshop for the wider community to feedback and develop our ideas. </a:t>
            </a:r>
          </a:p>
          <a:p>
            <a:r>
              <a:rPr lang="en-GB" sz="2300" b="1" dirty="0"/>
              <a:t>An interactive website will be designed to disseminate our materials and collect staff/student feedback.</a:t>
            </a:r>
          </a:p>
          <a:p>
            <a:r>
              <a:rPr lang="en-GB" sz="2300" dirty="0"/>
              <a:t>Presentation of project at the BALEP PIM April 2021 and Cultnet conference in April 2021</a:t>
            </a:r>
          </a:p>
          <a:p>
            <a:r>
              <a:rPr lang="en-GB" sz="2300" dirty="0"/>
              <a:t>Academic article</a:t>
            </a:r>
          </a:p>
          <a:p>
            <a:endParaRPr lang="en-GB" sz="2300" dirty="0"/>
          </a:p>
        </p:txBody>
      </p:sp>
    </p:spTree>
    <p:extLst>
      <p:ext uri="{BB962C8B-B14F-4D97-AF65-F5344CB8AC3E}">
        <p14:creationId xmlns:p14="http://schemas.microsoft.com/office/powerpoint/2010/main" val="3743020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453981"/>
            <a:ext cx="8455619"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548639" y="731520"/>
            <a:ext cx="7999609" cy="1426464"/>
          </a:xfrm>
        </p:spPr>
        <p:txBody>
          <a:bodyPr>
            <a:normAutofit/>
          </a:bodyPr>
          <a:lstStyle/>
          <a:p>
            <a:pPr>
              <a:lnSpc>
                <a:spcPct val="90000"/>
              </a:lnSpc>
            </a:pPr>
            <a:r>
              <a:rPr lang="en-GB">
                <a:solidFill>
                  <a:srgbClr val="FFFFFF"/>
                </a:solidFill>
              </a:rPr>
              <a:t>We’d appreciate your thoughts</a:t>
            </a:r>
            <a:endParaRPr lang="en-GB">
              <a:solidFill>
                <a:srgbClr val="FFFFFF"/>
              </a:solidFill>
              <a:cs typeface="Calibri"/>
            </a:endParaRPr>
          </a:p>
        </p:txBody>
      </p:sp>
      <p:sp>
        <p:nvSpPr>
          <p:cNvPr id="10" name="Rectangle 9">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6755199"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92092" y="2789918"/>
            <a:ext cx="6277794" cy="3300196"/>
          </a:xfrm>
        </p:spPr>
        <p:txBody>
          <a:bodyPr anchor="ctr">
            <a:normAutofit/>
          </a:bodyPr>
          <a:lstStyle/>
          <a:p>
            <a:pPr marL="0" indent="0" fontAlgn="base">
              <a:lnSpc>
                <a:spcPct val="90000"/>
              </a:lnSpc>
              <a:buNone/>
            </a:pPr>
            <a:endParaRPr lang="en-GB" sz="2100" dirty="0">
              <a:cs typeface="Calibri"/>
            </a:endParaRPr>
          </a:p>
          <a:p>
            <a:pPr fontAlgn="base">
              <a:lnSpc>
                <a:spcPct val="90000"/>
              </a:lnSpc>
            </a:pPr>
            <a:r>
              <a:rPr lang="en-GB" sz="2100" dirty="0"/>
              <a:t>Would you consider using any of the materials up there?</a:t>
            </a:r>
            <a:endParaRPr lang="en-GB" sz="2100" dirty="0">
              <a:cs typeface="Calibri"/>
            </a:endParaRPr>
          </a:p>
          <a:p>
            <a:pPr fontAlgn="base">
              <a:lnSpc>
                <a:spcPct val="90000"/>
              </a:lnSpc>
            </a:pPr>
            <a:r>
              <a:rPr lang="en-GB" sz="2100" dirty="0"/>
              <a:t>Would you consider contributing to this resource bank yourself?</a:t>
            </a:r>
            <a:endParaRPr lang="en-GB" sz="2100" dirty="0">
              <a:cs typeface="Calibri"/>
            </a:endParaRPr>
          </a:p>
          <a:p>
            <a:pPr fontAlgn="base">
              <a:lnSpc>
                <a:spcPct val="90000"/>
              </a:lnSpc>
            </a:pPr>
            <a:r>
              <a:rPr lang="en-GB" sz="2100" dirty="0"/>
              <a:t>We welcome any feedback which will help us to make the website useful and engaging.</a:t>
            </a:r>
          </a:p>
          <a:p>
            <a:pPr>
              <a:lnSpc>
                <a:spcPct val="90000"/>
              </a:lnSpc>
            </a:pPr>
            <a:endParaRPr lang="en-GB" sz="2100" dirty="0"/>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9287" y="2480956"/>
            <a:ext cx="1584198" cy="1898903"/>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9287" y="4529023"/>
            <a:ext cx="1580522"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328957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453981"/>
            <a:ext cx="500634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1604553A-DAD7-4073-9356-16A66B6C66F0}"/>
              </a:ext>
            </a:extLst>
          </p:cNvPr>
          <p:cNvSpPr>
            <a:spLocks noGrp="1"/>
          </p:cNvSpPr>
          <p:nvPr>
            <p:ph type="title"/>
          </p:nvPr>
        </p:nvSpPr>
        <p:spPr>
          <a:xfrm>
            <a:off x="548640" y="731520"/>
            <a:ext cx="4567428" cy="1426464"/>
          </a:xfrm>
        </p:spPr>
        <p:txBody>
          <a:bodyPr>
            <a:normAutofit/>
          </a:bodyPr>
          <a:lstStyle/>
          <a:p>
            <a:r>
              <a:rPr lang="en-GB">
                <a:solidFill>
                  <a:srgbClr val="FFFFFF"/>
                </a:solidFill>
              </a:rPr>
              <a:t>References (1)</a:t>
            </a:r>
            <a:endParaRPr lang="en-US">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461737"/>
            <a:ext cx="1612020"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453155"/>
            <a:ext cx="161201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8448154"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9E081AB-8FA2-44BA-8A6E-0B2417457296}"/>
              </a:ext>
            </a:extLst>
          </p:cNvPr>
          <p:cNvSpPr>
            <a:spLocks noGrp="1"/>
          </p:cNvSpPr>
          <p:nvPr>
            <p:ph idx="1"/>
          </p:nvPr>
        </p:nvSpPr>
        <p:spPr>
          <a:xfrm>
            <a:off x="592092" y="2798385"/>
            <a:ext cx="7948296" cy="3283260"/>
          </a:xfrm>
        </p:spPr>
        <p:txBody>
          <a:bodyPr anchor="ctr">
            <a:noAutofit/>
          </a:bodyPr>
          <a:lstStyle/>
          <a:p>
            <a:pPr marL="0" marR="0" indent="0">
              <a:lnSpc>
                <a:spcPct val="90000"/>
              </a:lnSpc>
              <a:spcBef>
                <a:spcPts val="0"/>
              </a:spcBef>
              <a:spcAft>
                <a:spcPts val="800"/>
              </a:spcAft>
              <a:buNone/>
            </a:pPr>
            <a:r>
              <a:rPr lang="en-US" sz="1800" dirty="0">
                <a:effectLst/>
                <a:ea typeface="Calibri" panose="020F0502020204030204" pitchFamily="34" charset="0"/>
                <a:cs typeface="Times New Roman"/>
              </a:rPr>
              <a:t>British Council (2013) </a:t>
            </a:r>
            <a:r>
              <a:rPr lang="en-US" sz="1800" i="1" dirty="0">
                <a:effectLst/>
                <a:ea typeface="Calibri" panose="020F0502020204030204" pitchFamily="34" charset="0"/>
                <a:cs typeface="Times New Roman"/>
              </a:rPr>
              <a:t>Culture at Work </a:t>
            </a:r>
            <a:r>
              <a:rPr lang="en-US" sz="1800" dirty="0">
                <a:effectLst/>
                <a:ea typeface="Calibri" panose="020F0502020204030204" pitchFamily="34" charset="0"/>
                <a:cs typeface="Times New Roman"/>
              </a:rPr>
              <a:t>Available at: </a:t>
            </a:r>
            <a:r>
              <a:rPr lang="en-US" sz="1800" u="sng" dirty="0">
                <a:effectLst/>
                <a:ea typeface="Calibri" panose="020F0502020204030204" pitchFamily="34" charset="0"/>
                <a:cs typeface="Times New Roman"/>
                <a:hlinkClick r:id="rId2">
                  <a:extLst>
                    <a:ext uri="{A12FA001-AC4F-418D-AE19-62706E023703}">
                      <ahyp:hlinkClr xmlns:ahyp="http://schemas.microsoft.com/office/drawing/2018/hyperlinkcolor" val="tx"/>
                    </a:ext>
                  </a:extLst>
                </a:hlinkClick>
              </a:rPr>
              <a:t>https://www.britishcouncil.org/research-policy-insight/policy-reports/culture-work-intercultural-skills-workplace</a:t>
            </a:r>
            <a:endParaRPr lang="en-US" sz="1800">
              <a:effectLst/>
              <a:ea typeface="Calibri" panose="020F0502020204030204" pitchFamily="34" charset="0"/>
              <a:cs typeface="Times New Roman"/>
            </a:endParaRPr>
          </a:p>
          <a:p>
            <a:pPr marL="0" marR="0" indent="0">
              <a:lnSpc>
                <a:spcPct val="90000"/>
              </a:lnSpc>
              <a:spcBef>
                <a:spcPts val="0"/>
              </a:spcBef>
              <a:spcAft>
                <a:spcPts val="800"/>
              </a:spcAft>
              <a:buNone/>
            </a:pPr>
            <a:r>
              <a:rPr lang="en-US" sz="1800" dirty="0">
                <a:effectLst/>
                <a:ea typeface="Georgia" panose="02040502050405020303" pitchFamily="18" charset="0"/>
                <a:cs typeface="Georgia" panose="02040502050405020303" pitchFamily="18" charset="0"/>
              </a:rPr>
              <a:t>Burns, C. (2018) ‘Developing a sense of self-in-the-world: staff and student narratives from a post-1992 university in the north of England’. Unpublished EdD thesis. Available at: </a:t>
            </a:r>
            <a:r>
              <a:rPr lang="en-US" sz="1800" u="sng" dirty="0">
                <a:effectLst/>
                <a:ea typeface="Georgia" panose="02040502050405020303" pitchFamily="18" charset="0"/>
                <a:cs typeface="Georgia" panose="02040502050405020303" pitchFamily="18" charset="0"/>
                <a:hlinkClick r:id="rId3">
                  <a:extLst>
                    <a:ext uri="{A12FA001-AC4F-418D-AE19-62706E023703}">
                      <ahyp:hlinkClr xmlns:ahyp="http://schemas.microsoft.com/office/drawing/2018/hyperlinkcolor" val="tx"/>
                    </a:ext>
                  </a:extLst>
                </a:hlinkClick>
              </a:rPr>
              <a:t>https://core.ac.uk/download/pdf/334997481.pdf</a:t>
            </a:r>
            <a:endParaRPr lang="en-US" sz="1800">
              <a:effectLst/>
              <a:ea typeface="Calibri" panose="020F0502020204030204" pitchFamily="34" charset="0"/>
              <a:cs typeface="Times New Roman" panose="02020603050405020304" pitchFamily="18" charset="0"/>
            </a:endParaRPr>
          </a:p>
          <a:p>
            <a:pPr marL="0" marR="0" indent="0">
              <a:lnSpc>
                <a:spcPct val="90000"/>
              </a:lnSpc>
              <a:spcBef>
                <a:spcPts val="0"/>
              </a:spcBef>
              <a:spcAft>
                <a:spcPts val="800"/>
              </a:spcAft>
              <a:buNone/>
            </a:pPr>
            <a:r>
              <a:rPr lang="en-US" sz="1800" dirty="0">
                <a:effectLst/>
                <a:ea typeface="Georgia" panose="02040502050405020303" pitchFamily="18" charset="0"/>
                <a:cs typeface="Georgia" panose="02040502050405020303" pitchFamily="18" charset="0"/>
              </a:rPr>
              <a:t>CIHE (Council for Industry and Higher Education), (2011). </a:t>
            </a:r>
            <a:r>
              <a:rPr lang="en-US" sz="1800" i="1" dirty="0">
                <a:effectLst/>
                <a:ea typeface="Georgia" panose="02040502050405020303" pitchFamily="18" charset="0"/>
                <a:cs typeface="Georgia" panose="02040502050405020303" pitchFamily="18" charset="0"/>
              </a:rPr>
              <a:t>Global Graduates into Global Leaders</a:t>
            </a:r>
            <a:r>
              <a:rPr lang="en-US" sz="1800" dirty="0">
                <a:effectLst/>
                <a:ea typeface="Georgia" panose="02040502050405020303" pitchFamily="18" charset="0"/>
                <a:cs typeface="Georgia" panose="02040502050405020303" pitchFamily="18" charset="0"/>
              </a:rPr>
              <a:t>. Available at: </a:t>
            </a:r>
            <a:r>
              <a:rPr lang="en-US" sz="1800" u="sng" dirty="0">
                <a:effectLst/>
                <a:ea typeface="Georgia" panose="02040502050405020303" pitchFamily="18" charset="0"/>
                <a:cs typeface="Georgia" panose="02040502050405020303" pitchFamily="18" charset="0"/>
                <a:hlinkClick r:id="rId4">
                  <a:extLst>
                    <a:ext uri="{A12FA001-AC4F-418D-AE19-62706E023703}">
                      <ahyp:hlinkClr xmlns:ahyp="http://schemas.microsoft.com/office/drawing/2018/hyperlinkcolor" val="tx"/>
                    </a:ext>
                  </a:extLst>
                </a:hlinkClick>
              </a:rPr>
              <a:t>https://www.ncub.co.uk/index.php?option=com_docman&amp;view=download&amp;alias=42-global-graduates-into-global-leaders&amp;category_slug=publications&amp;Itemid=2728</a:t>
            </a:r>
            <a:endParaRPr lang="en-US" sz="18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9316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453981"/>
            <a:ext cx="500634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407F89BE-5929-4DD3-A563-92DA609F172F}"/>
              </a:ext>
            </a:extLst>
          </p:cNvPr>
          <p:cNvSpPr>
            <a:spLocks noGrp="1"/>
          </p:cNvSpPr>
          <p:nvPr>
            <p:ph type="title"/>
          </p:nvPr>
        </p:nvSpPr>
        <p:spPr>
          <a:xfrm>
            <a:off x="548640" y="731520"/>
            <a:ext cx="4567428" cy="1426464"/>
          </a:xfrm>
        </p:spPr>
        <p:txBody>
          <a:bodyPr>
            <a:normAutofit/>
          </a:bodyPr>
          <a:lstStyle/>
          <a:p>
            <a:r>
              <a:rPr lang="en-GB">
                <a:solidFill>
                  <a:srgbClr val="FFFFFF"/>
                </a:solidFill>
              </a:rPr>
              <a:t>References (2)</a:t>
            </a:r>
            <a:endParaRPr lang="en-US">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461737"/>
            <a:ext cx="1612020"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453155"/>
            <a:ext cx="161201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8448154"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79DE263-B8F1-4DB7-B568-3B4EE60DDAE0}"/>
              </a:ext>
            </a:extLst>
          </p:cNvPr>
          <p:cNvSpPr>
            <a:spLocks noGrp="1"/>
          </p:cNvSpPr>
          <p:nvPr>
            <p:ph idx="1"/>
          </p:nvPr>
        </p:nvSpPr>
        <p:spPr>
          <a:xfrm>
            <a:off x="592092" y="2798385"/>
            <a:ext cx="7948296" cy="3283260"/>
          </a:xfrm>
        </p:spPr>
        <p:txBody>
          <a:bodyPr anchor="ctr">
            <a:normAutofit/>
          </a:bodyPr>
          <a:lstStyle/>
          <a:p>
            <a:pPr marL="0" indent="0">
              <a:lnSpc>
                <a:spcPct val="90000"/>
              </a:lnSpc>
              <a:spcBef>
                <a:spcPts val="0"/>
              </a:spcBef>
              <a:spcAft>
                <a:spcPts val="800"/>
              </a:spcAft>
              <a:buNone/>
            </a:pPr>
            <a:r>
              <a:rPr lang="en-US" sz="1800" dirty="0">
                <a:effectLst/>
                <a:ea typeface="Georgia" panose="02040502050405020303" pitchFamily="18" charset="0"/>
                <a:cs typeface="Georgia" panose="02040502050405020303" pitchFamily="18" charset="0"/>
              </a:rPr>
              <a:t>Holliday, A. (2016). ‘Difference and awareness in cultural travel: negotiating blocks and threads’. </a:t>
            </a:r>
            <a:r>
              <a:rPr lang="en-US" sz="1800" i="1" dirty="0">
                <a:effectLst/>
                <a:ea typeface="Georgia" panose="02040502050405020303" pitchFamily="18" charset="0"/>
                <a:cs typeface="Georgia" panose="02040502050405020303" pitchFamily="18" charset="0"/>
              </a:rPr>
              <a:t>Language and Intercultural Communication</a:t>
            </a:r>
            <a:r>
              <a:rPr lang="en-US" sz="1800" dirty="0">
                <a:effectLst/>
                <a:ea typeface="Georgia" panose="02040502050405020303" pitchFamily="18" charset="0"/>
                <a:cs typeface="Georgia" panose="02040502050405020303" pitchFamily="18" charset="0"/>
              </a:rPr>
              <a:t>, 16 (3), 318-331</a:t>
            </a:r>
            <a:r>
              <a:rPr lang="en-US" sz="1800" dirty="0">
                <a:effectLst/>
                <a:ea typeface="Calibri" panose="020F0502020204030204" pitchFamily="34" charset="0"/>
                <a:cs typeface="Times New Roman" panose="02020603050405020304" pitchFamily="18" charset="0"/>
              </a:rPr>
              <a:t> </a:t>
            </a:r>
          </a:p>
          <a:p>
            <a:pPr marL="0" marR="0" indent="0">
              <a:lnSpc>
                <a:spcPct val="90000"/>
              </a:lnSpc>
              <a:spcBef>
                <a:spcPts val="0"/>
              </a:spcBef>
              <a:spcAft>
                <a:spcPts val="800"/>
              </a:spcAft>
              <a:buNone/>
            </a:pPr>
            <a:r>
              <a:rPr lang="en-US" sz="1800" dirty="0">
                <a:ea typeface="Georgia" panose="02040502050405020303" pitchFamily="18" charset="0"/>
                <a:cs typeface="Georgia" panose="02040502050405020303" pitchFamily="18" charset="0"/>
              </a:rPr>
              <a:t>Holliday, A. (2018) </a:t>
            </a:r>
            <a:r>
              <a:rPr lang="en-US" sz="1800" i="1" dirty="0">
                <a:ea typeface="Georgia" panose="02040502050405020303" pitchFamily="18" charset="0"/>
                <a:cs typeface="Georgia" panose="02040502050405020303" pitchFamily="18" charset="0"/>
              </a:rPr>
              <a:t>Understanding Intercultural Communication: Negotiating a Grammar of Culture</a:t>
            </a:r>
            <a:r>
              <a:rPr lang="en-US" sz="1800" dirty="0">
                <a:ea typeface="Georgia" panose="02040502050405020303" pitchFamily="18" charset="0"/>
                <a:cs typeface="Georgia" panose="02040502050405020303" pitchFamily="18" charset="0"/>
              </a:rPr>
              <a:t>. 2</a:t>
            </a:r>
            <a:r>
              <a:rPr lang="en-US" sz="1800" baseline="30000" dirty="0">
                <a:ea typeface="Georgia" panose="02040502050405020303" pitchFamily="18" charset="0"/>
                <a:cs typeface="Georgia" panose="02040502050405020303" pitchFamily="18" charset="0"/>
              </a:rPr>
              <a:t>nd</a:t>
            </a:r>
            <a:r>
              <a:rPr lang="en-US" sz="1800" dirty="0">
                <a:ea typeface="Georgia" panose="02040502050405020303" pitchFamily="18" charset="0"/>
                <a:cs typeface="Georgia" panose="02040502050405020303" pitchFamily="18" charset="0"/>
              </a:rPr>
              <a:t> </a:t>
            </a:r>
            <a:r>
              <a:rPr lang="en-US" sz="1800" dirty="0" err="1">
                <a:ea typeface="Georgia" panose="02040502050405020303" pitchFamily="18" charset="0"/>
                <a:cs typeface="Georgia" panose="02040502050405020303" pitchFamily="18" charset="0"/>
              </a:rPr>
              <a:t>edn</a:t>
            </a:r>
            <a:r>
              <a:rPr lang="en-US" sz="1800" dirty="0">
                <a:ea typeface="Georgia" panose="02040502050405020303" pitchFamily="18" charset="0"/>
                <a:cs typeface="Georgia" panose="02040502050405020303" pitchFamily="18" charset="0"/>
              </a:rPr>
              <a:t>. Oxon: Routledge</a:t>
            </a:r>
          </a:p>
          <a:p>
            <a:pPr marL="0" marR="0" indent="0">
              <a:lnSpc>
                <a:spcPct val="90000"/>
              </a:lnSpc>
              <a:spcBef>
                <a:spcPts val="0"/>
              </a:spcBef>
              <a:spcAft>
                <a:spcPts val="800"/>
              </a:spcAft>
              <a:buNone/>
            </a:pPr>
            <a:r>
              <a:rPr lang="en-US" sz="1800" dirty="0">
                <a:effectLst/>
                <a:ea typeface="Calibri" panose="020F0502020204030204" pitchFamily="34" charset="0"/>
                <a:cs typeface="Times New Roman" panose="02020603050405020304" pitchFamily="18" charset="0"/>
              </a:rPr>
              <a:t>Jones, E. (2013) ‘Internationalization and employability: the role of intercultural experiences in the development of transferable skills’</a:t>
            </a:r>
            <a:r>
              <a:rPr lang="en-US" sz="1800" dirty="0">
                <a:effectLst/>
              </a:rPr>
              <a:t>. </a:t>
            </a:r>
            <a:r>
              <a:rPr lang="en-US" sz="1800" i="1" dirty="0">
                <a:effectLst/>
              </a:rPr>
              <a:t>Public Money and Management</a:t>
            </a:r>
            <a:r>
              <a:rPr lang="en-US" sz="1800" dirty="0">
                <a:effectLst/>
              </a:rPr>
              <a:t>. 33 (2), 95-104 </a:t>
            </a:r>
          </a:p>
          <a:p>
            <a:pPr marL="0" marR="0" indent="0">
              <a:lnSpc>
                <a:spcPct val="90000"/>
              </a:lnSpc>
              <a:spcBef>
                <a:spcPts val="1200"/>
              </a:spcBef>
              <a:spcAft>
                <a:spcPts val="0"/>
              </a:spcAft>
              <a:buNone/>
            </a:pPr>
            <a:r>
              <a:rPr lang="en-US" sz="1800" kern="0" dirty="0" err="1">
                <a:effectLst/>
                <a:ea typeface="Georgia" panose="02040502050405020303" pitchFamily="18" charset="0"/>
                <a:cs typeface="Georgia" panose="02040502050405020303" pitchFamily="18" charset="0"/>
              </a:rPr>
              <a:t>Kassis</a:t>
            </a:r>
            <a:r>
              <a:rPr lang="en-US" sz="1800" kern="0" dirty="0">
                <a:effectLst/>
                <a:ea typeface="Georgia" panose="02040502050405020303" pitchFamily="18" charset="0"/>
                <a:cs typeface="Georgia" panose="02040502050405020303" pitchFamily="18" charset="0"/>
              </a:rPr>
              <a:t>-Henderson, J. Cohen, L. and McCulloch, R. (2018) ‘Boundary Crossing and Reflexivity: Navigating the Complexity of Cultural and Linguistic Identity.’</a:t>
            </a:r>
            <a:endParaRPr lang="en-US" sz="1800" kern="0" dirty="0">
              <a:effectLst/>
              <a:ea typeface="Times New Roman" panose="02020603050405020304" pitchFamily="18" charset="0"/>
              <a:cs typeface="Times New Roman" panose="02020603050405020304" pitchFamily="18" charset="0"/>
            </a:endParaRPr>
          </a:p>
          <a:p>
            <a:pPr marL="0" marR="0" indent="0">
              <a:lnSpc>
                <a:spcPct val="90000"/>
              </a:lnSpc>
              <a:spcBef>
                <a:spcPts val="0"/>
              </a:spcBef>
              <a:spcAft>
                <a:spcPts val="800"/>
              </a:spcAft>
              <a:buNone/>
            </a:pPr>
            <a:r>
              <a:rPr lang="en-US" sz="1800" i="1" dirty="0">
                <a:effectLst/>
                <a:ea typeface="Georgia" panose="02040502050405020303" pitchFamily="18" charset="0"/>
                <a:cs typeface="Georgia" panose="02040502050405020303" pitchFamily="18" charset="0"/>
              </a:rPr>
              <a:t>Business and Professional Communication Quarterly</a:t>
            </a:r>
            <a:r>
              <a:rPr lang="en-US" sz="1800" dirty="0">
                <a:effectLst/>
                <a:ea typeface="Georgia" panose="02040502050405020303" pitchFamily="18" charset="0"/>
                <a:cs typeface="Georgia" panose="02040502050405020303" pitchFamily="18" charset="0"/>
              </a:rPr>
              <a:t>, 81 (3), 304-27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90000"/>
              </a:lnSpc>
              <a:spcBef>
                <a:spcPts val="0"/>
              </a:spcBef>
              <a:spcAft>
                <a:spcPts val="800"/>
              </a:spcAft>
            </a:pPr>
            <a:endParaRPr lang="en-US" sz="1800" dirty="0">
              <a:effectLst/>
              <a:ea typeface="Georgia" panose="02040502050405020303" pitchFamily="18" charset="0"/>
              <a:cs typeface="Georgia" panose="02040502050405020303" pitchFamily="18" charset="0"/>
            </a:endParaRPr>
          </a:p>
        </p:txBody>
      </p:sp>
    </p:spTree>
    <p:extLst>
      <p:ext uri="{BB962C8B-B14F-4D97-AF65-F5344CB8AC3E}">
        <p14:creationId xmlns:p14="http://schemas.microsoft.com/office/powerpoint/2010/main" val="293724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786</Words>
  <Application>Microsoft Macintosh PowerPoint</Application>
  <PresentationFormat>On-screen Show (4:3)</PresentationFormat>
  <Paragraphs>37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Getting to know me, getting to know you: Developing materials to enhance intercultural conversations based on a non-essentialist model of culture  </vt:lpstr>
      <vt:lpstr>The project</vt:lpstr>
      <vt:lpstr>The rationale</vt:lpstr>
      <vt:lpstr>PowerPoint Presentation</vt:lpstr>
      <vt:lpstr>PowerPoint Presentation</vt:lpstr>
      <vt:lpstr> The outputs </vt:lpstr>
      <vt:lpstr>We’d appreciate your thoughts</vt:lpstr>
      <vt:lpstr>References (1)</vt:lpstr>
      <vt:lpstr>References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Lawrence</dc:creator>
  <cp:lastModifiedBy>Hugh Whitby</cp:lastModifiedBy>
  <cp:revision>37</cp:revision>
  <dcterms:created xsi:type="dcterms:W3CDTF">2006-08-16T00:00:00Z</dcterms:created>
  <dcterms:modified xsi:type="dcterms:W3CDTF">2021-03-26T22:49:52Z</dcterms:modified>
</cp:coreProperties>
</file>