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9" r:id="rId2"/>
    <p:sldId id="347" r:id="rId3"/>
    <p:sldId id="350" r:id="rId4"/>
    <p:sldId id="266" r:id="rId5"/>
    <p:sldId id="268" r:id="rId6"/>
    <p:sldId id="289" r:id="rId7"/>
    <p:sldId id="351" r:id="rId8"/>
    <p:sldId id="291" r:id="rId9"/>
    <p:sldId id="261" r:id="rId10"/>
    <p:sldId id="349" r:id="rId11"/>
    <p:sldId id="355" r:id="rId12"/>
    <p:sldId id="318" r:id="rId13"/>
    <p:sldId id="345" r:id="rId14"/>
    <p:sldId id="277" r:id="rId15"/>
    <p:sldId id="313" r:id="rId16"/>
    <p:sldId id="273" r:id="rId17"/>
    <p:sldId id="352" r:id="rId18"/>
    <p:sldId id="354" r:id="rId19"/>
    <p:sldId id="258" r:id="rId20"/>
    <p:sldId id="265" r:id="rId21"/>
    <p:sldId id="348" r:id="rId22"/>
    <p:sldId id="279" r:id="rId23"/>
    <p:sldId id="353" r:id="rId24"/>
    <p:sldId id="282" r:id="rId25"/>
    <p:sldId id="281" r:id="rId26"/>
    <p:sldId id="332"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27" autoAdjust="0"/>
    <p:restoredTop sz="86385"/>
  </p:normalViewPr>
  <p:slideViewPr>
    <p:cSldViewPr snapToGrid="0">
      <p:cViewPr varScale="1">
        <p:scale>
          <a:sx n="111" d="100"/>
          <a:sy n="111" d="100"/>
        </p:scale>
        <p:origin x="216" y="272"/>
      </p:cViewPr>
      <p:guideLst>
        <p:guide orient="horz" pos="2160"/>
        <p:guide pos="3840"/>
      </p:guideLst>
    </p:cSldViewPr>
  </p:slideViewPr>
  <p:outlineViewPr>
    <p:cViewPr>
      <p:scale>
        <a:sx n="33" d="100"/>
        <a:sy n="33" d="100"/>
      </p:scale>
      <p:origin x="0" y="-156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FD8D3-1434-4E48-BCCF-574B414124A5}" type="datetimeFigureOut">
              <a:rPr lang="en-GB" smtClean="0"/>
              <a:t>26/03/2021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8597D-10E2-4422-B0EB-BDF2877A61E4}" type="slidenum">
              <a:rPr lang="en-GB" smtClean="0"/>
              <a:t>‹#›</a:t>
            </a:fld>
            <a:endParaRPr lang="en-GB"/>
          </a:p>
        </p:txBody>
      </p:sp>
    </p:spTree>
    <p:extLst>
      <p:ext uri="{BB962C8B-B14F-4D97-AF65-F5344CB8AC3E}">
        <p14:creationId xmlns:p14="http://schemas.microsoft.com/office/powerpoint/2010/main" val="2240191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8585BF-DC51-472C-AE1E-24B674CA324A}" type="slidenum">
              <a:rPr lang="en-GB" smtClean="0"/>
              <a:t>1</a:t>
            </a:fld>
            <a:endParaRPr lang="en-GB"/>
          </a:p>
        </p:txBody>
      </p:sp>
    </p:spTree>
    <p:extLst>
      <p:ext uri="{BB962C8B-B14F-4D97-AF65-F5344CB8AC3E}">
        <p14:creationId xmlns:p14="http://schemas.microsoft.com/office/powerpoint/2010/main" val="50274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8585BF-DC51-472C-AE1E-24B674CA324A}" type="slidenum">
              <a:rPr lang="en-GB" smtClean="0"/>
              <a:t>9</a:t>
            </a:fld>
            <a:endParaRPr lang="en-GB"/>
          </a:p>
        </p:txBody>
      </p:sp>
    </p:spTree>
    <p:extLst>
      <p:ext uri="{BB962C8B-B14F-4D97-AF65-F5344CB8AC3E}">
        <p14:creationId xmlns:p14="http://schemas.microsoft.com/office/powerpoint/2010/main" val="275980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provide title from slide 14</a:t>
            </a:r>
          </a:p>
          <a:p>
            <a:endParaRPr lang="en-US" dirty="0"/>
          </a:p>
        </p:txBody>
      </p:sp>
      <p:sp>
        <p:nvSpPr>
          <p:cNvPr id="4" name="Slide Number Placeholder 3"/>
          <p:cNvSpPr>
            <a:spLocks noGrp="1"/>
          </p:cNvSpPr>
          <p:nvPr>
            <p:ph type="sldNum" sz="quarter" idx="10"/>
          </p:nvPr>
        </p:nvSpPr>
        <p:spPr/>
        <p:txBody>
          <a:bodyPr/>
          <a:lstStyle/>
          <a:p>
            <a:fld id="{A4C150FD-A8BB-43E8-A5F1-7F7E5D3C46C7}" type="slidenum">
              <a:rPr lang="en-GB" smtClean="0"/>
              <a:pPr/>
              <a:t>17</a:t>
            </a:fld>
            <a:endParaRPr lang="en-GB"/>
          </a:p>
        </p:txBody>
      </p:sp>
    </p:spTree>
    <p:extLst>
      <p:ext uri="{BB962C8B-B14F-4D97-AF65-F5344CB8AC3E}">
        <p14:creationId xmlns:p14="http://schemas.microsoft.com/office/powerpoint/2010/main" val="3882338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8585BF-DC51-472C-AE1E-24B674CA324A}" type="slidenum">
              <a:rPr lang="en-GB" smtClean="0"/>
              <a:t>19</a:t>
            </a:fld>
            <a:endParaRPr lang="en-GB"/>
          </a:p>
        </p:txBody>
      </p:sp>
    </p:spTree>
    <p:extLst>
      <p:ext uri="{BB962C8B-B14F-4D97-AF65-F5344CB8AC3E}">
        <p14:creationId xmlns:p14="http://schemas.microsoft.com/office/powerpoint/2010/main" val="493685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8585BF-DC51-472C-AE1E-24B674CA324A}" type="slidenum">
              <a:rPr lang="en-GB" smtClean="0"/>
              <a:t>20</a:t>
            </a:fld>
            <a:endParaRPr lang="en-GB"/>
          </a:p>
        </p:txBody>
      </p:sp>
    </p:spTree>
    <p:extLst>
      <p:ext uri="{BB962C8B-B14F-4D97-AF65-F5344CB8AC3E}">
        <p14:creationId xmlns:p14="http://schemas.microsoft.com/office/powerpoint/2010/main" val="4056738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9F8C667-DC90-48DC-882B-1524A1B3CBC3}"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119050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F8C667-DC90-48DC-882B-1524A1B3CBC3}"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368896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F8C667-DC90-48DC-882B-1524A1B3CBC3}"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138730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9F8C667-DC90-48DC-882B-1524A1B3CBC3}"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247757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F8C667-DC90-48DC-882B-1524A1B3CBC3}"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1413181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9F8C667-DC90-48DC-882B-1524A1B3CBC3}"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42674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9F8C667-DC90-48DC-882B-1524A1B3CBC3}" type="datetimeFigureOut">
              <a:rPr lang="en-GB" smtClean="0"/>
              <a:t>26/03/2021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12823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9F8C667-DC90-48DC-882B-1524A1B3CBC3}" type="datetimeFigureOut">
              <a:rPr lang="en-GB" smtClean="0"/>
              <a:t>26/03/2021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3631204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F8C667-DC90-48DC-882B-1524A1B3CBC3}" type="datetimeFigureOut">
              <a:rPr lang="en-GB" smtClean="0"/>
              <a:t>26/03/2021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507624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F8C667-DC90-48DC-882B-1524A1B3CBC3}"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235885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F8C667-DC90-48DC-882B-1524A1B3CBC3}"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F6B4B82-EC34-4361-BF92-1965693FBDE8}" type="slidenum">
              <a:rPr lang="en-GB" smtClean="0"/>
              <a:t>‹#›</a:t>
            </a:fld>
            <a:endParaRPr lang="en-GB"/>
          </a:p>
        </p:txBody>
      </p:sp>
    </p:spTree>
    <p:extLst>
      <p:ext uri="{BB962C8B-B14F-4D97-AF65-F5344CB8AC3E}">
        <p14:creationId xmlns:p14="http://schemas.microsoft.com/office/powerpoint/2010/main" val="277057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F8C667-DC90-48DC-882B-1524A1B3CBC3}" type="datetimeFigureOut">
              <a:rPr lang="en-GB" smtClean="0"/>
              <a:t>26/03/2021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6B4B82-EC34-4361-BF92-1965693FBDE8}" type="slidenum">
              <a:rPr lang="en-GB" smtClean="0"/>
              <a:t>‹#›</a:t>
            </a:fld>
            <a:endParaRPr lang="en-GB"/>
          </a:p>
        </p:txBody>
      </p:sp>
    </p:spTree>
    <p:extLst>
      <p:ext uri="{BB962C8B-B14F-4D97-AF65-F5344CB8AC3E}">
        <p14:creationId xmlns:p14="http://schemas.microsoft.com/office/powerpoint/2010/main" val="1876119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teachingenglish.org.uk/article/global-north-south-project-based-learning-student-student-telecollaboration-languag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eur02.safelinks.protection.outlook.com/?url=https://eap4socialjustice.net/2020/06/06/pre-sessional-english-language-courses-university-telecollaboration-as-a-driver-of-global-north-south-student-contact-for-engineers/&amp;data=02|01|william.guariento@northumbria.ac.uk|2201e7b67f74478ad25408d80a1fd992|e757cfdd1f354457af8f7c9c6b1437e3|0|0|637270479208255144&amp;sdata=4iNEDga23m7FRNNCX82WG8iw2BixltYOTbVZf2Ymb3E%3D&amp;reserved=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teachingenglish.org.uk/article/global-north-south-project-based-learning-student-student-telecollaboration-languag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files.eric.ed.gov/fulltext/EJ1147791.pdf%20Accessed%202/3/2020" TargetMode="External"/><Relationship Id="rId2" Type="http://schemas.openxmlformats.org/officeDocument/2006/relationships/hyperlink" Target="http://www.ewb-uk.org/wp-content/uploads/2018/06/EWB-UK_Annual-Review_2017.pdf" TargetMode="External"/><Relationship Id="rId1" Type="http://schemas.openxmlformats.org/officeDocument/2006/relationships/slideLayout" Target="../slideLayouts/slideLayout2.xml"/><Relationship Id="rId4" Type="http://schemas.openxmlformats.org/officeDocument/2006/relationships/hyperlink" Target="https://www.soliya.net/programs/connect-progra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hyperlink" Target="https://easttelecollaboration.wordpress.com/2015/10/01/another-video-from-gaza/#more-36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18756"/>
            <a:ext cx="9144000" cy="1795549"/>
          </a:xfrm>
        </p:spPr>
        <p:txBody>
          <a:bodyPr>
            <a:normAutofit/>
          </a:bodyPr>
          <a:lstStyle/>
          <a:p>
            <a:r>
              <a:rPr lang="en-GB" sz="4400" dirty="0">
                <a:latin typeface="+mn-lt"/>
              </a:rPr>
              <a:t>Integrating Global North &amp; South via pre-sessional telecollaboration</a:t>
            </a:r>
          </a:p>
        </p:txBody>
      </p:sp>
      <p:sp>
        <p:nvSpPr>
          <p:cNvPr id="3" name="Subtitle 2"/>
          <p:cNvSpPr>
            <a:spLocks noGrp="1"/>
          </p:cNvSpPr>
          <p:nvPr>
            <p:ph type="subTitle" idx="1"/>
          </p:nvPr>
        </p:nvSpPr>
        <p:spPr>
          <a:xfrm>
            <a:off x="1524000" y="4388848"/>
            <a:ext cx="9144000" cy="1655762"/>
          </a:xfrm>
        </p:spPr>
        <p:txBody>
          <a:bodyPr vert="horz" lIns="91440" tIns="45720" rIns="91440" bIns="45720" rtlCol="0" anchor="t">
            <a:normAutofit/>
          </a:bodyPr>
          <a:lstStyle/>
          <a:p>
            <a:r>
              <a:rPr lang="en-GB" sz="3000" dirty="0"/>
              <a:t>BALEAP Professional Interests Meeting: Integration</a:t>
            </a:r>
          </a:p>
          <a:p>
            <a:r>
              <a:rPr lang="en-GB" sz="3000"/>
              <a:t>27</a:t>
            </a:r>
            <a:r>
              <a:rPr lang="en-GB" sz="3000" baseline="30000"/>
              <a:t>th</a:t>
            </a:r>
            <a:r>
              <a:rPr lang="en-GB" sz="3000"/>
              <a:t> March 2021</a:t>
            </a:r>
          </a:p>
          <a:p>
            <a:r>
              <a:rPr lang="en-GB" sz="3000" dirty="0"/>
              <a:t>Bill </a:t>
            </a:r>
            <a:r>
              <a:rPr lang="en-GB" sz="3000" dirty="0" err="1"/>
              <a:t>Guariento</a:t>
            </a:r>
            <a:endParaRPr lang="en-GB" sz="3000" dirty="0"/>
          </a:p>
          <a:p>
            <a:endParaRPr lang="en-GB" sz="4000" dirty="0"/>
          </a:p>
          <a:p>
            <a:endParaRPr lang="en-GB" dirty="0"/>
          </a:p>
        </p:txBody>
      </p:sp>
      <p:pic>
        <p:nvPicPr>
          <p:cNvPr id="3074" name="Picture 2" descr="mage result for northumbria univers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3321" y="138223"/>
            <a:ext cx="573405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008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88B5-9BAD-D440-8FC6-3D36D97AF893}"/>
              </a:ext>
            </a:extLst>
          </p:cNvPr>
          <p:cNvSpPr>
            <a:spLocks noGrp="1"/>
          </p:cNvSpPr>
          <p:nvPr>
            <p:ph type="title"/>
          </p:nvPr>
        </p:nvSpPr>
        <p:spPr/>
        <p:txBody>
          <a:bodyPr/>
          <a:lstStyle/>
          <a:p>
            <a:r>
              <a:rPr lang="en-US" dirty="0"/>
              <a:t>Week 5 / Day 5</a:t>
            </a:r>
          </a:p>
        </p:txBody>
      </p:sp>
      <p:sp>
        <p:nvSpPr>
          <p:cNvPr id="3" name="Content Placeholder 2">
            <a:extLst>
              <a:ext uri="{FF2B5EF4-FFF2-40B4-BE49-F238E27FC236}">
                <a16:creationId xmlns:a16="http://schemas.microsoft.com/office/drawing/2014/main" id="{03E872D4-D23B-8344-8AD3-562D1888C694}"/>
              </a:ext>
            </a:extLst>
          </p:cNvPr>
          <p:cNvSpPr>
            <a:spLocks noGrp="1"/>
          </p:cNvSpPr>
          <p:nvPr>
            <p:ph idx="1"/>
          </p:nvPr>
        </p:nvSpPr>
        <p:spPr/>
        <p:txBody>
          <a:bodyPr/>
          <a:lstStyle/>
          <a:p>
            <a:pPr marL="0" indent="0">
              <a:buNone/>
            </a:pPr>
            <a:r>
              <a:rPr lang="en-US" dirty="0"/>
              <a:t>On the final day, students present their findings orally.  This is live-streamed via </a:t>
            </a:r>
            <a:r>
              <a:rPr lang="en-US" dirty="0" err="1"/>
              <a:t>facebook</a:t>
            </a:r>
            <a:r>
              <a:rPr lang="en-US" dirty="0"/>
              <a:t>, so that the Global South audience can watch / comment.</a:t>
            </a:r>
          </a:p>
          <a:p>
            <a:pPr marL="0" indent="0">
              <a:buNone/>
            </a:pPr>
            <a:r>
              <a:rPr lang="en-US" dirty="0"/>
              <a:t>Here’s an example, from Chile:</a:t>
            </a:r>
          </a:p>
          <a:p>
            <a:pPr marL="0" indent="0">
              <a:buNone/>
            </a:pPr>
            <a:r>
              <a:rPr lang="en-US" dirty="0"/>
              <a:t>3 Chinese students in the UK have worked with 1 student in Chile for 5 weeks, looking at ways to reduce fare-evasion in Santiago </a:t>
            </a:r>
          </a:p>
        </p:txBody>
      </p:sp>
    </p:spTree>
    <p:extLst>
      <p:ext uri="{BB962C8B-B14F-4D97-AF65-F5344CB8AC3E}">
        <p14:creationId xmlns:p14="http://schemas.microsoft.com/office/powerpoint/2010/main" val="16473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0F07C-41D4-8C4F-B6D0-0E1FFFD60AB1}"/>
              </a:ext>
            </a:extLst>
          </p:cNvPr>
          <p:cNvSpPr>
            <a:spLocks noGrp="1"/>
          </p:cNvSpPr>
          <p:nvPr>
            <p:ph type="title"/>
          </p:nvPr>
        </p:nvSpPr>
        <p:spPr/>
        <p:txBody>
          <a:bodyPr/>
          <a:lstStyle/>
          <a:p>
            <a:r>
              <a:rPr lang="en-US" dirty="0"/>
              <a:t>The 3 responses</a:t>
            </a:r>
          </a:p>
        </p:txBody>
      </p:sp>
      <p:sp>
        <p:nvSpPr>
          <p:cNvPr id="3" name="Content Placeholder 2">
            <a:extLst>
              <a:ext uri="{FF2B5EF4-FFF2-40B4-BE49-F238E27FC236}">
                <a16:creationId xmlns:a16="http://schemas.microsoft.com/office/drawing/2014/main" id="{977D7695-F5B5-2F40-8C92-69A451460E02}"/>
              </a:ext>
            </a:extLst>
          </p:cNvPr>
          <p:cNvSpPr>
            <a:spLocks noGrp="1"/>
          </p:cNvSpPr>
          <p:nvPr>
            <p:ph idx="1"/>
          </p:nvPr>
        </p:nvSpPr>
        <p:spPr/>
        <p:txBody>
          <a:bodyPr/>
          <a:lstStyle/>
          <a:p>
            <a:pPr marL="0" indent="0">
              <a:buNone/>
            </a:pPr>
            <a:r>
              <a:rPr lang="en-US" dirty="0"/>
              <a:t>Of the 3 responses, 2 are engineering, pure &amp; simple:</a:t>
            </a:r>
          </a:p>
          <a:p>
            <a:r>
              <a:rPr lang="en-US" dirty="0"/>
              <a:t>face-recognition systems</a:t>
            </a:r>
          </a:p>
          <a:p>
            <a:r>
              <a:rPr lang="en-US" dirty="0"/>
              <a:t>bus-control systems </a:t>
            </a:r>
          </a:p>
          <a:p>
            <a:pPr marL="0" indent="0">
              <a:buNone/>
            </a:pPr>
            <a:endParaRPr lang="en-US"/>
          </a:p>
          <a:p>
            <a:pPr marL="0" indent="0">
              <a:buNone/>
            </a:pPr>
            <a:r>
              <a:rPr lang="en-US"/>
              <a:t>But </a:t>
            </a:r>
            <a:r>
              <a:rPr lang="en-US" dirty="0"/>
              <a:t>response 3 was interesting:</a:t>
            </a:r>
          </a:p>
        </p:txBody>
      </p:sp>
    </p:spTree>
    <p:extLst>
      <p:ext uri="{BB962C8B-B14F-4D97-AF65-F5344CB8AC3E}">
        <p14:creationId xmlns:p14="http://schemas.microsoft.com/office/powerpoint/2010/main" val="3089259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6E35-BABF-F744-B2FB-D847F3FFE3D2}"/>
              </a:ext>
            </a:extLst>
          </p:cNvPr>
          <p:cNvSpPr>
            <a:spLocks noGrp="1"/>
          </p:cNvSpPr>
          <p:nvPr>
            <p:ph type="title"/>
          </p:nvPr>
        </p:nvSpPr>
        <p:spPr/>
        <p:txBody>
          <a:bodyPr/>
          <a:lstStyle/>
          <a:p>
            <a:r>
              <a:rPr lang="en-US" dirty="0"/>
              <a:t>Response 3</a:t>
            </a:r>
          </a:p>
        </p:txBody>
      </p:sp>
      <p:pic>
        <p:nvPicPr>
          <p:cNvPr id="4" name="Content Placeholder 3">
            <a:extLst>
              <a:ext uri="{FF2B5EF4-FFF2-40B4-BE49-F238E27FC236}">
                <a16:creationId xmlns:a16="http://schemas.microsoft.com/office/drawing/2014/main" id="{E3DEA2D5-324C-7C49-938A-C9604A2F89A6}"/>
              </a:ext>
            </a:extLst>
          </p:cNvPr>
          <p:cNvPicPr>
            <a:picLocks noGrp="1" noChangeAspect="1"/>
          </p:cNvPicPr>
          <p:nvPr>
            <p:ph idx="1"/>
          </p:nvPr>
        </p:nvPicPr>
        <p:blipFill>
          <a:blip r:embed="rId2"/>
          <a:stretch>
            <a:fillRect/>
          </a:stretch>
        </p:blipFill>
        <p:spPr>
          <a:xfrm>
            <a:off x="2179161" y="1825625"/>
            <a:ext cx="7833677" cy="4351338"/>
          </a:xfrm>
          <a:prstGeom prst="rect">
            <a:avLst/>
          </a:prstGeom>
        </p:spPr>
      </p:pic>
    </p:spTree>
    <p:extLst>
      <p:ext uri="{BB962C8B-B14F-4D97-AF65-F5344CB8AC3E}">
        <p14:creationId xmlns:p14="http://schemas.microsoft.com/office/powerpoint/2010/main" val="118378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6E7E3-EDEE-F84E-8158-2C4D2EA789C4}"/>
              </a:ext>
            </a:extLst>
          </p:cNvPr>
          <p:cNvSpPr>
            <a:spLocks noGrp="1"/>
          </p:cNvSpPr>
          <p:nvPr>
            <p:ph type="title"/>
          </p:nvPr>
        </p:nvSpPr>
        <p:spPr/>
        <p:txBody>
          <a:bodyPr/>
          <a:lstStyle/>
          <a:p>
            <a:r>
              <a:rPr lang="en-US" dirty="0"/>
              <a:t>The 3</a:t>
            </a:r>
            <a:r>
              <a:rPr lang="en-US" baseline="30000" dirty="0"/>
              <a:t>rd </a:t>
            </a:r>
            <a:r>
              <a:rPr lang="en-US" dirty="0"/>
              <a:t>response</a:t>
            </a:r>
          </a:p>
        </p:txBody>
      </p:sp>
      <p:sp>
        <p:nvSpPr>
          <p:cNvPr id="3" name="Content Placeholder 2">
            <a:extLst>
              <a:ext uri="{FF2B5EF4-FFF2-40B4-BE49-F238E27FC236}">
                <a16:creationId xmlns:a16="http://schemas.microsoft.com/office/drawing/2014/main" id="{825E4D15-3504-F34D-AF38-26F419A7106F}"/>
              </a:ext>
            </a:extLst>
          </p:cNvPr>
          <p:cNvSpPr>
            <a:spLocks noGrp="1"/>
          </p:cNvSpPr>
          <p:nvPr>
            <p:ph idx="1"/>
          </p:nvPr>
        </p:nvSpPr>
        <p:spPr/>
        <p:txBody>
          <a:bodyPr/>
          <a:lstStyle/>
          <a:p>
            <a:pPr marL="0" indent="0">
              <a:buNone/>
            </a:pPr>
            <a:r>
              <a:rPr lang="en-US" dirty="0"/>
              <a:t>…showed engagement with wider issues, i.e. a new price schedule</a:t>
            </a:r>
          </a:p>
        </p:txBody>
      </p:sp>
    </p:spTree>
    <p:extLst>
      <p:ext uri="{BB962C8B-B14F-4D97-AF65-F5344CB8AC3E}">
        <p14:creationId xmlns:p14="http://schemas.microsoft.com/office/powerpoint/2010/main" val="199152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E4A4-AA2F-7140-9113-406CA3D9DD4B}"/>
              </a:ext>
            </a:extLst>
          </p:cNvPr>
          <p:cNvSpPr>
            <a:spLocks noGrp="1"/>
          </p:cNvSpPr>
          <p:nvPr>
            <p:ph type="title"/>
          </p:nvPr>
        </p:nvSpPr>
        <p:spPr/>
        <p:txBody>
          <a:bodyPr/>
          <a:lstStyle/>
          <a:p>
            <a:r>
              <a:rPr lang="en-US" b="1" dirty="0"/>
              <a:t>Sample projects:</a:t>
            </a:r>
            <a:br>
              <a:rPr lang="en-US" dirty="0"/>
            </a:br>
            <a:endParaRPr lang="en-US" dirty="0"/>
          </a:p>
        </p:txBody>
      </p:sp>
      <p:sp>
        <p:nvSpPr>
          <p:cNvPr id="3" name="Content Placeholder 2">
            <a:extLst>
              <a:ext uri="{FF2B5EF4-FFF2-40B4-BE49-F238E27FC236}">
                <a16:creationId xmlns:a16="http://schemas.microsoft.com/office/drawing/2014/main" id="{A1EFFC0E-DD05-BB4B-8173-20BF03854091}"/>
              </a:ext>
            </a:extLst>
          </p:cNvPr>
          <p:cNvSpPr>
            <a:spLocks noGrp="1"/>
          </p:cNvSpPr>
          <p:nvPr>
            <p:ph idx="1"/>
          </p:nvPr>
        </p:nvSpPr>
        <p:spPr/>
        <p:txBody>
          <a:bodyPr/>
          <a:lstStyle/>
          <a:p>
            <a:r>
              <a:rPr lang="en-GB" dirty="0"/>
              <a:t>Combating irrigation water theft in Chile</a:t>
            </a:r>
          </a:p>
          <a:p>
            <a:r>
              <a:rPr lang="en-GB" dirty="0"/>
              <a:t>Generating electricity for wastewater treatment</a:t>
            </a:r>
          </a:p>
          <a:p>
            <a:r>
              <a:rPr lang="en-GB" dirty="0"/>
              <a:t>Water drainage and sea pollution in Gaza</a:t>
            </a:r>
          </a:p>
          <a:p>
            <a:r>
              <a:rPr lang="en-GB" dirty="0"/>
              <a:t>Toxicity of pesticides in Gaza</a:t>
            </a:r>
          </a:p>
          <a:p>
            <a:r>
              <a:rPr lang="en-GB" dirty="0"/>
              <a:t>Lack of public toilets in Malawi</a:t>
            </a:r>
          </a:p>
          <a:p>
            <a:r>
              <a:rPr lang="en-GB" dirty="0"/>
              <a:t>Groundwater salinity in Gaza</a:t>
            </a:r>
          </a:p>
          <a:p>
            <a:r>
              <a:rPr lang="en-GB" dirty="0"/>
              <a:t>Development of Arabic OCR</a:t>
            </a:r>
          </a:p>
          <a:p>
            <a:r>
              <a:rPr lang="en-GB" dirty="0"/>
              <a:t>Lack of addresses in Gaza</a:t>
            </a:r>
          </a:p>
          <a:p>
            <a:endParaRPr lang="en-US" dirty="0"/>
          </a:p>
        </p:txBody>
      </p:sp>
    </p:spTree>
    <p:extLst>
      <p:ext uri="{BB962C8B-B14F-4D97-AF65-F5344CB8AC3E}">
        <p14:creationId xmlns:p14="http://schemas.microsoft.com/office/powerpoint/2010/main" val="96350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4D6FD-E969-9646-BF6D-6360F4A5FBA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9D92879-66B6-5C48-ABC5-20E3BCCC6337}"/>
              </a:ext>
            </a:extLst>
          </p:cNvPr>
          <p:cNvSpPr>
            <a:spLocks noGrp="1"/>
          </p:cNvSpPr>
          <p:nvPr>
            <p:ph idx="1"/>
          </p:nvPr>
        </p:nvSpPr>
        <p:spPr/>
        <p:txBody>
          <a:bodyPr/>
          <a:lstStyle/>
          <a:p>
            <a:pPr marL="0" indent="0">
              <a:buNone/>
            </a:pPr>
            <a:r>
              <a:rPr lang="en-GB" i="1" dirty="0"/>
              <a:t>‘The study of language use, in whatever academic discipline, cannot ignore actors' own concepts, descriptions and understandings of reality. </a:t>
            </a:r>
            <a:r>
              <a:rPr lang="en-GB" b="1" i="1" dirty="0"/>
              <a:t>Nor can the study of language use be detached from the social and political context in which language is used.’ </a:t>
            </a:r>
            <a:r>
              <a:rPr lang="en-GB" dirty="0"/>
              <a:t>(</a:t>
            </a:r>
            <a:r>
              <a:rPr lang="en-US" dirty="0"/>
              <a:t>Cameron et al, 1992: 12)</a:t>
            </a:r>
            <a:endParaRPr lang="en-GB" b="1" i="1" dirty="0"/>
          </a:p>
          <a:p>
            <a:pPr marL="0" indent="0">
              <a:buNone/>
            </a:pPr>
            <a:endParaRPr lang="en-GB" b="1" i="1" dirty="0"/>
          </a:p>
          <a:p>
            <a:pPr marL="0" indent="0">
              <a:buNone/>
            </a:pPr>
            <a:r>
              <a:rPr lang="en-GB" dirty="0"/>
              <a:t>Effective teaching should embrace </a:t>
            </a:r>
            <a:r>
              <a:rPr lang="en-GB" i="1" dirty="0"/>
              <a:t>‘cosmopolitan subjectivities [which] can be transformative for the individuals concerned.’ </a:t>
            </a:r>
            <a:r>
              <a:rPr lang="en-GB" dirty="0"/>
              <a:t>(Crosbie, 2014: 97) </a:t>
            </a:r>
            <a:endParaRPr lang="en-US" dirty="0"/>
          </a:p>
          <a:p>
            <a:pPr marL="0" indent="0">
              <a:buNone/>
            </a:pPr>
            <a:endParaRPr lang="en-GB" b="1" i="1" dirty="0"/>
          </a:p>
          <a:p>
            <a:pPr marL="0" indent="0">
              <a:buNone/>
            </a:pPr>
            <a:endParaRPr lang="en-GB" b="1" i="1" dirty="0"/>
          </a:p>
          <a:p>
            <a:endParaRPr lang="en-US" dirty="0"/>
          </a:p>
        </p:txBody>
      </p:sp>
    </p:spTree>
    <p:extLst>
      <p:ext uri="{BB962C8B-B14F-4D97-AF65-F5344CB8AC3E}">
        <p14:creationId xmlns:p14="http://schemas.microsoft.com/office/powerpoint/2010/main" val="1156266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150A-16AA-2942-9E60-292DA1334134}"/>
              </a:ext>
            </a:extLst>
          </p:cNvPr>
          <p:cNvSpPr>
            <a:spLocks noGrp="1"/>
          </p:cNvSpPr>
          <p:nvPr>
            <p:ph type="title"/>
          </p:nvPr>
        </p:nvSpPr>
        <p:spPr/>
        <p:txBody>
          <a:bodyPr/>
          <a:lstStyle/>
          <a:p>
            <a:r>
              <a:rPr lang="en-US" b="1" dirty="0"/>
              <a:t>What do the students gain?</a:t>
            </a:r>
          </a:p>
        </p:txBody>
      </p:sp>
      <p:sp>
        <p:nvSpPr>
          <p:cNvPr id="3" name="Content Placeholder 2">
            <a:extLst>
              <a:ext uri="{FF2B5EF4-FFF2-40B4-BE49-F238E27FC236}">
                <a16:creationId xmlns:a16="http://schemas.microsoft.com/office/drawing/2014/main" id="{31E9DF3C-F433-2746-89BE-7319BED7A336}"/>
              </a:ext>
            </a:extLst>
          </p:cNvPr>
          <p:cNvSpPr>
            <a:spLocks noGrp="1"/>
          </p:cNvSpPr>
          <p:nvPr>
            <p:ph idx="1"/>
          </p:nvPr>
        </p:nvSpPr>
        <p:spPr/>
        <p:txBody>
          <a:bodyPr>
            <a:normAutofit/>
          </a:bodyPr>
          <a:lstStyle/>
          <a:p>
            <a:r>
              <a:rPr lang="en-GB" dirty="0"/>
              <a:t>English language practice</a:t>
            </a:r>
          </a:p>
          <a:p>
            <a:r>
              <a:rPr lang="en-GB" dirty="0"/>
              <a:t>Enhanced content-knowledge </a:t>
            </a:r>
          </a:p>
          <a:p>
            <a:r>
              <a:rPr lang="en-GB" dirty="0"/>
              <a:t>Problem-solving</a:t>
            </a:r>
          </a:p>
          <a:p>
            <a:r>
              <a:rPr lang="en-GB" dirty="0"/>
              <a:t>Team-working</a:t>
            </a:r>
          </a:p>
          <a:p>
            <a:r>
              <a:rPr lang="en-GB" dirty="0"/>
              <a:t>Enhanced digital literacies</a:t>
            </a:r>
          </a:p>
          <a:p>
            <a:r>
              <a:rPr lang="en-GB" dirty="0"/>
              <a:t>A cognitive challenge: ‘</a:t>
            </a:r>
            <a:r>
              <a:rPr lang="en-GB" dirty="0" err="1"/>
              <a:t>pluriliteracies</a:t>
            </a:r>
            <a:r>
              <a:rPr lang="en-GB" dirty="0"/>
              <a:t>’ (Coyle, 2015)</a:t>
            </a:r>
          </a:p>
          <a:p>
            <a:r>
              <a:rPr lang="en-GB" dirty="0"/>
              <a:t>A cultural challenge…overcome </a:t>
            </a:r>
            <a:r>
              <a:rPr lang="en-GB" u="sng" dirty="0"/>
              <a:t>inductively</a:t>
            </a:r>
            <a:r>
              <a:rPr lang="en-GB" dirty="0"/>
              <a:t> (</a:t>
            </a:r>
            <a:r>
              <a:rPr lang="en-GB" dirty="0" err="1"/>
              <a:t>Bikowski</a:t>
            </a:r>
            <a:r>
              <a:rPr lang="en-GB" dirty="0"/>
              <a:t>, 2011)</a:t>
            </a:r>
          </a:p>
          <a:p>
            <a:endParaRPr lang="en-GB" dirty="0"/>
          </a:p>
          <a:p>
            <a:endParaRPr lang="en-US" dirty="0"/>
          </a:p>
        </p:txBody>
      </p:sp>
    </p:spTree>
    <p:extLst>
      <p:ext uri="{BB962C8B-B14F-4D97-AF65-F5344CB8AC3E}">
        <p14:creationId xmlns:p14="http://schemas.microsoft.com/office/powerpoint/2010/main" val="868627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3ABF-4F3B-CA45-82E5-5F671734EA3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AB9FD53D-14AA-074C-8CEA-C3574E0EDA2E}"/>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1" y="2133600"/>
            <a:ext cx="7905893" cy="4648200"/>
          </a:xfrm>
          <a:prstGeom prst="rect">
            <a:avLst/>
          </a:prstGeom>
        </p:spPr>
      </p:pic>
    </p:spTree>
    <p:extLst>
      <p:ext uri="{BB962C8B-B14F-4D97-AF65-F5344CB8AC3E}">
        <p14:creationId xmlns:p14="http://schemas.microsoft.com/office/powerpoint/2010/main" val="1246506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4ACE4-6B10-9B43-9A78-2A18F50A100A}"/>
              </a:ext>
            </a:extLst>
          </p:cNvPr>
          <p:cNvSpPr>
            <a:spLocks noGrp="1"/>
          </p:cNvSpPr>
          <p:nvPr>
            <p:ph type="title"/>
          </p:nvPr>
        </p:nvSpPr>
        <p:spPr/>
        <p:txBody>
          <a:bodyPr/>
          <a:lstStyle/>
          <a:p>
            <a:r>
              <a:rPr lang="en-US" b="1" dirty="0"/>
              <a:t>What do the Glasgow-based students gain?</a:t>
            </a:r>
            <a:endParaRPr lang="en-US" dirty="0"/>
          </a:p>
        </p:txBody>
      </p:sp>
      <p:sp>
        <p:nvSpPr>
          <p:cNvPr id="3" name="Content Placeholder 2">
            <a:extLst>
              <a:ext uri="{FF2B5EF4-FFF2-40B4-BE49-F238E27FC236}">
                <a16:creationId xmlns:a16="http://schemas.microsoft.com/office/drawing/2014/main" id="{C30EAB3A-0B29-4E4F-AFA5-1FF850ADACB4}"/>
              </a:ext>
            </a:extLst>
          </p:cNvPr>
          <p:cNvSpPr>
            <a:spLocks noGrp="1"/>
          </p:cNvSpPr>
          <p:nvPr>
            <p:ph idx="1"/>
          </p:nvPr>
        </p:nvSpPr>
        <p:spPr/>
        <p:txBody>
          <a:bodyPr/>
          <a:lstStyle/>
          <a:p>
            <a:endParaRPr lang="en-GB" dirty="0"/>
          </a:p>
          <a:p>
            <a:r>
              <a:rPr lang="en-GB" dirty="0"/>
              <a:t>Access to their Masters course</a:t>
            </a:r>
          </a:p>
          <a:p>
            <a:r>
              <a:rPr lang="en-GB" dirty="0"/>
              <a:t>Knowledge of real-world issues.  This may mean facing up to ‘disturbing dialogues’ (</a:t>
            </a:r>
            <a:r>
              <a:rPr lang="en-GB" dirty="0" err="1"/>
              <a:t>Kumaravadivelu</a:t>
            </a:r>
            <a:r>
              <a:rPr lang="en-GB" dirty="0"/>
              <a:t>, 2008: 181) </a:t>
            </a:r>
          </a:p>
          <a:p>
            <a:endParaRPr lang="en-US" dirty="0"/>
          </a:p>
        </p:txBody>
      </p:sp>
    </p:spTree>
    <p:extLst>
      <p:ext uri="{BB962C8B-B14F-4D97-AF65-F5344CB8AC3E}">
        <p14:creationId xmlns:p14="http://schemas.microsoft.com/office/powerpoint/2010/main" val="2051423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Last week…</a:t>
            </a:r>
          </a:p>
        </p:txBody>
      </p:sp>
      <p:sp>
        <p:nvSpPr>
          <p:cNvPr id="3" name="Content Placeholder 2"/>
          <p:cNvSpPr>
            <a:spLocks noGrp="1"/>
          </p:cNvSpPr>
          <p:nvPr>
            <p:ph idx="1"/>
          </p:nvPr>
        </p:nvSpPr>
        <p:spPr/>
        <p:txBody>
          <a:bodyPr/>
          <a:lstStyle/>
          <a:p>
            <a:pPr marL="0" indent="0">
              <a:buNone/>
            </a:pPr>
            <a:r>
              <a:rPr lang="en-GB" dirty="0">
                <a:latin typeface="Helvetica" charset="0"/>
                <a:ea typeface="Helvetica" charset="0"/>
                <a:cs typeface="Helvetica" charset="0"/>
              </a:rPr>
              <a:t>Steps in conducting an ethnographic study</a:t>
            </a:r>
          </a:p>
          <a:p>
            <a:pPr marL="0" indent="0">
              <a:buNone/>
            </a:pPr>
            <a:r>
              <a:rPr lang="en-GB" dirty="0">
                <a:latin typeface="Helvetica" charset="0"/>
                <a:ea typeface="Helvetica" charset="0"/>
                <a:cs typeface="Helvetica" charset="0"/>
              </a:rPr>
              <a:t>Developing a research problem/question/theory </a:t>
            </a:r>
          </a:p>
          <a:p>
            <a:pPr marL="0" indent="0">
              <a:buNone/>
            </a:pPr>
            <a:r>
              <a:rPr lang="en-GB" dirty="0">
                <a:latin typeface="Helvetica" charset="0"/>
                <a:ea typeface="Helvetica" charset="0"/>
                <a:cs typeface="Helvetica" charset="0"/>
              </a:rPr>
              <a:t>Foreshadowed problems</a:t>
            </a:r>
          </a:p>
          <a:p>
            <a:pPr marL="0" indent="0">
              <a:buNone/>
            </a:pPr>
            <a:r>
              <a:rPr lang="en-GB" dirty="0">
                <a:latin typeface="Helvetica" charset="0"/>
                <a:ea typeface="Helvetica" charset="0"/>
                <a:cs typeface="Helvetica" charset="0"/>
              </a:rPr>
              <a:t>Selecting group/event for study</a:t>
            </a:r>
          </a:p>
          <a:p>
            <a:pPr marL="0" indent="0">
              <a:buNone/>
            </a:pPr>
            <a:r>
              <a:rPr lang="en-GB" dirty="0">
                <a:latin typeface="Helvetica" charset="0"/>
                <a:ea typeface="Helvetica" charset="0"/>
                <a:cs typeface="Helvetica" charset="0"/>
              </a:rPr>
              <a:t>Access – challenges</a:t>
            </a:r>
          </a:p>
          <a:p>
            <a:pPr marL="0" indent="0">
              <a:buNone/>
            </a:pPr>
            <a:r>
              <a:rPr lang="en-GB" dirty="0">
                <a:latin typeface="Helvetica" charset="0"/>
                <a:ea typeface="Helvetica" charset="0"/>
                <a:cs typeface="Helvetica" charset="0"/>
              </a:rPr>
              <a:t>Making relationships</a:t>
            </a:r>
          </a:p>
          <a:p>
            <a:pPr marL="0" indent="0">
              <a:buNone/>
            </a:pPr>
            <a:r>
              <a:rPr lang="en-GB" dirty="0">
                <a:latin typeface="Helvetica" charset="0"/>
                <a:ea typeface="Helvetica" charset="0"/>
                <a:cs typeface="Helvetica" charset="0"/>
              </a:rPr>
              <a:t>Ethics</a:t>
            </a:r>
          </a:p>
          <a:p>
            <a:endParaRPr lang="en-US" dirty="0">
              <a:latin typeface="Helvetica" charset="0"/>
              <a:ea typeface="Helvetica" charset="0"/>
              <a:cs typeface="Helvetica" charset="0"/>
            </a:endParaRPr>
          </a:p>
        </p:txBody>
      </p:sp>
      <p:pic>
        <p:nvPicPr>
          <p:cNvPr id="4098" name="Picture 2" descr="mage result for northumbria university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5093" y="0"/>
            <a:ext cx="1637414" cy="7452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DD7B146-5B82-E34D-B9B1-F040C8460728}"/>
              </a:ext>
            </a:extLst>
          </p:cNvPr>
          <p:cNvPicPr>
            <a:picLocks noChangeAspect="1"/>
          </p:cNvPicPr>
          <p:nvPr/>
        </p:nvPicPr>
        <p:blipFill>
          <a:blip r:embed="rId4"/>
          <a:stretch>
            <a:fillRect/>
          </a:stretch>
        </p:blipFill>
        <p:spPr>
          <a:xfrm>
            <a:off x="-126609" y="0"/>
            <a:ext cx="12299116" cy="6858000"/>
          </a:xfrm>
          <a:prstGeom prst="rect">
            <a:avLst/>
          </a:prstGeom>
        </p:spPr>
      </p:pic>
    </p:spTree>
    <p:extLst>
      <p:ext uri="{BB962C8B-B14F-4D97-AF65-F5344CB8AC3E}">
        <p14:creationId xmlns:p14="http://schemas.microsoft.com/office/powerpoint/2010/main" val="4292204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A4D5E-F87E-C342-9CD7-1E898C947E60}"/>
              </a:ext>
            </a:extLst>
          </p:cNvPr>
          <p:cNvSpPr>
            <a:spLocks noGrp="1"/>
          </p:cNvSpPr>
          <p:nvPr>
            <p:ph type="title"/>
          </p:nvPr>
        </p:nvSpPr>
        <p:spPr/>
        <p:txBody>
          <a:bodyPr/>
          <a:lstStyle/>
          <a:p>
            <a:r>
              <a:rPr lang="en-US" dirty="0"/>
              <a:t>Integration: who?</a:t>
            </a:r>
          </a:p>
        </p:txBody>
      </p:sp>
      <p:sp>
        <p:nvSpPr>
          <p:cNvPr id="3" name="Content Placeholder 2">
            <a:extLst>
              <a:ext uri="{FF2B5EF4-FFF2-40B4-BE49-F238E27FC236}">
                <a16:creationId xmlns:a16="http://schemas.microsoft.com/office/drawing/2014/main" id="{C70D0FE4-BD48-FE42-97FE-326B8C0370B1}"/>
              </a:ext>
            </a:extLst>
          </p:cNvPr>
          <p:cNvSpPr>
            <a:spLocks noGrp="1"/>
          </p:cNvSpPr>
          <p:nvPr>
            <p:ph idx="1"/>
          </p:nvPr>
        </p:nvSpPr>
        <p:spPr/>
        <p:txBody>
          <a:bodyPr/>
          <a:lstStyle/>
          <a:p>
            <a:r>
              <a:rPr lang="en-US" dirty="0"/>
              <a:t>Most of the presentations at the PIM focus on integration of (potential) students who are already present in the UK</a:t>
            </a:r>
          </a:p>
          <a:p>
            <a:r>
              <a:rPr lang="en-US" dirty="0"/>
              <a:t>My talk will focus on the potential for the integration of </a:t>
            </a:r>
            <a:r>
              <a:rPr lang="en-US" u="sng" dirty="0"/>
              <a:t>students who are unable to come to the UK</a:t>
            </a:r>
            <a:r>
              <a:rPr lang="en-US" dirty="0"/>
              <a:t> (due to the high costs of studying abroad, and / or travel-restrictions)</a:t>
            </a:r>
          </a:p>
        </p:txBody>
      </p:sp>
    </p:spTree>
    <p:extLst>
      <p:ext uri="{BB962C8B-B14F-4D97-AF65-F5344CB8AC3E}">
        <p14:creationId xmlns:p14="http://schemas.microsoft.com/office/powerpoint/2010/main" val="350271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Global South students gain?</a:t>
            </a:r>
            <a:endParaRPr lang="en-US" dirty="0">
              <a:latin typeface="Helvetica" charset="0"/>
              <a:ea typeface="Helvetica" charset="0"/>
              <a:cs typeface="Helvetica" charset="0"/>
            </a:endParaRPr>
          </a:p>
        </p:txBody>
      </p:sp>
      <p:sp>
        <p:nvSpPr>
          <p:cNvPr id="3" name="Content Placeholder 2"/>
          <p:cNvSpPr>
            <a:spLocks noGrp="1"/>
          </p:cNvSpPr>
          <p:nvPr>
            <p:ph idx="1"/>
          </p:nvPr>
        </p:nvSpPr>
        <p:spPr/>
        <p:txBody>
          <a:bodyPr/>
          <a:lstStyle/>
          <a:p>
            <a:pPr marL="0" indent="0">
              <a:buNone/>
            </a:pPr>
            <a:r>
              <a:rPr lang="en-US" dirty="0" err="1">
                <a:latin typeface="Helvetica" charset="0"/>
                <a:ea typeface="Helvetica" charset="0"/>
                <a:cs typeface="Helvetica" charset="0"/>
              </a:rPr>
              <a:t>Abeer</a:t>
            </a:r>
            <a:r>
              <a:rPr lang="en-US" dirty="0">
                <a:latin typeface="Helvetica" charset="0"/>
                <a:ea typeface="Helvetica" charset="0"/>
                <a:cs typeface="Helvetica" charset="0"/>
              </a:rPr>
              <a:t> (her picture is in the previous slide) talks about her experience on EAST (from 19.36):</a:t>
            </a:r>
          </a:p>
          <a:p>
            <a:pPr marL="0" indent="0">
              <a:buNone/>
            </a:pPr>
            <a:endParaRPr lang="en-US" dirty="0">
              <a:latin typeface="Helvetica" charset="0"/>
              <a:ea typeface="Helvetica" charset="0"/>
              <a:cs typeface="Helvetica" charset="0"/>
              <a:hlinkClick r:id="rId3"/>
            </a:endParaRPr>
          </a:p>
          <a:p>
            <a:r>
              <a:rPr lang="en-US" dirty="0">
                <a:latin typeface="Helvetica" charset="0"/>
                <a:ea typeface="Helvetica" charset="0"/>
                <a:cs typeface="Helvetica" charset="0"/>
                <a:hlinkClick r:id="rId3"/>
              </a:rPr>
              <a:t>https://www.teachingenglish.org.uk/article/global-north-south-project-based-learning-student-student-telecollaboration-language</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421782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78144-D49E-1D48-A586-AD659DCC2E9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141D902-DF0F-5C40-83AB-D022D8884FB4}"/>
              </a:ext>
            </a:extLst>
          </p:cNvPr>
          <p:cNvSpPr>
            <a:spLocks noGrp="1"/>
          </p:cNvSpPr>
          <p:nvPr>
            <p:ph idx="1"/>
          </p:nvPr>
        </p:nvSpPr>
        <p:spPr/>
        <p:txBody>
          <a:bodyPr>
            <a:normAutofit fontScale="92500" lnSpcReduction="10000"/>
          </a:bodyPr>
          <a:lstStyle/>
          <a:p>
            <a:pPr marL="0" indent="0">
              <a:buNone/>
            </a:pPr>
            <a:r>
              <a:rPr lang="en-US" dirty="0"/>
              <a:t>The EAST Project ‘involves’ Global South students, but does it ‘integrate’ them?  In terms of intercultural awareness, yes:</a:t>
            </a:r>
          </a:p>
          <a:p>
            <a:r>
              <a:rPr lang="en-US" i="1" dirty="0"/>
              <a:t>‘If you ask me what is the most useful thing that you take it from this project </a:t>
            </a:r>
            <a:r>
              <a:rPr lang="en-US" i="1" dirty="0" err="1"/>
              <a:t>i</a:t>
            </a:r>
            <a:r>
              <a:rPr lang="en-US" i="1" dirty="0"/>
              <a:t> will certainly say the knowledge about cultures, its great thing to share your ideas and thoughts with other people’ </a:t>
            </a:r>
            <a:r>
              <a:rPr lang="en-US" dirty="0"/>
              <a:t>(Gaza: 2016)</a:t>
            </a:r>
            <a:endParaRPr lang="en-GB" dirty="0"/>
          </a:p>
          <a:p>
            <a:r>
              <a:rPr lang="en-US" i="1" dirty="0"/>
              <a:t>‘you have just know them, also you can get a full of useful when you chat with them about their habits, thoughts, living and many thing relating to their lives not just talking about the education or college :)’ </a:t>
            </a:r>
            <a:r>
              <a:rPr lang="en-US" dirty="0"/>
              <a:t>(Gaza: 2016)</a:t>
            </a:r>
          </a:p>
          <a:p>
            <a:r>
              <a:rPr lang="en-GB" i="1" dirty="0"/>
              <a:t>‘I find out that our group members from different countries think in different way, so it’s hard to understand each other.  We have to explain everything in detail’</a:t>
            </a:r>
            <a:r>
              <a:rPr lang="en-GB" dirty="0"/>
              <a:t> (Glasgow, Q: 2019) </a:t>
            </a:r>
          </a:p>
          <a:p>
            <a:endParaRPr lang="en-GB" dirty="0"/>
          </a:p>
          <a:p>
            <a:pPr marL="0" indent="0">
              <a:buNone/>
            </a:pPr>
            <a:endParaRPr lang="en-US" dirty="0"/>
          </a:p>
        </p:txBody>
      </p:sp>
    </p:spTree>
    <p:extLst>
      <p:ext uri="{BB962C8B-B14F-4D97-AF65-F5344CB8AC3E}">
        <p14:creationId xmlns:p14="http://schemas.microsoft.com/office/powerpoint/2010/main" val="164276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515F3-3DCF-0F44-96A3-5E625DBF51F0}"/>
              </a:ext>
            </a:extLst>
          </p:cNvPr>
          <p:cNvSpPr>
            <a:spLocks noGrp="1"/>
          </p:cNvSpPr>
          <p:nvPr>
            <p:ph type="title"/>
          </p:nvPr>
        </p:nvSpPr>
        <p:spPr/>
        <p:txBody>
          <a:bodyPr/>
          <a:lstStyle/>
          <a:p>
            <a:r>
              <a:rPr lang="en-US" dirty="0"/>
              <a:t>Summary of benefits</a:t>
            </a:r>
            <a:br>
              <a:rPr lang="en-GB" dirty="0"/>
            </a:br>
            <a:endParaRPr lang="en-US" dirty="0"/>
          </a:p>
        </p:txBody>
      </p:sp>
      <p:sp>
        <p:nvSpPr>
          <p:cNvPr id="3" name="Content Placeholder 2">
            <a:extLst>
              <a:ext uri="{FF2B5EF4-FFF2-40B4-BE49-F238E27FC236}">
                <a16:creationId xmlns:a16="http://schemas.microsoft.com/office/drawing/2014/main" id="{FAA5C6F5-3B6A-4743-A16F-C6828DFBF92A}"/>
              </a:ext>
            </a:extLst>
          </p:cNvPr>
          <p:cNvSpPr>
            <a:spLocks noGrp="1"/>
          </p:cNvSpPr>
          <p:nvPr>
            <p:ph idx="1"/>
          </p:nvPr>
        </p:nvSpPr>
        <p:spPr/>
        <p:txBody>
          <a:bodyPr>
            <a:normAutofit/>
          </a:bodyPr>
          <a:lstStyle/>
          <a:p>
            <a:r>
              <a:rPr lang="en-GB" dirty="0"/>
              <a:t>Global North students learn about issues of social justice</a:t>
            </a:r>
          </a:p>
          <a:p>
            <a:r>
              <a:rPr lang="en-GB" dirty="0"/>
              <a:t>Global South students have a ‘witnessing’ (Freire, 1996)</a:t>
            </a:r>
          </a:p>
          <a:p>
            <a:r>
              <a:rPr lang="en-GB" dirty="0"/>
              <a:t>This is not ‘banking’ education (Freire, 1996)….everyone involved takes a risk…and by doing so, grows</a:t>
            </a:r>
          </a:p>
          <a:p>
            <a:pPr marL="0" indent="0">
              <a:buNone/>
            </a:pPr>
            <a:endParaRPr lang="en-GB" dirty="0"/>
          </a:p>
          <a:p>
            <a:pPr marL="0" indent="0">
              <a:buNone/>
            </a:pPr>
            <a:r>
              <a:rPr lang="en-GB" dirty="0"/>
              <a:t> </a:t>
            </a:r>
            <a:endParaRPr lang="en-US" dirty="0"/>
          </a:p>
        </p:txBody>
      </p:sp>
    </p:spTree>
    <p:extLst>
      <p:ext uri="{BB962C8B-B14F-4D97-AF65-F5344CB8AC3E}">
        <p14:creationId xmlns:p14="http://schemas.microsoft.com/office/powerpoint/2010/main" val="2710037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36E3-9CDF-484E-9813-975EEA7CAB11}"/>
              </a:ext>
            </a:extLst>
          </p:cNvPr>
          <p:cNvSpPr>
            <a:spLocks noGrp="1"/>
          </p:cNvSpPr>
          <p:nvPr>
            <p:ph type="title"/>
          </p:nvPr>
        </p:nvSpPr>
        <p:spPr/>
        <p:txBody>
          <a:bodyPr/>
          <a:lstStyle/>
          <a:p>
            <a:r>
              <a:rPr lang="en-US" dirty="0"/>
              <a:t>Integration: ’Who?’ and ‘What?’</a:t>
            </a:r>
          </a:p>
        </p:txBody>
      </p:sp>
      <p:sp>
        <p:nvSpPr>
          <p:cNvPr id="3" name="Content Placeholder 2">
            <a:extLst>
              <a:ext uri="{FF2B5EF4-FFF2-40B4-BE49-F238E27FC236}">
                <a16:creationId xmlns:a16="http://schemas.microsoft.com/office/drawing/2014/main" id="{CA522489-470A-D34C-8D20-D834EB9E4B2B}"/>
              </a:ext>
            </a:extLst>
          </p:cNvPr>
          <p:cNvSpPr>
            <a:spLocks noGrp="1"/>
          </p:cNvSpPr>
          <p:nvPr>
            <p:ph idx="1"/>
          </p:nvPr>
        </p:nvSpPr>
        <p:spPr/>
        <p:txBody>
          <a:bodyPr/>
          <a:lstStyle/>
          <a:p>
            <a:pPr marL="0" indent="0">
              <a:buNone/>
            </a:pPr>
            <a:r>
              <a:rPr lang="en-US" dirty="0"/>
              <a:t>But the inescapable fact remains that the Global South students aren’t able to study in the UK, and there is evidence that many of the students (from Gaza in particular) wanted to discuss underlying political/economic inequities, but felt obliged to avoid this.</a:t>
            </a:r>
          </a:p>
          <a:p>
            <a:pPr marL="0" indent="0">
              <a:buNone/>
            </a:pPr>
            <a:endParaRPr lang="en-US" dirty="0"/>
          </a:p>
          <a:p>
            <a:pPr marL="0" indent="0">
              <a:buNone/>
            </a:pPr>
            <a:r>
              <a:rPr lang="en-US" dirty="0"/>
              <a:t>Hence I think the main value of EAST lies in the way that the Project integrates an examination of </a:t>
            </a:r>
            <a:r>
              <a:rPr lang="en-US" u="sng" dirty="0"/>
              <a:t>discourses</a:t>
            </a:r>
            <a:r>
              <a:rPr lang="en-US" dirty="0"/>
              <a:t>, i.e. of the link between engineering &amp; social impacts that are often neglected</a:t>
            </a:r>
            <a:r>
              <a:rPr lang="en-US"/>
              <a:t>. </a:t>
            </a:r>
            <a:endParaRPr lang="en-US" dirty="0"/>
          </a:p>
          <a:p>
            <a:endParaRPr lang="en-US" dirty="0"/>
          </a:p>
        </p:txBody>
      </p:sp>
    </p:spTree>
    <p:extLst>
      <p:ext uri="{BB962C8B-B14F-4D97-AF65-F5344CB8AC3E}">
        <p14:creationId xmlns:p14="http://schemas.microsoft.com/office/powerpoint/2010/main" val="408345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C960-901F-B147-99B8-575F0220E2E1}"/>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a16="http://schemas.microsoft.com/office/drawing/2014/main" id="{560B481C-EDC0-EC47-BF45-F52C4B2F2EFD}"/>
              </a:ext>
            </a:extLst>
          </p:cNvPr>
          <p:cNvSpPr>
            <a:spLocks noGrp="1"/>
          </p:cNvSpPr>
          <p:nvPr>
            <p:ph idx="1"/>
          </p:nvPr>
        </p:nvSpPr>
        <p:spPr/>
        <p:txBody>
          <a:bodyPr>
            <a:normAutofit/>
          </a:bodyPr>
          <a:lstStyle/>
          <a:p>
            <a:pPr marL="0" indent="0">
              <a:buNone/>
            </a:pPr>
            <a:r>
              <a:rPr lang="en-GB" dirty="0"/>
              <a:t>BALEAP have published a fuller discussion of the issues we have touched on today, within the Social Justice SIG:</a:t>
            </a:r>
          </a:p>
          <a:p>
            <a:pPr marL="0" indent="0">
              <a:buNone/>
            </a:pPr>
            <a:endParaRPr lang="en-GB" dirty="0"/>
          </a:p>
          <a:p>
            <a:r>
              <a:rPr lang="en-GB" dirty="0">
                <a:hlinkClick r:id="rId2" tooltip="Original URL: https://eap4socialjustice.net/2020/06/06/pre-sessional-english-language-courses-university-telecollaboration-as-a-driver-of-global-north-south-student-contact-for-engineers/. Click or tap if you trust this link."/>
              </a:rPr>
              <a:t>https://eap4socialjustice.net/2020/06/06/pre-sessional-english-language-courses-university-telecollaboration-as-a-driver-of-global-north-south-student-contact-for-engineers/</a:t>
            </a:r>
            <a:endParaRPr lang="en-GB"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969375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8240-C215-FC4A-9FDD-1E0D9C563BA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54DF06B-6631-3340-87BA-C3759DF017D8}"/>
              </a:ext>
            </a:extLst>
          </p:cNvPr>
          <p:cNvSpPr>
            <a:spLocks noGrp="1"/>
          </p:cNvSpPr>
          <p:nvPr>
            <p:ph idx="1"/>
          </p:nvPr>
        </p:nvSpPr>
        <p:spPr/>
        <p:txBody>
          <a:bodyPr>
            <a:normAutofit lnSpcReduction="10000"/>
          </a:bodyPr>
          <a:lstStyle/>
          <a:p>
            <a:r>
              <a:rPr lang="en-GB" sz="2400" dirty="0" err="1"/>
              <a:t>Bikowski</a:t>
            </a:r>
            <a:r>
              <a:rPr lang="en-GB" sz="2400" dirty="0"/>
              <a:t>, D. 2011. Review of ‘Online Intercultural Exchange: An Introduction for Foreign Language Teachers’. </a:t>
            </a:r>
            <a:r>
              <a:rPr lang="en-GB" sz="2400" i="1" dirty="0"/>
              <a:t>Language Learning and Technology</a:t>
            </a:r>
            <a:r>
              <a:rPr lang="en-GB" sz="2400" dirty="0"/>
              <a:t>, 15(1), 24-28.</a:t>
            </a:r>
          </a:p>
          <a:p>
            <a:r>
              <a:rPr lang="en-GB" sz="2400" dirty="0"/>
              <a:t>British Council ELTRA webinars: </a:t>
            </a:r>
            <a:r>
              <a:rPr lang="en-GB" sz="2400" dirty="0">
                <a:hlinkClick r:id="rId2"/>
              </a:rPr>
              <a:t>https://www.teachingenglish.org.uk/article/global-north-south-project-based-learning-student-student-telecollaboration-language</a:t>
            </a:r>
            <a:endParaRPr lang="en-GB" sz="2400" dirty="0"/>
          </a:p>
          <a:p>
            <a:r>
              <a:rPr lang="en-US" sz="2400" dirty="0"/>
              <a:t>Cameron, D., Frazer, E., Harvey, P., Rampton, M.B.H., &amp; Richardson, K. (1992) </a:t>
            </a:r>
            <a:r>
              <a:rPr lang="en-US" sz="2400" i="1" dirty="0"/>
              <a:t>Researching Language: Issues of Power and Method</a:t>
            </a:r>
            <a:r>
              <a:rPr lang="en-US" sz="2400" dirty="0"/>
              <a:t>, Routledge, Abingdon, UK</a:t>
            </a:r>
          </a:p>
          <a:p>
            <a:r>
              <a:rPr lang="en-GB" sz="2400" dirty="0"/>
              <a:t>Coyle, D. 2015. Strengthening integrated learning: Towards a new era for </a:t>
            </a:r>
            <a:r>
              <a:rPr lang="en-GB" sz="2400" dirty="0" err="1"/>
              <a:t>pluriliteracies</a:t>
            </a:r>
            <a:r>
              <a:rPr lang="en-GB" sz="2400" dirty="0"/>
              <a:t> and intercultural learning. </a:t>
            </a:r>
            <a:r>
              <a:rPr lang="en-GB" sz="2400" i="1" dirty="0"/>
              <a:t>Latin American Journal of Content and Language Integrated Learning</a:t>
            </a:r>
            <a:r>
              <a:rPr lang="en-GB" sz="2400" dirty="0"/>
              <a:t>, 8(2), 84-103</a:t>
            </a:r>
          </a:p>
          <a:p>
            <a:r>
              <a:rPr lang="en-GB" sz="2400" dirty="0"/>
              <a:t>Crosbie, V. 2014. Capabilities for Intercultural dialogue. </a:t>
            </a:r>
            <a:r>
              <a:rPr lang="en-GB" sz="2400" i="1" dirty="0"/>
              <a:t>Language and Intercultural Communication</a:t>
            </a:r>
            <a:r>
              <a:rPr lang="en-GB" sz="2400" dirty="0"/>
              <a:t>, 14(1), 91-107</a:t>
            </a:r>
          </a:p>
          <a:p>
            <a:endParaRPr lang="en-GB" sz="3300" dirty="0"/>
          </a:p>
          <a:p>
            <a:endParaRPr lang="en-GB" u="sng" dirty="0"/>
          </a:p>
          <a:p>
            <a:endParaRPr lang="en-GB" dirty="0"/>
          </a:p>
          <a:p>
            <a:endParaRPr lang="en-GB" dirty="0"/>
          </a:p>
          <a:p>
            <a:endParaRPr lang="en-US" dirty="0"/>
          </a:p>
        </p:txBody>
      </p:sp>
    </p:spTree>
    <p:extLst>
      <p:ext uri="{BB962C8B-B14F-4D97-AF65-F5344CB8AC3E}">
        <p14:creationId xmlns:p14="http://schemas.microsoft.com/office/powerpoint/2010/main" val="4267191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8D83-A5DD-0842-8265-7C91B346A0B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DE161C3-E72A-EC4A-8117-746DE1F270B4}"/>
              </a:ext>
            </a:extLst>
          </p:cNvPr>
          <p:cNvSpPr>
            <a:spLocks noGrp="1"/>
          </p:cNvSpPr>
          <p:nvPr>
            <p:ph idx="1"/>
          </p:nvPr>
        </p:nvSpPr>
        <p:spPr/>
        <p:txBody>
          <a:bodyPr>
            <a:normAutofit/>
          </a:bodyPr>
          <a:lstStyle/>
          <a:p>
            <a:r>
              <a:rPr lang="en-GB" sz="2400" dirty="0"/>
              <a:t>Freire, P. 1996. </a:t>
            </a:r>
            <a:r>
              <a:rPr lang="en-GB" sz="2400" i="1" dirty="0"/>
              <a:t>Pedagogy of the oppressed</a:t>
            </a:r>
            <a:r>
              <a:rPr lang="en-GB" sz="2400" dirty="0"/>
              <a:t>, Penguin: London, UK</a:t>
            </a:r>
          </a:p>
          <a:p>
            <a:r>
              <a:rPr lang="en-GB" sz="2400" dirty="0" err="1"/>
              <a:t>Guariento</a:t>
            </a:r>
            <a:r>
              <a:rPr lang="en-GB" sz="2400" dirty="0"/>
              <a:t>, B., </a:t>
            </a:r>
            <a:r>
              <a:rPr lang="en-GB" sz="2400" dirty="0" err="1"/>
              <a:t>Rolinska</a:t>
            </a:r>
            <a:r>
              <a:rPr lang="en-GB" sz="2400" dirty="0"/>
              <a:t>, A. &amp; Al-</a:t>
            </a:r>
            <a:r>
              <a:rPr lang="en-GB" sz="2400" dirty="0" err="1"/>
              <a:t>Masri</a:t>
            </a:r>
            <a:r>
              <a:rPr lang="en-GB" sz="2400" dirty="0"/>
              <a:t>, N. 2018 Constructive content-based feedback in EAP contexts: lessons from a cross-border engineering-related pre-sessional course, </a:t>
            </a:r>
            <a:r>
              <a:rPr lang="en-GB" sz="2400" i="1" dirty="0"/>
              <a:t>Higher Education Research &amp; Development</a:t>
            </a:r>
            <a:r>
              <a:rPr lang="en-GB" sz="2400" dirty="0"/>
              <a:t>, 37:3, 514-532</a:t>
            </a:r>
          </a:p>
          <a:p>
            <a:r>
              <a:rPr lang="en-GB" sz="2400" dirty="0"/>
              <a:t>Helm, F. 2015. The practices and challenges of telecollaboration in higher education in Europe. </a:t>
            </a:r>
            <a:r>
              <a:rPr lang="en-GB" sz="2400" i="1" dirty="0"/>
              <a:t>Language Learning and Technology</a:t>
            </a:r>
            <a:r>
              <a:rPr lang="en-GB" sz="2400" dirty="0"/>
              <a:t>, </a:t>
            </a:r>
            <a:r>
              <a:rPr lang="en-GB" sz="2400" i="1" dirty="0"/>
              <a:t>19</a:t>
            </a:r>
            <a:r>
              <a:rPr lang="en-GB" sz="2400" dirty="0"/>
              <a:t>(2), 197-217</a:t>
            </a:r>
          </a:p>
          <a:p>
            <a:r>
              <a:rPr lang="en-GB" sz="2400" dirty="0" err="1"/>
              <a:t>Kumaravadivelu</a:t>
            </a:r>
            <a:r>
              <a:rPr lang="en-GB" sz="2400" dirty="0"/>
              <a:t>, B. 2008. </a:t>
            </a:r>
            <a:r>
              <a:rPr lang="en-GB" sz="2400" i="1" dirty="0"/>
              <a:t>Cultural globalisation and language education</a:t>
            </a:r>
            <a:r>
              <a:rPr lang="en-GB" sz="2400" dirty="0"/>
              <a:t>, Yale University Press: Newhaven, CT </a:t>
            </a:r>
          </a:p>
          <a:p>
            <a:r>
              <a:rPr lang="en-GB" sz="2400" dirty="0"/>
              <a:t>Morrissey, J. 2015. Regimes of performance: practices of the normalised self in the neoliberal university.  </a:t>
            </a:r>
            <a:r>
              <a:rPr lang="en-GB" sz="2400" i="1" dirty="0"/>
              <a:t>British Journal of Sociology of Education</a:t>
            </a:r>
            <a:r>
              <a:rPr lang="en-GB" sz="2400" dirty="0"/>
              <a:t>, 36:4, 614-634</a:t>
            </a:r>
          </a:p>
          <a:p>
            <a:endParaRPr lang="en-GB" sz="2000" dirty="0"/>
          </a:p>
          <a:p>
            <a:endParaRPr lang="en-US" dirty="0"/>
          </a:p>
        </p:txBody>
      </p:sp>
    </p:spTree>
    <p:extLst>
      <p:ext uri="{BB962C8B-B14F-4D97-AF65-F5344CB8AC3E}">
        <p14:creationId xmlns:p14="http://schemas.microsoft.com/office/powerpoint/2010/main" val="237299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7D2E-B9B0-D240-9E59-E5DAF8B393E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7AF9F90-0F0E-924A-BF0C-C382C1A1AE52}"/>
              </a:ext>
            </a:extLst>
          </p:cNvPr>
          <p:cNvSpPr>
            <a:spLocks noGrp="1"/>
          </p:cNvSpPr>
          <p:nvPr>
            <p:ph idx="1"/>
          </p:nvPr>
        </p:nvSpPr>
        <p:spPr/>
        <p:txBody>
          <a:bodyPr>
            <a:normAutofit/>
          </a:bodyPr>
          <a:lstStyle/>
          <a:p>
            <a:r>
              <a:rPr lang="en-GB" sz="2400" dirty="0"/>
              <a:t>Engineers without borders annual report. 2018. Retrieved from </a:t>
            </a:r>
            <a:r>
              <a:rPr lang="en-GB" sz="2400" u="sng" dirty="0">
                <a:hlinkClick r:id="rId2"/>
              </a:rPr>
              <a:t>www.ewb-uk.org/wp-content/uploads/2018/06/EWB-UK_Annual-Review_2017.pdf</a:t>
            </a:r>
            <a:r>
              <a:rPr lang="en-GB" sz="2400" dirty="0"/>
              <a:t>. Accessed 10/6/19</a:t>
            </a:r>
          </a:p>
          <a:p>
            <a:r>
              <a:rPr lang="en-GB" sz="2400" dirty="0"/>
              <a:t>O’Dowd, R., &amp; O’Rourke, B. 2019. New developments in virtual exchange for foreign language education. </a:t>
            </a:r>
            <a:r>
              <a:rPr lang="en-GB" sz="2400" i="1" dirty="0"/>
              <a:t>Language Learning &amp; Technology</a:t>
            </a:r>
            <a:r>
              <a:rPr lang="en-GB" sz="2400" dirty="0"/>
              <a:t>, </a:t>
            </a:r>
            <a:r>
              <a:rPr lang="en-GB" sz="2400" i="1" dirty="0"/>
              <a:t>23</a:t>
            </a:r>
            <a:r>
              <a:rPr lang="en-GB" sz="2400" dirty="0"/>
              <a:t>(3), 1–7</a:t>
            </a:r>
          </a:p>
          <a:p>
            <a:r>
              <a:rPr lang="en-GB" sz="2400" dirty="0"/>
              <a:t>Shor, I., </a:t>
            </a:r>
            <a:r>
              <a:rPr lang="en-GB" sz="2400" dirty="0" err="1"/>
              <a:t>Matusov</a:t>
            </a:r>
            <a:r>
              <a:rPr lang="en-GB" sz="2400" dirty="0"/>
              <a:t>, E., Marjanovic-Shane, A. &amp; </a:t>
            </a:r>
            <a:r>
              <a:rPr lang="en-GB" sz="2400" dirty="0" err="1"/>
              <a:t>Cresswell</a:t>
            </a:r>
            <a:r>
              <a:rPr lang="en-GB" sz="2400" dirty="0"/>
              <a:t>, J. 2017. Dialogic &amp; Critical Pedagogies: An Interview with Ira Shor. </a:t>
            </a:r>
            <a:r>
              <a:rPr lang="en-GB" sz="2400" i="1" dirty="0"/>
              <a:t>Dialogic Pedagogy</a:t>
            </a:r>
            <a:r>
              <a:rPr lang="en-GB" sz="2400" dirty="0"/>
              <a:t>, 5.  </a:t>
            </a:r>
            <a:r>
              <a:rPr lang="en-GB" sz="2400" u="sng" dirty="0">
                <a:hlinkClick r:id="rId3"/>
              </a:rPr>
              <a:t>https://files.eric.ed.gov/fulltext/EJ1147791.pdf Accessed 2/3/2020</a:t>
            </a:r>
            <a:endParaRPr lang="en-GB" sz="2400" u="sng" dirty="0"/>
          </a:p>
          <a:p>
            <a:r>
              <a:rPr lang="en-GB" sz="2400" dirty="0" err="1"/>
              <a:t>Soliya</a:t>
            </a:r>
            <a:r>
              <a:rPr lang="en-GB" sz="2400" dirty="0"/>
              <a:t> Program.  Retrieved from </a:t>
            </a:r>
            <a:r>
              <a:rPr lang="en-GB" sz="2400" u="sng" dirty="0">
                <a:hlinkClick r:id="rId4"/>
              </a:rPr>
              <a:t>https://www.soliya.net/programs/connect-program</a:t>
            </a:r>
            <a:r>
              <a:rPr lang="en-GB" sz="2400" u="sng" dirty="0"/>
              <a:t>.</a:t>
            </a:r>
            <a:r>
              <a:rPr lang="en-GB" sz="2400" dirty="0"/>
              <a:t> Accessed 10/6/19</a:t>
            </a:r>
          </a:p>
          <a:p>
            <a:endParaRPr lang="en-US" dirty="0"/>
          </a:p>
        </p:txBody>
      </p:sp>
    </p:spTree>
    <p:extLst>
      <p:ext uri="{BB962C8B-B14F-4D97-AF65-F5344CB8AC3E}">
        <p14:creationId xmlns:p14="http://schemas.microsoft.com/office/powerpoint/2010/main" val="3749502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8C3D-7527-9247-A327-9D9F6DD663EE}"/>
              </a:ext>
            </a:extLst>
          </p:cNvPr>
          <p:cNvSpPr>
            <a:spLocks noGrp="1"/>
          </p:cNvSpPr>
          <p:nvPr>
            <p:ph type="title"/>
          </p:nvPr>
        </p:nvSpPr>
        <p:spPr/>
        <p:txBody>
          <a:bodyPr/>
          <a:lstStyle/>
          <a:p>
            <a:r>
              <a:rPr lang="en-US" dirty="0"/>
              <a:t>Integration: what?</a:t>
            </a:r>
          </a:p>
        </p:txBody>
      </p:sp>
      <p:sp>
        <p:nvSpPr>
          <p:cNvPr id="3" name="Content Placeholder 2">
            <a:extLst>
              <a:ext uri="{FF2B5EF4-FFF2-40B4-BE49-F238E27FC236}">
                <a16:creationId xmlns:a16="http://schemas.microsoft.com/office/drawing/2014/main" id="{6C10E810-B471-F748-8259-6203B10DFEAD}"/>
              </a:ext>
            </a:extLst>
          </p:cNvPr>
          <p:cNvSpPr>
            <a:spLocks noGrp="1"/>
          </p:cNvSpPr>
          <p:nvPr>
            <p:ph idx="1"/>
          </p:nvPr>
        </p:nvSpPr>
        <p:spPr/>
        <p:txBody>
          <a:bodyPr/>
          <a:lstStyle/>
          <a:p>
            <a:r>
              <a:rPr lang="en-GB" dirty="0"/>
              <a:t>There has been a market-led turn in HE over the past 20/30 years</a:t>
            </a:r>
          </a:p>
          <a:p>
            <a:r>
              <a:rPr lang="en-GB" dirty="0"/>
              <a:t>Shor et al (2017:4) suggest that this has led to ‘disqualified discourses’ and ‘subjugated knowledges’ (see also Foucault, re ‘regimes of truth’)</a:t>
            </a:r>
          </a:p>
          <a:p>
            <a:r>
              <a:rPr lang="en-GB" dirty="0"/>
              <a:t>Some (e.g. Morrissey, 2015) see engineering as particularly impacted: he wonders whether this is affecting content</a:t>
            </a:r>
          </a:p>
          <a:p>
            <a:r>
              <a:rPr lang="en-GB" dirty="0"/>
              <a:t>This is important, as engineering is growing in popularity among students </a:t>
            </a:r>
            <a:r>
              <a:rPr lang="en-GB" b="1" dirty="0"/>
              <a:t>and</a:t>
            </a:r>
            <a:r>
              <a:rPr lang="en-GB" dirty="0"/>
              <a:t> a succession of governments</a:t>
            </a:r>
          </a:p>
          <a:p>
            <a:pPr marL="0" indent="0">
              <a:buNone/>
            </a:pPr>
            <a:r>
              <a:rPr lang="en-GB" dirty="0"/>
              <a:t>So this talk will also consider the </a:t>
            </a:r>
            <a:r>
              <a:rPr lang="en-GB" u="sng" dirty="0"/>
              <a:t>integration of discourses </a:t>
            </a:r>
            <a:r>
              <a:rPr lang="en-GB" dirty="0"/>
              <a:t>that might otherwise be </a:t>
            </a:r>
            <a:r>
              <a:rPr lang="en-GB" dirty="0" err="1"/>
              <a:t>sidelined</a:t>
            </a:r>
            <a:endParaRPr lang="en-GB" dirty="0"/>
          </a:p>
          <a:p>
            <a:endParaRPr lang="en-US" dirty="0"/>
          </a:p>
        </p:txBody>
      </p:sp>
    </p:spTree>
    <p:extLst>
      <p:ext uri="{BB962C8B-B14F-4D97-AF65-F5344CB8AC3E}">
        <p14:creationId xmlns:p14="http://schemas.microsoft.com/office/powerpoint/2010/main" val="350206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5D23-6583-B54A-84C7-C8EC7175CD7F}"/>
              </a:ext>
            </a:extLst>
          </p:cNvPr>
          <p:cNvSpPr>
            <a:spLocks noGrp="1"/>
          </p:cNvSpPr>
          <p:nvPr>
            <p:ph type="title"/>
          </p:nvPr>
        </p:nvSpPr>
        <p:spPr/>
        <p:txBody>
          <a:bodyPr/>
          <a:lstStyle/>
          <a:p>
            <a:r>
              <a:rPr lang="en-US" dirty="0"/>
              <a:t>Imagine:</a:t>
            </a:r>
          </a:p>
        </p:txBody>
      </p:sp>
      <p:sp>
        <p:nvSpPr>
          <p:cNvPr id="3" name="Content Placeholder 2">
            <a:extLst>
              <a:ext uri="{FF2B5EF4-FFF2-40B4-BE49-F238E27FC236}">
                <a16:creationId xmlns:a16="http://schemas.microsoft.com/office/drawing/2014/main" id="{0F0E185C-74A2-8A4E-8BE0-B329C767AE28}"/>
              </a:ext>
            </a:extLst>
          </p:cNvPr>
          <p:cNvSpPr>
            <a:spLocks noGrp="1"/>
          </p:cNvSpPr>
          <p:nvPr>
            <p:ph idx="1"/>
          </p:nvPr>
        </p:nvSpPr>
        <p:spPr/>
        <p:txBody>
          <a:bodyPr/>
          <a:lstStyle/>
          <a:p>
            <a:r>
              <a:rPr lang="en-US" dirty="0"/>
              <a:t>You run an EAP course every summer at a UK university</a:t>
            </a:r>
          </a:p>
          <a:p>
            <a:r>
              <a:rPr lang="en-US" dirty="0"/>
              <a:t>You have 180 engineers (from China, Saudi Arabia, Brazil….) who want to join a Masters course, but need to improve their reading, writing, speaking and listening skills in English</a:t>
            </a:r>
          </a:p>
          <a:p>
            <a:r>
              <a:rPr lang="en-US" dirty="0"/>
              <a:t>You want to involve students from the Global South who are unable to come to study in the UK</a:t>
            </a:r>
          </a:p>
          <a:p>
            <a:pPr marL="0" indent="0">
              <a:buNone/>
            </a:pPr>
            <a:endParaRPr lang="en-US" dirty="0"/>
          </a:p>
          <a:p>
            <a:pPr marL="0" indent="0">
              <a:buNone/>
            </a:pPr>
            <a:r>
              <a:rPr lang="en-US" dirty="0"/>
              <a:t>How will you involve these Global South students?</a:t>
            </a:r>
          </a:p>
          <a:p>
            <a:pPr marL="0" indent="0">
              <a:buNone/>
            </a:pPr>
            <a:r>
              <a:rPr lang="en-US" dirty="0"/>
              <a:t>What engineering challenges will they engage with?</a:t>
            </a:r>
          </a:p>
        </p:txBody>
      </p:sp>
    </p:spTree>
    <p:extLst>
      <p:ext uri="{BB962C8B-B14F-4D97-AF65-F5344CB8AC3E}">
        <p14:creationId xmlns:p14="http://schemas.microsoft.com/office/powerpoint/2010/main" val="188400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24C7-6809-E94B-B967-1FFB1F5D123C}"/>
              </a:ext>
            </a:extLst>
          </p:cNvPr>
          <p:cNvSpPr>
            <a:spLocks noGrp="1"/>
          </p:cNvSpPr>
          <p:nvPr>
            <p:ph type="title"/>
          </p:nvPr>
        </p:nvSpPr>
        <p:spPr/>
        <p:txBody>
          <a:bodyPr/>
          <a:lstStyle/>
          <a:p>
            <a:r>
              <a:rPr lang="en-US" b="1" dirty="0"/>
              <a:t>Telecollaboration as a solution?</a:t>
            </a:r>
          </a:p>
        </p:txBody>
      </p:sp>
      <p:sp>
        <p:nvSpPr>
          <p:cNvPr id="3" name="Content Placeholder 2">
            <a:extLst>
              <a:ext uri="{FF2B5EF4-FFF2-40B4-BE49-F238E27FC236}">
                <a16:creationId xmlns:a16="http://schemas.microsoft.com/office/drawing/2014/main" id="{653F2675-EFC0-414E-90C5-D44BF094D878}"/>
              </a:ext>
            </a:extLst>
          </p:cNvPr>
          <p:cNvSpPr>
            <a:spLocks noGrp="1"/>
          </p:cNvSpPr>
          <p:nvPr>
            <p:ph idx="1"/>
          </p:nvPr>
        </p:nvSpPr>
        <p:spPr/>
        <p:txBody>
          <a:bodyPr/>
          <a:lstStyle/>
          <a:p>
            <a:pPr marL="0" indent="0">
              <a:buNone/>
            </a:pPr>
            <a:r>
              <a:rPr lang="en-GB" i="1" dirty="0"/>
              <a:t>‘… bringing together groups of learners from different cultural contexts for extended periods of online intercultural collaboration and interaction. This is done as an integrated part of the students’ educational programmes and under the guidance of educators or expert facilitators.’ </a:t>
            </a:r>
          </a:p>
          <a:p>
            <a:pPr marL="0" indent="0">
              <a:buNone/>
            </a:pPr>
            <a:r>
              <a:rPr lang="en-GB" dirty="0"/>
              <a:t>O’Dowd and O’Rourke (2019: 1)  </a:t>
            </a:r>
          </a:p>
          <a:p>
            <a:endParaRPr lang="en-US" dirty="0"/>
          </a:p>
        </p:txBody>
      </p:sp>
    </p:spTree>
    <p:extLst>
      <p:ext uri="{BB962C8B-B14F-4D97-AF65-F5344CB8AC3E}">
        <p14:creationId xmlns:p14="http://schemas.microsoft.com/office/powerpoint/2010/main" val="322555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1152D-A627-AB4D-9FF2-1339EFB24656}"/>
              </a:ext>
            </a:extLst>
          </p:cNvPr>
          <p:cNvSpPr>
            <a:spLocks noGrp="1"/>
          </p:cNvSpPr>
          <p:nvPr>
            <p:ph type="title"/>
          </p:nvPr>
        </p:nvSpPr>
        <p:spPr/>
        <p:txBody>
          <a:bodyPr/>
          <a:lstStyle/>
          <a:p>
            <a:r>
              <a:rPr lang="en-US" dirty="0"/>
              <a:t>A challenge:</a:t>
            </a:r>
          </a:p>
        </p:txBody>
      </p:sp>
      <p:sp>
        <p:nvSpPr>
          <p:cNvPr id="3" name="Content Placeholder 2">
            <a:extLst>
              <a:ext uri="{FF2B5EF4-FFF2-40B4-BE49-F238E27FC236}">
                <a16:creationId xmlns:a16="http://schemas.microsoft.com/office/drawing/2014/main" id="{B40AD12E-DF02-3C44-9FA3-896760BC8AD4}"/>
              </a:ext>
            </a:extLst>
          </p:cNvPr>
          <p:cNvSpPr>
            <a:spLocks noGrp="1"/>
          </p:cNvSpPr>
          <p:nvPr>
            <p:ph idx="1"/>
          </p:nvPr>
        </p:nvSpPr>
        <p:spPr/>
        <p:txBody>
          <a:bodyPr>
            <a:normAutofit lnSpcReduction="10000"/>
          </a:bodyPr>
          <a:lstStyle/>
          <a:p>
            <a:pPr marL="0" indent="0">
              <a:buNone/>
            </a:pPr>
            <a:r>
              <a:rPr lang="en-US" dirty="0"/>
              <a:t>….telecollaboration is almost always Global North to Global North (Helm, </a:t>
            </a:r>
            <a:r>
              <a:rPr lang="en-GB" dirty="0"/>
              <a:t>2015: 204) </a:t>
            </a:r>
            <a:endParaRPr lang="en-US" dirty="0"/>
          </a:p>
          <a:p>
            <a:pPr marL="0" indent="0">
              <a:buNone/>
            </a:pPr>
            <a:r>
              <a:rPr lang="en-US" dirty="0"/>
              <a:t>There are two interesting exceptions that link Global North &amp; Global South, and that challenge ‘disqualified discourses’: </a:t>
            </a:r>
          </a:p>
          <a:p>
            <a:pPr marL="0" indent="0">
              <a:buNone/>
            </a:pPr>
            <a:r>
              <a:rPr lang="en-US" dirty="0"/>
              <a:t>1: </a:t>
            </a:r>
            <a:r>
              <a:rPr lang="en-US" i="1" dirty="0" err="1"/>
              <a:t>Soliya</a:t>
            </a:r>
            <a:r>
              <a:rPr lang="en-US" dirty="0"/>
              <a:t>….but caters mainly for Arts &amp; Humanities students</a:t>
            </a:r>
          </a:p>
          <a:p>
            <a:pPr marL="0" indent="0">
              <a:buNone/>
            </a:pPr>
            <a:r>
              <a:rPr lang="en-US" dirty="0"/>
              <a:t>2: </a:t>
            </a:r>
            <a:r>
              <a:rPr lang="en-US" i="1" dirty="0"/>
              <a:t>Engineers Without Borders</a:t>
            </a:r>
            <a:r>
              <a:rPr lang="en-US" dirty="0"/>
              <a:t>….but no ‘end-user’ in Global South </a:t>
            </a:r>
          </a:p>
          <a:p>
            <a:pPr marL="0" indent="0">
              <a:buNone/>
            </a:pPr>
            <a:endParaRPr lang="en-US" dirty="0"/>
          </a:p>
          <a:p>
            <a:pPr marL="0" indent="0">
              <a:buNone/>
            </a:pPr>
            <a:r>
              <a:rPr lang="en-US" dirty="0"/>
              <a:t>The result was the EAS Telecollaboration Project (</a:t>
            </a:r>
            <a:r>
              <a:rPr lang="en-US" dirty="0" err="1"/>
              <a:t>Guariento</a:t>
            </a:r>
            <a:r>
              <a:rPr lang="en-US" dirty="0"/>
              <a:t> et al, 2018) starting in 2015, as part of the University of Glasgow’s pre-sessional EAP </a:t>
            </a:r>
            <a:r>
              <a:rPr lang="en-US" dirty="0" err="1"/>
              <a:t>programme</a:t>
            </a:r>
            <a:r>
              <a:rPr lang="en-US" dirty="0"/>
              <a:t>.</a:t>
            </a:r>
          </a:p>
          <a:p>
            <a:endParaRPr lang="en-US" dirty="0"/>
          </a:p>
        </p:txBody>
      </p:sp>
    </p:spTree>
    <p:extLst>
      <p:ext uri="{BB962C8B-B14F-4D97-AF65-F5344CB8AC3E}">
        <p14:creationId xmlns:p14="http://schemas.microsoft.com/office/powerpoint/2010/main" val="2273777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650E-C2F4-4842-BA82-A2A40271827C}"/>
              </a:ext>
            </a:extLst>
          </p:cNvPr>
          <p:cNvSpPr>
            <a:spLocks noGrp="1"/>
          </p:cNvSpPr>
          <p:nvPr>
            <p:ph type="title"/>
          </p:nvPr>
        </p:nvSpPr>
        <p:spPr/>
        <p:txBody>
          <a:bodyPr/>
          <a:lstStyle/>
          <a:p>
            <a:r>
              <a:rPr lang="en-US" dirty="0"/>
              <a:t>Our Global South partners:</a:t>
            </a:r>
          </a:p>
        </p:txBody>
      </p:sp>
      <p:sp>
        <p:nvSpPr>
          <p:cNvPr id="3" name="Content Placeholder 2">
            <a:extLst>
              <a:ext uri="{FF2B5EF4-FFF2-40B4-BE49-F238E27FC236}">
                <a16:creationId xmlns:a16="http://schemas.microsoft.com/office/drawing/2014/main" id="{66939B40-1274-444D-A0AB-30187777C3DC}"/>
              </a:ext>
            </a:extLst>
          </p:cNvPr>
          <p:cNvSpPr>
            <a:spLocks noGrp="1"/>
          </p:cNvSpPr>
          <p:nvPr>
            <p:ph idx="1"/>
          </p:nvPr>
        </p:nvSpPr>
        <p:spPr/>
        <p:txBody>
          <a:bodyPr/>
          <a:lstStyle/>
          <a:p>
            <a:r>
              <a:rPr lang="en-US" dirty="0"/>
              <a:t>The Islamic University of Gaza</a:t>
            </a:r>
          </a:p>
          <a:p>
            <a:endParaRPr lang="en-US" dirty="0"/>
          </a:p>
          <a:p>
            <a:endParaRPr lang="en-US" dirty="0"/>
          </a:p>
          <a:p>
            <a:r>
              <a:rPr lang="en-US" dirty="0"/>
              <a:t>The Malawi University of Science &amp; Technology</a:t>
            </a:r>
          </a:p>
          <a:p>
            <a:endParaRPr lang="en-US" dirty="0"/>
          </a:p>
          <a:p>
            <a:endParaRPr lang="en-US" dirty="0"/>
          </a:p>
          <a:p>
            <a:r>
              <a:rPr lang="en-US" dirty="0"/>
              <a:t> </a:t>
            </a:r>
            <a:r>
              <a:rPr lang="en-GB" dirty="0"/>
              <a:t>Universidad </a:t>
            </a:r>
            <a:r>
              <a:rPr lang="en-GB" dirty="0" err="1"/>
              <a:t>Tecnológica</a:t>
            </a:r>
            <a:r>
              <a:rPr lang="en-GB" dirty="0"/>
              <a:t> de Chile </a:t>
            </a:r>
            <a:endParaRPr lang="en-US" dirty="0"/>
          </a:p>
        </p:txBody>
      </p:sp>
      <p:pic>
        <p:nvPicPr>
          <p:cNvPr id="5" name="Picture 8" descr="ُEnglish Is My World">
            <a:extLst>
              <a:ext uri="{FF2B5EF4-FFF2-40B4-BE49-F238E27FC236}">
                <a16:creationId xmlns:a16="http://schemas.microsoft.com/office/drawing/2014/main" id="{AEEBD533-EF20-4243-A797-15E691A2F8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4066" y="1276230"/>
            <a:ext cx="1620693" cy="16206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age1image33894592">
            <a:extLst>
              <a:ext uri="{FF2B5EF4-FFF2-40B4-BE49-F238E27FC236}">
                <a16:creationId xmlns:a16="http://schemas.microsoft.com/office/drawing/2014/main" id="{7E5509CA-7B44-E241-856D-6E6216775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2356" y="2896923"/>
            <a:ext cx="1483847" cy="16632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logo INACAP">
            <a:extLst>
              <a:ext uri="{FF2B5EF4-FFF2-40B4-BE49-F238E27FC236}">
                <a16:creationId xmlns:a16="http://schemas.microsoft.com/office/drawing/2014/main" id="{152A1AD6-3210-7345-B36C-6A5923B7D1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740"/>
          <a:stretch/>
        </p:blipFill>
        <p:spPr bwMode="auto">
          <a:xfrm>
            <a:off x="7130012" y="4630716"/>
            <a:ext cx="1828800" cy="951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385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58B13-6A3D-854E-BDEA-4301D148FE67}"/>
              </a:ext>
            </a:extLst>
          </p:cNvPr>
          <p:cNvSpPr>
            <a:spLocks noGrp="1"/>
          </p:cNvSpPr>
          <p:nvPr>
            <p:ph type="title"/>
          </p:nvPr>
        </p:nvSpPr>
        <p:spPr/>
        <p:txBody>
          <a:bodyPr>
            <a:normAutofit fontScale="90000"/>
          </a:bodyPr>
          <a:lstStyle/>
          <a:p>
            <a:br>
              <a:rPr lang="en-GB" dirty="0">
                <a:hlinkClick r:id="rId2"/>
              </a:rPr>
            </a:br>
            <a:r>
              <a:rPr lang="en-GB" dirty="0"/>
              <a:t>Week 1 / Day 1</a:t>
            </a:r>
            <a:br>
              <a:rPr lang="en-GB" dirty="0"/>
            </a:br>
            <a:endParaRPr lang="en-US" dirty="0"/>
          </a:p>
        </p:txBody>
      </p:sp>
      <p:sp>
        <p:nvSpPr>
          <p:cNvPr id="3" name="Content Placeholder 2">
            <a:extLst>
              <a:ext uri="{FF2B5EF4-FFF2-40B4-BE49-F238E27FC236}">
                <a16:creationId xmlns:a16="http://schemas.microsoft.com/office/drawing/2014/main" id="{29B7BFDA-8552-3C49-BCD5-243B047D9A1D}"/>
              </a:ext>
            </a:extLst>
          </p:cNvPr>
          <p:cNvSpPr>
            <a:spLocks noGrp="1"/>
          </p:cNvSpPr>
          <p:nvPr>
            <p:ph idx="1"/>
          </p:nvPr>
        </p:nvSpPr>
        <p:spPr/>
        <p:txBody>
          <a:bodyPr>
            <a:normAutofit/>
          </a:bodyPr>
          <a:lstStyle/>
          <a:p>
            <a:pPr marL="0" indent="0">
              <a:buNone/>
            </a:pPr>
            <a:r>
              <a:rPr lang="en-US" dirty="0"/>
              <a:t>On Day 1 of the pre-sessional course, we show our students videos prepared by their prospective partner in the Global South, introducing an engineering / societal challenge.</a:t>
            </a:r>
          </a:p>
          <a:p>
            <a:pPr marL="0" indent="0">
              <a:buNone/>
            </a:pPr>
            <a:r>
              <a:rPr lang="en-US" dirty="0"/>
              <a:t>Here’s an example, from Palestine.  While you watch, think:</a:t>
            </a:r>
          </a:p>
          <a:p>
            <a:r>
              <a:rPr lang="en-US" dirty="0"/>
              <a:t>What’s the engineering challenge?</a:t>
            </a:r>
          </a:p>
          <a:p>
            <a:r>
              <a:rPr lang="en-US" dirty="0"/>
              <a:t>What language practice (Reading, Writing, Speaking, Listening) do you think the subsequent 5 week-collaboration generated?</a:t>
            </a:r>
          </a:p>
          <a:p>
            <a:r>
              <a:rPr lang="en-US" dirty="0"/>
              <a:t>What intercultural benefits may have resulted?</a:t>
            </a:r>
          </a:p>
          <a:p>
            <a:pPr marL="0" indent="0">
              <a:buNone/>
            </a:pPr>
            <a:r>
              <a:rPr lang="en-GB" sz="1100" dirty="0">
                <a:hlinkClick r:id="rId2"/>
              </a:rPr>
              <a:t>https://easttelecollaboration.wordpress.com/2015/10/01/another-video-from-gaza/#more-362</a:t>
            </a:r>
            <a:r>
              <a:rPr lang="en-GB" sz="1100" dirty="0"/>
              <a:t> </a:t>
            </a:r>
            <a:endParaRPr lang="en-US" sz="1100" dirty="0"/>
          </a:p>
          <a:p>
            <a:pPr marL="0" indent="0">
              <a:buNone/>
            </a:pPr>
            <a:endParaRPr lang="en-GB" dirty="0">
              <a:hlinkClick r:id="rId2"/>
            </a:endParaRPr>
          </a:p>
          <a:p>
            <a:pPr marL="0" indent="0">
              <a:buNone/>
            </a:pPr>
            <a:endParaRPr lang="en-GB" dirty="0">
              <a:hlinkClick r:id="rId2"/>
            </a:endParaRPr>
          </a:p>
          <a:p>
            <a:pPr marL="0" indent="0">
              <a:buNone/>
            </a:pPr>
            <a:endParaRPr lang="en-GB" dirty="0">
              <a:hlinkClick r:id="rId2"/>
            </a:endParaRPr>
          </a:p>
          <a:p>
            <a:pPr marL="0" indent="0">
              <a:buNone/>
            </a:pPr>
            <a:endParaRPr lang="en-GB" dirty="0">
              <a:hlinkClick r:id="rId2"/>
            </a:endParaRPr>
          </a:p>
          <a:p>
            <a:pPr marL="0" indent="0">
              <a:buNone/>
            </a:pPr>
            <a:endParaRPr lang="en-GB" dirty="0"/>
          </a:p>
        </p:txBody>
      </p:sp>
    </p:spTree>
    <p:extLst>
      <p:ext uri="{BB962C8B-B14F-4D97-AF65-F5344CB8AC3E}">
        <p14:creationId xmlns:p14="http://schemas.microsoft.com/office/powerpoint/2010/main" val="4052898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charset="0"/>
                <a:ea typeface="Helvetica" charset="0"/>
                <a:cs typeface="Helvetica" charset="0"/>
              </a:rPr>
              <a:t>The technical details of EAST</a:t>
            </a:r>
          </a:p>
        </p:txBody>
      </p:sp>
      <p:sp>
        <p:nvSpPr>
          <p:cNvPr id="3" name="Content Placeholder 2"/>
          <p:cNvSpPr>
            <a:spLocks noGrp="1"/>
          </p:cNvSpPr>
          <p:nvPr>
            <p:ph idx="1"/>
          </p:nvPr>
        </p:nvSpPr>
        <p:spPr>
          <a:xfrm>
            <a:off x="838200" y="1690688"/>
            <a:ext cx="10515600" cy="4486275"/>
          </a:xfrm>
        </p:spPr>
        <p:txBody>
          <a:bodyPr>
            <a:normAutofit fontScale="70000" lnSpcReduction="20000"/>
          </a:bodyPr>
          <a:lstStyle/>
          <a:p>
            <a:pPr>
              <a:spcAft>
                <a:spcPts val="600"/>
              </a:spcAft>
            </a:pPr>
            <a:endParaRPr lang="en-US" sz="3600" dirty="0"/>
          </a:p>
          <a:p>
            <a:pPr>
              <a:spcAft>
                <a:spcPts val="600"/>
              </a:spcAft>
            </a:pPr>
            <a:r>
              <a:rPr lang="en-US" sz="3600" dirty="0"/>
              <a:t>Human presence and contact</a:t>
            </a:r>
          </a:p>
          <a:p>
            <a:pPr lvl="1">
              <a:spcAft>
                <a:spcPts val="600"/>
              </a:spcAft>
            </a:pPr>
            <a:r>
              <a:rPr lang="en-US" sz="3200" dirty="0"/>
              <a:t>Student - student</a:t>
            </a:r>
          </a:p>
          <a:p>
            <a:pPr lvl="1">
              <a:spcAft>
                <a:spcPts val="600"/>
              </a:spcAft>
            </a:pPr>
            <a:r>
              <a:rPr lang="en-US" sz="3200" dirty="0"/>
              <a:t>Teacher - student(s)</a:t>
            </a:r>
          </a:p>
          <a:p>
            <a:pPr lvl="1">
              <a:spcAft>
                <a:spcPts val="600"/>
              </a:spcAft>
            </a:pPr>
            <a:r>
              <a:rPr lang="en-US" sz="3200" dirty="0"/>
              <a:t>Coordinator - coordinator</a:t>
            </a:r>
          </a:p>
          <a:p>
            <a:pPr>
              <a:spcAft>
                <a:spcPts val="600"/>
              </a:spcAft>
            </a:pPr>
            <a:r>
              <a:rPr lang="en-US" sz="3600" dirty="0"/>
              <a:t>Community building</a:t>
            </a:r>
          </a:p>
          <a:p>
            <a:pPr lvl="1">
              <a:spcAft>
                <a:spcPts val="600"/>
              </a:spcAft>
            </a:pPr>
            <a:r>
              <a:rPr lang="en-US" sz="3200" dirty="0"/>
              <a:t>get to know each other sessions - timetabled real time</a:t>
            </a:r>
          </a:p>
          <a:p>
            <a:pPr>
              <a:spcAft>
                <a:spcPts val="600"/>
              </a:spcAft>
            </a:pPr>
            <a:r>
              <a:rPr lang="en-US" sz="3600" dirty="0"/>
              <a:t>Technology choices</a:t>
            </a:r>
          </a:p>
          <a:p>
            <a:pPr lvl="1">
              <a:spcAft>
                <a:spcPts val="600"/>
              </a:spcAft>
            </a:pPr>
            <a:r>
              <a:rPr lang="en-US" sz="3200" dirty="0"/>
              <a:t>fit for purpose</a:t>
            </a:r>
          </a:p>
          <a:p>
            <a:pPr lvl="1">
              <a:spcAft>
                <a:spcPts val="600"/>
              </a:spcAft>
            </a:pPr>
            <a:r>
              <a:rPr lang="en-US" sz="3200" dirty="0"/>
              <a:t>less is more</a:t>
            </a:r>
          </a:p>
          <a:p>
            <a:pPr lvl="1">
              <a:spcAft>
                <a:spcPts val="600"/>
              </a:spcAft>
            </a:pPr>
            <a:r>
              <a:rPr lang="en-US" sz="3200" dirty="0"/>
              <a:t>familiarity is key</a:t>
            </a:r>
          </a:p>
          <a:p>
            <a:pPr marL="0" indent="0">
              <a:buNone/>
            </a:pPr>
            <a:endParaRPr lang="en-US" dirty="0"/>
          </a:p>
        </p:txBody>
      </p:sp>
      <p:pic>
        <p:nvPicPr>
          <p:cNvPr id="4" name="Picture 15" descr="https://lh4.googleusercontent.com/-7S0aPUs8REk/VIgzjmntzZI/AAAAAAAAAek/kEcABCc_150/w800-h800/Google%2Bdo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332" y="3470086"/>
            <a:ext cx="1884432" cy="1614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descr="https://stpatricksict.wikispaces.com/file/view/padlet%20logo.png/472855256/74x74/padlet%20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2720" y="1550264"/>
            <a:ext cx="1196407" cy="1196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https://cdn0.iconfinder.com/data/icons/yooicons_set01_socialbookmarks/512/social_facebook_box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8692" y="2245221"/>
            <a:ext cx="1570394" cy="1570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9" descr="http://1.bp.blogspot.com/-BVo6YkRUF4c/VJscxztbE9I/AAAAAAAABqQ/_EopieJT30c/s1600/skype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5257" y="5263593"/>
            <a:ext cx="1260887" cy="1260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461" y="4333054"/>
            <a:ext cx="990000" cy="992909"/>
          </a:xfrm>
          <a:prstGeom prst="rect">
            <a:avLst/>
          </a:prstGeom>
          <a:ln>
            <a:noFill/>
          </a:ln>
          <a:effectLst>
            <a:outerShdw blurRad="292100" dist="139700" dir="2700000" algn="tl" rotWithShape="0">
              <a:srgbClr val="333333">
                <a:alpha val="65000"/>
              </a:srgbClr>
            </a:outerShdw>
          </a:effectLst>
        </p:spPr>
      </p:pic>
      <p:pic>
        <p:nvPicPr>
          <p:cNvPr id="1028" name="Picture 4" descr="Logo, wechat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62155" y="5094954"/>
            <a:ext cx="1544061" cy="1544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715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2362</TotalTime>
  <Words>1718</Words>
  <Application>Microsoft Macintosh PowerPoint</Application>
  <PresentationFormat>Widescreen</PresentationFormat>
  <Paragraphs>155</Paragraphs>
  <Slides>27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Helvetica</vt:lpstr>
      <vt:lpstr>Office Theme</vt:lpstr>
      <vt:lpstr>Integrating Global North &amp; South via pre-sessional telecollaboration</vt:lpstr>
      <vt:lpstr>Integration: who?</vt:lpstr>
      <vt:lpstr>Integration: what?</vt:lpstr>
      <vt:lpstr>Imagine:</vt:lpstr>
      <vt:lpstr>Telecollaboration as a solution?</vt:lpstr>
      <vt:lpstr>A challenge:</vt:lpstr>
      <vt:lpstr>Our Global South partners:</vt:lpstr>
      <vt:lpstr> Week 1 / Day 1 </vt:lpstr>
      <vt:lpstr>The technical details of EAST</vt:lpstr>
      <vt:lpstr>Week 5 / Day 5</vt:lpstr>
      <vt:lpstr>The 3 responses</vt:lpstr>
      <vt:lpstr>Response 3</vt:lpstr>
      <vt:lpstr>The 3rd response</vt:lpstr>
      <vt:lpstr>Sample projects: </vt:lpstr>
      <vt:lpstr>PowerPoint Presentation</vt:lpstr>
      <vt:lpstr>What do the students gain?</vt:lpstr>
      <vt:lpstr>PowerPoint Presentation</vt:lpstr>
      <vt:lpstr>What do the Glasgow-based students gain?</vt:lpstr>
      <vt:lpstr>Last week…</vt:lpstr>
      <vt:lpstr>What do the Global South students gain?</vt:lpstr>
      <vt:lpstr>Conclusion</vt:lpstr>
      <vt:lpstr>Summary of benefits </vt:lpstr>
      <vt:lpstr>Integration: ’Who?’ and ‘What?’</vt:lpstr>
      <vt:lpstr>Further Reading</vt:lpstr>
      <vt:lpstr>References</vt:lpstr>
      <vt:lpstr>References</vt:lpstr>
      <vt:lpstr>References</vt:lpstr>
    </vt:vector>
  </TitlesOfParts>
  <Company>Northumbria University at Newcastle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 W5 Classroom Observation</dc:title>
  <dc:creator>Deborah Burns</dc:creator>
  <cp:lastModifiedBy>Hugh Whitby</cp:lastModifiedBy>
  <cp:revision>156</cp:revision>
  <dcterms:created xsi:type="dcterms:W3CDTF">2020-03-12T12:29:45Z</dcterms:created>
  <dcterms:modified xsi:type="dcterms:W3CDTF">2021-03-26T12:26:59Z</dcterms:modified>
</cp:coreProperties>
</file>