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sldIdLst>
    <p:sldId id="256" r:id="rId2"/>
    <p:sldId id="259" r:id="rId3"/>
    <p:sldId id="257" r:id="rId4"/>
    <p:sldId id="262" r:id="rId5"/>
    <p:sldId id="258" r:id="rId6"/>
    <p:sldId id="265" r:id="rId7"/>
    <p:sldId id="263" r:id="rId8"/>
    <p:sldId id="266" r:id="rId9"/>
    <p:sldId id="267" r:id="rId10"/>
    <p:sldId id="268"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90931-0A00-4444-B069-773330B48E6A}" v="142" dt="2021-03-25T11:52:29.878"/>
    <p1510:client id="{3ED7D725-858C-4F38-9458-764D4B5B48D5}" v="89" dt="2021-03-25T16:00:29.506"/>
    <p1510:client id="{614174E9-18A1-B7F5-3562-93A7D46B1619}" v="437" dt="2021-03-24T17:26:57.056"/>
    <p1510:client id="{A6C0091D-78D3-84CD-5405-B756CEBA62C0}" v="49" dt="2021-03-25T14:22:08.9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7"/>
  </p:normalViewPr>
  <p:slideViewPr>
    <p:cSldViewPr snapToGrid="0">
      <p:cViewPr varScale="1">
        <p:scale>
          <a:sx n="108" d="100"/>
          <a:sy n="108" d="100"/>
        </p:scale>
        <p:origin x="73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3683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93869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364555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841971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7098096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27822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794232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63697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smtClean="0"/>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a:p>
        </p:txBody>
      </p:sp>
    </p:spTree>
    <p:extLst>
      <p:ext uri="{BB962C8B-B14F-4D97-AF65-F5344CB8AC3E}">
        <p14:creationId xmlns:p14="http://schemas.microsoft.com/office/powerpoint/2010/main" val="3428223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3/26/21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32769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smtClean="0"/>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a:p>
        </p:txBody>
      </p:sp>
    </p:spTree>
    <p:extLst>
      <p:ext uri="{BB962C8B-B14F-4D97-AF65-F5344CB8AC3E}">
        <p14:creationId xmlns:p14="http://schemas.microsoft.com/office/powerpoint/2010/main" val="255712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3/26/21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712144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3/26/21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07950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3/26/21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727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93185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3/26/21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0168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3/26/21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994234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a.s.leslie@leeds.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qaa.ac.uk/docs/qaa/guidance/contracting-to-cheat-in-higher-education-2nd-edition.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856" y="1680201"/>
            <a:ext cx="3179146" cy="2367559"/>
          </a:xfrm>
        </p:spPr>
        <p:txBody>
          <a:bodyPr>
            <a:normAutofit/>
          </a:bodyPr>
          <a:lstStyle/>
          <a:p>
            <a:pPr>
              <a:lnSpc>
                <a:spcPct val="90000"/>
              </a:lnSpc>
            </a:pPr>
            <a:br>
              <a:rPr lang="en-US" sz="1800" dirty="0">
                <a:ea typeface="+mj-lt"/>
                <a:cs typeface="+mj-lt"/>
              </a:rPr>
            </a:br>
            <a:br>
              <a:rPr lang="en-US" sz="1800" dirty="0">
                <a:ea typeface="+mj-lt"/>
                <a:cs typeface="+mj-lt"/>
              </a:rPr>
            </a:br>
            <a:br>
              <a:rPr lang="en-US" sz="1800" dirty="0">
                <a:ea typeface="+mj-lt"/>
                <a:cs typeface="+mj-lt"/>
              </a:rPr>
            </a:br>
            <a:br>
              <a:rPr lang="en-US" sz="1800" dirty="0">
                <a:ea typeface="+mj-lt"/>
                <a:cs typeface="+mj-lt"/>
              </a:rPr>
            </a:br>
            <a:r>
              <a:rPr lang="en-US" sz="1800" dirty="0">
                <a:ea typeface="+mj-lt"/>
                <a:cs typeface="+mj-lt"/>
              </a:rPr>
              <a:t>We </a:t>
            </a:r>
            <a:r>
              <a:rPr lang="en-US" sz="1800" i="1" dirty="0">
                <a:ea typeface="+mj-lt"/>
                <a:cs typeface="+mj-lt"/>
              </a:rPr>
              <a:t>are</a:t>
            </a:r>
            <a:r>
              <a:rPr lang="en-US" sz="1800" dirty="0">
                <a:ea typeface="+mj-lt"/>
                <a:cs typeface="+mj-lt"/>
              </a:rPr>
              <a:t> all in this together!: Collaborating on an inclusive approach to academic literacy in the discipline. </a:t>
            </a:r>
            <a:br>
              <a:rPr lang="en-US" sz="1800" dirty="0"/>
            </a:br>
            <a:r>
              <a:rPr lang="en-US" sz="1800" dirty="0">
                <a:ea typeface="+mj-lt"/>
                <a:cs typeface="+mj-lt"/>
              </a:rPr>
              <a:t> </a:t>
            </a:r>
          </a:p>
          <a:p>
            <a:pPr>
              <a:lnSpc>
                <a:spcPct val="90000"/>
              </a:lnSpc>
            </a:pPr>
            <a:endParaRPr lang="en-US" sz="1800" dirty="0"/>
          </a:p>
          <a:p>
            <a:pPr>
              <a:lnSpc>
                <a:spcPct val="90000"/>
              </a:lnSpc>
            </a:pPr>
            <a:endParaRPr lang="en-US" sz="1800" dirty="0"/>
          </a:p>
        </p:txBody>
      </p:sp>
      <p:sp>
        <p:nvSpPr>
          <p:cNvPr id="3" name="Subtitle 2"/>
          <p:cNvSpPr>
            <a:spLocks noGrp="1"/>
          </p:cNvSpPr>
          <p:nvPr>
            <p:ph type="subTitle" idx="1"/>
          </p:nvPr>
        </p:nvSpPr>
        <p:spPr>
          <a:xfrm>
            <a:off x="5976258" y="4047760"/>
            <a:ext cx="4463142" cy="1096899"/>
          </a:xfrm>
        </p:spPr>
        <p:txBody>
          <a:bodyPr vert="horz" lIns="91440" tIns="45720" rIns="91440" bIns="45720" rtlCol="0">
            <a:normAutofit/>
          </a:bodyPr>
          <a:lstStyle/>
          <a:p>
            <a:pPr algn="ctr">
              <a:lnSpc>
                <a:spcPct val="90000"/>
              </a:lnSpc>
            </a:pPr>
            <a:r>
              <a:rPr lang="en-US" sz="1700" dirty="0">
                <a:ea typeface="+mn-lt"/>
                <a:cs typeface="+mn-lt"/>
              </a:rPr>
              <a:t>BALEAP PIM </a:t>
            </a:r>
            <a:r>
              <a:rPr lang="en-US" sz="1700" dirty="0" err="1">
                <a:ea typeface="+mn-lt"/>
                <a:cs typeface="+mn-lt"/>
              </a:rPr>
              <a:t>Northumbria</a:t>
            </a:r>
            <a:r>
              <a:rPr lang="en-US" sz="1700" dirty="0">
                <a:ea typeface="+mn-lt"/>
                <a:cs typeface="+mn-lt"/>
              </a:rPr>
              <a:t>, 27 March 2021</a:t>
            </a:r>
            <a:br>
              <a:rPr lang="en-US" sz="1700" dirty="0">
                <a:ea typeface="+mn-lt"/>
                <a:cs typeface="+mn-lt"/>
              </a:rPr>
            </a:br>
            <a:r>
              <a:rPr lang="en-US" sz="1700" dirty="0">
                <a:ea typeface="+mn-lt"/>
                <a:cs typeface="+mn-lt"/>
              </a:rPr>
              <a:t>Alison Leslie, </a:t>
            </a:r>
            <a:r>
              <a:rPr lang="en-US" sz="1700" dirty="0">
                <a:cs typeface="Calibri"/>
                <a:hlinkClick r:id="rId2">
                  <a:extLst>
                    <a:ext uri="{A12FA001-AC4F-418D-AE19-62706E023703}">
                      <ahyp:hlinkClr xmlns:ahyp="http://schemas.microsoft.com/office/drawing/2018/hyperlinkcolor" val="tx"/>
                    </a:ext>
                  </a:extLst>
                </a:hlinkClick>
              </a:rPr>
              <a:t>a.s.leslie@leeds.ac.uk</a:t>
            </a:r>
            <a:r>
              <a:rPr lang="en-US" sz="1700" dirty="0">
                <a:cs typeface="Calibri"/>
              </a:rPr>
              <a:t> </a:t>
            </a:r>
            <a:endParaRPr lang="en-US" sz="1700" dirty="0"/>
          </a:p>
        </p:txBody>
      </p:sp>
      <p:pic>
        <p:nvPicPr>
          <p:cNvPr id="28" name="Picture 27" descr="Puzzle">
            <a:extLst>
              <a:ext uri="{FF2B5EF4-FFF2-40B4-BE49-F238E27FC236}">
                <a16:creationId xmlns:a16="http://schemas.microsoft.com/office/drawing/2014/main" id="{DADC605F-59D9-46AE-9B6E-31B0AF947087}"/>
              </a:ext>
            </a:extLst>
          </p:cNvPr>
          <p:cNvPicPr>
            <a:picLocks noChangeAspect="1"/>
          </p:cNvPicPr>
          <p:nvPr/>
        </p:nvPicPr>
        <p:blipFill>
          <a:blip r:embed="rId3">
            <a:extLst>
              <a:ext uri="{28A0092B-C50C-407E-A947-70E740481C1C}">
                <a14:useLocalDpi xmlns:a14="http://schemas.microsoft.com/office/drawing/2010/main" val="0"/>
              </a:ext>
            </a:extLst>
          </a:blip>
          <a:srcRect l="11772" r="11772"/>
          <a:stretch/>
        </p:blipFill>
        <p:spPr>
          <a:xfrm>
            <a:off x="888603" y="1261330"/>
            <a:ext cx="4973212" cy="433534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09B7E24-271E-4A3A-9D65-EE95ED9723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45C59434-03B2-4F06-8362-A01DD785E2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FDF3815-C9F7-4B9E-A371-DE71C4E9D17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4C30A41-6D9F-42F2-BE4A-B6D2E4400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8577AE11-EC00-4E67-9DDD-624E9DA12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406A24DE-7A6F-4459-9A79-712243D200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BFEBE697-7D77-4AC8-8E68-0483B47DF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49FC7B15-C721-4A23-8F6A-2CFA77C614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164E8ACB-FC50-451D-AF0A-879ABC6EA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D5F354A0-F0C9-4254-A913-DD68E78161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9B01B525-8D81-44A3-BC1F-C711B89D23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C81A373-AA0D-496D-BF9F-D81C60EA988C}"/>
              </a:ext>
            </a:extLst>
          </p:cNvPr>
          <p:cNvSpPr>
            <a:spLocks noGrp="1"/>
          </p:cNvSpPr>
          <p:nvPr>
            <p:ph type="title"/>
          </p:nvPr>
        </p:nvSpPr>
        <p:spPr>
          <a:xfrm>
            <a:off x="4974337" y="1265314"/>
            <a:ext cx="4299666" cy="3249131"/>
          </a:xfrm>
        </p:spPr>
        <p:txBody>
          <a:bodyPr vert="horz" lIns="91440" tIns="45720" rIns="91440" bIns="45720" rtlCol="0" anchor="b">
            <a:normAutofit/>
          </a:bodyPr>
          <a:lstStyle/>
          <a:p>
            <a:r>
              <a:rPr lang="en-US" sz="5000"/>
              <a:t>Building relationships of trust and understanding</a:t>
            </a:r>
          </a:p>
        </p:txBody>
      </p:sp>
      <p:sp>
        <p:nvSpPr>
          <p:cNvPr id="3" name="Content Placeholder 2">
            <a:extLst>
              <a:ext uri="{FF2B5EF4-FFF2-40B4-BE49-F238E27FC236}">
                <a16:creationId xmlns:a16="http://schemas.microsoft.com/office/drawing/2014/main" id="{6EA9513D-DF16-493A-9AC3-07DF90F4EBCC}"/>
              </a:ext>
            </a:extLst>
          </p:cNvPr>
          <p:cNvSpPr>
            <a:spLocks noGrp="1"/>
          </p:cNvSpPr>
          <p:nvPr>
            <p:ph idx="1"/>
          </p:nvPr>
        </p:nvSpPr>
        <p:spPr>
          <a:xfrm>
            <a:off x="4974336" y="4514446"/>
            <a:ext cx="4299666" cy="871042"/>
          </a:xfrm>
        </p:spPr>
        <p:txBody>
          <a:bodyPr vert="horz" lIns="91440" tIns="45720" rIns="91440" bIns="45720" rtlCol="0" anchor="t">
            <a:noAutofit/>
          </a:bodyPr>
          <a:lstStyle/>
          <a:p>
            <a:pPr marL="0" indent="0">
              <a:buNone/>
            </a:pPr>
            <a:r>
              <a:rPr lang="en-US" sz="2000" dirty="0">
                <a:solidFill>
                  <a:schemeClr val="tx1"/>
                </a:solidFill>
              </a:rPr>
              <a:t>We </a:t>
            </a:r>
            <a:r>
              <a:rPr lang="en-US" sz="2000" i="1" dirty="0">
                <a:solidFill>
                  <a:schemeClr val="tx1"/>
                </a:solidFill>
              </a:rPr>
              <a:t>are</a:t>
            </a:r>
            <a:r>
              <a:rPr lang="en-US" sz="2000" dirty="0">
                <a:solidFill>
                  <a:schemeClr val="tx1"/>
                </a:solidFill>
              </a:rPr>
              <a:t> all in this together but do we all </a:t>
            </a:r>
            <a:r>
              <a:rPr lang="en-US" sz="2000" i="1" dirty="0">
                <a:solidFill>
                  <a:schemeClr val="tx1"/>
                </a:solidFill>
              </a:rPr>
              <a:t>see</a:t>
            </a:r>
            <a:r>
              <a:rPr lang="en-US" sz="2000" dirty="0">
                <a:solidFill>
                  <a:schemeClr val="tx1"/>
                </a:solidFill>
              </a:rPr>
              <a:t> ourselves as being in this together?</a:t>
            </a:r>
          </a:p>
        </p:txBody>
      </p:sp>
      <p:sp>
        <p:nvSpPr>
          <p:cNvPr id="22" name="Isosceles Triangle 21">
            <a:extLst>
              <a:ext uri="{FF2B5EF4-FFF2-40B4-BE49-F238E27FC236}">
                <a16:creationId xmlns:a16="http://schemas.microsoft.com/office/drawing/2014/main" id="{ADC5C86B-28CE-4597-97B7-4C09E2014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174" y="1270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Graphic 6" descr="Health">
            <a:extLst>
              <a:ext uri="{FF2B5EF4-FFF2-40B4-BE49-F238E27FC236}">
                <a16:creationId xmlns:a16="http://schemas.microsoft.com/office/drawing/2014/main" id="{484F6A06-FFCB-4A84-A650-C5FF4E5F4D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88604" y="1550139"/>
            <a:ext cx="3765692" cy="3765692"/>
          </a:xfrm>
          <a:prstGeom prst="rect">
            <a:avLst/>
          </a:prstGeom>
        </p:spPr>
      </p:pic>
    </p:spTree>
    <p:extLst>
      <p:ext uri="{BB962C8B-B14F-4D97-AF65-F5344CB8AC3E}">
        <p14:creationId xmlns:p14="http://schemas.microsoft.com/office/powerpoint/2010/main" val="211833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5B009-4D27-4E6D-9B4E-FF8379FF79D0}"/>
              </a:ext>
            </a:extLst>
          </p:cNvPr>
          <p:cNvSpPr>
            <a:spLocks noGrp="1"/>
          </p:cNvSpPr>
          <p:nvPr>
            <p:ph type="title"/>
          </p:nvPr>
        </p:nvSpPr>
        <p:spPr>
          <a:xfrm>
            <a:off x="370114" y="239486"/>
            <a:ext cx="8596668" cy="1320800"/>
          </a:xfrm>
        </p:spPr>
        <p:txBody>
          <a:bodyPr/>
          <a:lstStyle/>
          <a:p>
            <a:r>
              <a:rPr lang="en-US" dirty="0">
                <a:cs typeface="Calibri Light"/>
              </a:rPr>
              <a:t>References</a:t>
            </a:r>
            <a:endParaRPr lang="en-US" dirty="0"/>
          </a:p>
        </p:txBody>
      </p:sp>
      <p:sp>
        <p:nvSpPr>
          <p:cNvPr id="3" name="Content Placeholder 2">
            <a:extLst>
              <a:ext uri="{FF2B5EF4-FFF2-40B4-BE49-F238E27FC236}">
                <a16:creationId xmlns:a16="http://schemas.microsoft.com/office/drawing/2014/main" id="{69408FE0-702F-4B68-8F21-CF01AD34D5DA}"/>
              </a:ext>
            </a:extLst>
          </p:cNvPr>
          <p:cNvSpPr>
            <a:spLocks noGrp="1"/>
          </p:cNvSpPr>
          <p:nvPr>
            <p:ph idx="1"/>
          </p:nvPr>
        </p:nvSpPr>
        <p:spPr>
          <a:xfrm>
            <a:off x="370114" y="899886"/>
            <a:ext cx="11244943" cy="5160426"/>
          </a:xfrm>
        </p:spPr>
        <p:txBody>
          <a:bodyPr vert="horz" lIns="91440" tIns="45720" rIns="91440" bIns="45720" rtlCol="0" anchor="t">
            <a:noAutofit/>
          </a:bodyPr>
          <a:lstStyle/>
          <a:p>
            <a:pPr marL="0" indent="0">
              <a:buNone/>
            </a:pPr>
            <a:r>
              <a:rPr lang="en-GB" sz="1200" dirty="0"/>
              <a:t>Alexander, O.; Sloan, D.; Hughes, K. and Ashby, S. 2017. Engaging with quality via the CEM model: Enhancing the content and performance management of postgraduate in-sessional academic skills provision. </a:t>
            </a:r>
            <a:r>
              <a:rPr lang="en-GB" sz="1200" i="1" dirty="0"/>
              <a:t>Journal of English for Academic Purposes</a:t>
            </a:r>
            <a:r>
              <a:rPr lang="en-GB" sz="1200" dirty="0"/>
              <a:t> 27, 56-70. </a:t>
            </a:r>
          </a:p>
          <a:p>
            <a:pPr marL="0" indent="0">
              <a:buNone/>
            </a:pPr>
            <a:r>
              <a:rPr lang="en-GB" sz="1200" dirty="0"/>
              <a:t>Andon, S.; Fitzpatrick, D. and Bernstein, D. 2019. The changing demands and the nature of embedded support. </a:t>
            </a:r>
            <a:r>
              <a:rPr lang="en-GB" sz="1200" i="1" dirty="0"/>
              <a:t>BALEAP PIM The Future of EAP</a:t>
            </a:r>
            <a:r>
              <a:rPr lang="en-GB" sz="1200" dirty="0"/>
              <a:t>, Goldsmiths, University of London.</a:t>
            </a:r>
          </a:p>
          <a:p>
            <a:pPr marL="0" indent="0">
              <a:buNone/>
            </a:pPr>
            <a:r>
              <a:rPr lang="en-US" sz="1200" dirty="0">
                <a:ea typeface="+mn-lt"/>
                <a:cs typeface="+mn-lt"/>
              </a:rPr>
              <a:t>Bruce, I. .2011. </a:t>
            </a:r>
            <a:r>
              <a:rPr lang="en-US" sz="1200" i="1" dirty="0">
                <a:ea typeface="+mn-lt"/>
                <a:cs typeface="+mn-lt"/>
              </a:rPr>
              <a:t>Theories and Concepts of English for Academic Purposes</a:t>
            </a:r>
            <a:r>
              <a:rPr lang="en-US" sz="1200" dirty="0">
                <a:ea typeface="+mn-lt"/>
                <a:cs typeface="+mn-lt"/>
              </a:rPr>
              <a:t>. Basingstoke: Palgrave Macmillan.</a:t>
            </a:r>
          </a:p>
          <a:p>
            <a:pPr marL="0" indent="0">
              <a:buNone/>
            </a:pPr>
            <a:r>
              <a:rPr lang="en-US" sz="1200" dirty="0">
                <a:ea typeface="+mn-lt"/>
                <a:cs typeface="+mn-lt"/>
              </a:rPr>
              <a:t>Fenton-Smith, B. and Humphreys, P. 2015. </a:t>
            </a:r>
            <a:r>
              <a:rPr lang="en-GB" sz="1200" dirty="0"/>
              <a:t>Language specialists' views on academic language and learning support mechanisms for EAL postgraduate coursework students: The case for adjunct tutorials. </a:t>
            </a:r>
            <a:r>
              <a:rPr lang="en-GB" sz="1200" i="1" dirty="0"/>
              <a:t>Journal of English for Academic Purposes </a:t>
            </a:r>
            <a:r>
              <a:rPr lang="en-GB" sz="1200" dirty="0"/>
              <a:t>20, 40-55.</a:t>
            </a:r>
            <a:endParaRPr lang="en-US" sz="1200" dirty="0">
              <a:ea typeface="+mn-lt"/>
              <a:cs typeface="+mn-lt"/>
            </a:endParaRPr>
          </a:p>
          <a:p>
            <a:pPr marL="0" indent="0">
              <a:buNone/>
            </a:pPr>
            <a:r>
              <a:rPr lang="en-US" sz="1200" dirty="0">
                <a:ea typeface="+mn-lt"/>
                <a:cs typeface="+mn-lt"/>
              </a:rPr>
              <a:t>Fenton-Smith, B. and Humphreys, P. 2017. </a:t>
            </a:r>
            <a:r>
              <a:rPr lang="en-GB" sz="1200" dirty="0"/>
              <a:t>Language specialists’ views on the academic language and learning abilities of English as an additional language postgraduate coursework students: towards an adjunct tutorial model. </a:t>
            </a:r>
            <a:r>
              <a:rPr lang="en-GB" sz="1200" i="1" dirty="0"/>
              <a:t>Higher Education Research &amp; Development</a:t>
            </a:r>
            <a:r>
              <a:rPr lang="en-GB" sz="1200" dirty="0"/>
              <a:t>, 36(2), 280-296.</a:t>
            </a:r>
          </a:p>
          <a:p>
            <a:pPr marL="0" indent="0">
              <a:buNone/>
            </a:pPr>
            <a:r>
              <a:rPr lang="en-GB" sz="1200" dirty="0"/>
              <a:t>Haggis, T. 2006. Pedagogies for diversity: retaining critical challenge amidst fears of ‘dumbing down’. </a:t>
            </a:r>
            <a:r>
              <a:rPr lang="en-GB" sz="1200" i="1" dirty="0"/>
              <a:t>Studies in Higher Education, </a:t>
            </a:r>
            <a:r>
              <a:rPr lang="en-GB" sz="1200" dirty="0"/>
              <a:t>31(5), 521-535.</a:t>
            </a:r>
          </a:p>
          <a:p>
            <a:pPr marL="0" indent="0">
              <a:buNone/>
            </a:pPr>
            <a:r>
              <a:rPr lang="en-GB" sz="1200" dirty="0"/>
              <a:t>Hallett, F. 2013. </a:t>
            </a:r>
            <a:r>
              <a:rPr lang="en-US" sz="1200" dirty="0"/>
              <a:t>Study support and the development of academic literacy in higher education: a </a:t>
            </a:r>
            <a:r>
              <a:rPr lang="en-US" sz="1200" dirty="0" err="1"/>
              <a:t>phenomenographic</a:t>
            </a:r>
            <a:r>
              <a:rPr lang="en-US" sz="1200" dirty="0"/>
              <a:t> analysis. </a:t>
            </a:r>
            <a:r>
              <a:rPr lang="en-US" sz="1200" i="1" dirty="0"/>
              <a:t>Teaching in Higher Education</a:t>
            </a:r>
            <a:r>
              <a:rPr lang="en-US" sz="1200" dirty="0"/>
              <a:t>, 18(5), 518-530.</a:t>
            </a:r>
            <a:r>
              <a:rPr lang="en-GB" sz="1200" dirty="0"/>
              <a:t> </a:t>
            </a:r>
          </a:p>
          <a:p>
            <a:pPr marL="0" indent="0">
              <a:buNone/>
            </a:pPr>
            <a:r>
              <a:rPr lang="en-US" sz="1200" dirty="0">
                <a:ea typeface="+mn-lt"/>
                <a:cs typeface="+mn-lt"/>
              </a:rPr>
              <a:t>QAA. 2020. </a:t>
            </a:r>
            <a:r>
              <a:rPr lang="en-US" sz="1200" dirty="0"/>
              <a:t>2</a:t>
            </a:r>
            <a:r>
              <a:rPr lang="en-US" sz="1200" baseline="30000" dirty="0"/>
              <a:t>nd</a:t>
            </a:r>
            <a:r>
              <a:rPr lang="en-US" sz="1200" dirty="0"/>
              <a:t> ed.</a:t>
            </a:r>
            <a:r>
              <a:rPr lang="en-US" sz="1200" dirty="0">
                <a:ea typeface="+mn-lt"/>
                <a:cs typeface="+mn-lt"/>
              </a:rPr>
              <a:t> </a:t>
            </a:r>
            <a:r>
              <a:rPr lang="en-US" sz="1200" i="1" dirty="0"/>
              <a:t>Contracting to Cheat in Higher Education: How to Address Essay Mills and Contract Cheating</a:t>
            </a:r>
            <a:r>
              <a:rPr lang="en-US" sz="1200" dirty="0"/>
              <a:t>. [Available online] </a:t>
            </a:r>
            <a:r>
              <a:rPr lang="en-US" sz="1200" dirty="0">
                <a:hlinkClick r:id="rId2"/>
              </a:rPr>
              <a:t>https://www.qaa.ac.uk/docs/qaa/guidance/contracting-to-cheat-in-higher-education-2nd-edition.pdf</a:t>
            </a:r>
            <a:endParaRPr lang="en-US" sz="1200" dirty="0"/>
          </a:p>
          <a:p>
            <a:pPr marL="0" indent="0">
              <a:buNone/>
            </a:pPr>
            <a:r>
              <a:rPr lang="en-GB" sz="1200" dirty="0"/>
              <a:t>Webster, S. 2019. Value Creation in a Partnership Academic Literacy Programme. </a:t>
            </a:r>
            <a:r>
              <a:rPr lang="en-GB" sz="1200" i="1" dirty="0"/>
              <a:t>Paper 27, BALEAP 2017 Conference Proceedings,</a:t>
            </a:r>
            <a:r>
              <a:rPr lang="en-GB" sz="1200" dirty="0"/>
              <a:t> University of Bristol: Garnet, 139-146. </a:t>
            </a:r>
          </a:p>
          <a:p>
            <a:pPr marL="0" indent="0">
              <a:buNone/>
            </a:pPr>
            <a:r>
              <a:rPr lang="en-US" sz="1200" b="0" i="0" u="none" strike="noStrike" dirty="0">
                <a:solidFill>
                  <a:srgbClr val="404040"/>
                </a:solidFill>
                <a:effectLst/>
              </a:rPr>
              <a:t>Wilson, B.G.; Ludwig-Hardman, S.; </a:t>
            </a:r>
            <a:r>
              <a:rPr lang="en-US" sz="1200" b="0" i="0" u="none" strike="noStrike" dirty="0" err="1">
                <a:solidFill>
                  <a:srgbClr val="404040"/>
                </a:solidFill>
                <a:effectLst/>
              </a:rPr>
              <a:t>Thornam</a:t>
            </a:r>
            <a:r>
              <a:rPr lang="en-US" sz="1200" b="0" i="0" u="none" strike="noStrike" dirty="0">
                <a:solidFill>
                  <a:srgbClr val="404040"/>
                </a:solidFill>
                <a:effectLst/>
              </a:rPr>
              <a:t>, C. and Dunlap, J. 2004. Bounded Community: Designing and facilitating learning communities in formal courses</a:t>
            </a:r>
            <a:r>
              <a:rPr lang="en-US" sz="1200" b="0" i="1" u="none" strike="noStrike" dirty="0">
                <a:solidFill>
                  <a:srgbClr val="404040"/>
                </a:solidFill>
                <a:effectLst/>
              </a:rPr>
              <a:t>. International Review of Research in Open and Distance Learning</a:t>
            </a:r>
            <a:r>
              <a:rPr lang="en-US" sz="1200" b="0" i="0" u="none" strike="noStrike" dirty="0">
                <a:solidFill>
                  <a:srgbClr val="404040"/>
                </a:solidFill>
                <a:effectLst/>
              </a:rPr>
              <a:t>. 5(3), 1-22.</a:t>
            </a:r>
            <a:endParaRPr lang="en-GB" sz="1200" dirty="0"/>
          </a:p>
          <a:p>
            <a:pPr marL="0" indent="0">
              <a:buNone/>
            </a:pPr>
            <a:r>
              <a:rPr lang="en-US" sz="1200" dirty="0">
                <a:ea typeface="+mn-lt"/>
                <a:cs typeface="+mn-lt"/>
              </a:rPr>
              <a:t>Wingate, U. and Tribble, C. 2012. The best of both worlds? Towards and English for Academic Purposes/ Academic Literacies writing pedagogy. </a:t>
            </a:r>
            <a:r>
              <a:rPr lang="en-US" sz="1200" i="1" dirty="0">
                <a:ea typeface="+mn-lt"/>
                <a:cs typeface="+mn-lt"/>
              </a:rPr>
              <a:t>Studies in Higher Education</a:t>
            </a:r>
            <a:r>
              <a:rPr lang="en-US" sz="1200" dirty="0">
                <a:ea typeface="+mn-lt"/>
                <a:cs typeface="+mn-lt"/>
              </a:rPr>
              <a:t>, 37(4), 481-495.</a:t>
            </a:r>
            <a:endParaRPr lang="en-US" sz="1200" dirty="0">
              <a:cs typeface="Calibri" panose="020F0502020204030204"/>
            </a:endParaRPr>
          </a:p>
          <a:p>
            <a:pPr marL="0" indent="0">
              <a:buNone/>
            </a:pPr>
            <a:r>
              <a:rPr lang="en-US" sz="1200" dirty="0">
                <a:ea typeface="+mn-lt"/>
                <a:cs typeface="+mn-lt"/>
              </a:rPr>
              <a:t>Wingate, U. 2015. </a:t>
            </a:r>
            <a:r>
              <a:rPr lang="en-US" sz="1200" i="1" dirty="0">
                <a:ea typeface="+mn-lt"/>
                <a:cs typeface="+mn-lt"/>
              </a:rPr>
              <a:t>Academic Literacy and Student Diversity: The Case for Inclusive Practice</a:t>
            </a:r>
            <a:r>
              <a:rPr lang="en-US" sz="1200" dirty="0">
                <a:ea typeface="+mn-lt"/>
                <a:cs typeface="+mn-lt"/>
              </a:rPr>
              <a:t>. Bristol: Multilingual Matters.</a:t>
            </a:r>
            <a:endParaRPr lang="en-US" sz="1200" dirty="0">
              <a:cs typeface="Calibri" panose="020F0502020204030204"/>
            </a:endParaRPr>
          </a:p>
          <a:p>
            <a:pPr marL="0" indent="0">
              <a:buNone/>
            </a:pPr>
            <a:r>
              <a:rPr lang="en-US" sz="1200" dirty="0">
                <a:ea typeface="+mn-lt"/>
                <a:cs typeface="+mn-lt"/>
              </a:rPr>
              <a:t>Wingate, U. 2016. Academic literacy across the curriculum: Towards a collaborative instructional approach. </a:t>
            </a:r>
            <a:r>
              <a:rPr lang="en-US" sz="1200" i="1" dirty="0">
                <a:ea typeface="+mn-lt"/>
                <a:cs typeface="+mn-lt"/>
              </a:rPr>
              <a:t>Language Teaching</a:t>
            </a:r>
            <a:r>
              <a:rPr lang="en-US" sz="1200" dirty="0">
                <a:ea typeface="+mn-lt"/>
                <a:cs typeface="+mn-lt"/>
              </a:rPr>
              <a:t>, 51(3), 1-16.</a:t>
            </a:r>
            <a:endParaRPr lang="en-US" sz="1200" dirty="0">
              <a:cs typeface="Calibri" panose="020F0502020204030204"/>
            </a:endParaRPr>
          </a:p>
        </p:txBody>
      </p:sp>
    </p:spTree>
    <p:extLst>
      <p:ext uri="{BB962C8B-B14F-4D97-AF65-F5344CB8AC3E}">
        <p14:creationId xmlns:p14="http://schemas.microsoft.com/office/powerpoint/2010/main" val="22498776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D000-C999-417B-8760-1E8D5ABBDAC7}"/>
              </a:ext>
            </a:extLst>
          </p:cNvPr>
          <p:cNvSpPr>
            <a:spLocks noGrp="1"/>
          </p:cNvSpPr>
          <p:nvPr>
            <p:ph type="title"/>
          </p:nvPr>
        </p:nvSpPr>
        <p:spPr/>
        <p:txBody>
          <a:bodyPr/>
          <a:lstStyle/>
          <a:p>
            <a:r>
              <a:rPr lang="en-US">
                <a:cs typeface="Calibri Light"/>
              </a:rPr>
              <a:t>Academic Language and Literacies (ALL) approach</a:t>
            </a:r>
            <a:endParaRPr lang="en-US"/>
          </a:p>
        </p:txBody>
      </p:sp>
      <p:sp>
        <p:nvSpPr>
          <p:cNvPr id="3" name="Content Placeholder 2">
            <a:extLst>
              <a:ext uri="{FF2B5EF4-FFF2-40B4-BE49-F238E27FC236}">
                <a16:creationId xmlns:a16="http://schemas.microsoft.com/office/drawing/2014/main" id="{CECF756E-E708-48B7-A814-1EA595D7D2BD}"/>
              </a:ext>
            </a:extLst>
          </p:cNvPr>
          <p:cNvSpPr>
            <a:spLocks noGrp="1"/>
          </p:cNvSpPr>
          <p:nvPr>
            <p:ph idx="1"/>
          </p:nvPr>
        </p:nvSpPr>
        <p:spPr>
          <a:xfrm>
            <a:off x="677334" y="2086867"/>
            <a:ext cx="10020258" cy="4351338"/>
          </a:xfrm>
        </p:spPr>
        <p:txBody>
          <a:bodyPr vert="horz" lIns="91440" tIns="45720" rIns="91440" bIns="45720" rtlCol="0" anchor="t">
            <a:normAutofit/>
          </a:bodyPr>
          <a:lstStyle/>
          <a:p>
            <a:r>
              <a:rPr lang="en-US" dirty="0">
                <a:cs typeface="Calibri"/>
              </a:rPr>
              <a:t>Reducing cultural and linguistic barriers to learning, understanding and responding appropriately to academic requirements of the community (Bruce, 2011; Wingate, 2015).</a:t>
            </a:r>
          </a:p>
          <a:p>
            <a:r>
              <a:rPr lang="en-US" dirty="0">
                <a:ea typeface="+mn-lt"/>
                <a:cs typeface="+mn-lt"/>
              </a:rPr>
              <a:t>Contextualized, embedded and mapped to discipline </a:t>
            </a:r>
            <a:r>
              <a:rPr lang="en-GB" dirty="0">
                <a:ea typeface="+mn-lt"/>
                <a:cs typeface="+mn-lt"/>
              </a:rPr>
              <a:t>(Sloan and Porter, 2010 cited in Alexander et al, 2017)</a:t>
            </a:r>
            <a:r>
              <a:rPr lang="en-US" dirty="0">
                <a:ea typeface="+mn-lt"/>
                <a:cs typeface="+mn-lt"/>
              </a:rPr>
              <a:t>.</a:t>
            </a:r>
          </a:p>
          <a:p>
            <a:pPr>
              <a:buClr>
                <a:srgbClr val="874EA9"/>
              </a:buClr>
            </a:pPr>
            <a:r>
              <a:rPr lang="en-US" dirty="0">
                <a:ea typeface="+mn-lt"/>
                <a:cs typeface="+mn-lt"/>
              </a:rPr>
              <a:t>Deeper than technical 'study skills': conceptual and epistemological underpinnings of discipline (Wingate, 2015).</a:t>
            </a:r>
          </a:p>
          <a:p>
            <a:pPr>
              <a:buClr>
                <a:srgbClr val="874EA9"/>
              </a:buClr>
            </a:pPr>
            <a:r>
              <a:rPr lang="en-US" dirty="0">
                <a:ea typeface="+mn-lt"/>
                <a:cs typeface="+mn-lt"/>
              </a:rPr>
              <a:t>Inclusive: all students are entitled to and need support, not deficit of international students (Wingate, 2015).</a:t>
            </a:r>
          </a:p>
          <a:p>
            <a:pPr>
              <a:buClr>
                <a:srgbClr val="874EA9"/>
              </a:buClr>
            </a:pPr>
            <a:r>
              <a:rPr lang="en-US" dirty="0">
                <a:ea typeface="+mn-lt"/>
                <a:cs typeface="+mn-lt"/>
              </a:rPr>
              <a:t>Collaborative: EAP and subject tutors share expertise for closer integration of academic language and literacy in the curriculum and better outcomes in terms of student education (Wingate and Tribble, 2012; Wingate, 2015).</a:t>
            </a: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2885176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68879-0CE2-4F1F-8B4E-AA04BABD7376}"/>
              </a:ext>
            </a:extLst>
          </p:cNvPr>
          <p:cNvSpPr>
            <a:spLocks noGrp="1"/>
          </p:cNvSpPr>
          <p:nvPr>
            <p:ph type="title"/>
          </p:nvPr>
        </p:nvSpPr>
        <p:spPr>
          <a:xfrm>
            <a:off x="5536734" y="609600"/>
            <a:ext cx="3737268" cy="1320800"/>
          </a:xfrm>
        </p:spPr>
        <p:txBody>
          <a:bodyPr>
            <a:normAutofit/>
          </a:bodyPr>
          <a:lstStyle/>
          <a:p>
            <a:r>
              <a:rPr lang="en-US" err="1">
                <a:cs typeface="Calibri Light"/>
              </a:rPr>
              <a:t>Contextualised</a:t>
            </a:r>
            <a:endParaRPr lang="en-US"/>
          </a:p>
        </p:txBody>
      </p:sp>
      <p:pic>
        <p:nvPicPr>
          <p:cNvPr id="5" name="Picture 4" descr="Camera lens">
            <a:extLst>
              <a:ext uri="{FF2B5EF4-FFF2-40B4-BE49-F238E27FC236}">
                <a16:creationId xmlns:a16="http://schemas.microsoft.com/office/drawing/2014/main" id="{B2352AFF-9BB4-4A10-9714-3479FF017E55}"/>
              </a:ext>
            </a:extLst>
          </p:cNvPr>
          <p:cNvPicPr>
            <a:picLocks noChangeAspect="1"/>
          </p:cNvPicPr>
          <p:nvPr/>
        </p:nvPicPr>
        <p:blipFill rotWithShape="1">
          <a:blip r:embed="rId2"/>
          <a:srcRect l="11260" r="36307" b="-4"/>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9" name="Isosceles Triangle 8">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Flowchart: Merge 3">
            <a:extLst>
              <a:ext uri="{FF2B5EF4-FFF2-40B4-BE49-F238E27FC236}">
                <a16:creationId xmlns:a16="http://schemas.microsoft.com/office/drawing/2014/main" id="{C2C285D3-9448-408D-B18A-725A709F2D2A}"/>
              </a:ext>
            </a:extLst>
          </p:cNvPr>
          <p:cNvSpPr/>
          <p:nvPr/>
        </p:nvSpPr>
        <p:spPr>
          <a:xfrm>
            <a:off x="5300663" y="1609725"/>
            <a:ext cx="5584028" cy="4845842"/>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FC58F4-B1CC-476A-BB9E-47E281E35D97}"/>
              </a:ext>
            </a:extLst>
          </p:cNvPr>
          <p:cNvSpPr>
            <a:spLocks noGrp="1"/>
          </p:cNvSpPr>
          <p:nvPr>
            <p:ph idx="1"/>
          </p:nvPr>
        </p:nvSpPr>
        <p:spPr>
          <a:xfrm>
            <a:off x="5542939" y="1791495"/>
            <a:ext cx="5147907" cy="3880773"/>
          </a:xfrm>
        </p:spPr>
        <p:txBody>
          <a:bodyPr vert="horz" lIns="91440" tIns="45720" rIns="91440" bIns="45720" rtlCol="0" anchor="t">
            <a:normAutofit/>
          </a:bodyPr>
          <a:lstStyle/>
          <a:p>
            <a:pPr marL="0" indent="0" algn="ctr">
              <a:buNone/>
            </a:pPr>
            <a:r>
              <a:rPr lang="en-US" sz="2000" dirty="0">
                <a:cs typeface="Calibri"/>
              </a:rPr>
              <a:t>School of Sociology and Social Policy</a:t>
            </a:r>
            <a:endParaRPr lang="en-US" dirty="0"/>
          </a:p>
          <a:p>
            <a:pPr marL="0" indent="0" algn="ctr">
              <a:buNone/>
            </a:pPr>
            <a:r>
              <a:rPr lang="en-US" sz="2000" dirty="0">
                <a:cs typeface="Calibri"/>
              </a:rPr>
              <a:t>(all </a:t>
            </a:r>
            <a:r>
              <a:rPr lang="en-US" sz="2000" b="1" u="sng" dirty="0">
                <a:cs typeface="Calibri"/>
              </a:rPr>
              <a:t>PGT</a:t>
            </a:r>
            <a:r>
              <a:rPr lang="en-US" sz="2000" dirty="0">
                <a:cs typeface="Calibri"/>
              </a:rPr>
              <a:t>, PGR, UG and FY students)</a:t>
            </a:r>
            <a:endParaRPr lang="en-US" sz="2000" dirty="0"/>
          </a:p>
          <a:p>
            <a:pPr marL="0" indent="0" algn="ctr">
              <a:buNone/>
            </a:pPr>
            <a:r>
              <a:rPr lang="en-US" sz="2000" dirty="0">
                <a:cs typeface="Calibri"/>
              </a:rPr>
              <a:t>Core MA </a:t>
            </a:r>
            <a:r>
              <a:rPr lang="en-US" sz="2000" dirty="0" err="1">
                <a:cs typeface="Calibri"/>
              </a:rPr>
              <a:t>programme</a:t>
            </a:r>
            <a:r>
              <a:rPr lang="en-US" sz="2000" dirty="0">
                <a:cs typeface="Calibri"/>
              </a:rPr>
              <a:t>    </a:t>
            </a:r>
          </a:p>
          <a:p>
            <a:pPr marL="0" indent="0" algn="ctr">
              <a:buNone/>
            </a:pPr>
            <a:r>
              <a:rPr lang="en-US" sz="2000" dirty="0">
                <a:cs typeface="Calibri"/>
              </a:rPr>
              <a:t>Core modules </a:t>
            </a:r>
            <a:endParaRPr lang="en-US" sz="2000" dirty="0">
              <a:ea typeface="+mn-lt"/>
              <a:cs typeface="Calibri"/>
            </a:endParaRPr>
          </a:p>
        </p:txBody>
      </p:sp>
    </p:spTree>
    <p:extLst>
      <p:ext uri="{BB962C8B-B14F-4D97-AF65-F5344CB8AC3E}">
        <p14:creationId xmlns:p14="http://schemas.microsoft.com/office/powerpoint/2010/main" val="209837937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B4718-4A01-496D-AF47-98F4E8D7B64A}"/>
              </a:ext>
            </a:extLst>
          </p:cNvPr>
          <p:cNvSpPr>
            <a:spLocks noGrp="1"/>
          </p:cNvSpPr>
          <p:nvPr>
            <p:ph type="title"/>
          </p:nvPr>
        </p:nvSpPr>
        <p:spPr/>
        <p:txBody>
          <a:bodyPr/>
          <a:lstStyle/>
          <a:p>
            <a:r>
              <a:rPr lang="en-US">
                <a:cs typeface="Calibri Light"/>
              </a:rPr>
              <a:t>Embedded</a:t>
            </a:r>
            <a:endParaRPr lang="en-US"/>
          </a:p>
        </p:txBody>
      </p:sp>
      <p:sp>
        <p:nvSpPr>
          <p:cNvPr id="3" name="Content Placeholder 2">
            <a:extLst>
              <a:ext uri="{FF2B5EF4-FFF2-40B4-BE49-F238E27FC236}">
                <a16:creationId xmlns:a16="http://schemas.microsoft.com/office/drawing/2014/main" id="{3949DE4D-C4F6-484C-9B3A-E0AAA60F17EF}"/>
              </a:ext>
            </a:extLst>
          </p:cNvPr>
          <p:cNvSpPr>
            <a:spLocks noGrp="1"/>
          </p:cNvSpPr>
          <p:nvPr>
            <p:ph idx="1"/>
          </p:nvPr>
        </p:nvSpPr>
        <p:spPr>
          <a:xfrm>
            <a:off x="677334" y="1384579"/>
            <a:ext cx="7334552" cy="4439278"/>
          </a:xfrm>
        </p:spPr>
        <p:txBody>
          <a:bodyPr vert="horz" lIns="91440" tIns="45720" rIns="91440" bIns="45720" rtlCol="0" anchor="t">
            <a:normAutofit/>
          </a:bodyPr>
          <a:lstStyle/>
          <a:p>
            <a:pPr marL="0" indent="0">
              <a:buNone/>
            </a:pPr>
            <a:r>
              <a:rPr lang="en-US" sz="2000" dirty="0">
                <a:ea typeface="+mn-lt"/>
                <a:cs typeface="+mn-lt"/>
              </a:rPr>
              <a:t>Team teaching and providing 'literacy windows' (Wingate, 2016): </a:t>
            </a:r>
          </a:p>
          <a:p>
            <a:r>
              <a:rPr lang="en-US" sz="2000" dirty="0">
                <a:ea typeface="+mn-lt"/>
                <a:cs typeface="+mn-lt"/>
              </a:rPr>
              <a:t>seminars on core module with subject tutor: scaffolding for seminar discussion </a:t>
            </a:r>
            <a:r>
              <a:rPr lang="en-US" sz="2000" dirty="0" err="1">
                <a:ea typeface="+mn-lt"/>
                <a:cs typeface="+mn-lt"/>
              </a:rPr>
              <a:t>eg.</a:t>
            </a:r>
            <a:r>
              <a:rPr lang="en-US" sz="2000" dirty="0">
                <a:ea typeface="+mn-lt"/>
                <a:cs typeface="+mn-lt"/>
              </a:rPr>
              <a:t>  Academic Reading Circles</a:t>
            </a:r>
            <a:r>
              <a:rPr lang="en-US" sz="2000" i="1" dirty="0">
                <a:ea typeface="+mn-lt"/>
                <a:cs typeface="+mn-lt"/>
              </a:rPr>
              <a:t>, </a:t>
            </a:r>
            <a:r>
              <a:rPr lang="en-US" sz="2000" dirty="0">
                <a:ea typeface="+mn-lt"/>
                <a:cs typeface="+mn-lt"/>
              </a:rPr>
              <a:t>reading logs, concept maps, discipline glossaries.</a:t>
            </a:r>
            <a:endParaRPr lang="en-US" sz="2000" dirty="0"/>
          </a:p>
          <a:p>
            <a:pPr>
              <a:buClr>
                <a:srgbClr val="874EA9"/>
              </a:buClr>
            </a:pPr>
            <a:r>
              <a:rPr lang="en-US" sz="2000" dirty="0"/>
              <a:t>Q&amp;A sessions with module tutors: responding to immediate needs with ALL input and signposting to resources. </a:t>
            </a:r>
          </a:p>
          <a:p>
            <a:pPr>
              <a:buClr>
                <a:srgbClr val="874EA9"/>
              </a:buClr>
            </a:pPr>
            <a:r>
              <a:rPr lang="en-US" sz="2000" dirty="0"/>
              <a:t>workshops with Academic Integrity (AI) lead: </a:t>
            </a:r>
            <a:r>
              <a:rPr lang="en-US" sz="2000" dirty="0">
                <a:ea typeface="+mn-lt"/>
                <a:cs typeface="+mn-lt"/>
              </a:rPr>
              <a:t>preventative rather than punitive approach by championing AI and involving students in discussion (QAA, 2020) e.g. understanding the value of integrity and plagiarism, building your resilience, choosing content from sources.</a:t>
            </a:r>
          </a:p>
        </p:txBody>
      </p:sp>
      <p:sp>
        <p:nvSpPr>
          <p:cNvPr id="16" name="AutoShape 4" descr="data:image/jpeg;base64,/9j/4AAQSkZJRgABAQEAYABgAAD/2wBDAAMCAgMCAgMDAwMEAwMEBQgFBQQEBQoHBwYIDAoMDAsKCwsNDhIQDQ4RDgsLEBYQERMUFRUVDA8XGBYUGBIUFRT/2wBDAQMEBAUEBQkFBQkUDQsNFBQUFBQUFBQUFBQUFBQUFBQUFBQUFBQUFBQUFBQUFBQUFBQUFBQUFBQUFBQUFBQUFBT/wAARCAF5AWE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9U6KKKACiiigAooooAKKKKACiivxu/bK8P/Ev44ft7eNfBHw51a6sLrS9PtZnhTWJbe3fba27u/3tqt+/VNv+xQB+yNVLy8g0+3ee5mjt4l/jlfatfh7ff8E7fj9/Zt5qet+IdHs4Io3luptR8QS4VF+ZnZtjLtr5PsfAOpeIvF3/AAjvhmNvFepPJ5Vv/YkEsv2r/aRGRX2/8AoA/pYvviH4Y0sL9s8S6PZlvu/aL6JN3/j1Ylx8ePhrYztDc/EPwrbTL/BNrVqjf+h1+N3hb/glL8Xte0e0vtQ1Lwz4flnRXaxvrqdriL/ZbyoXTd/wOuxT/gkB4v3Lv+IOiKv8W2zloA/UO7/aw+CdnHK0nxe8CEr95F8S2bN/3z5tYl5+2/8AAXT4vMk+LXhV1+7+51FJW/75Wvzrh/4I76lJIvn/ABRtEj/idNFZm/L7RWrF/wAEdLdbj998WJZov7kXh7a//pU1HMHMfct1/wAFDf2d7Has3xT0l93/ADxiuJf/AECKsS6/4Kc/s028jxN8S1ZlHPk6LqLr/wB9Lb18lWn/AAR78OKz/aviRqUy/wAPlaZFF/7O9aFn/wAEg/Ace77X468Qzf3fKigi/wDZHo5g5j6MuP8Agq5+zpbwMYvFGqXLr/yyXRrrc3/fSVh6l/wV++AVoq+TL4mvC3/PvpXT/vuVK8a/4dDfDf8A6HPxR/33a/8Axqj/AIdDfDf/AKHPxR/33a//ABqp5kTzI9b/AOHx3wH/AOfTxh/4LIv/AJIp8f8AwWK+A7uqm28Wr/tNpkX/AMeryH/h0N8N/wDoc/FH/fdr/wDGqJf+CQ/w7aNvL8a+Jll/hZ/IZP8A0VS5kLmR7h/w94/Z9/6CPiD/AME7f/FUf8PeP2ff+gj4g/8ABO3/AMVXz3/w5/8AB3/RQta/8A4qP+HP/g7/AKKFrX/gHFRzBzH0D/w92/Z9/wCgh4g/8E7f/F0f8Pdv2ff+gh4g/wDBO3/xdfP7/wDBIDwjtby/iDrCtt+UPZxNXM/8Ocf+qu/+Wz/911XMXzH1N/w92/Z9/wCgh4g/8E7f/F0f8Pdv2ff+gh4g/wDBO3/xdfLP/DnH/qrv/ls//ddaWj/8EedNhuGbVfijd3kW3KpaaIlu3/fT3D0cwcx9L/8AD3j9n3/oI+IP/BO3/wAVR/w94/Z9/wCgj4g/8E7f/FV4Vff8En/AGh+HdRubPVPE3iTW4IGez0+a/tbK3nl2fIkr/Z3ZF318ofEf4R6n8BZjP8RP2e4f+EfRkhOqaZrV/wCU3/bws0sSu7f30/4BTA/Sqz/4K0fs+XV6sUms61Zxs237TNo8uxf97Zub/wAdr6X+Gfxg8G/GDSTqvg3xPpPiWyUIJG0+6SVot38Mqfeib/ZevyH+FP7LH7P37VOi3Efw68WeIvBvjWODzZPD+vPFdpF23J8qNKm7+JG/3kSvA/iL8Ofit+xX8VLSQXl94e1iEtLpniDSZGSG8iX7+x/4u2+J/wDga/NQB/RdRXy5+wR+1c/7VXwffU9Whit/FmjXC2WrxW/yxSPs3JcIv8KOv8P95Hr6joAKKKKACiiigAooooAKKKKACiiigAooooAKKKKACiiigAooooAKKKKACvyM/Zr1r/hKv+Cpfxk1ASNcRK2rwrKP7sV3FEn/AKAlfrnX4L/sr/Gyz+F/x8+MXxKvkWbyND1S+jtS+xJbiXULfyot3+07rQB7R/wU7/aXvbzWoPg54WvGktwkU2uNZvue4mf/AFVp8v8AwF3X+Lcn92vor9iH9kfTv2cPAqazrEKy+OdYgR9QuH62cX3/ALJF/ufxN/Eyf3UWviP/AIJ5fDXUPj7+05qHj7xOf7Vh0GVtavLi4Xf5+oSu/k/+P75f+2VfqJ4q1hrm8e2Vv9Hi+9/tPUSIkb03i3T4W2+a03+4tRf8Jpp/9yf/AL5r4+/a2/arg/Z90mDStIhjvvF99F51tFccxWsW7Z5sv9/7jbF/2W/u18W+FfiR+0V8XNYk1PT/ABZrkNtK/wA119o+x2Sf7qJ8v/fCtUkn7If8JtY/885/++U/+Lo/4Tax/wCedz/3yn/xdflp4u+EPxK+KOl2UXjL4iJfXdhCwtJYbbay7vvqzrt3L/vLurzOH9lX4n2c/mweKtPhdfusuoXSN/6KoA/ZR/G1n/DBP/45R/wm1t/zwn/8dr8df+Gbfi//AND1bf8Ag1vf/jVH/DNvxf8A+h6tv/Bre/8AxqgD9iv+E2tf+eEtN/4TmD/n2k/77r8gR8EfjnbbYo/iDOyKvy+Tr14qr/45UH/Cmvj3/wBD5d/+FFdUAfsL/wAJzB/z7Sf990z/AITqL/nzb/vuvyItfhb+0JY7vs3xG1K23fe8rxJeJuqx/wAK7/aP/wCioat/4VN7QB+t/wDwnUX/AD5t/wB90yTxz/dsf/Iv/wBhX5It4F/aStHWWP4kaxcv7eJrp/8A0KpP7B/ae/6HzVP/AAevQB+tX/Cdf9OP/kX/AOwofxy38Nn/AORf/sK/JX+wf2nv+h81T/wevWjHD+1FFGsa+OrkIvZtRVv/AGWgD9Vv+E6k/wCfNf8Avuj/AITqT/nzX/vuvyxs1/admuoop/H09vE33pnvEbYv/fFeq+JrXx9J8H/EHh228b6jrOu38Cp/aF9L5TNtZGeJNn+qVl3r/wAC+9QQfe6eNrnd89tG6f7FaSarpXiqzl0++to5orpfJltLuJHilT+5/cevya+C/wC3L41+C+of8Ix8R7G78Q6Va/ut0x26hZ/7rv8A61f9/wD76r9Bvhr8SvD/AMWPCdp4l8MX327Tbjcu7ZseJl+8jp/A1BXvRPgj9tb9n2//AGQ/i9o/xD8AXE2kaHqN01xpzWr7G0u9X5nt/wDrky/cX+7vT+H5vrjw7qnh/wD4KMfslXFjqXk2fiq1/dT5T/jw1KJPkmT/AKZP/wCgO6fwVuftu/D6f4y/sn+JY44mudV0Fl1m22/xPB9//wAl3lr4s/4JTfEKTw3+0FqHhd5W+x+JdJlRYd3/AC8QfvVf/v19o/77qyz3L/gizYXvh7xt8aNHu1aKW1i0+K6i/uyxS3S4/wDQ6/VmvzH/AOCQtw2o/FT9o2+6K+o2TN/wK41Bq/TiqLCiiigAooooAKKKKACiiigAooooAKKKKACiiigAooooAKKKKACiiigDK8Q6t/YXh/U9R2+b9itZbjZ/e2Jur+Xm1u57e2u0ikZVuE8qVf7y71f/ANCRK/pY/aCla3+A/wAR5lk8povDepSK/wDdxay81/Nbo+j3evanZaZYwPc315OlvBCv3pJXbaq0AfsN/wAE1/h6Ph1+yzb6zMqpe+I7mfVm+X5/K/1USf8AfMW//trXsM0yoss8rbEX52d63tB8JwfDj4R6F4YtH8y30fTrXT1f+/5SIm//AMcrxL9prxNP4P8AgD491W2bZcLpUsMTf3Wl/db/APx+sjnkfn54c8Oy/tQfHTxP461lmm8NJqDusMzP+8i/5d7df9lE2bv/ALKvuL4XfCJvFVum3bpWiWq+TF5MX3tn8CJXiH7LPgnyfhx4Q0qBfJuNUVLhnZf4pX37/wDvjZ/3xX3PqWsaL8N/Dlus8v2a0t18mCFPvy/7lYVJGdSRhWfwN8K2yp5sFzc/9dp/vf8AfFWLnwN4C0GJIryz0+z/AOvuf5//AB968l8W/GPXPEMrxWkraVZfww27fO3++9cI8zTSvLKzO7fed6jlMuU9d8WTfDD7LLFbK32vb8r6fv8Al/77+SvH6KK01GFFFFGprqFFFFGoahRRRRqGoUUUUahqFFFFGoanB/FX4N6J8VdL8q9i+zalEv8Ao2pxJ+9i/wBh/wC8v+zXD/8ABPv4han8OvjRrvwsvH+02V/PcbGVvkiurVH3un+8if8AjiV7pXzj8E7L+wf+Ch1pB9xJbm9kb5f+eunyy/8As9axLifrN4ShiudDuIJ4lmilldGR1+Rk2JXyJ+zv+wHq/wABf2nrrxrbatp9z4LtYrhNMVnd74+amzY/ybPk+f593z8f3/l+u/BL/wDEtlX/AKa/+yJW3qVz9g027uf+eUTzf98JTKifD/8AwRT23d18cr7+K4u9KP3v+v1v/Zq/UCvzB/4Ih2rL4P8Aivdfwtfaen/fMVx/8VX6fVqbBRRRQAUUUUAFFFFABRRRQAUUUUAFFFFABRRRQAUUUUAFFFFABRRRQB5R+1h/ya38Y/8AsTNa/wDSKavxu/4Jj/DXS/Hf7SyXeq7mHhrTpdZtYfl2tcJLDEhb/d83f/vIlfrn+3BeSWf7I3xaeFtrt4dukP8AuMmx/wDx1q/Lz/gkTGo+OHi9v418Osv/AJN29AH6keLf+QHL/vJXxX/wUO1aTTf2a9SgWVk+36ja2zL/AHl3+bt/8hV9qeLf+QHL/vJXwr/wUr/5N3t/+w7a/wDomWsjL7R1X7Otmtt4j8L23y7Lez2L/wAAt6sfE7Xp9e8Zam0rN5VrK9vEn91E+SuX8H6xd6Cum6hYy+Td28SOr/8AAKJpmmleSVt7s29nrE5BlFFFGprqFFFFGoahRRRRqGoUUUUahqFFFFGoahRRRRqGoUUUUahqFfPPhdjpv/BQjw7Nu/4+J4m/3f8AQmir6Gr571V1s/26PhvLtXDy2SN/wJ5UqolRP1c8E/8AHncf9daf4/ufsfgPxLP/AM8tMun+T/rk9M8E/wDHncf9dazPjfc/Y/gt8QLn/nl4d1B/n/2Ld60LifL3/BEi2X/hW3xKuNvzNrFqm7/dt2/+Lr9L6/OT/gifDt+CPj247P4hVP8Avm1i/wDiq/RutTYKKKKACiiigAooooAKKKKACiiigAooooAKKKKACiiigAooooAKKKKAPnX/AIKB6s2j/sa/FWdV3btK+zf9/ZUi/wDZ6/Nf/gkNE3/C5vGUv8K6Bt/8mIq/Qv8A4KZ3jWn7D/xPdFy7R2EX/fWoWq/+zV+fP/BID/krXjr/ALASf+lCUSCR+nvi3/kBy/7yV8K/8FK/+Td7f/sO2v8A6Jlr7q8W/wDIDl/3kr4d/wCCjlt9p/ZveXO37PrFrL/vffT/ANnrIy+2Z3h6b7ToOmT7dnm2sT7P+AVoVznw1vPt/wAO/C9yzec8umWrs/8At+UldHUGOoUUUVGoahRRRRqGoUUUUahqFFFFGoahRRRRqGoUUUUahqFFFFGoahXzX42uTa/ttfDJv+n/AEpP++rvZX0pXyx8Vrj7H+2F8PZ/+eV5pT/L/wBfdaxKifr/AOCf+PO4/wCutcx+0xcfZf2cvilJ0ZfC+q7f977JLXSeBv8Aj3u/95a4P9sS6+x/st/E9/8AqB3Sf99ps/8AZ6ZcDy7/AIIqwr/wzj4vn2/M3iuZN3+7ZWn/AMXX6F18Cf8ABF+Hy/2WPETFv9Z4vumH/gFZL/7LX33WpsFFFFABRRRQAUUUUAFFFFABRRRQAUUUUAFFFFABRRRQAUUUUAFFFFAHyj/wVC/5MW+Jv/cM/wDTnaV8F/8ABIBV/wCFlfED5ct/Y9v/AOja+8f+Coj4/Yb+JC7trs2mqo/vf8TO0r4R/wCCQMLN8QPiFL/d0y1T/wAit/8AE0SCR+l/i3/kBy/7yV8T/wDBRR1/4Zp1Dcu//iY2u3/Z+evtjxb/AMgOX/eSvhr/AIKRXLW/7OaIm3bcaxao3/fEr/8AslZGX2zjPgn/AMkl8H/9gy3/APQK7Wuf+Htiul+A/Dtou0rBp1unyrt/5ZJXQVBAUUUVGpGoUUUUahqFFFFGoahRRRRqGoUUUUahqFFFFGoahRRRRqGoV8i/Hyf7L+054Qn/AOebae3/AJMNX11XxJ+0lqBh/aGik8zi1+xf8B4V61iVT+I/bDwN/wAe93/vLXlv7dl19i/ZK+JU397T0i/76liT/wBnr1LwN/x73f8AvLXi3/BQ+QwfscfENhzuSwX7397ULdaIlxIv+COVv5P7Jt6+3b5via8f/e/c26/+y192V8R/8Eg7fyf2PrVs/wCu1y9k/wDQE/8AZa+3K2NgooooAKKKKACiiigAooooAKKKKACiiigAooooAKKKKACiiigAooooA+M/+Cs3/JmHiD/sJaf/AOlC18Y/8Eev+R2+I/8A2DrL/wBHPX2f/wAFaP8AkzDxD/2EtP8A/Sha+OP+CO6/8VD8Tz/F9ksP/Q7iiQSP0i8W/wDIDl/3kr86v+CoWpsvgHwPpSyfLdarLcbf9yLb/wC1a/RXxb/yA5f95K/NH/gpZFHqHjL4TWkjb4Wlu98e7+FpbVay+2ZfbPQ9PtvsdhbwfL+6iRPkqxRRWOpjqFFFFGoahRRRRqGoUUUUahqFFFFGoahRRRRqGoUUUUahqFFFFGoahXwZ+0lb3F5+0BrsFt888ktlFF/vG3hC19518Wa1Db69+2dpNt5jeVceKdNt2df4f3sKNWsSqZ+1Hgb/AI97v/eWvAP+Cl1x9m/ZF8Vxf8/FzYRf+TUT/wDsle/+Bv8Aj3u/95a+a/8AgqNdeT+yner8373WLJP/AB92/wDZKIFwPR/+CS8H2f8AYx8PNt2+bqV/Jn+9/pDL/wCy19l18h/8Ep7XyP2JfBMu7/XXOpP/AOTsy/8AslfXlbGwUUUUAFFFFABRRRQAUUUUAFFFFABRRRQAUUUUAFFFFABRRRQAUUUUAfGn/BWj/kzDxD/2EtP/APSha+Q/+COqr/aPxVbblvI03/0K6r68/wCCtH/JmHiH/sJaf/6ULXyN/wAEf7i2tbr4n+fLFFPcNpVvbqz7fNfZqD7F/vfJE7f8AokEj9FPFv8AyA5f95K/LP8A4KYXjWHxS+Htyu3db2by/N/s3FfqZ4t/5Acv+8lfm1/wVJ8LvceGfAviNFbZa3lxYy/9tURk/wDSd6y+0ZfaPQkfeu5fuUVyXwm8TR+L/hr4d1WNt7y2aJL/ANdV+R//AB9Hrragx1Ciiio1DUKKKKNQ1CiiijUNQoooo1DUKKKKNQ1CiiijUNQrqPBPgafxVL5srNbafE2xpv42/wBhKr+EvBl94nukZVaGyVv3tx/8R/t17bDDZ+GNG2qvk2VrFvoM5SPDfGGjwaD4ju7G2Znhi2bd/wB/7lfFnwRtR4p/bo0/5VuFXXr24Td8oKwLK6t/5Cr618YeJ1hi1jXr75Ioklu5f9lETfXzZ/wTt8Kz+Kv2hr/xLL8kOk2NxcSP282f90if+Py/981rE2pn6nr410T4c+C9d8T+IL1dO0XS1+0XN0yO+1f9xPnf/cr5i/4KheJtP8RfsmeGtV0y5jvNN1fXNPuLW4j+7LE9pcSo6f8AAad/wUNv57P9kfVYom2Jda1ZRS/7SfO//oaJXzr8ePE1zr3/AATF+CDXO3f/AG49uNq/wQf2hAn/AI4iVcS4n6Kf8Ev4/K/Yb+Gvy7Hb+0mb/wAGd3X1XXzB/wAE2YRa/sS/C9N28/Zbt/8Avq+uGr6fqzYKKKKACiiigAooooAKKKKACiiigAooooAKKKKACiiigAooooAKKKKAPi7/AIK2XVvD+xrrSStte41WwSL/AGn83d/6Cj18A/8ABPPxhB8PVutZnCpFP400LTpXf7qpcWmqwf8AoUtfcn/BZL/k0i0/7Gay/wDRNxX50fAXwHP4w/Y9+Ot9YtKdS0G/0XWYtjfd8j7Rvf8A4BFLM3/AKAP2a16z+2aRcRL9/bvWvm39pL4Tf8Lr+D+u+GoWWG/lVLixZvurcRfOm7/Zf7n/AAOvRf2VvjpaftBfBnQvE6zxPrCxfZNYt0/5YXq/f+T+BX++v+y6V0/iHw3LbXDz2y77d/n2J/DWRjI/Hv8AZz+LbfC/W7/wV4pjbTbQ3LruuF2NZ3XCMkv91fl/4A1fXiOrqjI29G+66V0n7TH7HPhr49I+r2bL4e8ZqvyaosX7q6/2Lhf4v9/7/wDv/dr4p1nTfjd+yfMltq+nyXmgR/dl2/atPZP9mVfmi/3G2/7tL4iOXnPrWivmDSv23LZ0iXU/C0yN/E9peK//AI6yV2Fh+2F4AvGVZl1Sx3fx3Fqr7f8Avl3qOWRPLI9vorzC3/ab+Gtx93xGqNt3fvbOdf8A2Srth8ffh5fSMsfiyyRl/wCe2+L/ANDSjlFynoVFcX/wuzwF/wBDdo3/AIGJR/wuzwF/0N2jf+BiUzQ7SiuL/wCF2eAv+hu0b/wMSo3+NngNVZm8WaT8v9y5V6AO4orzX/hoz4b/APQ023/fiX/4irVj8fvh9fMyx+KtPTb/AM/DPF/6HS5TPlPQK7X4deCYPEkst5eN/olu+zyUb52f/wCIrxb/AIXZ4C/6G7Rv/AxKzrz9ob4c6fIyy+KbR2X/AJ4pLL/6ClHKHKfaF/releHrfyp7mCzSJflh/j/74ryfxz8QpfEm+zs90Omfxb/vy/79fLuv/tfeBdJ3pY/b9Yf+F7a28pP/ACLt/wDQK8N+I/7VnijxhHcWOmbfD+mSfJi2bdcOv+3L/wDEbaI0wjSPQ/2qfjdbJps/g3Q7lLm4l+TUrhfnSNf+eKt/e/v19Mf8E6/hTJ4G+Dc/iS9gVNQ8TzpcRfJ862qfLF/3387f8DSvj79lP9l/Wfj34wsr6+s54fB1rOJb7UJUYJdbG+e3if8Aid//AB2v2H8N+C/9Ht18hbPT4lRIrdF2fIn3ERP4Eq/7ptL+U+Xf+CkUK2f7I+6RlR7jX7XZu/i+SX/4h6+cP2ovD8vgr9gH9njRpVKtPLLqe12/57pLcf8AtxXrX7ffi1vj18bvh5+z34YuVfZqMNxrEsSb/ssrJsT/AL9W7yyv/v8A+xVT/grlbWug+CfhJotjEttYwS3qQRJ/AkUVuir/AOPVoXE+6P8AgnjALb9jH4Vpt250x5P++riVq+ja8A/YQh+x/se/CRPXQon/AO+tzV7/AFRYUUUUAFFFFABRRRQAUUUUAFFFFABRRRQAUUUUAFFFFABRRRQAUUUUAfCn/BZL/k0i0/7Gay/9E3FfP3/BI3RrbVPAnxVtryJbm0vbm0t57eZNyOnlTb1b/vuvrH/gpd8G/GHxu/Z1tvDngbRpfEOtrrlrdvaxSRI/lLFMrP8AOyr/ABrX5m+G/wDgml+1LZ3kVzY+CZtEm+8t3H4hsInX/vi43UAeg+L/AAl8Qf8Agmv8ZbvxP4Rhn174Y6zKiMtx88MsO7d9muH/AOWUqfNsl/i/77SvtX4D/twfCn49Lb2en6yug6/L8n9ia4y29wz/APTJ9+2X/gD7/wDYr5s8N/DX9ub4baX/AGdqvhux+Jvhu6ia3utE8Q31nqKMv+2zSrK3/fbL/erxHxl+zN8StevE1O5/ZSuNHTdvlh8Nz3UXm/8AbJ5Zdi/7iLUEH64X+g2N/wDNLBsf++nyVX/4RLTNu1oN6f7bPX5z+Ff+Cinxr1LxFr9lpnwm/t5NLEVvLpOn2t1O+lum9H811R23Oyfx/wBz/erWuP8Agox8cLPzPP8AgRcQ+X97zrS/TZ/47Rykcp9a+L/2O/gv47Z21f4daK8rbna4sYnspW3f33t3RnrxTxH/AMEpPg3rDPLp994m0Fm+7DaX0UsK/wDf2J3/APH68guP+CpHxRsYvMufhFbWy/c3zfak/wDZKoD/AIK6eMbG6RNQ+HGlou3/AFX2uWJv/Hkpmh103/BHrQ/Nfy/ibqCJu+VG0dG/9q1mzf8ABHGOSZzB8W2SL+FG8N7m/wDSusn/AIfE6v8A9Ewsf/Bw/wD8ao/4fE6v/wBEwsf/AAcP/wDGqXvC943rP/gjpYorfa/irczN/D5WgLF/7cPUv/DnbSP+ioXv/gnT/wCO1zn/AA+J1f8A6JhY/wDg4f8A+NVJD/wWH1KORfP+F1o8f8SJrTK35/Z6PeD3jt9H/wCCQPguFJf7V8fa7eP/AA/ZLaC32/8Afe+t1f8Agkf8H9qbvEvjZ2/i2X9n/wDIteb/APD47/qkX/lz/wD3JR/w+O/6pF/5c/8A9yUe8HvHpX/Dov4P/wDQxeOP/A+y/wDkSj/h0X8H/wDoYvHH/gfZf/Ilea/8Pjv+qRf+XN/9yVNB/wAFjl81fM+EbJFu+Zl8Sbv/AG0o94PePRP+HRfwf/6GLxx/4H2X/wAiUf8ADov4P/8AQxeOP/A+y/8AkSuI/wCHxOkf9Evvf/Bwn/xqj/h8TpH/AES+9/8ABwn/AMao94PeO5i/4JH/AAiK/vPEvjZm/vJeWa/+2td/4D/4Jz/A3wLJFO3hifxJdRNuWbXrx7j/AMhJsif/AL4rwf8A4fE6R/0S+9/8HCf/ABqrul/8FgvDE14q6j8OdWtrT+KW01GK4f8A74dE/wDQ6PeD3j9ALCwttKs4rOxtoLO0t12RW9vEiIqf3ERK+QP2nv29Lfwrc/8ACB/B2JfHnxEupXt9+nwPdQ2bfx/Kv+tl/wBhPlX+P7mx+A8Zf8FRPhB8QPDN94f17wL4ov8AR75dl1bJJFF5qf3d6XCNXMfDL9vj9nT4JwPF4F+EGsaI7L81wkdu1w3+w9w8rysn/A6APf8A9hj9k29+Cml6l418bH7X8SvEXzXTzN5r2cTvueJ2/ildvndv93+7ubwX/gsXcZuPhPB3VdVZv/JSq3jD/gsBqM0AXwv8OrWzuB96bVtRadP++IkT/wBCr5f+NXxj+Kv7WV0uv63pE2p2GgwSyZ0TSnFrYQs672d13tt3KnzO3amM/b39i+1Nv+yb8IUZdp/4Riwcf8ChRv617ZXk/wCy3pM3h/8AZq+FWn3cD217a+FdLhmt5V2vFL9ki3o3/Aq9YqigooooAKKKKACiiigAooooAKKKKACiiigAooooAKKKKACiiigAooooAKKKKACiiigD8QP+CcfiN7D9pbxh4T1q8S2vdeguPvq3729gl37P++GuG/4BX6df8IM3/P4v/fqvgj9vv9inx58L/i5qnxm+Fdhd3mkXVz/bV3JpOXvNJvd+6WXyvvNE7HfuXdt+fftXG7nvAP8AwV08T6Pp62vi3wTp/iW4RVT7dp18+nu/952QpKu7/c2LUSiRKJ+ir+Bpf4blf++aP+EGn/huY6+K7b/gsB4Wkt08/wCHOrQy5wyQ6jE6/wDfWxK2tH/4K7fDSaOX+1fB/iq0bd8q2iWtxu/77lSo5SOU+pLn4RWN4jrPY6XMjfeSaBH3f+OVj3n7PHhq/wBn2nwr4Zudv3fO06J9v/jleE2n/BWb4N3E2yTRvGNou3G6Wwtdv/jtw1dF4f8A+Cn/AMC9akMd5qusaAn/AD11HTJWX/yX82jlDlO/uf2T/AF5I8k/w88FzSt95n0eDf8A+iqxbn9if4a3Mflt8OfDe3/pjbIj/wDjlPs/+ChX7Pt9u8v4iwpt6edpd7F/6HFXX6D+1n8GfE9w8Fj8TPDPm/3LjUYrfd/uebs30w5Tze8/YH+E9425vh9peF/54zyxf+gPWRcf8E5/hBceb/xQSQs38cWr3i7f/JjZX05pvxA8L63cRQaf4j0m/uJf9VDb30Urt/ubXreoGfl/+0p+zT8If2b/ABV8M7vWfDd5D4N1TU7i21qVL64lfyli+XZtf+Fm3f3/AJKbZ2v7ANzLtludWs02/fm/tb/2RHr9NNY0HTPENukGq6faalbq29YbuBJUV/7/AM9ZH/CsfB3/AEKWif8Agui/+Iqyz897Pwr+wFfx+ZHrcqLu2/vp9Xi/9DSqvxe8E/sXWvwc8UT+CrvS5fF0ekyyaS39r37TNcbPk+R5dm7d/A6V+iX/AArHwd/0KWif+C6L/wCIrnNeh+EXhW4eDWl8E6PKn/LG+Wzt3/8AH6APgH9hX9nn4dfGX4NXereIfBi6xqtlq1xYy3zSXA3LshZPutt/5a19DN+w/wDBmP73w8tv+/8Adf8Ax2vY7z9pT4JeBdK8tfiL4Ms7SBtv2TT9TgldW/65RO7f+OV89/tAf8FQvAHhvwzf2Pw2uZ/FXiSeJora9+yNDZWbf3281FZtv9xE2N/eqCD84v2ktD8P+HPjp4y0rwvbR2mhWN99mgt4m3omxFV/m/399ftz4J/4J8/AXRdM0q5u/hXo0uqrbRfalu2luE83Z8/yO7L96vxd/Zj+DWt/tHfHnw/4XtIZr77Zdpd6vd7A/kWqyq1xcOz/AOyf+BM6r/HX9H9amp5RoP7Lfwb8M3CSaZ8KfB1ncJ863CaFa+av/A9m6vTbW1is4EghiWGJfupEu1Vq1RQAUUUUAFFFFABRRRQAUUUUAFFFFABRRRQAUUUUAFFFFABRRRQAUUUUAFFFFABRRRQAUUUUAMr8DP2nr22/aN/by13S9BjhttMutdi0SB7GNVTyoNsU1x8v3vuSy7q/Z79pz4sL8EfgJ468a71S40vTJWtC38V0/wC6t1/7+ulfjt/wTZ8CP4q+M2q+KbxWmh8P2L7JG+b/AEq43In/AI559ASPNv2rfhF4a+DvxrTwl4cnvI9Ma2t5pXvpVleN5WbdtbYny7dtfQl9/wAEr13StZ/Er5s/uorjRf8A0JvtH/stcZ/wU28G32m/FrQ/EvlN/Zmo6Wtosu35Vmid9yf98ulffn7Ffxw0H49fBTSblXgk8S6TElprVo21pVlX/lr/ALsv3l/4Gn8FSSfEX/Dq3Vf+ih2n/gqf/wCO0f8ADq3Vf+ih2n/gqf8A+O1+rX9m2b/8u0H/AH6Smf2TY/8APnbf9+krPnI94/Ka4/4JZ69Ht+y+PNNmb0m090/9nauRuP8AgmX8Ubb549X8L3ibv4LydG/8et6/YT+xLF/+XOD/AL4o/sTTv+fOP/vmjmFzSPxhf/gnT8YVb/jz0dvpqK//ABNVv+GJ/wBoOxna2h0K4a3i+VJINctUTb/s7p1r9pP+Ee07/n0jpv8AwjemP/y5rV8wc0j8W/8Ahjr9pBYmi/sDUPJZtzL/AMJDa7G/8mKYv7GP7RMkiK/h69RWb77a9a/L/wCTFftP/wAI3pv/AD7L/wB9PTP+EV03/n1/8itRzBzSPxqu/wDgnv8AGaVpbm5t9JZ/vvNLqaf+hV5D8IPgzrPxr8fR+EdCvbCHUHjlmM99I6QBIxydyIzf+O1+pX7fXx68K/BP4W6r4c027X/hPddtXtLSxhl3vaxP8ktxL/c+Xdt/vP8A7j18X/8ABNLw5JqXxw1LV/JYQaXo8vz/APTWWVET/wAc83/vimaHjXxf+Bd98E/ifZ+E/FWoRR28yRXDarYxNKht3fa0qI2wvs2v8vy/dr9HvAv/AARk+Hl1bWF9rPxK1vxDa3EQlV9GtoLJJVb5kZd/nfLXCf8ABR34Sjxd8K7LxhaQ7tQ8NSfv9v8AFay7Fb/vl9jf9919N/8ABLP45D4ufswadod9ctNrng2UaPP5jje1r960f/d8v91/27tSiKJ7t8Df2c/AH7Pegy6V4F8NWugJMV+03g3S3d5tz/rZX+Zv4vl+6u/5cV6xRRVlhRRRQAUUUUAFFFFABRRRQAUUUUAFFFFABRRRQAUUUUAFFFFABRRRQAUUUUAFFFFABRRRQAUUUUAfmr/wWe+Lg0f4f+Dfh1aSbJ9ZvH1a/VSP+PeD5Ikf/ZeWXd/2yrn/APgnf8N28H/AO11OSD/iYeI7yXUfu/P5Sfuok/8AHHf/AIHXyz+3h40vv2jP24Na0jSpDdLa38HhPSkP96J/Kf8A8mHmb/gVfrx4H8E6X8PvCuj6DpcCxWul2cVjH8vz7Yk2J/6BUSIkeJfG74KaJ8aPBN74W8RQNDu/fQXaL+9s7j+CVP8APzpX5m+NPhT8W/2M/HC6/pF3qGn28R2weI9Gdmt5V/uSr/B/D+6l/wDHq/afxDo8V/ZvLtb7REvy7P4v9ivP7m2iuYpYJ4lmib5GhmTejVHwkfCfC3w3/wCCuniHTbWG28c+CrTXXX5G1DSrn7K2PV4mR1dv+BLXsvh//grT8J76z3aroPijS7pf+WSW1vcJ/wABfzf/AGStnx5+xd8IPH1w9zeeEbbTbpm3tcaM72W7/gC/J/45Xkupf8Ev/AE00rWPifxFaI3+rWZ4Jdv/AJCSr90OaJ6l/wAPXPgt/wA+3in/AMF0X/x2j/h658Fv+fbxT/4Lov8A47XhOpf8EstPmkX+zviLcW0W3LJdaOtw3/fSSpWd/wAOqx/0VD/ygf8A3VR7hfNE+iP+Hr3wV/59fFH/AILov/jtMuP+CsHwZht2ZdM8W3Lf88otOt93/j9xXhul/wDBLDSYfN/tL4h3d4P4fsulLBt/76lerv8Aw618K/8AQ76x/wCAsVHukXidhr3/AAV/8JWzy/2N8Ptb1IK37r+0L6K13/723zdv/j1fPvxa/wCCoXxW8fG9tPDqWPgfSZ12Itj/AKReqv8A18P/ABf7SIle++G/+Ca3wu0aQS6le6/rzD/lnNcpGn/kJFb/AMer1zwT+yr8KfAflNpHgXS3uIvu3F9F9tlV/wC/vl37KfNEOaJ+Xfw5+BPxP/aC1o32maXqOpC8l3z69qhZbd3/AIne4f77f7u5q/UD9mX9nTT/ANn3wS+kWcn9qa1eN9o1PU44tvnt/AiJ/cT+D/fdv469hsNHnm8qC2ttifcXYuxFrvtH0eDR7fbH88rfef8AvVnzcwc3MeU+JvDdp4q8P6loeqwedp+o20tpPE/8Ssmx6+Bf+Cfvjq+/Zb/bauvh9r0/k6brczeG7ln+RHn37rK4/wCBttVf9m4r9Wryzgv4niniV0r8vP8AgqJ8F7rwN408L/E/RWkiivGWxuriIbWiuovnt3/32Td/36q4hE/aGivHf2V/jRB+0B8A/CPjiIoLy+tlTUI1THl3kf7q4X/vtG2/7LLXsVWbBRRRQAUUUUAFFFFABRRRQAUUUUAFFFFABRRRQAUUUUAFFFFABRRRQBUubiKzgeeaVYYY13M7NtVVr86Lr/grhNrXizWtM8C/BjWPHOi6bNLCmo6ffP5s8W/ZFN5S2r+Ur7W+V/8AZ/3a63/gq9+0snws+Dp+HWi3Kx+KPGUTxXBRsPbab92Z/wDtr/qv90y/3a0P2EP2ef8Ahn/4H6fFqFp9n8Va9s1DVfM+/Ezf6m3/AOAJ/wCPu9AHl95/wVI+M00bfY/2adWgl/geb7bKn/pOtZn/AA9G/aA/6N3uP/AO/wD/AIivvCs9Ne0x7jyF1K083ds8nz037/7lRzEcx8Hyf8FafjTGzK3wJRWX7ytFe/8AxFM/4e2/Gn/ohUX/AH6vf/iK/QOijmDmPz8/4e2/Gn/ohUX/AH6vf/iKl1j/AIK8fEfT9Ila4+Bz6bO0RRLu4up/JWUr8r7Wt/8Ax3dX3g+vaZDceQ2oWiSq2zyXnTfvq9RzBzH4H/Bfxtqnwr+MWj+Pr7wtdeJrrTZ5btbS4EsXm3DI+12bY33Xbf8A8Ar7X07/AIKweIPtiDUvg5c/Zdv/AC6ajLv/APHrev0ZrPfXtMS48htStElVtnkvOm/fQB8Gf8PY/wDqjet/+DH/AO56p3P/AAV00i3u/Iu/hPfxSrwyzamu5f8AgPlV+h9FAH59f8PdPA//AETrWP8AwJgpj/8ABXDwK/3vhvq3/f8Agr76ude0yzlaKfULSGVfvI86I61epgfAFn/wVp+HkkjfafhzrUKbfvRPby//ABFWv+HtHwt/6ELxH/36tf8A47X3lNDFcxPFLEs0TfeR13o1c/ND4TtpXili0aGVfvI6xI60iT4t/wCHtHwt/wChC8R/9+rX/wCO0L/wVq+F0f3fAviT/v1a/wDx2vuL/hGNI/6BVl/4CrR/wjGkf9Aqy/8AAVaAPiKH/grb8L/MTd4K8UIu75mSK1/+O1oL/wAFbfg7H93w142/8ALP/wCSq+wrzwH4a1Jka58OaTcuv3XmsYn/APZKpXPw98D2du8s/hrw/DEv3nmsbdE/9AoKPk3/AIe5fB//AKF3xx/4AWf/AMlUf8Pcvg//ANC744/8ALP/AOSq+r7PwN4C1Lf9j8PeG7nb97ybO3fb/wCOVZ/4Vj4O/wChS0T/AMF0X/xFMZ8j/wDD3L4P/wDQu+OP/ACz/wDkquD/AGj/ANvP4JfH74I+IvB8ll4mtr2+tvOsHuNPi/cXSfPE7ssr/wAS7G2/wu9fen/CsfB3/QpaJ/4Lov8A4isz/hWnw38Qts/4RXwpqTxfwf2day7f/HKAPza/4J0/t3aB+y3oPivwr47j1a58O308Wo6f/ZkCSvBcbdku5WdPldEi/wC+P9qvtGx/4LCfAW5bEqeKrMf35tKTb/45K1d54h/Ze+EXiZFTUvhr4Xm2rsVodKiif/vtER64LxJ+wz+zzrsosZ/BWm2F78qollqMtrL/AN8LL/tUuYXMdBYf8FXf2dLpVabxZqNnu6rNot0dv/fCNXc6f/wUG/Z5vI2Zfipo6qrbf3yTxf8AoSV8433/AASr+CV5dPJEfElmjf8ALGHU02L/AN9xO9crq3/BKX4M2K+U3jXxVp9w/wA6/a76z+7/ALv2daOYOY+2NF/bC+CXiCSKGx+LHhB5pE3IkuswRMf++2X5v9mu/wDD/wATPCPi5tuheKtE1p/u7dO1GK4/9BavzavP+CQfgVpP9F8deIoV2/8ALWCCX/2VKxLj/gj1pm1vsnxTu7aXf+7abRVbb/5MJV8xfMfrbRX5A/Eb4HfGL9gbwQ/xD8EfGfVNa0+xvIvt+j3Fm8VoySvs3ywvcSo3z7V+7u+f71foH+x5+0lD+1D8FLDxekUOnarFK2n6rYwt5iQXUezds/2XR0dfTf8AxUAe90UUUAFFFFABRRRQAUUUUAFFFFABRRRQAVyPxC8Z6R8NPBOt+Ktem+yaRo9rLe3M3oqrn5f9r+Fa66vy0/4K7/tILeNpvwM8Pst3dzzW99rht23Ordbe12f3m+SX/v1QB4/+zzpWqft7/toa18UvFVjt8NaLPFfPZu26KNU+SxtP9r7m5v7+x/79fqHr2sQaDpN3fTtsSJXevIv2QPgDF+zr8D9H8PzRRpr90v27WJV/ium++m/+6ibE/wCAf7decftfftmeGPgfKdDa2/4SDX2i3xaTE2xFVv4pX/hX/wAfqDGR8++AtF+KH/BRjxFrmp3PjO98EfDOxm+zQadbu7NP/Fs2IyLK/wBzcz/d3/Kles6L/wAElvhTYq/9p+IfFGqOyrt2XNvEq/8AkKvC/gj8Tfjt4V8GWuk/Dn4Btb+GkaW4gkmtbz97ub5286V13/8A2H+xXr6/tCftIWsO6b9nrUCifeddQZE/9BplnV/8MI+Efhz4q0fVfD3jzx5Zy2c8V29l/a/7qXa+/wCd1RG+f7leRWniD4o/8FEPHGuafofjOXwJ8K9En+z+ba7kbUf+AJs819ib9jvtTcleq/HL9rTSvgL4S0uXxJp/2zxpqNskreH7W5x5T7Pm3y7fuq/y7tvz/wByvnP4GfFz4zaL4durb4WfAXyvDl7fS6jv8i8eLzWRPuSs6r9xE+7QT7x75ov/AASZ+Flmzyav4o8UaozL2nt7dN397/VPWnqn/BPnwR4IbT9Q8OePvHOjvazq0sVvq+1GRfm/hRHX/gNcjD8eP2jraBmvv2ebl9v33hvHiX/2atz4sfte2nwS8B6NP4n0X/iudQtUvP8AhF7W6/49d/8Az1l2fKv8P3PvVHvB7x5fouo/FP8A4KHeNPEcFj44m8CfCXRbn7JF9k3K98v+38yea7JtZ97bU3p8temaL/wSc+FNo7vqvijxNqjOv/LOeCJN397/AFVeG/BP4ufGvS/DMkfwy+Aqnw7e3cuorN5F46SSy7QzJK7qrdET5P7letQ/HT9ouztWa+/Z5uXZfvvDeeUn/s1WV7x2s3/BPnwV4FvtP1TQPiD480S4tZVl+zxav/r9r/7KI6fxf9915Hd+M/ix+3V8XfEvhHw94xb4ffDrw1O1pd3VqzrLefO6fPtdPNd9jvs3qiJ/tff9a+KX7U9j8Efhvour+ONN+zeM9Ug86LwtaXXmur/x7pf4VX+//wB8bq+a/g38a/i1DaavdfCv4EZ0XWdQl1Ca4kgvLhJJpf8Ap4Z1X0+Vf/ZqRJ7zov8AwSZ+GCztNq/izxRq8rL82y4gi3N/e/1TtWhrf/BOnwB4TitZfD/jnx5oVxH91LTV0+ZV/wC2XyVyNn8eP2jra33X37PN3M6r8zxTvEn/AI/vrpviD+1xbfBv4aaLqvjrQ/sfjjU4vOj8IWt7umiTe2x5Zdvyr8v9z73y/NsqfeD3jyt/EnxP/be+J2u+B/D3jO58FfC3w1J9hnvjJK8t4its/etv33Er7Xfa7bdv3vn+/wCj6L/wSl+E9tI8ur+L/EmqM6/8s7m3i+b+9/qnrxD4L/Gb4zW+j6lcfDP4EL/Y2s6jLqbXBtbp4ZZJcM2yZnVdv3dm30r1nT/jj+0rHb7bz9nm5ml/v2148S/98fNVle8dnf8A/BOnwH4bhiu/D/xD8daDLb/w2OtJ839z/ll8tfWXhW/a80lFZmd4v3LO7b91eSeA9S17WPCGm33ifRl8Pa7cRb7rTEn837K+/wC5v/vbNm//AG69g8N2H2DS4lb70vztUEcxoSOyROyLvdV+5/er8q/g/wDBfxb/AMFDvHXi/wAWePPGF1pGl6TefZ10lUaZ7d33bLeJW+SJVT+L7zN/33X6o3l5BYWstzcyrDbxK80sztsRUT771+XFn+3fdaP8ZfGEvwQ+FkF9L4qvlmk+0vdXU2oyxb1S4S3i2eVv3/Mif8Cqyz37w/8A8EqPhZoUbM3iPxjc3Tf8tYb6K3+X+58kVehfBD9mqx+A/wAUb2bSPGvi/VdKntvs6aPrOp/aLVPkV9+zYnzJtdF/3q8t0f8Aau/aja18y8/Z0abd93yWlt//ABx99ekfAL4ofEjx94m1KT4g/DyfwJLayW/2b7Rc+a91v37/AOD5dmxP++6REjV/b00fxPrX7Lni9fDFzNb3tvFFd3SQMUlltYnR5UV/9z5/9xNlfMH7L/8AwTj8FfED4V+FvG+teMNcmuNZsPtD2+jSxWsUe7/llv2uzbP4/wDar9G7m1W8tZYJfuSrsavzH+IH7YGs/s7fFbxD8LvhX4SsxYWWrMiWbvPK8t7Lt85LeJX+RWf7iJ/F/vbaCz608D/s+Sfs+Xl+nh7x34q1HSNTtdi6frd+t1FbSr/y1i+VGR//AEP/AIAlfCH7JP7Gdn+0D438dWfxG8SaponiLw5eRJd6ZEyfbpWffvleWXd8vyffXf8Ae3f3N/0FYftAftL39nC+o/s+6heN/C32mWL/AMcfey0ftE/FuX4I+FfCXxbXwZ/ZvxE1CJNJuIJ7l4vIR182W3uNv/HwiPF8n/fVBJ634X/Yg0X4T6xYeIPBnjvxvp13p8n2hrK51VJ7S8X+OKWLZ8618jfGD9nO7+MH7eH9jeMvEE+l6L4sR7vTdTxvZkii/wCPSLf8qMjI3yf3dv8Afrsvhr+2J+0J8SbH+0tI+DkniTR9zKl3pouIom2/f2yvuRq9M0jxT4r+JWg68fir8IdS8JtoMa65pLLcu00txb73/dSptaKVdqbP7256ANrTv+CcfhXwfpiy+GPiH8Q9H1qBVeK9s9aSL51/2Eir6d8E6lPc6TFbX1y15e28SJLcOiI8/wDt7E+SvzZ8E/8ABSD40/EjxIdH8LeAbTXZ2VpU0+yS4luBF3Zn3/7nz7a96+Hfx3+N/wDwm2iR+JfgPqmi6FcXCw3+pxXfm/Z4W+R5tuz7qfe/CgPePp74teALb4qfDLxR4Ru9qRazp0tjvf8A5ZO6fI//AAB9j/8AAK/Ov/gk38Yrn4TftA6/8KdeLWcXiVWt0t5f+WWpWu/5P9ncnmr/ALypX6hKyuu5fnRq/HP9vLwvqX7Pv7Yx8XeHy1jLfT2/ifT5VH3LpX/e/wDkaJ2/4HREqJ+8lFfn/wCIP+Cwnwn8PyWcEWgeJNWlks7W7nawWAwwSyxJK8G95VZ2Tdsb5fvq1afhX/gsF8DNemtrfU7fxR4caVtryX2npLFH8396KV2/8dqyz7toryf4a/tQ/Cf4wNDB4R+IOia3dzNtSxS8SK7b/t3fbL/47XrFABRRRQAUUUUAFFFFABRRRQB518dfi7pHwI+FPiLxzrZzZaTbb1h/inlb5Yol/wBp3ZVr8l/2Dfhrq/7T37SXiD4x+NV+3W2mXzajKzL8k+oS/NEi/wCzEvz/AOxtirpv+Cqn7QWr/Fv4xaf8D/C6Nc2GiXkCzw27bmvNSlT5E/7ZLLt/33f+7X2/+zT8FLH9nz4M6F4OtvLe7tYvtGo3cP8Ay3vW+eV//ZE/2ESokTI7rxJqv9m2D7f9bL8i1+WviPxN8Gvhb+1d4n8f+MNan+JF1Fd+dY+HNJsPOW1uvlXNxLK6xN5IV1VE3fNs+7s217P/AMFEf2mNU8D6TZeEfDUskOu+IIm3XUTfvba037Pl/wBqV967/wDYf/Zr0L9jX9iPwr8KvhzpmseMPDum67461SJLi5m1G2W4+wbtjpbxK/yK6fxv97dv+bbsoIOQ8N/8Fa/hrf3KR6z4Y8Q6REzf8fEPlXCr/v8Azo//AHzur6E8G/tH+A/jd4fu5PBGuLrCRbEnXa8UsG/+/E3zf363/E37Pfww8WWcses+APDN4rLsaZtKt/OT/cfZvSvjz9sD4iaJ+yZ8L7fwt8OdMsfD9/4gnmigl0+LyHgiRE824+T78vzoiu3/ALJUgedfGzxH8JfBH7XVx488b683jKLToIPL8I6Xb/aHiuok2Kkrs6RIiMm/Zvd9330r1/Q/+CuXw3ur7ytT8H+JLC13bEuIfIm2p/tJvT/2apP2Df2IfD3h/wAA2nj34jaDba94n15Uu7W01aBbhLC3f7nyP8vmvv3u7/c+RPkffX1d4g+Bfw18QW0q6v4D8M3cTLtZ7jSoG2L/AL+z5Koo8/8AA/7UPgj49WdxF4P1mC88pVmntH3RXESf7Sts+SviX4ueIPhH4D/a21rxz491dvHaWzQPa+FNJtfNeC6iiiX/AEqVmSLaux28pHf5/vr/AH/Q/wBsTxx4a/ZZ+G7+H/hroNj4W1bxVLLEtxpq+VNDbxbN8u/7+/59qf3d7/3K739iH9iPw94L8BWXi/4g+HrPXvGuuKl8sOq2/n/2dE3zImxv+Wv8bt97+D/eZETH0f8A4K5fDm4uvK1Dwf4k0233bUlh8iXb/vpvT/2avdfA/wC0p4R+POl3H/CH6zbX6QbXnt9rrcR/3Nytsau38TfAv4Ya9Zy/254A8L3kW35nuNJgd/8AgD7N6V8mftReNvDv7KXwpmsPh5oel+HNb8RTPFZrYweU8SBPnuPl++ybkRd/8TrUBI8y/aivvhLpf7T+leKfiDr8viSy0ewhhn8GaZB9ouGlUysiuzOkSxfOjMrtvf8AubXr1HR/+CuHw3a8S2vPBniOwsFbYssP2eXYn+5vSoP2Cf2J9Fj8G2/xJ+I+lQ+Idd11ften6fq0f2hLaBvuTMjffll+98/3U2/x19g6x8Efh1rsDR6l4D8M30W3ZtuNHgb5f++Kos8/8CftW+A/jva3Ft4M1mO8uFi3z2twjxXESf8AXJv/AEOviP8AaLvvg7pf7Ub+MPiD4lk8W2um21un/CF6PbfaJftEQ/1M8rOkSxb/AJnXdu+dk2V6l+1Z4g8MfslfCnUIvhr4f03wxrvie5+yQXGnxbJYolRt82/7zbE+7/ceXdWt+wT+xToej+A7T4h/EbQ7bXfFWvL9us7PVo1uEsrV/uOyP8nmv9/e/wB3ei/I++giJDov/BW74bveJbXngzxDpunq21Jbf7PLtT/c3p/47X0P8Mv2svh58aLe4/4QzV/7Surdd8tlLE0EsS/32Vvm2f7ddhrXwL+G/iaBodU8A+Gb5WXb/pGlQN/4/s+SuK0H4Y+DPhjcXtp4M8Oab4etZW/e/YYER5dn99/vv/HUhI6rR7Ztc1n978+5vOlr0Ouf8H2H2awe5ZfnuP8A0CugoCJXv7CDUrO4s7mJZrS4ieGWF/4kf76V+bPgrxJ8Nf8AgnF8TPHaalf3ni3UtVSJNH0/TLVPtFnZ73f/AEiVmRPn+T7v9xH2/PX6TX9z9jsLif8Aurvr8ivhJ4Ui+Nn/AAUd1Sy8U2X9radFrmpS3VpdoHRorVJVt0dH+8vyRJtqzQ+lvDv/AAVo+GupSJHqvhrX9HLf8vG2K4iX/e2vu/8AHa9q8A/Hrwf8bpZdT8Ka9aav5Gx5IrfeksX9zfE/zr9yvR9S+Cfw71i3SC+8BeGby3Vdiw3Gj27pt/4GlcXpHwp8EfC29vbbwV4d03w/FdbGuf7Pg2+ayb/vv/sb/wDx+s5Gcj2qvlX9pL4C6J4e+LHhr9oa21KDw9L4VlS58Rb4ndL+yRNm9Nn/AC12fuv9ren92vqLTZvO020k/vRJXn/7RHgG5+KfwL8deFbKJZ7/AFHSriKzR32b7hE3xf8Aj6JTGfLUH/BXX4cyaw0Ung7xMmm7vlu1Nu0v/frf/wCz1uav8aPgl+2Fol74SGsxs2puPK0+7RrW9ilUfI0W/wC+y/7O+vN/+CVuh+DvE/g3x5omueHNLv8AxNY6mk039p2KSy/ZXh2Knzr91Hil+T/br68139nf4a6Tq1r4p0nwHoGk67YtvjurHTordl/h3/In3vm+9VSFI+XNK/ai0/8AYP8AAei/CrXvO8aavYebcWrWEflJHZyys8SSuzfe+/8AIu6t/wAM/wDBTX4V+Pglpr0Oo+E7jd8txewebF/31Fu/8eRa8A/4KSfDiTSPiB4X+ISWP2vRbqKKxvl/hMsTs6B3/wBuJtn/AGyr9FdE+G/wt+J3gvRNXXwL4Zv9H1Sxiu7VLjR7V/3UqI6fwf7lAz5g8B6R4F/Z/wDEnif46+B/EGn3nw9vNMl/tjSrIrcbrjzUdPsjr9xt/wAvlP8AKm//AL4oWf8AwVs8EalcPa33gzXbC1k+T7QjxTbV/vsu9K9v+Jv7OHheD4V+JfAPhzSbPQtH1u2l8qO3i/cx3Dfcl2f7Dojf8Ar5h/4Jo2fhy18QfEL4VeNfCmmv4ttZ/tSnU7OKV5Yk2xSwnev3UbY3+35rUAfWfwH/AGsvhj8YPs+kaD4usptYbd5GmXe+3uJf49iJLs3bfn+5vrxb/gq58Lf+Eq+C2j+NbaDfdeGL7ZOyrx9luNqMf+/q2/8A329fQl1+z/8ADzwn4y0zxro3gXQtN1fT2/4+LHT4rd03fLv+RPvfPs311/xO8DWfxU+GniPwrebfsmuadLab/wC7vT5H/wCAPsf/AIBUgfmh/wAE2f2X/hL+1Np3jXSvHNtfnxFo0tvc2z2d+0HmWsu5fuf7Dp/5FSvpzxl/wRd+GeqRlvDHjPxNoNzt2/6csF+m7+9t2xN/4/XxR/wTt+IF38Cv20tC0rWD9hi1aefwrqcLN92WR9qJ/wCBCRV+9tamp+I3xU/4JB/GPwRHcXfhW70nx3ZJ8yRWkn2W9b/tlL8n/fMrV5l4e/aM/aT/AGP/ABFDpuoax4o0RkX5dB8WRyz2ssX+xFP/AA/7UW3/AHq/oGrkPHXw58MfE/Q5dG8VaDYeI9Ll+9a6jbLKn++u77rf7S0AfB/7PP8AwWB8J+MPsWl/FXS/+EQ1NlVH1jT1afT5X/vsn+tg6j/nqv8AtrX6BeFfFWjeOdAtda8ParZ63pF0u6C+sZ1lhkX/AGXWvzP/AGmv+CP1vcW974h+Cl80Uyhnbwnq0/yv/s29w33f92X/AL7Wviv4QfH74s/sU/Ea/wBPtJLvw/dWk+zWfDOqxH7Pdbf4Xj/hbbjbKnzc/e20Af0Q0V87/sqfte+Cv2rvCf8AaGgynT/EFmR/afh66lVri1/21x/rYs/df/0Fvlr6IoAKKKKACvAP2z/2gIP2aPgLrvilCx1m6U6ZoqLs/wCP2VH8pvm/hTY0rf7le/1+Jn/BQ74va9+1F+1Za/DDwwWvNL8P3/8AYOnWq/KkuoM6rdTOcfwv8m7+FIt38TUAaf8AwTE+B158SPiRrfxh8T+ZfRaXPItncXR3tdalKN8sz7vv7Ef/AL7lRv4K/TrW7ae502WK2/1rVyvwX+FmlfBT4X+HfB2kKv2fS7VIZZtuzz5fvyyv/vvveu4rIyPmjxV+yLpPjb4zaP8AEbV7a5u9S0u2W3g0+WSJrXers8Uu37+5N3/oFeuJoOuJ91ZE/wBydP8A4uu7ooA4f+xNemV4maTZ/caf/wCzryP4lfsj6X8VviR4Y8Xa9bTXkuhK6R6e8kT2t18+9PNV/vbX/g/jr6UooA5F08Syf3v++oqq3Oj69eLtnVnT+48qV3FFAuU+cvG37KWkfEL4reGPHOuWcl5e+H4PKg0+ZontJX370d1/i2O7/wDjley7fE3/AD1X/wAhV1FFAzjL/Ste1LZ9p+dF/wBpK8j+L/7I+kfG7xR4V1TxPFJNbeH5ZXXT1kTyrrzdnyS/x7f3SV9H0UAc5bQ69bRRRRLbJFEuxVRUREWq+pabrmpLtlaNE/uI2xK6uigD53+KH7JukfFzxt4T8ReJYvtieHWlaPT3ZHt7rds/1q7PmVHT7v8AH/HXtSJ4h/562z1vUUAc5f2GvX8XlPLAifxeS2zdWYngy+3JuePZ/F81dtRQLlGQosMSRr8iKuxafRRQMhvLZby1lgf7jLsrwvRf2SdE8P8Ax3vfinY309nrt9YvaT28X+q3Ps/ep/Hu2Jtr3qigDnP+ESlf/W6lO/8AwH/7OhPBNtt+aed3/wCAV0dFAENnarZ2sUCszoq7PnqaiigDxfwz+zD4f8A/F7xJ8Q/CN1PpWpeIIPJ1DT9yfZGl3o7youz5Gd0/8fevQL/RNcv7fyp7yCZP7n3P/ZK6iigDynx58GYPiL4T1Pw5r1pBf6VqMTwzw7v/AB9P7jp99HpfhH8MtY+Dfw60Xwbpt9LqdhpMbxQXN55Xnbd7uiPtRPub9n/AK9VooA4/UrPXNSt/Knto3RW3q6sn/wAXXlupfs6Wlz8ZPDvxQgs7mw8T6MrRNLbsmy8iaF4tkq/xbN/3q+gqKAOM1WbXNSi8qW2ZIv7kK/erd8Npcw6WkVzEyOv3d/8AcrWooA/Gn/gol8Pbn4R/tWajrum7rCHXvK1+zlhOPKuN/wC9/wCBebE7/wDA1r9rvgh8SLb4xfCPwf42tdgTW9MgvnRD/qpWX97F/wAAfcn/AAGvg3/gq38K/wDhLPgZpXjG2i33vhW+/ev/ANOlxsif/wAi/Z//AB+uo/4I4fFr/hKfgLrXgW5k33nhXU98C/3bS63yp/5FS4/76WtTWJ+hNLSUtABXzh+1p+xd4N/at8Htb6pbrpfi21jc6b4jt4/30Df3Jf8AnrF/sf8AfO2vo+igD+bvTdW+IP7Hfx2mlV5tA8aeGbxop4X/ANVOvG5G/wCesUq/99KytX9AHwR+L2h/Hr4W+HvG+gPmw1SDzfKdtz20v3ZYn/20fctfBP8AwWW+B+n3PhPw18WrGNYdWs7pdD1HauPPt5Ud4Xb/AHHR0/7a/wCzT/8Agij8QLrUvA3xF8EXEoa10u/tdUtE/j/fq6S/8B/0eL/vtqAP03ooooAK/n88J6348+Gv7cnif/hFdM0nXvHUXiHWLKKLW9zwSy+bL5r796fNt3/Nu71/QHX4qft5abefAP8A4KBRfEOfSLhfD9/dafrMTW67FmRIkiulVz8vm7o34/21/vUAe4/8Ls/bN/6Jz8O/+/r/APybR/wuz9s3/onPw7/7+v8A/Jtef/8AD0D4f/8AQqeI/wDyB/8AHaP+HoHw/wD+hU8R/wDkD/47WXvGXvHcXnxi/bOuinl+BfAtkF/54yZ3f993bUWvxK/bPul3TaD4Fsh/dl5/9BmauH/4egfD/wD6FTxH/wCQP/jtZ/8Aw9K8K/8AQkax/wCBUVV7we8em/8ACxv2zf8AoD/D7/x7/wCO1VvPG37aNy26K38FWa7fuxKn/s7vXnn/AA9K8K/9CRrH/gVFR/w9K8K/9CRrH/gVFU+8HvHe/wDCYfts/wB/wd/3xFR/wmH7bP8Af8Hf98RVwX/D0rwr/wBCRrH/AIFRUf8AD0rwr/0JGsf+BUVHvB7x191r37bs1w7Rar4Ztk/55RRWuxf++0qD+2/24P8AoOeGf/Aey/8AjVcv/wAPSvCv/Qkax/4FRUf8PSvCv/Qkax/4FRVXvB7x2Frqv7bszbX8R+F7ZP70sFr/AOyxVXez/bfeRmT4keG0Vm+6lnZfL/5JVhWv/BUPwW7N9p8H67D/AHfKlgf/ANnSpf8Ah6B8P/8AoVPEf/kD/wCO0e8HvGx9g/bi/wCil+G//AOy/wDkKj7B+3F/0Uvw3/4B2X/yFWP/AMPQPh//ANCp4j/8gf8Ax2j/AIegfD//AKFTxH/5A/8AjtHvB7w//hD/ANtX/oqGk/8AfyL/AORaP+EP/bV/6KhpP/fyL/5Fpn/D0D4f/wDQqeI//IH/AMdq7a/8FPvhlJH+/wDD/i2CX+7Fa2rp/wClCUe8HvFZvBP7assTK/xR0sq3WNZ4kb/0lrO/4Vf+2Z/0VeH/AMGb/wDyPXW6X/wUq+El9I4ntvEmnbPum7sYm3f9+pWrVtf+ChvwXut3m6vqVtt/57aZL83/AHzvqfeD3jif+FN/tif9Fs0v/wAGNx/8iUf8Kb/bE/6LZpf/AIMbj/5Er0D/AIeC/BT/AKGO7/8ABZcf/EVVuv8Agoh8GbZl8rV9Suf+uOmS/wDs2yj3g944n/hTf7Yn/RbNL/8ABjcf/IlH/Cm/2xP+i2aX/wCDG4/+RK7H/h4z8G/+f/WP/Be1H/Dxn4N/8/8ArH/gvaj3g9447/hTf7Yn/RbNL/8ABjcf/IlH/Cm/2xP+i2aX/wCDG4/+RK6ub/gox8HoYXdLnW5m/upp3zN/329VP+Hlnwk/59vEn/gBF/8AHaPeD3jn/wDhTf7Yn/RbNL/8GNx/8iUf8Kb/AGxP+i2aX/4Mbj/5EroP+Hlnwk/59vEn/gBF/wDHaP8Ah5Z8JP8An28Sf+AEX/x2j3g945//AIU3+2J/0WzS/wDwY3H/AMiUf8Kb/bE/6LZpf/gxuP8A5ErTm/4Kb/CtJmRdD8Wyov8AGtna/N/5MU3/AIeefC7/AKAni/8A8A7X/wCSqPeD3irD8I/2xbW4WVfjRpfy/wB+/uGX/vlrSrn/AAr39s//AKLN4d/76/8AuKm/8PPPhd/0BPF//gHa/wDyVUV5/wAFPfhvGq/ZfDviib+95sFqn/tw9V7we8T/APCvf2z/APos3h3/AL6/+4qp6p4P/bY01l8j4n6XqW7/AJ9JIk2/9/bVKh/4egfD/wD6FTxH/wCQP/jtH/D0D4f/APQqeI//ACB/8do94PeKP9g/twf9D1bf9/7P/wCNUf2D+3B/0PVt/wB/7P8A+NVbf/gqH4D2vt8J+Inb+Hf9n/8Ai6pf8PSvCv8A0JGsf+BUVHvB75k+P/A/7ZPirwZqmkaz4jh13S7yBobrTUls988X93/VL/6FXF/8Et/iZN8Jf2urDw9qW+0tPEsFxoN1DcfL5VxnfDuX+95sXlf9ta9K/wCHpXhX/oR9Y/8AAqKvMPgl8VvBXj7/AIKHfDfxppvh19H0/VNYiS5sb2VHT+0JUeJJk2/9NXif/epxLjzH7s0UUVRQUUUUAfCf/BYbX7PS/wBlO3sbhFmuNS8Q2UNsv8SOiSys/wD3ym3/AIHXlH/BEfwbdW/h/wCJ/iyUqbS6urLSYOf4oklll/8ASiL/AMerwL/gpP8AtASftPftCaR4F8Exy67o/h930ywSx/ff2jqErr5rRbPvJ8kUS/7jt/HX6pfsm/s/2n7NfwL8P+B4PLl1KFPteq3iLj7Rey4Mrf8AAflRf9hEoA9uooooAKzNW0ex1uxks9Ts7e/tZfvW93EssTf8BatOigDk/wDhUvgf/oTPD/8A4K4P/iKhm+EPgWaNo5fBnh50ZdrK2lQfN/45XZUUAed/8M9/C7/omng//wAEFr/8RR/wz38Lv+iaeD//AAQWv/xFeiUUAeUf8Mm/BH/ojfgH/wAJew/+NUf8Mm/BH/ojfgH/AMJew/8AjVer0UAeJSfsY/Aqa4ErfCPwduY7jt0aBV/7520n/DFfwH/6JF4P/wDBTF/8TXt1FAHiP/DFfwH/AOiReD//AAUxf/E1h6z/AME/f2eNevftNz8KNFSXb92z821T/viJ1WvoqigD5p/4dv8A7N3/AES7T/8AwMuv/jtVbr/gmx+zhqEDpJ8LrSNG/wCeOo3sT/8AfS3FfUFFAHyn/wAOuv2Zv+iZ/wDle1T/AOSqP+HXX7M3/RM//K9qn/yVX1ZRQB8gv/wSl/ZvZuPB16v/AHGrz/47XPax/wAEgfgFqV489rb+JNKjb/l3tNV3Iv8A39R3/wDHq+36KAPgi/8A+CM3wOvNnk6342tNv/PDU7X5v++rVqyNS/4Ir/CBwps/GPje3/vfaLmzl/8AbdK/Q6igD86v+HJ/wr/6Hvxf/wB9Wv8A8ao/4cn/AAr/AOh78X/99Wv/AMar9FaKAPz0tP8Agiv8H41Y3fi/xxM/8P2e5s4h/wCkrVb/AOHLPwQ/6Grx9/4MLH/5Cr9AKKAPz/8A+HLPwQ/6Grx9/wCDCx/+Qqv2/wDwRw+BUNuqvqPjOZl/5atqdvub/vm3r7xooA+E/wDhzj8Bv+fvxh/4M4v/AJHp6/8ABHf4Dqys1z4ucK33H1OL5v8AyDX3TRQB8Uf8Oh/2ff8AoHeIP/Bw3/xNH/Dof9n3/oHeIP8AwcN/8TX2vRQB8XWf/BJP9nm1k3S6HrV5x92bWJdv/jm2r3/DqT9nH/oTdQ/8HV1/8dr7DooA+PP+HUn7OP8A0Juof+Dq6/8AjtX7X/glr+zTawkN8Pprt93+sm1zUd3/AI7cLX1pRQB8p/8ADrr9mb/omf8A5XtU/wDkqj/h11+zN/0TP/yvap/8lV9WUUAfMq/8E3/2cI1Vf+FXWB2/3r68b/2rXJ3v/BM34PWvxM8F+NPDFreeD5PDuoxXr6fpcrSw3zxSrLFv83eyfMi/c/h/76r7GrkfG3xK8I/Di0SfxZ4r0XwvA/3X1jUIrVW/3d7rQB11FfHvxE/4Kk/s++AVnFt4ovPF96pb/RPD9jLL/wCRZdkX/fL18l/E3/gs14v1520z4a+BbHRGdnijvtZuGv7hx/A6xJsVH/3mlWgD9WfE/irRvBOh3Ws69qtpomlWqb576+nWKKP/AHnavy9/a1/4KYX/AMWJrn4Y/AC1vr7+2d1jPrUNrJ9rvd/y+VZRffXcuV3uu7n5VX79eZ+Ff2V/2oP28desNd+JmqalpHh3dvj1DxGvkJErfxWunps/762or/36/SD9mT9iT4bfsu6Tnw9YHVPFEq/v/EmpIrXbc/di/hiTr8qf8C3UAeGf8E7/APgn+3wH2/EH4hWUEvj+4i2WGn/LImjxN95933fPf7vyfdT5f43r7+oooAKKKKACiiigAooooAKKKKACiiigAooooAKKKKACiiigAooooAKKKKACiiigAooooAKKKKACiivIPjZ+098M/wBnmxE/jfxVY6XOyb4dMRvNvp1/2IF+bb/tfdoA9fqrc3MVnA008qxRJ95nbaq1+YniD/gpl8Yvj14iuNE/Z3+Gcj2ceUbVtWg8+X2d/nWC3/4GzU2H9iH4zfH1zffH/wCM2pXNpM6u3h/RJ90S/wAX3NiW8T/7kT0AfZnjr9t74E/DOP8A4qH4o6AJlfy3t9Mn/tGVH/2orXzXX/gVeZ6v/wAFXf2ddNhuWh8U6lqjRLuRLLRbpWl/3fNRP/HttfLfx0039m/9ieyt9B0z4cWPjr4hXlqjxWmuf6eir/BNcebvRd7fwxIu/wD2VqP4K/sB658YdQh8a/GSz0/wnpU7bovA3hzTotLVk/g+0eQqbP8Ax6X++yUAfVOk/wDBV79nXUobdpvFOpaW0q5ZL3RbpjF/veUj/wDju6voX4e/G7wB8XrVZvB3jLR/EZaPf5On3ySyov8AtxffX/gS18weOP2NfgFrWjpYXfgbS9PeGD7PFNo2+3uE/wBt3R/mf/bl37v46/Of9pv4TfDf9nzxLFefDD4mapD4ns5fl0lJfNu7V/43+1W+zytv9x/nqOYjmP34or8tv2I/+Cl2rD+yfC3xwklg028/0fSPHN3C0SSup2+VdP8Adb/rr/D/AB/3q9y/4KKfttah+y34d0zQvCL2reOtfV5YmuI/NWwtF+X7Rt/id3+VN3y/I/8Ad+ayz6J+LX7Q3w3+Btj9q8eeMdL8P7l82K1uJt11MvTdFbpulf8A4CtfCPxp/wCCzuh6a01h8L/CMmty/cXVvEDfZ7f/AIDbp87L/vOlfOv7Lv7FfxA/bs1fUfiL498T6hb+HppmWfX7xmuL2/lQfct1bjanCbvup91Vb+H9KPgz/wAE7/gd8Emiu9O8JxeJNUVf+Qn4mK383rvVWXykb/aRFoA/Ny3+OH7an7W0jQeGpPFD6bL8n/FP2y6RZJu/ga6+T/x+Wtr4d/8ABHf4zeM7iK88a65ong6Cdt9z5s7ajfJ/wCL90/8A39r9pPurtWn0AfBHwy/4I7/B/wAIeTP4q1HWPHN0jb3Saf7FaP8A9sovn/8AItfWfw2+B3w8+DNk8HgjwZo/hwsmySbT7NEnlX0ll++//A2r0SigAooooAKKKKACiiigAooooAKKKKACiiigAooooAKKKKACiiigAooooAKKKKACiiigAooooAKKKKACs3UdTtdJtLi7vZ47a1gieWS4mfYkaryzM38K8VpV+SP/AAVl/a01a88TP8EvDF80OlW0aS+Imt2O65nf5orX/cRdjt/eZ/8AYoAm/a4/4KneIPE3iGfwX8CGNvaNL9kbxGsHm3d5LuC7LOL+FTz8zKzNv+XZj57P7Ov/AATnufE15N45+P8Ad3eva7qTfaf7EuLx3fc38d3cb9zt/sI3+9u+5Xbf8E//ANi+D4NeHrTx54usVm8calFvtreZf+QTbsn3P+ur/wAX9z7n9/d9o1HMRzGfoOg6Z4X0i00rSNPttK0y1VIYLS0iSKKJE/gRErQooqST8r/CvirwZ4c/4KOfELXvjJffZ002/u30VtQid4kmV0S0d/8AYW3+ZN/y/cavoD4p/wDBRz4YeHIbpNO1yXxJdr8i6do0T7G/37hti7f9x3r3H41/sm/DP9oC7gvfFmhGbVI18pdSsZXt7jb/AHXZfvr/AL9cJ4S/4Jw/AvwrqkWof8IrNrEsD71i1a+lni/4FF91v9x91WWfGMHxa+Pn7bniCTw94D06Twt4aZmS5ktZHit4omUf8fd7t+b/AHUVd+/7jV01t8J/hT+ynr9n4Xj0aT4+fHS62rB4eFv/AMS+xd/n3Mnz/cT5vm3Nxv8A3Stur37/AIKC/H64/Zn+FOi+GfBFvHoWq+JWuLeC6sI0hWwt4tnmvFt+6zeair/d+dvv16V+y98AvD/7NXw8t1vGjufGuqRJd6/rDy/aJbq4b5nTf/zyR2+T+/8Ae+89IR5v8O/2ONa+JGuWXjv9ofUoPEmq28brYeC7QbNH0mL+5t+6+z/Y+T5PmeWvPv8AgpT+z/qHxgm0/wAfeFoptV1fRrH+z7yyX52ntVd2R4l/vIzv/vJ/ufP6j+1D+3N4Q+DVhcabBKuteJW+7o9pL86/9fD/APLJf9j79eS/sseEfjn+0D8UtK+JnjXWtS8M+ArORryz0mF2ghv+PkiSD+KL/pq+7d/D97eoSem/8EhP2iNJ8UfCWX4S3skdr4i8Pyz3dnFt2/bLKWXzWf8A2nSWV93+y6V+i9fjD+314Lk/ZT/aA8EfFj4YsPCupap9ouXWzXZEl1FsEr7Pu7ZUm2un3X+f+9X6c/sp/H7S/wBpb4LaF41sES2nmX7NqFkpJ+y3qf62L/d+6y/7DpVmp7LRRRQAUUUUAFFFFABRRRQAUUUUAFFFFABRRRQAUUUUAFFFFABRRRQAUUUUAFFFFABRRRQAUUUUAFFFFABRRRQBla9rlt4f0TUNVu3WK0soHuJXZv4UXdX4jfsFeDW/aT/ay1rx14sC6i+nPL4inS4+YS3ssv7r/gKO7P8A9slr9f8A9o/xNp/hP4I+LdS1e3abSIrTZebG5W3d0SV/+AIzt/wCvxU/ZO+LkX7IH7S9/beJ1ni0S483RdTdEx5S+ajxXWz+NPkRv9x320AftFRVfTdSs9YsLe+0+5gv7K4iSaC4t5UeKVH+46On36sVkZBRRRQAUUUUAeR/tLfs1+Gv2mfBKaJrbNaahZs9xpmqxpvls5XT+5/Er/JuX+LYlfHi/wDBO/48yWz+H5fjYieD44vKihS8vfmT+49v9zb/AMDav0fooA+Tv2ff+CdPw/8AgzqK63r07ePvEUbborvU7fyrSBv762+5/m/23dv9nbX1c7rbRuzMqRKvzO/3FSvPfit8ffBXwXjtY/Eeqf8AE1vP+PHRLGJ7rULz/rlbp83/AAP7lfPXjLQ/iR+1UptfGZm+G3w383d/wi9jPu1PVE/6fbhfliT7n7pd3+39xHoA8b+LU1v+3B+1Alzanf8ACX4eRPFdam7f6PeMj7pdn/XXYq/7kW7+JUr2X/giu1z/AMKg+Ia4keyXX4nh3j5N32dd+P8Aa27P/Ha8h+OHj63ij039m/4CaRHca5qzfYb1dLX5bVHX5083++6f62V/uJv3/N9z9F/2Uf2fdN/Zp+Ceg+C7LbcXsStc6neqmz7Vev8A61/93+Ff9lFqolRPaKKKKssKKKKACiiigAooooAKKKKACiiigAooooAKKKKACiiigAooooAKKKKACiiigAooooAKKKKACiiigAooooA53xx4R0/x14N13wvqS79N1mxuLG6T1ilRkf8A9Cr8Ida+Dt74x8ZX/wAKfFlzb+H/AIweFW/szT7jUf3VvrtrF/qYXf8A567NnlS/xxbE/hVq/oAr5I/bU/YP0H9qfTo9c024i8MfETTo9tnrGz91cqp+SK42fNt/uuvzJ/tfdoA/Kf4e/Hr42/sY+JTo0ovdMsomfd4d15XksZF3/M0Xzf3v44m/76r6++Gv/BW7wjqlvFB448I6poV78qPcaS6Xtu3y/O+x9jJ/u/PXlH/C5viD+ze4+Hv7SngG48SaCuYbbU7y3S6eVR/clc+VdJ/wLcv8X9ytyx+G/wCyJ8ZIjJpGo2nhvUGO54xqMthKv/bKd9ny/wCwtSSfXXhX9uj4DeLZoorP4kaXbTS/9BNZbBF/3nnRErv4fjx8NJokli+InhR4nXerprVrsb/x+vhCf/gmH4FvY1l0/wAYa6In+dXZYJUZf+AqtMg/4Jc+EI5kMnjXWni/iRbeJWqPdI90+1te/ay+C/hu1ae8+KPhV0VtrLY6rFdS/wDfETu1efeIP+CjnwB0G33ReM5dVl/599P0y6d/++3RE/8AH6+bf+GHPgD8PXln8U+Nbh/I/wBbDqetW9qi/wDAFRH/APH6qw+Nv2O/g/FM2m6VYeIb5djeT9guNUd/9pXuP3S/8AdaoD2W2/4KPN471L7H8LPg94q8cpnY93cSpYRI3+06JKi/8C21pabN+0N8VlRvGPiXS/hZo7fJLpng6JJdQlX/AG7qXzVi/wCAV4nYftn/ABB+K7nS/gh8Gr/V7eEiFLua1luEi/u70i/dRf8AApa7Tw5+wt+0t+0My3Pxc+IC+AdDkX5tF09lluPlxs3xQMsXr87ys3+zQV7xcuPHfwC/ZZa4l/tOzvPE83/H1cRTNqOq3T/x+bL87J/wJ0WufsNS/aB/bYsktPhx4Xk+HHw7vpdk/izVpvKlnh/6ZfxMv/XJW+cf61fmr6z+Bv8AwTh+DHwNe3vYtC/4SzX4yrHVfEgW6dG/2ItvlJ/3xu/2q+qUhWNVVV2qv3VWjlDlPAP2V/2N/A37Kvh6O28P2v8AaniKdMah4jvol+13H+yv/PKPP8C/8C3N81fQlFFWWFFFFABRRRQAUUUUAFFFFABRRRQAUUUUAFFFFABRRRQAUUUUAFFFFABRRRQAUUUUAFFFFABRRRQAUUUUAFFFFABRRRQBka5oemeINLm0/V9OtdV0+cbZbW9gSaJ/95G+WvnHx1/wTZ/Z58d75JfANvolwzbvN0G4lsv+A7Efyv8Ax2vqWigD4L1L/gj38HpFb+yfEXjPQZWbdvt9RiZdv9z5oqgsf+COfwqj3Lq3jHxxrUP/ACzhlvoEVG/vf6mvvuigD4t8O/8ABJf9nzRbqKW50jW9a8ttxi1HVn2t/veVsr2fwR+x78FPhzIJfD/wz8PWl2iMq3M9mt1Ku7/bl3tXtdFAEEcKwxrHEqoirtVV/hqeiigAooooAKKKKACiiigAooooAKKKKACiiigAooooA//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 name="Picture 16" descr="Screen Clipping"/>
          <p:cNvPicPr>
            <a:picLocks noChangeAspect="1"/>
          </p:cNvPicPr>
          <p:nvPr/>
        </p:nvPicPr>
        <p:blipFill>
          <a:blip r:embed="rId2"/>
          <a:stretch>
            <a:fillRect/>
          </a:stretch>
        </p:blipFill>
        <p:spPr>
          <a:xfrm>
            <a:off x="6092189" y="3425189"/>
            <a:ext cx="7621" cy="7621"/>
          </a:xfrm>
          <a:prstGeom prst="rect">
            <a:avLst/>
          </a:prstGeom>
        </p:spPr>
      </p:pic>
      <p:pic>
        <p:nvPicPr>
          <p:cNvPr id="1028" name="Picture 4">
            <a:extLst>
              <a:ext uri="{FF2B5EF4-FFF2-40B4-BE49-F238E27FC236}">
                <a16:creationId xmlns:a16="http://schemas.microsoft.com/office/drawing/2014/main" id="{A9B9517D-5C29-43EF-B57F-B176A167BE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3174" y="849608"/>
            <a:ext cx="4063772" cy="2782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2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0358-3EED-46FC-A1D3-C989C671874D}"/>
              </a:ext>
            </a:extLst>
          </p:cNvPr>
          <p:cNvSpPr>
            <a:spLocks noGrp="1"/>
          </p:cNvSpPr>
          <p:nvPr>
            <p:ph type="title"/>
          </p:nvPr>
        </p:nvSpPr>
        <p:spPr>
          <a:xfrm>
            <a:off x="5536734" y="609600"/>
            <a:ext cx="3737268" cy="1320800"/>
          </a:xfrm>
        </p:spPr>
        <p:txBody>
          <a:bodyPr>
            <a:normAutofit/>
          </a:bodyPr>
          <a:lstStyle/>
          <a:p>
            <a:r>
              <a:rPr lang="en-US">
                <a:cs typeface="Calibri Light"/>
              </a:rPr>
              <a:t>Mapped</a:t>
            </a:r>
            <a:endParaRPr lang="en-US"/>
          </a:p>
        </p:txBody>
      </p:sp>
      <p:sp>
        <p:nvSpPr>
          <p:cNvPr id="3" name="Content Placeholder 2">
            <a:extLst>
              <a:ext uri="{FF2B5EF4-FFF2-40B4-BE49-F238E27FC236}">
                <a16:creationId xmlns:a16="http://schemas.microsoft.com/office/drawing/2014/main" id="{6FB7229B-2700-40B4-AD8E-A56B103D1210}"/>
              </a:ext>
            </a:extLst>
          </p:cNvPr>
          <p:cNvSpPr>
            <a:spLocks noGrp="1"/>
          </p:cNvSpPr>
          <p:nvPr>
            <p:ph idx="1"/>
          </p:nvPr>
        </p:nvSpPr>
        <p:spPr>
          <a:xfrm>
            <a:off x="5209563" y="1458687"/>
            <a:ext cx="5274369" cy="4582676"/>
          </a:xfrm>
        </p:spPr>
        <p:txBody>
          <a:bodyPr vert="horz" lIns="91440" tIns="45720" rIns="91440" bIns="45720" rtlCol="0" anchor="t">
            <a:normAutofit/>
          </a:bodyPr>
          <a:lstStyle/>
          <a:p>
            <a:pPr>
              <a:lnSpc>
                <a:spcPct val="90000"/>
              </a:lnSpc>
            </a:pPr>
            <a:r>
              <a:rPr lang="en-US" sz="2000" dirty="0">
                <a:ea typeface="+mn-lt"/>
                <a:cs typeface="+mn-lt"/>
              </a:rPr>
              <a:t>Scaffolding language and content of assessments through optional workshops (Fenton-Smith and Humphreys, 2015) mapped to core module assignments: Mastering Sociology Assignments and Mastering Academic Language.</a:t>
            </a:r>
          </a:p>
          <a:p>
            <a:pPr>
              <a:lnSpc>
                <a:spcPct val="90000"/>
              </a:lnSpc>
            </a:pPr>
            <a:r>
              <a:rPr lang="en-US" sz="2000" dirty="0">
                <a:ea typeface="+mn-lt"/>
                <a:cs typeface="+mn-lt"/>
              </a:rPr>
              <a:t>Developing assessment literacy: marking criteria, task rubrics, genre analysis of assignments (literature review, research proposal, essay).</a:t>
            </a:r>
          </a:p>
          <a:p>
            <a:pPr>
              <a:lnSpc>
                <a:spcPct val="90000"/>
              </a:lnSpc>
            </a:pPr>
            <a:r>
              <a:rPr lang="en-US" sz="2000" dirty="0">
                <a:ea typeface="+mn-lt"/>
                <a:cs typeface="+mn-lt"/>
              </a:rPr>
              <a:t>Language and writing consultations: feedback on draft assignments.</a:t>
            </a:r>
            <a:endParaRPr lang="en-US" sz="2000" dirty="0"/>
          </a:p>
        </p:txBody>
      </p:sp>
      <p:pic>
        <p:nvPicPr>
          <p:cNvPr id="5" name="Picture 4" descr="Floorplan on a table">
            <a:extLst>
              <a:ext uri="{FF2B5EF4-FFF2-40B4-BE49-F238E27FC236}">
                <a16:creationId xmlns:a16="http://schemas.microsoft.com/office/drawing/2014/main" id="{B1218A0A-B3FF-4D7E-80F5-ED921AF44485}"/>
              </a:ext>
            </a:extLst>
          </p:cNvPr>
          <p:cNvPicPr>
            <a:picLocks noChangeAspect="1"/>
          </p:cNvPicPr>
          <p:nvPr/>
        </p:nvPicPr>
        <p:blipFill rotWithShape="1">
          <a:blip r:embed="rId2">
            <a:extLst>
              <a:ext uri="{28A0092B-C50C-407E-A947-70E740481C1C}">
                <a14:useLocalDpi xmlns:a14="http://schemas.microsoft.com/office/drawing/2010/main" val="0"/>
              </a:ext>
            </a:extLst>
          </a:blip>
          <a:srcRect l="26724" r="17816" b="-1"/>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
        <p:nvSpPr>
          <p:cNvPr id="10" name="Isosceles Triangle 9">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036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8882-F3FB-4984-9507-1B1439972CF5}"/>
              </a:ext>
            </a:extLst>
          </p:cNvPr>
          <p:cNvSpPr>
            <a:spLocks noGrp="1"/>
          </p:cNvSpPr>
          <p:nvPr>
            <p:ph type="title"/>
          </p:nvPr>
        </p:nvSpPr>
        <p:spPr/>
        <p:txBody>
          <a:bodyPr/>
          <a:lstStyle/>
          <a:p>
            <a:r>
              <a:rPr lang="en-US"/>
              <a:t>Inclusive</a:t>
            </a:r>
            <a:endParaRPr lang="en-US" dirty="0"/>
          </a:p>
        </p:txBody>
      </p:sp>
      <p:sp>
        <p:nvSpPr>
          <p:cNvPr id="3" name="Content Placeholder 2">
            <a:extLst>
              <a:ext uri="{FF2B5EF4-FFF2-40B4-BE49-F238E27FC236}">
                <a16:creationId xmlns:a16="http://schemas.microsoft.com/office/drawing/2014/main" id="{9CA219F3-ABD8-4564-887A-D9C1F44D8EAD}"/>
              </a:ext>
            </a:extLst>
          </p:cNvPr>
          <p:cNvSpPr>
            <a:spLocks noGrp="1"/>
          </p:cNvSpPr>
          <p:nvPr>
            <p:ph idx="1"/>
          </p:nvPr>
        </p:nvSpPr>
        <p:spPr>
          <a:xfrm>
            <a:off x="677333" y="1284515"/>
            <a:ext cx="9326638" cy="4756848"/>
          </a:xfrm>
        </p:spPr>
        <p:txBody>
          <a:bodyPr vert="horz" lIns="91440" tIns="45720" rIns="91440" bIns="45720" rtlCol="0" anchor="t">
            <a:noAutofit/>
          </a:bodyPr>
          <a:lstStyle/>
          <a:p>
            <a:pPr marL="0" indent="0">
              <a:buClr>
                <a:srgbClr val="874EA9"/>
              </a:buClr>
              <a:buNone/>
            </a:pPr>
            <a:r>
              <a:rPr lang="en-US" dirty="0"/>
              <a:t>Carefully packaged, </a:t>
            </a:r>
            <a:r>
              <a:rPr lang="en-US" dirty="0">
                <a:ea typeface="+mn-lt"/>
                <a:cs typeface="+mn-lt"/>
              </a:rPr>
              <a:t>communicated</a:t>
            </a:r>
            <a:r>
              <a:rPr lang="en-US" dirty="0"/>
              <a:t> and timed ALL</a:t>
            </a:r>
            <a:r>
              <a:rPr lang="en-US" dirty="0">
                <a:ea typeface="+mn-lt"/>
                <a:cs typeface="+mn-lt"/>
              </a:rPr>
              <a:t> interventions:</a:t>
            </a:r>
            <a:r>
              <a:rPr lang="en-US" dirty="0"/>
              <a:t> </a:t>
            </a:r>
          </a:p>
          <a:p>
            <a:r>
              <a:rPr lang="en-US" dirty="0"/>
              <a:t>not remedial but integral part of course (Fenton-Smith and Humphreys, 2015), 'advancing in the discipline‘ </a:t>
            </a:r>
            <a:r>
              <a:rPr lang="en-GB" dirty="0">
                <a:ea typeface="+mn-lt"/>
                <a:cs typeface="+mn-lt"/>
              </a:rPr>
              <a:t>(Alexander et al, 2017),  how to do learning </a:t>
            </a:r>
            <a:r>
              <a:rPr lang="en-GB" i="1" dirty="0">
                <a:ea typeface="+mn-lt"/>
                <a:cs typeface="+mn-lt"/>
              </a:rPr>
              <a:t>in the subject </a:t>
            </a:r>
            <a:r>
              <a:rPr lang="en-GB" dirty="0">
                <a:ea typeface="+mn-lt"/>
                <a:cs typeface="+mn-lt"/>
              </a:rPr>
              <a:t>(Haggis, 2006) </a:t>
            </a:r>
            <a:r>
              <a:rPr lang="en-GB" dirty="0" err="1">
                <a:ea typeface="+mn-lt"/>
                <a:cs typeface="+mn-lt"/>
              </a:rPr>
              <a:t>eg.</a:t>
            </a:r>
            <a:r>
              <a:rPr lang="en-GB" dirty="0">
                <a:ea typeface="+mn-lt"/>
                <a:cs typeface="+mn-lt"/>
              </a:rPr>
              <a:t> think, read, speak, listen and write like a sociologist.</a:t>
            </a:r>
            <a:endParaRPr lang="en-US" dirty="0">
              <a:ea typeface="+mn-lt"/>
              <a:cs typeface="+mn-lt"/>
            </a:endParaRPr>
          </a:p>
          <a:p>
            <a:pPr>
              <a:lnSpc>
                <a:spcPct val="110000"/>
              </a:lnSpc>
              <a:spcBef>
                <a:spcPct val="20000"/>
              </a:spcBef>
              <a:spcAft>
                <a:spcPts val="600"/>
              </a:spcAft>
              <a:buClr>
                <a:srgbClr val="874EA9"/>
              </a:buClr>
            </a:pPr>
            <a:r>
              <a:rPr lang="en-US" dirty="0">
                <a:ea typeface="+mn-lt"/>
                <a:cs typeface="+mn-lt"/>
              </a:rPr>
              <a:t>scaffolded ‘safe’ spaces to talk about sociological topics framed by critical social theory:  ‘bounded learning communities’ based on Wenger and Lave’s ‘communities of practice’ (Wilson et al, 2004) </a:t>
            </a:r>
            <a:r>
              <a:rPr lang="en-US" dirty="0" err="1">
                <a:ea typeface="+mn-lt"/>
                <a:cs typeface="+mn-lt"/>
              </a:rPr>
              <a:t>eg.</a:t>
            </a:r>
            <a:r>
              <a:rPr lang="en-US" dirty="0">
                <a:ea typeface="+mn-lt"/>
                <a:cs typeface="+mn-lt"/>
              </a:rPr>
              <a:t> Café </a:t>
            </a:r>
            <a:r>
              <a:rPr lang="en-US" dirty="0" err="1">
                <a:ea typeface="+mn-lt"/>
                <a:cs typeface="+mn-lt"/>
              </a:rPr>
              <a:t>Sociologique</a:t>
            </a:r>
            <a:r>
              <a:rPr lang="en-US" dirty="0">
                <a:ea typeface="+mn-lt"/>
                <a:cs typeface="+mn-lt"/>
              </a:rPr>
              <a:t>.</a:t>
            </a:r>
          </a:p>
          <a:p>
            <a:pPr>
              <a:buClr>
                <a:srgbClr val="874EA9"/>
              </a:buClr>
            </a:pPr>
            <a:r>
              <a:rPr lang="en-US" dirty="0">
                <a:ea typeface="+mn-lt"/>
                <a:cs typeface="+mn-lt"/>
              </a:rPr>
              <a:t>flexible modes of delivery (Andon et al, 2019) </a:t>
            </a:r>
            <a:r>
              <a:rPr lang="en-US" dirty="0" err="1">
                <a:ea typeface="+mn-lt"/>
                <a:cs typeface="+mn-lt"/>
              </a:rPr>
              <a:t>eg.</a:t>
            </a:r>
            <a:r>
              <a:rPr lang="en-US" dirty="0">
                <a:ea typeface="+mn-lt"/>
                <a:cs typeface="+mn-lt"/>
              </a:rPr>
              <a:t> F2F and online, self-study (asynchronous) ALL </a:t>
            </a:r>
            <a:r>
              <a:rPr lang="en-US" dirty="0"/>
              <a:t>resources and synchronous workshops, repeated sessions. </a:t>
            </a:r>
          </a:p>
          <a:p>
            <a:pPr>
              <a:buClr>
                <a:srgbClr val="874EA9"/>
              </a:buClr>
            </a:pPr>
            <a:r>
              <a:rPr lang="en-GB" dirty="0"/>
              <a:t>balance of planned and flexible content: responsive to immediate needs e.g. Q&amp;A sessions. </a:t>
            </a:r>
          </a:p>
          <a:p>
            <a:pPr marL="0" indent="0">
              <a:buClr>
                <a:srgbClr val="874EA9"/>
              </a:buClr>
              <a:buNone/>
            </a:pPr>
            <a:r>
              <a:rPr lang="en-US" dirty="0"/>
              <a:t>Student</a:t>
            </a:r>
            <a:r>
              <a:rPr lang="en-US" dirty="0">
                <a:ea typeface="+mn-lt"/>
                <a:cs typeface="+mn-lt"/>
              </a:rPr>
              <a:t> agency:</a:t>
            </a:r>
          </a:p>
          <a:p>
            <a:r>
              <a:rPr lang="en-US" dirty="0">
                <a:ea typeface="+mn-lt"/>
                <a:cs typeface="+mn-lt"/>
              </a:rPr>
              <a:t>negotiating, setting up and leading study groups, Academic Reading Circles and café discussions.</a:t>
            </a:r>
            <a:endParaRPr lang="en-US" dirty="0"/>
          </a:p>
          <a:p>
            <a:pPr>
              <a:buClr>
                <a:srgbClr val="874EA9"/>
              </a:buClr>
            </a:pPr>
            <a:endParaRPr lang="en-US" dirty="0"/>
          </a:p>
        </p:txBody>
      </p:sp>
    </p:spTree>
    <p:extLst>
      <p:ext uri="{BB962C8B-B14F-4D97-AF65-F5344CB8AC3E}">
        <p14:creationId xmlns:p14="http://schemas.microsoft.com/office/powerpoint/2010/main" val="304008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83664-782A-43E8-B96F-97766474DFC7}"/>
              </a:ext>
            </a:extLst>
          </p:cNvPr>
          <p:cNvSpPr>
            <a:spLocks noGrp="1"/>
          </p:cNvSpPr>
          <p:nvPr>
            <p:ph type="title"/>
          </p:nvPr>
        </p:nvSpPr>
        <p:spPr/>
        <p:txBody>
          <a:bodyPr/>
          <a:lstStyle/>
          <a:p>
            <a:r>
              <a:rPr lang="en-US">
                <a:cs typeface="Calibri Light"/>
              </a:rPr>
              <a:t>What works</a:t>
            </a:r>
            <a:endParaRPr lang="en-US"/>
          </a:p>
        </p:txBody>
      </p:sp>
      <p:sp>
        <p:nvSpPr>
          <p:cNvPr id="3" name="Content Placeholder 2">
            <a:extLst>
              <a:ext uri="{FF2B5EF4-FFF2-40B4-BE49-F238E27FC236}">
                <a16:creationId xmlns:a16="http://schemas.microsoft.com/office/drawing/2014/main" id="{42CB7031-0592-4D70-B78A-B68CBA4E7BCB}"/>
              </a:ext>
            </a:extLst>
          </p:cNvPr>
          <p:cNvSpPr>
            <a:spLocks noGrp="1"/>
          </p:cNvSpPr>
          <p:nvPr>
            <p:ph idx="1"/>
          </p:nvPr>
        </p:nvSpPr>
        <p:spPr>
          <a:xfrm>
            <a:off x="677334" y="1334965"/>
            <a:ext cx="9372573" cy="4941548"/>
          </a:xfrm>
        </p:spPr>
        <p:txBody>
          <a:bodyPr vert="horz" lIns="91440" tIns="45720" rIns="91440" bIns="45720" rtlCol="0" anchor="t">
            <a:normAutofit/>
          </a:bodyPr>
          <a:lstStyle/>
          <a:p>
            <a:r>
              <a:rPr lang="en-US" dirty="0">
                <a:ea typeface="+mn-lt"/>
                <a:cs typeface="+mn-lt"/>
              </a:rPr>
              <a:t>Tutors build an understanding of each others' disciplines (Wingate &amp; Tribble, 2012), creating a “uniformity of purpose” (Fenton-Smith and Humphreys, 2015: 46).</a:t>
            </a:r>
          </a:p>
          <a:p>
            <a:pPr marL="631825" indent="0">
              <a:buNone/>
            </a:pPr>
            <a:r>
              <a:rPr lang="en-US" dirty="0">
                <a:solidFill>
                  <a:schemeClr val="tx1"/>
                </a:solidFill>
                <a:cs typeface="Calibri" panose="020F0502020204030204"/>
              </a:rPr>
              <a:t>“</a:t>
            </a:r>
            <a:r>
              <a:rPr lang="en-US" b="0" i="0" dirty="0">
                <a:solidFill>
                  <a:schemeClr val="tx1"/>
                </a:solidFill>
                <a:effectLst/>
              </a:rPr>
              <a:t>working alongside you has increased my interest in skills, AI etc. Specifically, it has made me much more receptive to the idea that these are an integral part of the academic experience and cannot be treated as an 'add on’.” (</a:t>
            </a:r>
            <a:r>
              <a:rPr lang="en-US" dirty="0">
                <a:solidFill>
                  <a:schemeClr val="tx1"/>
                </a:solidFill>
                <a:cs typeface="Calibri" panose="020F0502020204030204"/>
              </a:rPr>
              <a:t>AI lead)</a:t>
            </a:r>
          </a:p>
          <a:p>
            <a:pPr marL="0" indent="0">
              <a:buNone/>
            </a:pPr>
            <a:endParaRPr lang="en-US" dirty="0">
              <a:solidFill>
                <a:schemeClr val="tx1"/>
              </a:solidFill>
              <a:cs typeface="Calibri" panose="020F0502020204030204"/>
            </a:endParaRPr>
          </a:p>
          <a:p>
            <a:r>
              <a:rPr lang="en-GB" dirty="0"/>
              <a:t>Tutors jointly reinforce key messages about learning in the discipline (Alexander et al, 2017; Webster, 2019) </a:t>
            </a:r>
            <a:r>
              <a:rPr lang="en-GB" dirty="0" err="1"/>
              <a:t>eg.</a:t>
            </a:r>
            <a:r>
              <a:rPr lang="en-US" dirty="0">
                <a:ea typeface="+mn-lt"/>
                <a:cs typeface="+mn-lt"/>
              </a:rPr>
              <a:t> managing extensive reading, academic integrity, criticality.</a:t>
            </a:r>
            <a:endParaRPr lang="en-US" dirty="0"/>
          </a:p>
          <a:p>
            <a:pPr marL="719138" indent="0">
              <a:buNone/>
            </a:pPr>
            <a:r>
              <a:rPr lang="en-GB" dirty="0"/>
              <a:t>“Group work in the class are working effectively. During the discussion Alison and Carly will take part in every group to listen views from the group, they would give us clear and brief conclusion and lead us to </a:t>
            </a:r>
            <a:r>
              <a:rPr lang="en-GB" strike="sngStrike" dirty="0"/>
              <a:t>a correct way to think the question</a:t>
            </a:r>
            <a:r>
              <a:rPr lang="en-GB" dirty="0"/>
              <a:t> have critical thinking.” [student’s self-correction] </a:t>
            </a:r>
          </a:p>
          <a:p>
            <a:pPr marL="0" indent="0">
              <a:buNone/>
            </a:pPr>
            <a:endParaRPr lang="en-GB" dirty="0"/>
          </a:p>
        </p:txBody>
      </p:sp>
    </p:spTree>
    <p:extLst>
      <p:ext uri="{BB962C8B-B14F-4D97-AF65-F5344CB8AC3E}">
        <p14:creationId xmlns:p14="http://schemas.microsoft.com/office/powerpoint/2010/main" val="8360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952A5-7BB9-428A-9648-E48397AEF073}"/>
              </a:ext>
            </a:extLst>
          </p:cNvPr>
          <p:cNvSpPr>
            <a:spLocks noGrp="1"/>
          </p:cNvSpPr>
          <p:nvPr>
            <p:ph type="title"/>
          </p:nvPr>
        </p:nvSpPr>
        <p:spPr>
          <a:xfrm>
            <a:off x="2786047" y="609600"/>
            <a:ext cx="6487955" cy="1320800"/>
          </a:xfrm>
        </p:spPr>
        <p:txBody>
          <a:bodyPr>
            <a:normAutofit/>
          </a:bodyPr>
          <a:lstStyle/>
          <a:p>
            <a:r>
              <a:rPr lang="en-US" dirty="0">
                <a:cs typeface="Calibri Light"/>
              </a:rPr>
              <a:t>Tensions and Challenges </a:t>
            </a:r>
            <a:endParaRPr lang="en-GB" dirty="0"/>
          </a:p>
        </p:txBody>
      </p:sp>
      <p:pic>
        <p:nvPicPr>
          <p:cNvPr id="20" name="Picture 19" descr="Many question marks on black background">
            <a:extLst>
              <a:ext uri="{FF2B5EF4-FFF2-40B4-BE49-F238E27FC236}">
                <a16:creationId xmlns:a16="http://schemas.microsoft.com/office/drawing/2014/main" id="{7421A0BD-845A-463A-8F3D-B96814D9DE66}"/>
              </a:ext>
            </a:extLst>
          </p:cNvPr>
          <p:cNvPicPr>
            <a:picLocks noChangeAspect="1"/>
          </p:cNvPicPr>
          <p:nvPr/>
        </p:nvPicPr>
        <p:blipFill rotWithShape="1">
          <a:blip r:embed="rId2">
            <a:duotone>
              <a:prstClr val="black"/>
              <a:schemeClr val="tx2">
                <a:tint val="45000"/>
                <a:satMod val="400000"/>
              </a:schemeClr>
            </a:duotone>
          </a:blip>
          <a:srcRect l="69043" r="6703" b="-2"/>
          <a:stretch/>
        </p:blipFill>
        <p:spPr>
          <a:xfrm>
            <a:off x="20" y="10"/>
            <a:ext cx="2734036" cy="6876278"/>
          </a:xfrm>
          <a:custGeom>
            <a:avLst/>
            <a:gdLst/>
            <a:ahLst/>
            <a:cxnLst/>
            <a:rect l="l" t="t" r="r" b="b"/>
            <a:pathLst>
              <a:path w="2734056" h="6858000">
                <a:moveTo>
                  <a:pt x="0" y="0"/>
                </a:moveTo>
                <a:lnTo>
                  <a:pt x="1674254" y="0"/>
                </a:lnTo>
                <a:lnTo>
                  <a:pt x="2734056" y="6850199"/>
                </a:lnTo>
                <a:lnTo>
                  <a:pt x="2734056" y="6858000"/>
                </a:lnTo>
                <a:lnTo>
                  <a:pt x="842596" y="6858000"/>
                </a:lnTo>
                <a:lnTo>
                  <a:pt x="0" y="1191846"/>
                </a:lnTo>
                <a:close/>
              </a:path>
            </a:pathLst>
          </a:custGeom>
        </p:spPr>
      </p:pic>
      <p:sp>
        <p:nvSpPr>
          <p:cNvPr id="24" name="Isosceles Triangle 23">
            <a:extLst>
              <a:ext uri="{FF2B5EF4-FFF2-40B4-BE49-F238E27FC236}">
                <a16:creationId xmlns:a16="http://schemas.microsoft.com/office/drawing/2014/main" id="{58CB4BA4-5207-43FB-9FA5-62223EF715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1191846"/>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36A0CA6-7F82-4006-892F-21B57375A6A1}"/>
              </a:ext>
            </a:extLst>
          </p:cNvPr>
          <p:cNvSpPr>
            <a:spLocks noGrp="1"/>
          </p:cNvSpPr>
          <p:nvPr>
            <p:ph idx="1"/>
          </p:nvPr>
        </p:nvSpPr>
        <p:spPr>
          <a:xfrm>
            <a:off x="2514600" y="1497762"/>
            <a:ext cx="7772400" cy="5055437"/>
          </a:xfrm>
        </p:spPr>
        <p:txBody>
          <a:bodyPr>
            <a:noAutofit/>
          </a:bodyPr>
          <a:lstStyle/>
          <a:p>
            <a:pPr marL="0" indent="0">
              <a:lnSpc>
                <a:spcPct val="120000"/>
              </a:lnSpc>
              <a:buNone/>
            </a:pPr>
            <a:r>
              <a:rPr lang="en-US" dirty="0"/>
              <a:t>Conflict and power struggles of academic discourse </a:t>
            </a:r>
            <a:r>
              <a:rPr lang="en-US" dirty="0" err="1"/>
              <a:t>socialisation</a:t>
            </a:r>
            <a:r>
              <a:rPr lang="en-US" dirty="0"/>
              <a:t> (Wingate, 2015). </a:t>
            </a:r>
            <a:endParaRPr lang="en-US" i="1" dirty="0"/>
          </a:p>
          <a:p>
            <a:pPr>
              <a:lnSpc>
                <a:spcPct val="120000"/>
              </a:lnSpc>
            </a:pPr>
            <a:r>
              <a:rPr lang="en-US" dirty="0"/>
              <a:t>Shared understanding of purpose and value of ALL and balancing core content with academic literacies: </a:t>
            </a:r>
          </a:p>
          <a:p>
            <a:pPr marL="457200" lvl="1" indent="0">
              <a:lnSpc>
                <a:spcPct val="120000"/>
              </a:lnSpc>
              <a:buNone/>
            </a:pPr>
            <a:r>
              <a:rPr lang="en-US" sz="1800" dirty="0"/>
              <a:t>“I'm also interested in trying to embed some of the stuff we covered more directly into existing UG and FY modules and have been sounding out convenors in search of potential space. Needless to say some are very protective of their substantive content but others are more receptive and </a:t>
            </a:r>
            <a:r>
              <a:rPr lang="en-US" sz="1800" dirty="0" err="1"/>
              <a:t>realise</a:t>
            </a:r>
            <a:r>
              <a:rPr lang="en-US" sz="1800" dirty="0"/>
              <a:t> skills might be part of the solution to narrowing the attainment gap(s).” (AI lead)</a:t>
            </a:r>
          </a:p>
          <a:p>
            <a:pPr marL="446088" lvl="1" indent="-446088">
              <a:lnSpc>
                <a:spcPct val="120000"/>
              </a:lnSpc>
            </a:pPr>
            <a:r>
              <a:rPr lang="en-US" sz="1800" dirty="0"/>
              <a:t>Shared communication: access to information and resources, managing mixed messages, occluded academic practices and School barriers to learning (Haggis, 2006; Hallett, 2013) e.g. assignment requirements, labelling of ‘open door’ and ‘drop-in’ sessions.</a:t>
            </a:r>
          </a:p>
          <a:p>
            <a:pPr marL="457200" lvl="1" indent="0">
              <a:lnSpc>
                <a:spcPct val="120000"/>
              </a:lnSpc>
              <a:buNone/>
            </a:pPr>
            <a:endParaRPr lang="en-US" sz="1800" dirty="0"/>
          </a:p>
          <a:p>
            <a:pPr marL="457200" lvl="1" indent="0">
              <a:lnSpc>
                <a:spcPct val="90000"/>
              </a:lnSpc>
              <a:buNone/>
            </a:pPr>
            <a:endParaRPr lang="en-US" sz="1800" dirty="0"/>
          </a:p>
        </p:txBody>
      </p:sp>
    </p:spTree>
    <p:extLst>
      <p:ext uri="{BB962C8B-B14F-4D97-AF65-F5344CB8AC3E}">
        <p14:creationId xmlns:p14="http://schemas.microsoft.com/office/powerpoint/2010/main" val="2804610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4952A5-7BB9-428A-9648-E48397AEF073}"/>
              </a:ext>
            </a:extLst>
          </p:cNvPr>
          <p:cNvSpPr>
            <a:spLocks noGrp="1"/>
          </p:cNvSpPr>
          <p:nvPr>
            <p:ph type="title"/>
          </p:nvPr>
        </p:nvSpPr>
        <p:spPr>
          <a:xfrm>
            <a:off x="1333502" y="609600"/>
            <a:ext cx="8596668" cy="1320800"/>
          </a:xfrm>
        </p:spPr>
        <p:txBody>
          <a:bodyPr>
            <a:normAutofit/>
          </a:bodyPr>
          <a:lstStyle/>
          <a:p>
            <a:r>
              <a:rPr lang="en-US">
                <a:cs typeface="Calibri Light"/>
              </a:rPr>
              <a:t>Tensions and Challenges </a:t>
            </a:r>
            <a:endParaRPr lang="en-GB" dirty="0"/>
          </a:p>
        </p:txBody>
      </p:sp>
      <p:sp>
        <p:nvSpPr>
          <p:cNvPr id="29"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5D01546-F529-4910-8CB1-66076F643C5F}"/>
              </a:ext>
            </a:extLst>
          </p:cNvPr>
          <p:cNvSpPr>
            <a:spLocks noGrp="1"/>
          </p:cNvSpPr>
          <p:nvPr>
            <p:ph idx="1"/>
          </p:nvPr>
        </p:nvSpPr>
        <p:spPr>
          <a:xfrm>
            <a:off x="1333502" y="1611087"/>
            <a:ext cx="8596668" cy="4430276"/>
          </a:xfrm>
        </p:spPr>
        <p:txBody>
          <a:bodyPr>
            <a:normAutofit/>
          </a:bodyPr>
          <a:lstStyle/>
          <a:p>
            <a:pPr marL="0" indent="0">
              <a:buNone/>
            </a:pPr>
            <a:r>
              <a:rPr lang="en-US" sz="2000" dirty="0">
                <a:ea typeface="+mn-lt"/>
                <a:cs typeface="+mn-lt"/>
              </a:rPr>
              <a:t>Diverse content, language and skills needs of students: </a:t>
            </a:r>
          </a:p>
          <a:p>
            <a:r>
              <a:rPr lang="en-US" sz="2000" dirty="0">
                <a:ea typeface="+mn-lt"/>
                <a:cs typeface="+mn-lt"/>
              </a:rPr>
              <a:t>95% of School’s PGT students from different educational background with EAL and limited disciplinary background. </a:t>
            </a:r>
          </a:p>
          <a:p>
            <a:r>
              <a:rPr lang="en-US" sz="2000" dirty="0">
                <a:ea typeface="+mn-lt"/>
                <a:cs typeface="+mn-lt"/>
              </a:rPr>
              <a:t>Academic requirements and language main stressors for EAL students (Haggis, 2006; Fenton-Smith and Humphreys, 2017).</a:t>
            </a:r>
          </a:p>
          <a:p>
            <a:r>
              <a:rPr lang="en-US" sz="2000" dirty="0">
                <a:ea typeface="+mn-lt"/>
                <a:cs typeface="+mn-lt"/>
              </a:rPr>
              <a:t>Language barrier to intercultural communication between ‘home’ and Chinese students: reinforces ‘them and us’ identities rather than ‘we’re all in this together’?</a:t>
            </a:r>
          </a:p>
          <a:p>
            <a:pPr marL="719138" indent="0">
              <a:buNone/>
            </a:pPr>
            <a:r>
              <a:rPr lang="en-US" sz="2000" b="0" i="0" u="none" strike="noStrike" dirty="0">
                <a:effectLst/>
              </a:rPr>
              <a:t>“Both, Alison is so nice and patient so is Sophia. They encourage me a lot, which makes me have the courage to speak English without afraid of making mistakes.”</a:t>
            </a:r>
            <a:r>
              <a:rPr lang="en-US" sz="2000" b="0" i="0" dirty="0">
                <a:effectLst/>
              </a:rPr>
              <a:t>​ (Chinese student)</a:t>
            </a:r>
            <a:endParaRPr lang="en-US" sz="2000" dirty="0"/>
          </a:p>
          <a:p>
            <a:pPr marL="0" indent="0">
              <a:buNone/>
            </a:pPr>
            <a:endParaRPr lang="en-US" dirty="0">
              <a:ea typeface="+mn-lt"/>
              <a:cs typeface="+mn-lt"/>
            </a:endParaRPr>
          </a:p>
        </p:txBody>
      </p:sp>
      <p:sp>
        <p:nvSpPr>
          <p:cNvPr id="30"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76418842"/>
      </p:ext>
    </p:extLst>
  </p:cSld>
  <p:clrMapOvr>
    <a:masterClrMapping/>
  </p:clrMapOvr>
</p:sld>
</file>

<file path=ppt/theme/theme1.xml><?xml version="1.0" encoding="utf-8"?>
<a:theme xmlns:a="http://schemas.openxmlformats.org/drawingml/2006/main" name="Facet">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0</TotalTime>
  <Words>1486</Words>
  <Application>Microsoft Macintosh PowerPoint</Application>
  <PresentationFormat>Widescreen</PresentationFormat>
  <Paragraphs>63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Trebuchet MS</vt:lpstr>
      <vt:lpstr>Wingdings 3</vt:lpstr>
      <vt:lpstr>Facet</vt:lpstr>
      <vt:lpstr>    We are all in this together!: Collaborating on an inclusive approach to academic literacy in the discipline.     </vt:lpstr>
      <vt:lpstr>Academic Language and Literacies (ALL) approach</vt:lpstr>
      <vt:lpstr>Contextualised</vt:lpstr>
      <vt:lpstr>Embedded</vt:lpstr>
      <vt:lpstr>Mapped</vt:lpstr>
      <vt:lpstr>Inclusive</vt:lpstr>
      <vt:lpstr>What works</vt:lpstr>
      <vt:lpstr>Tensions and Challenges </vt:lpstr>
      <vt:lpstr>Tensions and Challenges </vt:lpstr>
      <vt:lpstr>Building relationships of trust and understanding</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Hugh Whitby</cp:lastModifiedBy>
  <cp:revision>271</cp:revision>
  <dcterms:created xsi:type="dcterms:W3CDTF">2013-07-15T20:26:40Z</dcterms:created>
  <dcterms:modified xsi:type="dcterms:W3CDTF">2021-03-26T11:27:59Z</dcterms:modified>
</cp:coreProperties>
</file>