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5" autoAdjust="0"/>
    <p:restoredTop sz="94091" autoAdjust="0"/>
  </p:normalViewPr>
  <p:slideViewPr>
    <p:cSldViewPr snapToGrid="0" snapToObjects="1" showGuides="1">
      <p:cViewPr>
        <p:scale>
          <a:sx n="55" d="100"/>
          <a:sy n="55" d="100"/>
        </p:scale>
        <p:origin x="-1016" y="1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4000" b="0" i="0" u="none" strike="noStrike" kern="1200" spc="0" baseline="0">
                <a:solidFill>
                  <a:schemeClr val="tx1">
                    <a:lumMod val="65000"/>
                    <a:lumOff val="35000"/>
                  </a:schemeClr>
                </a:solidFill>
                <a:latin typeface="+mn-lt"/>
                <a:ea typeface="+mn-ea"/>
                <a:cs typeface="+mn-cs"/>
              </a:defRPr>
            </a:pPr>
            <a:r>
              <a:rPr lang="en-US" sz="4000" dirty="0">
                <a:solidFill>
                  <a:srgbClr val="0070C0"/>
                </a:solidFill>
              </a:rPr>
              <a:t>Necessary language skills for EMI</a:t>
            </a:r>
            <a:r>
              <a:rPr lang="en-US" sz="4000" baseline="0" dirty="0">
                <a:solidFill>
                  <a:srgbClr val="0070C0"/>
                </a:solidFill>
              </a:rPr>
              <a:t> </a:t>
            </a:r>
            <a:r>
              <a:rPr lang="en-US" sz="4000" dirty="0">
                <a:solidFill>
                  <a:srgbClr val="0070C0"/>
                </a:solidFill>
              </a:rPr>
              <a:t>courses mentioned by </a:t>
            </a:r>
            <a:r>
              <a:rPr lang="en-US" sz="4000" baseline="0" dirty="0">
                <a:solidFill>
                  <a:srgbClr val="0070C0"/>
                </a:solidFill>
              </a:rPr>
              <a:t>colleges</a:t>
            </a:r>
            <a:r>
              <a:rPr lang="en-US" sz="4000" dirty="0">
                <a:solidFill>
                  <a:srgbClr val="0070C0"/>
                </a:solidFill>
              </a:rPr>
              <a:t> </a:t>
            </a:r>
          </a:p>
        </c:rich>
      </c:tx>
      <c:overlay val="0"/>
      <c:spPr>
        <a:noFill/>
        <a:ln>
          <a:noFill/>
        </a:ln>
        <a:effectLst/>
      </c:spPr>
      <c:txPr>
        <a:bodyPr rot="0" spcFirstLastPara="1" vertOverflow="ellipsis" vert="horz" wrap="square" anchor="ctr" anchorCtr="1"/>
        <a:lstStyle/>
        <a:p>
          <a:pPr>
            <a:defRPr lang="ja-JP"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[BALEAP.xlsx]Sheet1!$B$23</c:f>
              <c:strCache>
                <c:ptCount val="1"/>
                <c:pt idx="0">
                  <c:v>Writing</c:v>
                </c:pt>
              </c:strCache>
            </c:strRef>
          </c:tx>
          <c:spPr>
            <a:solidFill>
              <a:schemeClr val="accent1"/>
            </a:solidFill>
            <a:ln>
              <a:noFill/>
            </a:ln>
            <a:effectLst/>
          </c:spPr>
          <c:invertIfNegative val="0"/>
          <c:cat>
            <c:strRef>
              <c:f>[BALEAP.xlsx]Sheet1!$C$22:$E$22</c:f>
              <c:strCache>
                <c:ptCount val="3"/>
                <c:pt idx="0">
                  <c:v>Humanities &amp; Social Sciences</c:v>
                </c:pt>
                <c:pt idx="1">
                  <c:v>Med. Pharm. Health</c:v>
                </c:pt>
                <c:pt idx="2">
                  <c:v>Engineering &amp; Science</c:v>
                </c:pt>
              </c:strCache>
            </c:strRef>
          </c:cat>
          <c:val>
            <c:numRef>
              <c:f>[BALEAP.xlsx]Sheet1!$C$23:$E$23</c:f>
              <c:numCache>
                <c:formatCode>General</c:formatCode>
                <c:ptCount val="3"/>
                <c:pt idx="0">
                  <c:v>33</c:v>
                </c:pt>
                <c:pt idx="1">
                  <c:v>33</c:v>
                </c:pt>
                <c:pt idx="2">
                  <c:v>50</c:v>
                </c:pt>
              </c:numCache>
            </c:numRef>
          </c:val>
          <c:extLst>
            <c:ext xmlns:c16="http://schemas.microsoft.com/office/drawing/2014/chart" uri="{C3380CC4-5D6E-409C-BE32-E72D297353CC}">
              <c16:uniqueId val="{00000000-F950-4C65-B9EA-6308F6B0C891}"/>
            </c:ext>
          </c:extLst>
        </c:ser>
        <c:ser>
          <c:idx val="1"/>
          <c:order val="1"/>
          <c:tx>
            <c:strRef>
              <c:f>[BALEAP.xlsx]Sheet1!$B$24</c:f>
              <c:strCache>
                <c:ptCount val="1"/>
                <c:pt idx="0">
                  <c:v>Oral Communication</c:v>
                </c:pt>
              </c:strCache>
            </c:strRef>
          </c:tx>
          <c:spPr>
            <a:solidFill>
              <a:schemeClr val="accent2"/>
            </a:solidFill>
            <a:ln>
              <a:noFill/>
            </a:ln>
            <a:effectLst/>
          </c:spPr>
          <c:invertIfNegative val="0"/>
          <c:cat>
            <c:strRef>
              <c:f>[BALEAP.xlsx]Sheet1!$C$22:$E$22</c:f>
              <c:strCache>
                <c:ptCount val="3"/>
                <c:pt idx="0">
                  <c:v>Humanities &amp; Social Sciences</c:v>
                </c:pt>
                <c:pt idx="1">
                  <c:v>Med. Pharm. Health</c:v>
                </c:pt>
                <c:pt idx="2">
                  <c:v>Engineering &amp; Science</c:v>
                </c:pt>
              </c:strCache>
            </c:strRef>
          </c:cat>
          <c:val>
            <c:numRef>
              <c:f>[BALEAP.xlsx]Sheet1!$C$24:$E$24</c:f>
              <c:numCache>
                <c:formatCode>General</c:formatCode>
                <c:ptCount val="3"/>
                <c:pt idx="0">
                  <c:v>66</c:v>
                </c:pt>
                <c:pt idx="1">
                  <c:v>66</c:v>
                </c:pt>
                <c:pt idx="2">
                  <c:v>83</c:v>
                </c:pt>
              </c:numCache>
            </c:numRef>
          </c:val>
          <c:extLst>
            <c:ext xmlns:c16="http://schemas.microsoft.com/office/drawing/2014/chart" uri="{C3380CC4-5D6E-409C-BE32-E72D297353CC}">
              <c16:uniqueId val="{00000001-F950-4C65-B9EA-6308F6B0C891}"/>
            </c:ext>
          </c:extLst>
        </c:ser>
        <c:ser>
          <c:idx val="2"/>
          <c:order val="2"/>
          <c:tx>
            <c:strRef>
              <c:f>[BALEAP.xlsx]Sheet1!$B$25</c:f>
              <c:strCache>
                <c:ptCount val="1"/>
                <c:pt idx="0">
                  <c:v>Reading</c:v>
                </c:pt>
              </c:strCache>
            </c:strRef>
          </c:tx>
          <c:spPr>
            <a:solidFill>
              <a:schemeClr val="accent3"/>
            </a:solidFill>
            <a:ln>
              <a:noFill/>
            </a:ln>
            <a:effectLst/>
          </c:spPr>
          <c:invertIfNegative val="0"/>
          <c:cat>
            <c:strRef>
              <c:f>[BALEAP.xlsx]Sheet1!$C$22:$E$22</c:f>
              <c:strCache>
                <c:ptCount val="3"/>
                <c:pt idx="0">
                  <c:v>Humanities &amp; Social Sciences</c:v>
                </c:pt>
                <c:pt idx="1">
                  <c:v>Med. Pharm. Health</c:v>
                </c:pt>
                <c:pt idx="2">
                  <c:v>Engineering &amp; Science</c:v>
                </c:pt>
              </c:strCache>
            </c:strRef>
          </c:cat>
          <c:val>
            <c:numRef>
              <c:f>[BALEAP.xlsx]Sheet1!$C$25:$E$25</c:f>
              <c:numCache>
                <c:formatCode>General</c:formatCode>
                <c:ptCount val="3"/>
                <c:pt idx="0">
                  <c:v>66</c:v>
                </c:pt>
                <c:pt idx="1">
                  <c:v>100</c:v>
                </c:pt>
                <c:pt idx="2">
                  <c:v>83</c:v>
                </c:pt>
              </c:numCache>
            </c:numRef>
          </c:val>
          <c:extLst>
            <c:ext xmlns:c16="http://schemas.microsoft.com/office/drawing/2014/chart" uri="{C3380CC4-5D6E-409C-BE32-E72D297353CC}">
              <c16:uniqueId val="{00000002-F950-4C65-B9EA-6308F6B0C891}"/>
            </c:ext>
          </c:extLst>
        </c:ser>
        <c:dLbls>
          <c:showLegendKey val="0"/>
          <c:showVal val="0"/>
          <c:showCatName val="0"/>
          <c:showSerName val="0"/>
          <c:showPercent val="0"/>
          <c:showBubbleSize val="0"/>
        </c:dLbls>
        <c:gapWidth val="219"/>
        <c:overlap val="-27"/>
        <c:axId val="1276692992"/>
        <c:axId val="1276687168"/>
      </c:barChart>
      <c:catAx>
        <c:axId val="127669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en-US"/>
          </a:p>
        </c:txPr>
        <c:crossAx val="1276687168"/>
        <c:crosses val="autoZero"/>
        <c:auto val="1"/>
        <c:lblAlgn val="ctr"/>
        <c:lblOffset val="100"/>
        <c:noMultiLvlLbl val="0"/>
      </c:catAx>
      <c:valAx>
        <c:axId val="127668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en-US"/>
          </a:p>
        </c:txPr>
        <c:crossAx val="127669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3600" b="0" i="0" u="none" strike="noStrike" kern="1200" spc="0" baseline="0">
                <a:solidFill>
                  <a:srgbClr val="0070C0"/>
                </a:solidFill>
                <a:latin typeface="+mn-lt"/>
                <a:ea typeface="+mn-ea"/>
                <a:cs typeface="+mn-cs"/>
              </a:defRPr>
            </a:pPr>
            <a:r>
              <a:rPr lang="en-US" altLang="ja-JP" sz="3600" dirty="0">
                <a:solidFill>
                  <a:srgbClr val="0070C0"/>
                </a:solidFill>
              </a:rPr>
              <a:t>Appetite for </a:t>
            </a:r>
          </a:p>
          <a:p>
            <a:pPr>
              <a:defRPr lang="ja-JP" sz="3600">
                <a:solidFill>
                  <a:srgbClr val="0070C0"/>
                </a:solidFill>
              </a:defRPr>
            </a:pPr>
            <a:r>
              <a:rPr lang="en-US" altLang="ja-JP" sz="3600" dirty="0">
                <a:solidFill>
                  <a:srgbClr val="0070C0"/>
                </a:solidFill>
              </a:rPr>
              <a:t>overseas study</a:t>
            </a:r>
          </a:p>
        </c:rich>
      </c:tx>
      <c:layout>
        <c:manualLayout>
          <c:xMode val="edge"/>
          <c:yMode val="edge"/>
          <c:x val="0.39217221731375268"/>
          <c:y val="1.8888869736561547E-2"/>
        </c:manualLayout>
      </c:layout>
      <c:overlay val="0"/>
      <c:spPr>
        <a:noFill/>
        <a:ln>
          <a:noFill/>
        </a:ln>
        <a:effectLst/>
      </c:spPr>
      <c:txPr>
        <a:bodyPr rot="0" spcFirstLastPara="1" vertOverflow="ellipsis" vert="horz" wrap="square" anchor="ctr" anchorCtr="1"/>
        <a:lstStyle/>
        <a:p>
          <a:pPr>
            <a:defRPr lang="ja-JP" sz="3600" b="0"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[BALEAP.xlsx]Sheet1!$B$27</c:f>
              <c:strCache>
                <c:ptCount val="1"/>
                <c:pt idx="0">
                  <c:v>Overseas Study</c:v>
                </c:pt>
              </c:strCache>
            </c:strRef>
          </c:tx>
          <c:spPr>
            <a:solidFill>
              <a:schemeClr val="accent1"/>
            </a:solidFill>
            <a:ln>
              <a:noFill/>
            </a:ln>
            <a:effectLst/>
          </c:spPr>
          <c:invertIfNegative val="0"/>
          <c:cat>
            <c:strRef>
              <c:f>[BALEAP.xlsx]Sheet1!$C$26:$E$26</c:f>
              <c:strCache>
                <c:ptCount val="3"/>
                <c:pt idx="0">
                  <c:v>Humanities &amp; Social Sciences</c:v>
                </c:pt>
                <c:pt idx="1">
                  <c:v>Med. Pharm. Health</c:v>
                </c:pt>
                <c:pt idx="2">
                  <c:v>Engineering &amp; Science</c:v>
                </c:pt>
              </c:strCache>
            </c:strRef>
          </c:cat>
          <c:val>
            <c:numRef>
              <c:f>[BALEAP.xlsx]Sheet1!$C$27:$E$27</c:f>
              <c:numCache>
                <c:formatCode>General</c:formatCode>
                <c:ptCount val="3"/>
                <c:pt idx="0">
                  <c:v>66</c:v>
                </c:pt>
                <c:pt idx="1">
                  <c:v>33</c:v>
                </c:pt>
                <c:pt idx="2">
                  <c:v>100</c:v>
                </c:pt>
              </c:numCache>
            </c:numRef>
          </c:val>
          <c:extLst>
            <c:ext xmlns:c16="http://schemas.microsoft.com/office/drawing/2014/chart" uri="{C3380CC4-5D6E-409C-BE32-E72D297353CC}">
              <c16:uniqueId val="{00000000-02B9-4978-A4BC-12BCDAE4FCC4}"/>
            </c:ext>
          </c:extLst>
        </c:ser>
        <c:dLbls>
          <c:showLegendKey val="0"/>
          <c:showVal val="0"/>
          <c:showCatName val="0"/>
          <c:showSerName val="0"/>
          <c:showPercent val="0"/>
          <c:showBubbleSize val="0"/>
        </c:dLbls>
        <c:gapWidth val="219"/>
        <c:overlap val="-27"/>
        <c:axId val="1272929088"/>
        <c:axId val="1272929920"/>
      </c:barChart>
      <c:catAx>
        <c:axId val="127292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en-US"/>
          </a:p>
        </c:txPr>
        <c:crossAx val="1272929920"/>
        <c:crosses val="autoZero"/>
        <c:auto val="1"/>
        <c:lblAlgn val="ctr"/>
        <c:lblOffset val="100"/>
        <c:noMultiLvlLbl val="0"/>
      </c:catAx>
      <c:valAx>
        <c:axId val="127292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en-US"/>
          </a:p>
        </c:txPr>
        <c:crossAx val="127292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4320" b="0" i="0" u="none" strike="noStrike" kern="1200" spc="0" baseline="0">
                <a:solidFill>
                  <a:srgbClr val="0070C0"/>
                </a:solidFill>
                <a:latin typeface="+mn-lt"/>
                <a:ea typeface="+mn-ea"/>
                <a:cs typeface="+mn-cs"/>
              </a:defRPr>
            </a:pPr>
            <a:r>
              <a:rPr lang="en-US" dirty="0">
                <a:solidFill>
                  <a:srgbClr val="0070C0"/>
                </a:solidFill>
              </a:rPr>
              <a:t>English needed for the future</a:t>
            </a:r>
          </a:p>
        </c:rich>
      </c:tx>
      <c:overlay val="0"/>
      <c:spPr>
        <a:noFill/>
        <a:ln>
          <a:noFill/>
        </a:ln>
        <a:effectLst/>
      </c:spPr>
      <c:txPr>
        <a:bodyPr rot="0" spcFirstLastPara="1" vertOverflow="ellipsis" vert="horz" wrap="square" anchor="ctr" anchorCtr="1"/>
        <a:lstStyle/>
        <a:p>
          <a:pPr>
            <a:defRPr lang="ja-JP" sz="4320" b="0" i="0" u="none" strike="noStrike" kern="1200" spc="0" baseline="0">
              <a:solidFill>
                <a:srgbClr val="0070C0"/>
              </a:solidFill>
              <a:latin typeface="+mn-lt"/>
              <a:ea typeface="+mn-ea"/>
              <a:cs typeface="+mn-cs"/>
            </a:defRPr>
          </a:pPr>
          <a:endParaRPr lang="en-US"/>
        </a:p>
      </c:txPr>
    </c:title>
    <c:autoTitleDeleted val="0"/>
    <c:plotArea>
      <c:layout/>
      <c:pieChart>
        <c:varyColors val="1"/>
        <c:ser>
          <c:idx val="0"/>
          <c:order val="0"/>
          <c:tx>
            <c:strRef>
              <c:f>[BALEAP.xlsx]Sheet1!$B$27</c:f>
              <c:strCache>
                <c:ptCount val="1"/>
                <c:pt idx="0">
                  <c:v>future needs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04-4773-A599-06B8E80929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04-4773-A599-06B8E80929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04-4773-A599-06B8E8092930}"/>
              </c:ext>
            </c:extLst>
          </c:dPt>
          <c:cat>
            <c:strRef>
              <c:f>[BALEAP.xlsx]Sheet1!$C$26:$E$26</c:f>
              <c:strCache>
                <c:ptCount val="3"/>
                <c:pt idx="0">
                  <c:v>Humanities &amp; Social Sciences</c:v>
                </c:pt>
                <c:pt idx="1">
                  <c:v>Med. Pharm. Health</c:v>
                </c:pt>
                <c:pt idx="2">
                  <c:v>Engineering &amp; Science</c:v>
                </c:pt>
              </c:strCache>
            </c:strRef>
          </c:cat>
          <c:val>
            <c:numRef>
              <c:f>[BALEAP.xlsx]Sheet1!$C$27:$E$27</c:f>
              <c:numCache>
                <c:formatCode>General</c:formatCode>
                <c:ptCount val="3"/>
                <c:pt idx="0">
                  <c:v>8</c:v>
                </c:pt>
                <c:pt idx="1">
                  <c:v>0</c:v>
                </c:pt>
                <c:pt idx="2">
                  <c:v>83</c:v>
                </c:pt>
              </c:numCache>
            </c:numRef>
          </c:val>
          <c:extLst>
            <c:ext xmlns:c16="http://schemas.microsoft.com/office/drawing/2014/chart" uri="{C3380CC4-5D6E-409C-BE32-E72D297353CC}">
              <c16:uniqueId val="{00000006-3504-4773-A599-06B8E809293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ja-JP"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36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0.18097</cdr:y>
    </cdr:from>
    <cdr:to>
      <cdr:x>0.08476</cdr:x>
      <cdr:y>0.28631</cdr:y>
    </cdr:to>
    <cdr:sp macro="" textlink="">
      <cdr:nvSpPr>
        <cdr:cNvPr id="2" name="テキスト ボックス 1"/>
        <cdr:cNvSpPr txBox="1"/>
      </cdr:nvSpPr>
      <cdr:spPr>
        <a:xfrm xmlns:a="http://schemas.openxmlformats.org/drawingml/2006/main">
          <a:off x="0" y="1219464"/>
          <a:ext cx="859536" cy="70985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3200" dirty="0"/>
            <a:t>(%)</a:t>
          </a:r>
          <a:endParaRPr lang="ja-JP" altLang="en-US" sz="32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0.16882</cdr:y>
    </cdr:from>
    <cdr:to>
      <cdr:x>0.09137</cdr:x>
      <cdr:y>0.2801</cdr:y>
    </cdr:to>
    <cdr:sp macro="" textlink="">
      <cdr:nvSpPr>
        <cdr:cNvPr id="2" name="テキスト ボックス 1"/>
        <cdr:cNvSpPr txBox="1"/>
      </cdr:nvSpPr>
      <cdr:spPr>
        <a:xfrm xmlns:a="http://schemas.openxmlformats.org/drawingml/2006/main">
          <a:off x="0" y="971848"/>
          <a:ext cx="890370" cy="640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3200" dirty="0"/>
            <a:t>(%)</a:t>
          </a:r>
        </a:p>
        <a:p xmlns:a="http://schemas.openxmlformats.org/drawingml/2006/main">
          <a:endParaRPr lang="ja-JP" altLang="en-US" sz="3200" dirty="0"/>
        </a:p>
      </cdr:txBody>
    </cdr:sp>
  </cdr:relSizeAnchor>
</c:userShapes>
</file>

<file path=ppt/drawings/drawing3.xml><?xml version="1.0" encoding="utf-8"?>
<c:userShapes xmlns:c="http://schemas.openxmlformats.org/drawingml/2006/chart">
  <cdr:relSizeAnchor xmlns:cdr="http://schemas.openxmlformats.org/drawingml/2006/chartDrawing">
    <cdr:from>
      <cdr:x>0.66309</cdr:x>
      <cdr:y>0.78501</cdr:y>
    </cdr:from>
    <cdr:to>
      <cdr:x>0.81931</cdr:x>
      <cdr:y>0.87222</cdr:y>
    </cdr:to>
    <cdr:sp macro="" textlink="">
      <cdr:nvSpPr>
        <cdr:cNvPr id="2" name="テキスト ボックス 1"/>
        <cdr:cNvSpPr txBox="1"/>
      </cdr:nvSpPr>
      <cdr:spPr>
        <a:xfrm xmlns:a="http://schemas.openxmlformats.org/drawingml/2006/main">
          <a:off x="7003113" y="4412974"/>
          <a:ext cx="1649896" cy="4902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3/26/21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4" name="Table 13">
            <a:extLst>
              <a:ext uri="{FF2B5EF4-FFF2-40B4-BE49-F238E27FC236}">
                <a16:creationId xmlns:a16="http://schemas.microsoft.com/office/drawing/2014/main" id="{7F676F10-DC6C-B14E-AFA0-A8955F66A208}"/>
              </a:ext>
            </a:extLst>
          </p:cNvPr>
          <p:cNvGraphicFramePr>
            <a:graphicFrameLocks noGrp="1"/>
          </p:cNvGraphicFramePr>
          <p:nvPr userDrawn="1">
            <p:extLst>
              <p:ext uri="{D42A27DB-BD31-4B8C-83A1-F6EECF244321}">
                <p14:modId xmlns:p14="http://schemas.microsoft.com/office/powerpoint/2010/main" val="733354326"/>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FD21FB08-E011-3D4C-8828-2C551990D533}"/>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プレースホルダー 18"/>
          <p:cNvSpPr>
            <a:spLocks noGrp="1"/>
          </p:cNvSpPr>
          <p:nvPr>
            <p:ph type="body" sz="quarter" idx="10"/>
          </p:nvPr>
        </p:nvSpPr>
        <p:spPr>
          <a:xfrm>
            <a:off x="11430000" y="2901984"/>
            <a:ext cx="23464684" cy="830997"/>
          </a:xfrm>
        </p:spPr>
        <p:txBody>
          <a:bodyPr/>
          <a:lstStyle/>
          <a:p>
            <a:r>
              <a:rPr kumimoji="1" lang="en-US" altLang="ja-JP" dirty="0"/>
              <a:t>EAP Unit, Institute of Liberal Arts </a:t>
            </a:r>
            <a:r>
              <a:rPr kumimoji="1" lang="en-US" altLang="ja-JP"/>
              <a:t>and Science, </a:t>
            </a:r>
            <a:r>
              <a:rPr kumimoji="1" lang="en-US" altLang="ja-JP" dirty="0"/>
              <a:t>Kanazawa University, Japan</a:t>
            </a:r>
            <a:endParaRPr kumimoji="1" lang="ja-JP" altLang="en-US" dirty="0"/>
          </a:p>
        </p:txBody>
      </p:sp>
      <p:sp>
        <p:nvSpPr>
          <p:cNvPr id="20" name="テキスト プレースホルダー 19"/>
          <p:cNvSpPr>
            <a:spLocks noGrp="1"/>
          </p:cNvSpPr>
          <p:nvPr>
            <p:ph type="body" sz="quarter" idx="11"/>
          </p:nvPr>
        </p:nvSpPr>
        <p:spPr/>
        <p:txBody>
          <a:bodyPr/>
          <a:lstStyle/>
          <a:p>
            <a:r>
              <a:rPr kumimoji="1" lang="en-US" altLang="ja-JP" dirty="0"/>
              <a:t>Kana </a:t>
            </a:r>
            <a:r>
              <a:rPr kumimoji="1" lang="en-US" altLang="ja-JP" dirty="0" err="1"/>
              <a:t>Oyabu</a:t>
            </a:r>
            <a:endParaRPr kumimoji="1" lang="ja-JP" altLang="en-US" dirty="0"/>
          </a:p>
        </p:txBody>
      </p:sp>
      <p:sp>
        <p:nvSpPr>
          <p:cNvPr id="21" name="テキスト プレースホルダー 20"/>
          <p:cNvSpPr>
            <a:spLocks noGrp="1"/>
          </p:cNvSpPr>
          <p:nvPr>
            <p:ph type="body" sz="quarter" idx="12"/>
          </p:nvPr>
        </p:nvSpPr>
        <p:spPr>
          <a:xfrm>
            <a:off x="11430000" y="266652"/>
            <a:ext cx="21069300" cy="1200329"/>
          </a:xfrm>
        </p:spPr>
        <p:txBody>
          <a:bodyPr/>
          <a:lstStyle/>
          <a:p>
            <a:r>
              <a:rPr kumimoji="1" lang="en-US" altLang="ja-JP" dirty="0"/>
              <a:t>EAP/EMI liaison at institutional level</a:t>
            </a:r>
            <a:endParaRPr kumimoji="1" lang="ja-JP" altLang="en-US" dirty="0"/>
          </a:p>
        </p:txBody>
      </p:sp>
      <p:sp>
        <p:nvSpPr>
          <p:cNvPr id="22" name="テキスト プレースホルダー 21"/>
          <p:cNvSpPr>
            <a:spLocks noGrp="1"/>
          </p:cNvSpPr>
          <p:nvPr>
            <p:ph type="body" sz="quarter" idx="15"/>
          </p:nvPr>
        </p:nvSpPr>
        <p:spPr>
          <a:xfrm>
            <a:off x="456500" y="4997541"/>
            <a:ext cx="10059099" cy="584775"/>
          </a:xfrm>
        </p:spPr>
        <p:txBody>
          <a:bodyPr/>
          <a:lstStyle/>
          <a:p>
            <a:r>
              <a:rPr kumimoji="1" lang="en-US" altLang="ja-JP" sz="3200" dirty="0"/>
              <a:t>INTRODUCTION</a:t>
            </a:r>
            <a:endParaRPr kumimoji="1" lang="ja-JP" altLang="en-US" sz="3200" dirty="0"/>
          </a:p>
        </p:txBody>
      </p:sp>
      <p:sp>
        <p:nvSpPr>
          <p:cNvPr id="23" name="テキスト プレースホルダー 22"/>
          <p:cNvSpPr>
            <a:spLocks noGrp="1"/>
          </p:cNvSpPr>
          <p:nvPr>
            <p:ph type="body" sz="quarter" idx="16"/>
          </p:nvPr>
        </p:nvSpPr>
        <p:spPr>
          <a:xfrm>
            <a:off x="457200" y="5279923"/>
            <a:ext cx="10058400" cy="7608237"/>
          </a:xfrm>
        </p:spPr>
        <p:txBody>
          <a:bodyPr/>
          <a:lstStyle/>
          <a:p>
            <a:r>
              <a:rPr kumimoji="1" lang="en-US" altLang="ja-JP" sz="3600" dirty="0"/>
              <a:t>Japanese Universities are urged by the government to make themselves more relevant to the globalized world. Large scape competitive grants are created for this aim. (e.g. the Global 30 Project, MEXT, 2009, Go Global Project, MEXT, 2012, and Top Global University Program, MEXT, 2014).  </a:t>
            </a:r>
          </a:p>
          <a:p>
            <a:endParaRPr kumimoji="1" lang="en-US" altLang="ja-JP" sz="3600" dirty="0"/>
          </a:p>
          <a:p>
            <a:r>
              <a:rPr kumimoji="1" lang="en-US" altLang="ja-JP" sz="3600" dirty="0"/>
              <a:t>This research is done by an EAP unit of a Japanese national university in order to adopt itself to the rapid change created by the rush for an internationalization.   </a:t>
            </a:r>
            <a:endParaRPr kumimoji="1" lang="ja-JP" altLang="en-US" sz="3600" dirty="0"/>
          </a:p>
        </p:txBody>
      </p:sp>
      <p:sp>
        <p:nvSpPr>
          <p:cNvPr id="24" name="テキスト プレースホルダー 23"/>
          <p:cNvSpPr>
            <a:spLocks noGrp="1"/>
          </p:cNvSpPr>
          <p:nvPr>
            <p:ph type="body" sz="quarter" idx="17"/>
          </p:nvPr>
        </p:nvSpPr>
        <p:spPr>
          <a:xfrm>
            <a:off x="456499" y="12577370"/>
            <a:ext cx="10059099" cy="584775"/>
          </a:xfrm>
        </p:spPr>
        <p:txBody>
          <a:bodyPr/>
          <a:lstStyle/>
          <a:p>
            <a:r>
              <a:rPr kumimoji="1" lang="en-US" altLang="ja-JP" sz="3200" dirty="0"/>
              <a:t>BACKGROUND &amp; OBJECTIVES</a:t>
            </a:r>
            <a:endParaRPr kumimoji="1" lang="ja-JP" altLang="en-US" sz="3200" dirty="0"/>
          </a:p>
        </p:txBody>
      </p:sp>
      <p:sp>
        <p:nvSpPr>
          <p:cNvPr id="25" name="テキスト プレースホルダー 24"/>
          <p:cNvSpPr>
            <a:spLocks noGrp="1"/>
          </p:cNvSpPr>
          <p:nvPr>
            <p:ph type="body" sz="quarter" idx="18"/>
          </p:nvPr>
        </p:nvSpPr>
        <p:spPr>
          <a:xfrm>
            <a:off x="11430000" y="4997540"/>
            <a:ext cx="10058400" cy="1107996"/>
          </a:xfrm>
        </p:spPr>
        <p:txBody>
          <a:bodyPr/>
          <a:lstStyle/>
          <a:p>
            <a:r>
              <a:rPr kumimoji="1" lang="en-US" altLang="ja-JP" dirty="0"/>
              <a:t>PAST RESEARCHES &amp; METHODS</a:t>
            </a:r>
          </a:p>
          <a:p>
            <a:endParaRPr kumimoji="1" lang="ja-JP" altLang="en-US" dirty="0"/>
          </a:p>
        </p:txBody>
      </p:sp>
      <p:sp>
        <p:nvSpPr>
          <p:cNvPr id="26" name="テキスト プレースホルダー 25"/>
          <p:cNvSpPr>
            <a:spLocks noGrp="1"/>
          </p:cNvSpPr>
          <p:nvPr>
            <p:ph type="body" sz="quarter" idx="19"/>
          </p:nvPr>
        </p:nvSpPr>
        <p:spPr>
          <a:xfrm>
            <a:off x="22402800" y="4997539"/>
            <a:ext cx="10058400" cy="584775"/>
          </a:xfrm>
        </p:spPr>
        <p:txBody>
          <a:bodyPr/>
          <a:lstStyle/>
          <a:p>
            <a:r>
              <a:rPr kumimoji="1" lang="en-US" altLang="ja-JP" sz="3200" dirty="0"/>
              <a:t>RESULTS</a:t>
            </a:r>
            <a:endParaRPr kumimoji="1" lang="ja-JP" altLang="en-US" sz="3200" dirty="0"/>
          </a:p>
        </p:txBody>
      </p:sp>
      <p:sp>
        <p:nvSpPr>
          <p:cNvPr id="27" name="テキスト プレースホルダー 26"/>
          <p:cNvSpPr>
            <a:spLocks noGrp="1"/>
          </p:cNvSpPr>
          <p:nvPr>
            <p:ph type="body" sz="quarter" idx="20"/>
          </p:nvPr>
        </p:nvSpPr>
        <p:spPr>
          <a:xfrm>
            <a:off x="33375600" y="4997539"/>
            <a:ext cx="10058400" cy="584775"/>
          </a:xfrm>
        </p:spPr>
        <p:txBody>
          <a:bodyPr/>
          <a:lstStyle/>
          <a:p>
            <a:r>
              <a:rPr kumimoji="1" lang="en-US" altLang="ja-JP" sz="3200" dirty="0"/>
              <a:t>RESULTS</a:t>
            </a:r>
            <a:endParaRPr kumimoji="1" lang="ja-JP" altLang="en-US" sz="3200" dirty="0"/>
          </a:p>
        </p:txBody>
      </p:sp>
      <p:sp>
        <p:nvSpPr>
          <p:cNvPr id="28" name="テキスト プレースホルダー 27"/>
          <p:cNvSpPr>
            <a:spLocks noGrp="1"/>
          </p:cNvSpPr>
          <p:nvPr>
            <p:ph type="body" sz="quarter" idx="21"/>
          </p:nvPr>
        </p:nvSpPr>
        <p:spPr>
          <a:xfrm>
            <a:off x="33287109" y="21757916"/>
            <a:ext cx="10058400" cy="584775"/>
          </a:xfrm>
        </p:spPr>
        <p:txBody>
          <a:bodyPr/>
          <a:lstStyle/>
          <a:p>
            <a:r>
              <a:rPr kumimoji="1" lang="en-US" altLang="ja-JP" sz="3200" dirty="0"/>
              <a:t>CONCLUSION</a:t>
            </a:r>
            <a:endParaRPr kumimoji="1" lang="ja-JP" altLang="en-US" sz="3200" dirty="0"/>
          </a:p>
        </p:txBody>
      </p:sp>
      <p:sp>
        <p:nvSpPr>
          <p:cNvPr id="29" name="テキスト プレースホルダー 28"/>
          <p:cNvSpPr>
            <a:spLocks noGrp="1"/>
          </p:cNvSpPr>
          <p:nvPr>
            <p:ph type="body" sz="quarter" idx="22"/>
          </p:nvPr>
        </p:nvSpPr>
        <p:spPr>
          <a:xfrm>
            <a:off x="33287109" y="26374274"/>
            <a:ext cx="10058400" cy="584775"/>
          </a:xfrm>
        </p:spPr>
        <p:txBody>
          <a:bodyPr/>
          <a:lstStyle/>
          <a:p>
            <a:r>
              <a:rPr kumimoji="1" lang="en-US" altLang="ja-JP" sz="3200" dirty="0"/>
              <a:t>References </a:t>
            </a:r>
            <a:endParaRPr kumimoji="1" lang="ja-JP" altLang="en-US" sz="3200" dirty="0"/>
          </a:p>
        </p:txBody>
      </p:sp>
      <p:sp>
        <p:nvSpPr>
          <p:cNvPr id="30" name="テキスト プレースホルダー 29"/>
          <p:cNvSpPr>
            <a:spLocks noGrp="1"/>
          </p:cNvSpPr>
          <p:nvPr>
            <p:ph type="body" sz="quarter" idx="23"/>
          </p:nvPr>
        </p:nvSpPr>
        <p:spPr>
          <a:xfrm>
            <a:off x="457199" y="13421032"/>
            <a:ext cx="10058399" cy="18909792"/>
          </a:xfrm>
          <a:ln w="76200">
            <a:noFill/>
          </a:ln>
        </p:spPr>
        <p:txBody>
          <a:bodyPr/>
          <a:lstStyle/>
          <a:p>
            <a:r>
              <a:rPr kumimoji="1" lang="ja-JP" altLang="en-US" sz="3600" dirty="0"/>
              <a:t>・</a:t>
            </a:r>
            <a:r>
              <a:rPr kumimoji="1" lang="en-US" altLang="ja-JP" sz="3600" dirty="0"/>
              <a:t>Research done at a Japanese national university (student number c.10,000).</a:t>
            </a:r>
          </a:p>
          <a:p>
            <a:endParaRPr kumimoji="1" lang="en-US" altLang="ja-JP" sz="3600" dirty="0"/>
          </a:p>
          <a:p>
            <a:endParaRPr kumimoji="1" lang="en-US" altLang="ja-JP" sz="3600" dirty="0"/>
          </a:p>
          <a:p>
            <a:r>
              <a:rPr kumimoji="1" lang="en-US" altLang="ja-JP" sz="3600" dirty="0"/>
              <a:t>The quiet  </a:t>
            </a:r>
          </a:p>
          <a:p>
            <a:r>
              <a:rPr kumimoji="1" lang="en-US" altLang="ja-JP" sz="3600" dirty="0"/>
              <a:t>side of</a:t>
            </a:r>
          </a:p>
          <a:p>
            <a:r>
              <a:rPr kumimoji="1" lang="en-US" altLang="ja-JP" sz="3600" dirty="0"/>
              <a:t>Japan</a:t>
            </a:r>
          </a:p>
          <a:p>
            <a:endParaRPr kumimoji="1" lang="en-US" altLang="ja-JP" sz="3600" dirty="0"/>
          </a:p>
          <a:p>
            <a:endParaRPr kumimoji="1" lang="en-US" altLang="ja-JP" sz="3600" dirty="0"/>
          </a:p>
          <a:p>
            <a:endParaRPr kumimoji="1" lang="en-US" altLang="ja-JP" sz="3600" dirty="0">
              <a:solidFill>
                <a:srgbClr val="FF0000"/>
              </a:solidFill>
            </a:endParaRPr>
          </a:p>
          <a:p>
            <a:endParaRPr kumimoji="1" lang="en-US" altLang="ja-JP" sz="3600" dirty="0"/>
          </a:p>
          <a:p>
            <a:endParaRPr kumimoji="1" lang="en-US" altLang="ja-JP" sz="3600" dirty="0"/>
          </a:p>
          <a:p>
            <a:r>
              <a:rPr kumimoji="1" lang="ja-JP" altLang="en-US" sz="3600" dirty="0"/>
              <a:t>・</a:t>
            </a:r>
            <a:r>
              <a:rPr kumimoji="1" lang="en-US" altLang="ja-JP" sz="3600" dirty="0"/>
              <a:t>Recipient of a governmental internationalization grant </a:t>
            </a:r>
            <a:r>
              <a:rPr kumimoji="1" lang="ja-JP" altLang="en-US" sz="3600" dirty="0"/>
              <a:t>（</a:t>
            </a:r>
            <a:r>
              <a:rPr kumimoji="1" lang="en-US" altLang="ja-JP" sz="3600" dirty="0"/>
              <a:t>TGUP). </a:t>
            </a:r>
          </a:p>
          <a:p>
            <a:endParaRPr kumimoji="1" lang="en-US" altLang="ja-JP" sz="3600" dirty="0"/>
          </a:p>
          <a:p>
            <a:r>
              <a:rPr kumimoji="1" lang="ja-JP" altLang="en-US" sz="3600" dirty="0"/>
              <a:t>・</a:t>
            </a:r>
            <a:r>
              <a:rPr kumimoji="1" lang="en-US" altLang="ja-JP" sz="3600" dirty="0"/>
              <a:t>Ambitious aim of making 50% undergraduate courses and 100%  postgraduate courses EMI within 10 years. </a:t>
            </a:r>
          </a:p>
          <a:p>
            <a:endParaRPr kumimoji="1" lang="en-US" altLang="ja-JP" sz="3600" dirty="0"/>
          </a:p>
          <a:p>
            <a:r>
              <a:rPr kumimoji="1" lang="ja-JP" altLang="en-US" sz="3600" dirty="0"/>
              <a:t>・</a:t>
            </a:r>
            <a:r>
              <a:rPr kumimoji="1" lang="en-US" altLang="ja-JP" sz="3600" dirty="0"/>
              <a:t>The university EAP unit manages year 1 EAP courses (compulsory four 8-week 90min./w courses for all year 1 students.)</a:t>
            </a:r>
          </a:p>
          <a:p>
            <a:endParaRPr kumimoji="1" lang="en-US" altLang="ja-JP" sz="3600" dirty="0"/>
          </a:p>
          <a:p>
            <a:r>
              <a:rPr kumimoji="1" lang="ja-JP" altLang="en-US" sz="3600" dirty="0"/>
              <a:t>・</a:t>
            </a:r>
            <a:r>
              <a:rPr kumimoji="1" lang="en-US" altLang="ja-JP" sz="3600" dirty="0"/>
              <a:t>Need to know about departmental EMI courses.</a:t>
            </a:r>
          </a:p>
          <a:p>
            <a:endParaRPr kumimoji="1" lang="en-US" altLang="ja-JP" sz="3600" dirty="0"/>
          </a:p>
          <a:p>
            <a:r>
              <a:rPr kumimoji="1" lang="ja-JP" altLang="en-US" sz="3600" dirty="0"/>
              <a:t>・</a:t>
            </a:r>
            <a:r>
              <a:rPr kumimoji="1" lang="en-US" altLang="ja-JP" sz="3600" dirty="0"/>
              <a:t>Need to prepare students for departmental EMI courses</a:t>
            </a:r>
            <a:r>
              <a:rPr kumimoji="1" lang="ja-JP" altLang="en-US" sz="3600" dirty="0"/>
              <a:t>　</a:t>
            </a:r>
            <a:r>
              <a:rPr kumimoji="1" lang="en-US" altLang="ja-JP" sz="3600" dirty="0"/>
              <a:t>while they are taking year 1 EAP courses.  </a:t>
            </a:r>
            <a:endParaRPr kumimoji="1" lang="ja-JP" altLang="en-US" sz="3600" dirty="0"/>
          </a:p>
        </p:txBody>
      </p:sp>
      <p:sp>
        <p:nvSpPr>
          <p:cNvPr id="31" name="テキスト プレースホルダー 30"/>
          <p:cNvSpPr>
            <a:spLocks noGrp="1"/>
          </p:cNvSpPr>
          <p:nvPr>
            <p:ph type="body" sz="quarter" idx="24"/>
          </p:nvPr>
        </p:nvSpPr>
        <p:spPr>
          <a:xfrm>
            <a:off x="11430000" y="5671167"/>
            <a:ext cx="10058400" cy="27022782"/>
          </a:xfrm>
        </p:spPr>
        <p:txBody>
          <a:bodyPr/>
          <a:lstStyle/>
          <a:p>
            <a:r>
              <a:rPr kumimoji="1" lang="en-US" altLang="ja-JP" sz="3600" dirty="0"/>
              <a:t>There are some researches of EMI courses in Japan (e.g. Taguchi &amp; </a:t>
            </a:r>
            <a:r>
              <a:rPr kumimoji="1" lang="en-US" altLang="ja-JP" sz="3600" dirty="0" err="1"/>
              <a:t>Naganuma</a:t>
            </a:r>
            <a:r>
              <a:rPr kumimoji="1" lang="en-US" altLang="ja-JP" sz="3600" dirty="0"/>
              <a:t> (2006), Brown &amp; Adamson (2012) , </a:t>
            </a:r>
            <a:r>
              <a:rPr kumimoji="1" lang="en-US" altLang="ja-JP" sz="3600" dirty="0" err="1"/>
              <a:t>Aizawa</a:t>
            </a:r>
            <a:r>
              <a:rPr kumimoji="1" lang="en-US" altLang="ja-JP" sz="3600" dirty="0"/>
              <a:t> &amp; Rose (2019, 2020), but the sample taken is sometimes small. Also, with different governmental initiatives, the landscape of Japanese EMI courses are changing rapidly.</a:t>
            </a:r>
          </a:p>
          <a:p>
            <a:endParaRPr kumimoji="1" lang="en-US" altLang="ja-JP" sz="3600" dirty="0"/>
          </a:p>
          <a:p>
            <a:r>
              <a:rPr kumimoji="1" lang="en-US" altLang="ja-JP" sz="3600" dirty="0"/>
              <a:t>Our research</a:t>
            </a: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en-US" altLang="ja-JP" dirty="0"/>
              <a:t>Current research: one of three researches into the EMI courses of the same university looking at the perspectives of students, instructors, and departments.</a:t>
            </a:r>
          </a:p>
          <a:p>
            <a:endParaRPr kumimoji="1" lang="en-US" altLang="ja-JP" dirty="0"/>
          </a:p>
          <a:p>
            <a:pPr marL="514350" indent="-514350">
              <a:buAutoNum type="arabicPeriod"/>
            </a:pPr>
            <a:r>
              <a:rPr kumimoji="1" lang="en-US" altLang="ja-JP" dirty="0"/>
              <a:t>Questionnaire analysis (EMI instructor perspectives conducted ) (Brown et al. , 2019): </a:t>
            </a:r>
          </a:p>
          <a:p>
            <a:r>
              <a:rPr kumimoji="1" lang="en-US" altLang="ja-JP" dirty="0"/>
              <a:t>    22 instructors</a:t>
            </a:r>
          </a:p>
          <a:p>
            <a:pPr marL="514350" indent="-514350">
              <a:buAutoNum type="arabicPeriod"/>
            </a:pPr>
            <a:endParaRPr kumimoji="1" lang="en-US" altLang="ja-JP" dirty="0"/>
          </a:p>
          <a:p>
            <a:pPr marL="514350" indent="-514350">
              <a:buAutoNum type="arabicPeriod"/>
            </a:pPr>
            <a:r>
              <a:rPr kumimoji="1" lang="en-US" altLang="ja-JP" dirty="0"/>
              <a:t>Questionnaire analysis (Students taking EMI courses) (Brown et al. ,2021): 192 students</a:t>
            </a:r>
          </a:p>
          <a:p>
            <a:pPr marL="514350" indent="-514350">
              <a:buAutoNum type="arabicPeriod"/>
            </a:pPr>
            <a:endParaRPr kumimoji="1" lang="en-US" altLang="ja-JP" dirty="0"/>
          </a:p>
          <a:p>
            <a:pPr marL="514350" indent="-514350">
              <a:buAutoNum type="arabicPeriod"/>
            </a:pPr>
            <a:r>
              <a:rPr kumimoji="1" lang="en-US" altLang="ja-JP" dirty="0">
                <a:solidFill>
                  <a:srgbClr val="C00000"/>
                </a:solidFill>
              </a:rPr>
              <a:t>Interview analysis (15 departments: department heads, education heads, and instructors responsible for running EMI courses were interviewed by 3 EAP unit committee members) </a:t>
            </a:r>
          </a:p>
          <a:p>
            <a:r>
              <a:rPr kumimoji="1" lang="ja-JP" altLang="en-US" dirty="0"/>
              <a:t>・</a:t>
            </a:r>
            <a:r>
              <a:rPr kumimoji="1" lang="en-US" altLang="ja-JP" dirty="0"/>
              <a:t>Interview conducted: Nov. 2019 – Feb. 2020</a:t>
            </a:r>
          </a:p>
          <a:p>
            <a:r>
              <a:rPr kumimoji="1" lang="ja-JP" altLang="en-US" dirty="0"/>
              <a:t>・</a:t>
            </a:r>
            <a:r>
              <a:rPr kumimoji="1" lang="en-US" altLang="ja-JP" dirty="0"/>
              <a:t>Each interview lasted 1 hour. The Same explanation and questions given to all departments followed by free discussion.</a:t>
            </a:r>
          </a:p>
          <a:p>
            <a:r>
              <a:rPr kumimoji="1" lang="ja-JP" altLang="en-US" dirty="0"/>
              <a:t>・</a:t>
            </a:r>
            <a:r>
              <a:rPr kumimoji="1" lang="en-US" altLang="ja-JP" dirty="0"/>
              <a:t>Interview content were recorded, interview summary has been created and approved by all parties, interview contents were coded, themes defined, and 4 themes mentioned by all departments are used for this poster report.</a:t>
            </a:r>
            <a:endParaRPr kumimoji="1" lang="ja-JP" altLang="en-US" dirty="0"/>
          </a:p>
        </p:txBody>
      </p:sp>
      <p:sp>
        <p:nvSpPr>
          <p:cNvPr id="32" name="テキスト プレースホルダー 31"/>
          <p:cNvSpPr>
            <a:spLocks noGrp="1"/>
          </p:cNvSpPr>
          <p:nvPr>
            <p:ph type="body" sz="quarter" idx="25"/>
          </p:nvPr>
        </p:nvSpPr>
        <p:spPr/>
        <p:txBody>
          <a:bodyPr/>
          <a:lstStyle/>
          <a:p>
            <a:endParaRPr kumimoji="1" lang="ja-JP" altLang="en-US" dirty="0"/>
          </a:p>
        </p:txBody>
      </p:sp>
      <p:sp>
        <p:nvSpPr>
          <p:cNvPr id="33" name="テキスト プレースホルダー 32"/>
          <p:cNvSpPr>
            <a:spLocks noGrp="1"/>
          </p:cNvSpPr>
          <p:nvPr>
            <p:ph type="body" sz="quarter" idx="26"/>
          </p:nvPr>
        </p:nvSpPr>
        <p:spPr/>
        <p:txBody>
          <a:bodyPr/>
          <a:lstStyle/>
          <a:p>
            <a:endParaRPr kumimoji="1" lang="ja-JP" altLang="en-US" dirty="0"/>
          </a:p>
        </p:txBody>
      </p:sp>
      <p:sp>
        <p:nvSpPr>
          <p:cNvPr id="34" name="テキスト プレースホルダー 33"/>
          <p:cNvSpPr>
            <a:spLocks noGrp="1"/>
          </p:cNvSpPr>
          <p:nvPr>
            <p:ph type="body" sz="quarter" idx="27"/>
          </p:nvPr>
        </p:nvSpPr>
        <p:spPr>
          <a:xfrm>
            <a:off x="33160035" y="21919353"/>
            <a:ext cx="9984382" cy="5170646"/>
          </a:xfrm>
        </p:spPr>
        <p:txBody>
          <a:bodyPr/>
          <a:lstStyle/>
          <a:p>
            <a:r>
              <a:rPr kumimoji="1" lang="en-US" altLang="ja-JP" sz="3600" dirty="0"/>
              <a:t>Looking at different participants of EMI courses can shed light on the way different departments view and operate EMI courses. Future liaison and research  is necessary in order to create EAP courses that are more relevant in preparing students to departmental EMI courses as well as overseas studies.</a:t>
            </a:r>
            <a:endParaRPr kumimoji="1" lang="ja-JP" altLang="en-US" sz="3600" dirty="0"/>
          </a:p>
        </p:txBody>
      </p:sp>
      <p:sp>
        <p:nvSpPr>
          <p:cNvPr id="35" name="テキスト プレースホルダー 34"/>
          <p:cNvSpPr>
            <a:spLocks noGrp="1"/>
          </p:cNvSpPr>
          <p:nvPr>
            <p:ph type="body" sz="quarter" idx="28"/>
          </p:nvPr>
        </p:nvSpPr>
        <p:spPr>
          <a:xfrm>
            <a:off x="33458046" y="26703009"/>
            <a:ext cx="9975952" cy="6497749"/>
          </a:xfrm>
        </p:spPr>
        <p:txBody>
          <a:bodyPr/>
          <a:lstStyle/>
          <a:p>
            <a:r>
              <a:rPr kumimoji="1" lang="en-US" altLang="ja-JP" sz="2800" dirty="0"/>
              <a:t>Brown, D., </a:t>
            </a:r>
            <a:r>
              <a:rPr kumimoji="1" lang="en-US" altLang="ja-JP" sz="2800" dirty="0" err="1"/>
              <a:t>Yaguchi</a:t>
            </a:r>
            <a:r>
              <a:rPr kumimoji="1" lang="en-US" altLang="ja-JP" sz="2800" dirty="0"/>
              <a:t>, M., Murray, L., </a:t>
            </a:r>
            <a:r>
              <a:rPr kumimoji="1" lang="en-US" altLang="ja-JP" sz="2800" dirty="0" err="1"/>
              <a:t>Kanno</a:t>
            </a:r>
            <a:r>
              <a:rPr kumimoji="1" lang="en-US" altLang="ja-JP" sz="2800" dirty="0"/>
              <a:t>, M., &amp; </a:t>
            </a:r>
            <a:r>
              <a:rPr kumimoji="1" lang="en-US" altLang="ja-JP" sz="2800" dirty="0" err="1"/>
              <a:t>Oyabu</a:t>
            </a:r>
            <a:r>
              <a:rPr kumimoji="1" lang="en-US" altLang="ja-JP" sz="2800" dirty="0"/>
              <a:t>, K. (2019). Investigating the demands on students of English Medium Instruction (EMI) courses to better focus English for Academic Purposes (EAP) courses. </a:t>
            </a:r>
            <a:r>
              <a:rPr kumimoji="1" lang="en-US" altLang="ja-JP" sz="2800" i="1" dirty="0"/>
              <a:t>Forum of Language Instructors, 13, 17–39. </a:t>
            </a:r>
          </a:p>
          <a:p>
            <a:endParaRPr kumimoji="1" lang="en-US" altLang="ja-JP" sz="2800" i="1" dirty="0"/>
          </a:p>
          <a:p>
            <a:r>
              <a:rPr kumimoji="1" lang="en-US" altLang="ja-JP" sz="2800" dirty="0"/>
              <a:t>Brown, D., </a:t>
            </a:r>
            <a:r>
              <a:rPr kumimoji="1" lang="en-US" altLang="ja-JP" sz="2800" dirty="0" err="1"/>
              <a:t>Oyabu</a:t>
            </a:r>
            <a:r>
              <a:rPr kumimoji="1" lang="en-US" altLang="ja-JP" sz="2800" dirty="0"/>
              <a:t>, K., </a:t>
            </a:r>
            <a:r>
              <a:rPr kumimoji="1" lang="en-US" altLang="ja-JP" sz="2800" dirty="0" err="1"/>
              <a:t>Yaguchi</a:t>
            </a:r>
            <a:r>
              <a:rPr kumimoji="1" lang="en-US" altLang="ja-JP" sz="2800" dirty="0"/>
              <a:t>, M., Murray, L. (2021 forthcoming) Students’ perspectives on the challenges of English Medium Instruction (EMI) courses: Seeking insights to better focus English for Academic Purposes (EAP) Courses</a:t>
            </a:r>
          </a:p>
          <a:p>
            <a:endParaRPr kumimoji="1" lang="ja-JP" altLang="en-US" dirty="0"/>
          </a:p>
        </p:txBody>
      </p:sp>
      <p:sp>
        <p:nvSpPr>
          <p:cNvPr id="4" name="テキスト ボックス 3"/>
          <p:cNvSpPr txBox="1"/>
          <p:nvPr/>
        </p:nvSpPr>
        <p:spPr>
          <a:xfrm>
            <a:off x="24486432" y="16525276"/>
            <a:ext cx="7471847" cy="1788124"/>
          </a:xfrm>
          <a:prstGeom prst="rect">
            <a:avLst/>
          </a:prstGeom>
          <a:noFill/>
        </p:spPr>
        <p:txBody>
          <a:bodyPr wrap="square" rtlCol="0">
            <a:spAutoFit/>
          </a:bodyPr>
          <a:lstStyle/>
          <a:p>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066058400"/>
              </p:ext>
            </p:extLst>
          </p:nvPr>
        </p:nvGraphicFramePr>
        <p:xfrm>
          <a:off x="22740262" y="20571188"/>
          <a:ext cx="9235441" cy="2211098"/>
        </p:xfrm>
        <a:graphic>
          <a:graphicData uri="http://schemas.openxmlformats.org/drawingml/2006/table">
            <a:tbl>
              <a:tblPr/>
              <a:tblGrid>
                <a:gridCol w="3010927">
                  <a:extLst>
                    <a:ext uri="{9D8B030D-6E8A-4147-A177-3AD203B41FA5}">
                      <a16:colId xmlns:a16="http://schemas.microsoft.com/office/drawing/2014/main" val="1866312954"/>
                    </a:ext>
                  </a:extLst>
                </a:gridCol>
                <a:gridCol w="3126732">
                  <a:extLst>
                    <a:ext uri="{9D8B030D-6E8A-4147-A177-3AD203B41FA5}">
                      <a16:colId xmlns:a16="http://schemas.microsoft.com/office/drawing/2014/main" val="1199739276"/>
                    </a:ext>
                  </a:extLst>
                </a:gridCol>
                <a:gridCol w="3097782">
                  <a:extLst>
                    <a:ext uri="{9D8B030D-6E8A-4147-A177-3AD203B41FA5}">
                      <a16:colId xmlns:a16="http://schemas.microsoft.com/office/drawing/2014/main" val="3148878541"/>
                    </a:ext>
                  </a:extLst>
                </a:gridCol>
              </a:tblGrid>
              <a:tr h="1105549">
                <a:tc>
                  <a:txBody>
                    <a:bodyPr/>
                    <a:lstStyle/>
                    <a:p>
                      <a:pPr algn="ctr" fontAlgn="ctr"/>
                      <a:r>
                        <a:rPr lang="en-US" sz="4400" b="0" i="0" u="none" strike="noStrike">
                          <a:solidFill>
                            <a:srgbClr val="000000"/>
                          </a:solidFill>
                          <a:effectLst/>
                          <a:latin typeface="游ゴシック" panose="020B0400000000000000" pitchFamily="50" charset="-128"/>
                          <a:ea typeface="游ゴシック" panose="020B0400000000000000" pitchFamily="50" charset="-128"/>
                        </a:rPr>
                        <a:t>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400" b="0" i="0" u="none" strike="noStrike">
                          <a:solidFill>
                            <a:srgbClr val="000000"/>
                          </a:solidFill>
                          <a:effectLst/>
                          <a:latin typeface="游ゴシック" panose="020B0400000000000000" pitchFamily="50" charset="-128"/>
                          <a:ea typeface="游ゴシック" panose="020B0400000000000000" pitchFamily="50" charset="-128"/>
                        </a:rPr>
                        <a:t>MPH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400" b="0" i="0" u="none" strike="noStrike" dirty="0">
                          <a:solidFill>
                            <a:srgbClr val="000000"/>
                          </a:solidFill>
                          <a:effectLst/>
                          <a:latin typeface="游ゴシック" panose="020B0400000000000000" pitchFamily="50" charset="-128"/>
                          <a:ea typeface="游ゴシック" panose="020B0400000000000000" pitchFamily="50" charset="-128"/>
                        </a:rPr>
                        <a:t>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057859"/>
                  </a:ext>
                </a:extLst>
              </a:tr>
              <a:tr h="1105549">
                <a:tc>
                  <a:txBody>
                    <a:bodyPr/>
                    <a:lstStyle/>
                    <a:p>
                      <a:pPr algn="ctr" fontAlgn="ctr"/>
                      <a:r>
                        <a:rPr lang="en-US" altLang="ja-JP" sz="44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4400" b="0" i="0" u="none" strike="noStrike" dirty="0">
                          <a:solidFill>
                            <a:srgbClr val="000000"/>
                          </a:solidFill>
                          <a:effectLst/>
                          <a:latin typeface="游ゴシック" panose="020B0400000000000000" pitchFamily="50" charset="-128"/>
                          <a:ea typeface="游ゴシック" panose="020B0400000000000000" pitchFamily="50" charset="-128"/>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4400" b="0" i="0" u="none" strike="noStrike" dirty="0">
                          <a:solidFill>
                            <a:srgbClr val="000000"/>
                          </a:solidFill>
                          <a:effectLst/>
                          <a:latin typeface="游ゴシック" panose="020B0400000000000000" pitchFamily="50" charset="-128"/>
                          <a:ea typeface="游ゴシック" panose="020B0400000000000000" pitchFamily="50" charset="-128"/>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791368"/>
                  </a:ext>
                </a:extLst>
              </a:tr>
            </a:tbl>
          </a:graphicData>
        </a:graphic>
      </p:graphicFrame>
      <p:sp>
        <p:nvSpPr>
          <p:cNvPr id="6" name="テキスト ボックス 5"/>
          <p:cNvSpPr txBox="1"/>
          <p:nvPr/>
        </p:nvSpPr>
        <p:spPr>
          <a:xfrm>
            <a:off x="23406848" y="19023047"/>
            <a:ext cx="7425195" cy="646331"/>
          </a:xfrm>
          <a:prstGeom prst="rect">
            <a:avLst/>
          </a:prstGeom>
          <a:noFill/>
        </p:spPr>
        <p:txBody>
          <a:bodyPr wrap="square" rtlCol="0">
            <a:spAutoFit/>
          </a:bodyPr>
          <a:lstStyle/>
          <a:p>
            <a:r>
              <a:rPr kumimoji="1" lang="en-US" altLang="ja-JP" sz="3600" dirty="0">
                <a:solidFill>
                  <a:srgbClr val="0070C0"/>
                </a:solidFill>
              </a:rPr>
              <a:t>Start of Departmental EMI Courses</a:t>
            </a:r>
            <a:endParaRPr kumimoji="1" lang="ja-JP" altLang="en-US" sz="3600" dirty="0">
              <a:solidFill>
                <a:srgbClr val="0070C0"/>
              </a:solidFill>
            </a:endParaRPr>
          </a:p>
        </p:txBody>
      </p:sp>
      <p:sp>
        <p:nvSpPr>
          <p:cNvPr id="7" name="テキスト ボックス 6"/>
          <p:cNvSpPr txBox="1"/>
          <p:nvPr/>
        </p:nvSpPr>
        <p:spPr>
          <a:xfrm>
            <a:off x="29614368" y="19732694"/>
            <a:ext cx="2435351" cy="646331"/>
          </a:xfrm>
          <a:prstGeom prst="rect">
            <a:avLst/>
          </a:prstGeom>
          <a:noFill/>
        </p:spPr>
        <p:txBody>
          <a:bodyPr wrap="square" rtlCol="0">
            <a:spAutoFit/>
          </a:bodyPr>
          <a:lstStyle/>
          <a:p>
            <a:r>
              <a:rPr kumimoji="1" lang="en-US" altLang="ja-JP" sz="3600" dirty="0">
                <a:solidFill>
                  <a:schemeClr val="bg2">
                    <a:lumMod val="50000"/>
                  </a:schemeClr>
                </a:solidFill>
              </a:rPr>
              <a:t>(4-6 year)</a:t>
            </a:r>
            <a:endParaRPr kumimoji="1" lang="ja-JP" altLang="en-US" sz="3600" dirty="0">
              <a:solidFill>
                <a:schemeClr val="bg2">
                  <a:lumMod val="50000"/>
                </a:schemeClr>
              </a:solidFill>
            </a:endParaRPr>
          </a:p>
        </p:txBody>
      </p:sp>
      <p:graphicFrame>
        <p:nvGraphicFramePr>
          <p:cNvPr id="37" name="グラフ 36"/>
          <p:cNvGraphicFramePr>
            <a:graphicFrameLocks/>
          </p:cNvGraphicFramePr>
          <p:nvPr>
            <p:extLst>
              <p:ext uri="{D42A27DB-BD31-4B8C-83A1-F6EECF244321}">
                <p14:modId xmlns:p14="http://schemas.microsoft.com/office/powerpoint/2010/main" val="2945996021"/>
              </p:ext>
            </p:extLst>
          </p:nvPr>
        </p:nvGraphicFramePr>
        <p:xfrm>
          <a:off x="22402800" y="5671167"/>
          <a:ext cx="10140846" cy="673854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2485247" y="12577370"/>
            <a:ext cx="10058399" cy="5078313"/>
          </a:xfrm>
          <a:prstGeom prst="rect">
            <a:avLst/>
          </a:prstGeom>
          <a:noFill/>
        </p:spPr>
        <p:txBody>
          <a:bodyPr wrap="square" rtlCol="0">
            <a:spAutoFit/>
          </a:bodyPr>
          <a:lstStyle/>
          <a:p>
            <a:endParaRPr kumimoji="1" lang="en-US" altLang="ja-JP" sz="3600" dirty="0"/>
          </a:p>
          <a:p>
            <a:r>
              <a:rPr kumimoji="1" lang="ja-JP" altLang="en-US" sz="3600" dirty="0"/>
              <a:t>　・</a:t>
            </a:r>
            <a:r>
              <a:rPr kumimoji="1" lang="en-US" altLang="ja-JP" sz="3600" dirty="0"/>
              <a:t>Departmental faculties face difficulties teaching academic  English writing.</a:t>
            </a:r>
          </a:p>
          <a:p>
            <a:endParaRPr kumimoji="1" lang="en-US" altLang="ja-JP" sz="3600" dirty="0"/>
          </a:p>
          <a:p>
            <a:r>
              <a:rPr kumimoji="1" lang="ja-JP" altLang="en-US" sz="3600" dirty="0"/>
              <a:t>　・</a:t>
            </a:r>
            <a:r>
              <a:rPr kumimoji="1" lang="en-US" altLang="ja-JP" sz="3600" dirty="0"/>
              <a:t>Simple conversation is possible, but students </a:t>
            </a:r>
            <a:r>
              <a:rPr kumimoji="1" lang="ja-JP" altLang="en-US" sz="3600" dirty="0"/>
              <a:t>　</a:t>
            </a:r>
            <a:r>
              <a:rPr kumimoji="1" lang="en-US" altLang="ja-JP" sz="3600" dirty="0"/>
              <a:t>face challenges in explaining subject content in English.</a:t>
            </a:r>
          </a:p>
          <a:p>
            <a:endParaRPr kumimoji="1" lang="en-US" altLang="ja-JP" sz="3600" dirty="0"/>
          </a:p>
          <a:p>
            <a:r>
              <a:rPr kumimoji="1" lang="ja-JP" altLang="en-US" sz="3600" dirty="0"/>
              <a:t>　・</a:t>
            </a:r>
            <a:r>
              <a:rPr kumimoji="1" lang="en-US" altLang="ja-JP" sz="3600" dirty="0"/>
              <a:t>No issues in listening skills mentioned.</a:t>
            </a:r>
            <a:endParaRPr kumimoji="1" lang="ja-JP" altLang="en-US" sz="3600" dirty="0"/>
          </a:p>
        </p:txBody>
      </p:sp>
      <p:sp>
        <p:nvSpPr>
          <p:cNvPr id="9" name="テキスト ボックス 8"/>
          <p:cNvSpPr txBox="1"/>
          <p:nvPr/>
        </p:nvSpPr>
        <p:spPr>
          <a:xfrm>
            <a:off x="22402800" y="23520096"/>
            <a:ext cx="10058400" cy="8402300"/>
          </a:xfrm>
          <a:prstGeom prst="rect">
            <a:avLst/>
          </a:prstGeom>
          <a:noFill/>
        </p:spPr>
        <p:txBody>
          <a:bodyPr wrap="square" rtlCol="0">
            <a:spAutoFit/>
          </a:bodyPr>
          <a:lstStyle/>
          <a:p>
            <a:r>
              <a:rPr kumimoji="1" lang="ja-JP" altLang="en-US" sz="3600" dirty="0"/>
              <a:t>・</a:t>
            </a:r>
            <a:r>
              <a:rPr kumimoji="1" lang="en-US" altLang="ja-JP" sz="3600" dirty="0"/>
              <a:t>In Japan, the first year students study mainly liberal arts subjects. </a:t>
            </a:r>
          </a:p>
          <a:p>
            <a:endParaRPr kumimoji="1" lang="en-US" altLang="ja-JP" sz="3600" dirty="0"/>
          </a:p>
          <a:p>
            <a:r>
              <a:rPr kumimoji="1" lang="ja-JP" altLang="en-US" sz="3600" dirty="0"/>
              <a:t>・</a:t>
            </a:r>
            <a:r>
              <a:rPr kumimoji="1" lang="en-US" altLang="ja-JP" sz="3600" dirty="0"/>
              <a:t>Humanities and International Studies departments starts EMI early. </a:t>
            </a:r>
          </a:p>
          <a:p>
            <a:endParaRPr kumimoji="1" lang="en-US" altLang="ja-JP" sz="3600" dirty="0"/>
          </a:p>
          <a:p>
            <a:r>
              <a:rPr kumimoji="1" lang="ja-JP" altLang="en-US" sz="3600" dirty="0"/>
              <a:t>・</a:t>
            </a:r>
            <a:r>
              <a:rPr kumimoji="1" lang="en-US" altLang="ja-JP" sz="3600" dirty="0"/>
              <a:t>Medical, Pharmaceutical,</a:t>
            </a:r>
            <a:r>
              <a:rPr kumimoji="1" lang="ja-JP" altLang="en-US" sz="3600" dirty="0"/>
              <a:t>　</a:t>
            </a:r>
            <a:r>
              <a:rPr kumimoji="1" lang="en-US" altLang="ja-JP" sz="3600" dirty="0"/>
              <a:t>and</a:t>
            </a:r>
            <a:r>
              <a:rPr kumimoji="1" lang="ja-JP" altLang="en-US" sz="3600" dirty="0"/>
              <a:t>　</a:t>
            </a:r>
            <a:r>
              <a:rPr kumimoji="1" lang="en-US" altLang="ja-JP" sz="3600" dirty="0"/>
              <a:t>Health</a:t>
            </a:r>
            <a:r>
              <a:rPr kumimoji="1" lang="ja-JP" altLang="en-US" sz="3600" dirty="0"/>
              <a:t>　</a:t>
            </a:r>
            <a:r>
              <a:rPr kumimoji="1" lang="en-US" altLang="ja-JP" sz="3600" dirty="0"/>
              <a:t>Science</a:t>
            </a:r>
            <a:r>
              <a:rPr kumimoji="1" lang="ja-JP" altLang="en-US" sz="3600" dirty="0"/>
              <a:t>　</a:t>
            </a:r>
            <a:r>
              <a:rPr kumimoji="1" lang="en-US" altLang="ja-JP" sz="3600" dirty="0"/>
              <a:t>students</a:t>
            </a:r>
            <a:r>
              <a:rPr kumimoji="1" lang="ja-JP" altLang="en-US" sz="3600" dirty="0"/>
              <a:t>　</a:t>
            </a:r>
            <a:r>
              <a:rPr kumimoji="1" lang="en-US" altLang="ja-JP" sz="3600" dirty="0"/>
              <a:t>need</a:t>
            </a:r>
            <a:r>
              <a:rPr kumimoji="1" lang="ja-JP" altLang="en-US" sz="3600" dirty="0"/>
              <a:t>　</a:t>
            </a:r>
            <a:r>
              <a:rPr kumimoji="1" lang="en-US" altLang="ja-JP" sz="3600" dirty="0"/>
              <a:t>to</a:t>
            </a:r>
            <a:r>
              <a:rPr kumimoji="1" lang="ja-JP" altLang="en-US" sz="3600" dirty="0"/>
              <a:t>　</a:t>
            </a:r>
            <a:r>
              <a:rPr kumimoji="1" lang="en-US" altLang="ja-JP" sz="3600" dirty="0"/>
              <a:t>prepare</a:t>
            </a:r>
            <a:r>
              <a:rPr kumimoji="1" lang="ja-JP" altLang="en-US" sz="3600" dirty="0"/>
              <a:t>　</a:t>
            </a:r>
            <a:r>
              <a:rPr kumimoji="1" lang="en-US" altLang="ja-JP" sz="3600" dirty="0"/>
              <a:t>for</a:t>
            </a:r>
            <a:r>
              <a:rPr kumimoji="1" lang="ja-JP" altLang="en-US" sz="3600" dirty="0"/>
              <a:t>　</a:t>
            </a:r>
            <a:r>
              <a:rPr kumimoji="1" lang="en-US" altLang="ja-JP" sz="3600" dirty="0"/>
              <a:t>the</a:t>
            </a:r>
            <a:r>
              <a:rPr kumimoji="1" lang="ja-JP" altLang="en-US" sz="3600" dirty="0"/>
              <a:t>　</a:t>
            </a:r>
            <a:r>
              <a:rPr kumimoji="1" lang="en-US" altLang="ja-JP" sz="3600" dirty="0"/>
              <a:t>National</a:t>
            </a:r>
            <a:r>
              <a:rPr kumimoji="1" lang="ja-JP" altLang="en-US" sz="3600" dirty="0"/>
              <a:t>　</a:t>
            </a:r>
            <a:r>
              <a:rPr kumimoji="1" lang="en-US" altLang="ja-JP" sz="3600" dirty="0"/>
              <a:t>Qualification</a:t>
            </a:r>
            <a:r>
              <a:rPr kumimoji="1" lang="ja-JP" altLang="en-US" sz="3600" dirty="0"/>
              <a:t>　</a:t>
            </a:r>
            <a:r>
              <a:rPr kumimoji="1" lang="en-US" altLang="ja-JP" sz="3600" dirty="0"/>
              <a:t>Exams (in Japanese) before graduation. (Also true for Education Dept.) </a:t>
            </a:r>
          </a:p>
          <a:p>
            <a:endParaRPr kumimoji="1" lang="en-US" altLang="ja-JP" sz="3600" dirty="0"/>
          </a:p>
          <a:p>
            <a:r>
              <a:rPr kumimoji="1" lang="ja-JP" altLang="en-US" sz="3600" dirty="0"/>
              <a:t>・</a:t>
            </a:r>
            <a:r>
              <a:rPr kumimoji="1" lang="en-US" altLang="ja-JP" sz="3600" dirty="0"/>
              <a:t>Engineering and Science departments </a:t>
            </a:r>
            <a:r>
              <a:rPr kumimoji="1" lang="ja-JP" altLang="en-US" sz="3600" dirty="0"/>
              <a:t>（</a:t>
            </a:r>
            <a:r>
              <a:rPr kumimoji="1" lang="en-US" altLang="ja-JP" sz="3600" dirty="0"/>
              <a:t>except for Math dept.) want to teach Science courses (in Japanese) in year 2. </a:t>
            </a:r>
            <a:endParaRPr kumimoji="1" lang="ja-JP" altLang="en-US" sz="3600" dirty="0"/>
          </a:p>
        </p:txBody>
      </p:sp>
      <p:graphicFrame>
        <p:nvGraphicFramePr>
          <p:cNvPr id="38" name="グラフ 37"/>
          <p:cNvGraphicFramePr>
            <a:graphicFrameLocks/>
          </p:cNvGraphicFramePr>
          <p:nvPr>
            <p:extLst>
              <p:ext uri="{D42A27DB-BD31-4B8C-83A1-F6EECF244321}">
                <p14:modId xmlns:p14="http://schemas.microsoft.com/office/powerpoint/2010/main" val="447787767"/>
              </p:ext>
            </p:extLst>
          </p:nvPr>
        </p:nvGraphicFramePr>
        <p:xfrm>
          <a:off x="33524667" y="5582939"/>
          <a:ext cx="9745050" cy="5756669"/>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33252540" y="11786111"/>
            <a:ext cx="9975954" cy="4870174"/>
          </a:xfrm>
          <a:prstGeom prst="rect">
            <a:avLst/>
          </a:prstGeom>
          <a:noFill/>
        </p:spPr>
        <p:txBody>
          <a:bodyPr wrap="square" rtlCol="0">
            <a:spAutoFit/>
          </a:bodyPr>
          <a:lstStyle/>
          <a:p>
            <a:endParaRPr kumimoji="1" lang="ja-JP" altLang="en-US" dirty="0"/>
          </a:p>
        </p:txBody>
      </p:sp>
      <p:graphicFrame>
        <p:nvGraphicFramePr>
          <p:cNvPr id="39" name="グラフ 38"/>
          <p:cNvGraphicFramePr>
            <a:graphicFrameLocks/>
          </p:cNvGraphicFramePr>
          <p:nvPr>
            <p:extLst>
              <p:ext uri="{D42A27DB-BD31-4B8C-83A1-F6EECF244321}">
                <p14:modId xmlns:p14="http://schemas.microsoft.com/office/powerpoint/2010/main" val="311848903"/>
              </p:ext>
            </p:extLst>
          </p:nvPr>
        </p:nvGraphicFramePr>
        <p:xfrm>
          <a:off x="33540493" y="12135893"/>
          <a:ext cx="9603924" cy="5179267"/>
        </p:xfrm>
        <a:graphic>
          <a:graphicData uri="http://schemas.openxmlformats.org/drawingml/2006/chart">
            <c:chart xmlns:c="http://schemas.openxmlformats.org/drawingml/2006/chart" xmlns:r="http://schemas.openxmlformats.org/officeDocument/2006/relationships" r:id="rId4"/>
          </a:graphicData>
        </a:graphic>
      </p:graphicFrame>
      <p:pic>
        <p:nvPicPr>
          <p:cNvPr id="11" name="図 10"/>
          <p:cNvPicPr>
            <a:picLocks noChangeAspect="1"/>
          </p:cNvPicPr>
          <p:nvPr/>
        </p:nvPicPr>
        <p:blipFill>
          <a:blip r:embed="rId5"/>
          <a:stretch>
            <a:fillRect/>
          </a:stretch>
        </p:blipFill>
        <p:spPr>
          <a:xfrm>
            <a:off x="38316310" y="-115824"/>
            <a:ext cx="4289937" cy="4289937"/>
          </a:xfrm>
          <a:prstGeom prst="rect">
            <a:avLst/>
          </a:prstGeom>
        </p:spPr>
      </p:pic>
      <p:sp>
        <p:nvSpPr>
          <p:cNvPr id="13" name="テキスト ボックス 12"/>
          <p:cNvSpPr txBox="1"/>
          <p:nvPr/>
        </p:nvSpPr>
        <p:spPr>
          <a:xfrm flipH="1" flipV="1">
            <a:off x="33384028" y="26666661"/>
            <a:ext cx="10058399" cy="584436"/>
          </a:xfrm>
          <a:prstGeom prst="rect">
            <a:avLst/>
          </a:prstGeom>
          <a:noFill/>
        </p:spPr>
        <p:txBody>
          <a:bodyPr wrap="square" rtlCol="0">
            <a:spAutoFit/>
          </a:bodyPr>
          <a:lstStyle/>
          <a:p>
            <a:endParaRPr kumimoji="1" lang="ja-JP" altLang="en-US" dirty="0"/>
          </a:p>
        </p:txBody>
      </p:sp>
      <p:pic>
        <p:nvPicPr>
          <p:cNvPr id="16" name="図 15"/>
          <p:cNvPicPr>
            <a:picLocks noChangeAspect="1"/>
          </p:cNvPicPr>
          <p:nvPr/>
        </p:nvPicPr>
        <p:blipFill>
          <a:blip r:embed="rId6"/>
          <a:stretch>
            <a:fillRect/>
          </a:stretch>
        </p:blipFill>
        <p:spPr>
          <a:xfrm>
            <a:off x="2803695" y="15367422"/>
            <a:ext cx="4364140" cy="5818853"/>
          </a:xfrm>
          <a:prstGeom prst="rect">
            <a:avLst/>
          </a:prstGeom>
        </p:spPr>
      </p:pic>
      <p:sp>
        <p:nvSpPr>
          <p:cNvPr id="42" name="楕円 41"/>
          <p:cNvSpPr/>
          <p:nvPr/>
        </p:nvSpPr>
        <p:spPr>
          <a:xfrm flipH="1">
            <a:off x="4807975" y="18313400"/>
            <a:ext cx="265470" cy="233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44" name="直線矢印コネクタ 43"/>
          <p:cNvCxnSpPr/>
          <p:nvPr/>
        </p:nvCxnSpPr>
        <p:spPr>
          <a:xfrm>
            <a:off x="2891376" y="17019639"/>
            <a:ext cx="1916599" cy="1293761"/>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5" name="楕円 44"/>
          <p:cNvSpPr/>
          <p:nvPr/>
        </p:nvSpPr>
        <p:spPr>
          <a:xfrm>
            <a:off x="5397911" y="18651470"/>
            <a:ext cx="530941" cy="4034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7460519" y="19409528"/>
            <a:ext cx="2241755" cy="646331"/>
          </a:xfrm>
          <a:prstGeom prst="rect">
            <a:avLst/>
          </a:prstGeom>
          <a:noFill/>
        </p:spPr>
        <p:txBody>
          <a:bodyPr wrap="square" rtlCol="0">
            <a:spAutoFit/>
          </a:bodyPr>
          <a:lstStyle/>
          <a:p>
            <a:r>
              <a:rPr kumimoji="1" lang="en-US" altLang="ja-JP" sz="3600" dirty="0"/>
              <a:t>Tokyo</a:t>
            </a:r>
            <a:endParaRPr kumimoji="1" lang="ja-JP" altLang="en-US" sz="3600" dirty="0"/>
          </a:p>
        </p:txBody>
      </p:sp>
      <p:cxnSp>
        <p:nvCxnSpPr>
          <p:cNvPr id="48" name="直線矢印コネクタ 47"/>
          <p:cNvCxnSpPr>
            <a:stCxn id="46" idx="1"/>
          </p:cNvCxnSpPr>
          <p:nvPr/>
        </p:nvCxnSpPr>
        <p:spPr>
          <a:xfrm flipH="1" flipV="1">
            <a:off x="5928852" y="19023048"/>
            <a:ext cx="1531667" cy="70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楕円 55"/>
          <p:cNvSpPr/>
          <p:nvPr/>
        </p:nvSpPr>
        <p:spPr>
          <a:xfrm>
            <a:off x="13781022" y="10759909"/>
            <a:ext cx="5036840" cy="4719483"/>
          </a:xfrm>
          <a:prstGeom prst="ellips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59" name="図 58"/>
          <p:cNvPicPr>
            <a:picLocks noChangeAspect="1"/>
          </p:cNvPicPr>
          <p:nvPr/>
        </p:nvPicPr>
        <p:blipFill>
          <a:blip r:embed="rId7"/>
          <a:stretch>
            <a:fillRect/>
          </a:stretch>
        </p:blipFill>
        <p:spPr>
          <a:xfrm>
            <a:off x="11714350" y="13273382"/>
            <a:ext cx="5133277" cy="4816257"/>
          </a:xfrm>
          <a:prstGeom prst="rect">
            <a:avLst/>
          </a:prstGeom>
        </p:spPr>
      </p:pic>
      <p:pic>
        <p:nvPicPr>
          <p:cNvPr id="60" name="図 59"/>
          <p:cNvPicPr>
            <a:picLocks noChangeAspect="1"/>
          </p:cNvPicPr>
          <p:nvPr/>
        </p:nvPicPr>
        <p:blipFill>
          <a:blip r:embed="rId7"/>
          <a:stretch>
            <a:fillRect/>
          </a:stretch>
        </p:blipFill>
        <p:spPr>
          <a:xfrm>
            <a:off x="16126441" y="13162145"/>
            <a:ext cx="5133277" cy="4816257"/>
          </a:xfrm>
          <a:prstGeom prst="rect">
            <a:avLst/>
          </a:prstGeom>
        </p:spPr>
      </p:pic>
      <p:sp>
        <p:nvSpPr>
          <p:cNvPr id="61" name="テキスト ボックス 60"/>
          <p:cNvSpPr txBox="1"/>
          <p:nvPr/>
        </p:nvSpPr>
        <p:spPr>
          <a:xfrm>
            <a:off x="12247042" y="15681511"/>
            <a:ext cx="3879398" cy="943015"/>
          </a:xfrm>
          <a:prstGeom prst="rect">
            <a:avLst/>
          </a:prstGeom>
          <a:noFill/>
        </p:spPr>
        <p:txBody>
          <a:bodyPr wrap="square" rtlCol="0">
            <a:spAutoFit/>
          </a:bodyPr>
          <a:lstStyle/>
          <a:p>
            <a:r>
              <a:rPr kumimoji="1" lang="en-US" altLang="ja-JP" dirty="0"/>
              <a:t>Instructors</a:t>
            </a:r>
            <a:endParaRPr kumimoji="1" lang="ja-JP" altLang="en-US" dirty="0"/>
          </a:p>
        </p:txBody>
      </p:sp>
      <p:sp>
        <p:nvSpPr>
          <p:cNvPr id="62" name="テキスト ボックス 61"/>
          <p:cNvSpPr txBox="1"/>
          <p:nvPr/>
        </p:nvSpPr>
        <p:spPr>
          <a:xfrm>
            <a:off x="14799958" y="11949583"/>
            <a:ext cx="3400926" cy="943015"/>
          </a:xfrm>
          <a:prstGeom prst="rect">
            <a:avLst/>
          </a:prstGeom>
          <a:noFill/>
        </p:spPr>
        <p:txBody>
          <a:bodyPr wrap="square" rtlCol="0">
            <a:spAutoFit/>
          </a:bodyPr>
          <a:lstStyle/>
          <a:p>
            <a:r>
              <a:rPr kumimoji="1" lang="en-US" altLang="ja-JP" dirty="0"/>
              <a:t>Students</a:t>
            </a:r>
            <a:endParaRPr kumimoji="1" lang="ja-JP" altLang="en-US" dirty="0"/>
          </a:p>
        </p:txBody>
      </p:sp>
      <p:sp>
        <p:nvSpPr>
          <p:cNvPr id="63" name="テキスト ボックス 62"/>
          <p:cNvSpPr txBox="1"/>
          <p:nvPr/>
        </p:nvSpPr>
        <p:spPr>
          <a:xfrm>
            <a:off x="16976945" y="15514510"/>
            <a:ext cx="4360399" cy="943015"/>
          </a:xfrm>
          <a:prstGeom prst="rect">
            <a:avLst/>
          </a:prstGeom>
          <a:noFill/>
        </p:spPr>
        <p:txBody>
          <a:bodyPr wrap="square" rtlCol="0">
            <a:spAutoFit/>
          </a:bodyPr>
          <a:lstStyle/>
          <a:p>
            <a:r>
              <a:rPr kumimoji="1" lang="en-US" altLang="ja-JP" u="sng" dirty="0">
                <a:solidFill>
                  <a:srgbClr val="C00000"/>
                </a:solidFill>
              </a:rPr>
              <a:t>Departments</a:t>
            </a:r>
            <a:endParaRPr kumimoji="1" lang="ja-JP" altLang="en-US" u="sng" dirty="0">
              <a:solidFill>
                <a:srgbClr val="C00000"/>
              </a:solidFill>
            </a:endParaRPr>
          </a:p>
        </p:txBody>
      </p:sp>
      <p:sp>
        <p:nvSpPr>
          <p:cNvPr id="64" name="テキスト ボックス 63"/>
          <p:cNvSpPr txBox="1"/>
          <p:nvPr/>
        </p:nvSpPr>
        <p:spPr>
          <a:xfrm>
            <a:off x="33750533" y="17613684"/>
            <a:ext cx="9975954" cy="3970318"/>
          </a:xfrm>
          <a:prstGeom prst="rect">
            <a:avLst/>
          </a:prstGeom>
          <a:noFill/>
        </p:spPr>
        <p:txBody>
          <a:bodyPr wrap="square" rtlCol="0">
            <a:spAutoFit/>
          </a:bodyPr>
          <a:lstStyle/>
          <a:p>
            <a:r>
              <a:rPr kumimoji="1" lang="ja-JP" altLang="en-US" sz="3600" dirty="0"/>
              <a:t>・</a:t>
            </a:r>
            <a:r>
              <a:rPr kumimoji="1" lang="en-US" altLang="ja-JP" sz="3600" dirty="0"/>
              <a:t>Increase</a:t>
            </a:r>
            <a:r>
              <a:rPr kumimoji="1" lang="ja-JP" altLang="en-US" sz="3600" dirty="0"/>
              <a:t>　</a:t>
            </a:r>
            <a:r>
              <a:rPr kumimoji="1" lang="en-US" altLang="ja-JP" sz="3600" dirty="0"/>
              <a:t>in</a:t>
            </a:r>
            <a:r>
              <a:rPr kumimoji="1" lang="ja-JP" altLang="en-US" sz="3600" dirty="0"/>
              <a:t>　</a:t>
            </a:r>
            <a:r>
              <a:rPr kumimoji="1" lang="en-US" altLang="ja-JP" sz="3600" dirty="0"/>
              <a:t>study abroad program participants and positive attitudes towards overseas studies by students and faculties.</a:t>
            </a:r>
          </a:p>
          <a:p>
            <a:endParaRPr kumimoji="1" lang="en-US" altLang="ja-JP" sz="3600" dirty="0"/>
          </a:p>
          <a:p>
            <a:r>
              <a:rPr kumimoji="1" lang="ja-JP" altLang="en-US" sz="3600" dirty="0"/>
              <a:t>・</a:t>
            </a:r>
            <a:r>
              <a:rPr kumimoji="1" lang="en-US" altLang="ja-JP" sz="3600" dirty="0"/>
              <a:t>Engineering and Science departments see English as very important for students’ future. Not so much in other departments. </a:t>
            </a:r>
            <a:endParaRPr kumimoji="1" lang="ja-JP" altLang="en-US" sz="3600" dirty="0"/>
          </a:p>
        </p:txBody>
      </p:sp>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1514</TotalTime>
  <Words>801</Words>
  <Application>Microsoft Macintosh PowerPoint</Application>
  <PresentationFormat>Custom</PresentationFormat>
  <Paragraphs>98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游ゴシック</vt: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Hugh Whitby</cp:lastModifiedBy>
  <cp:revision>60</cp:revision>
  <dcterms:created xsi:type="dcterms:W3CDTF">2019-01-07T21:49:45Z</dcterms:created>
  <dcterms:modified xsi:type="dcterms:W3CDTF">2021-03-26T12:46:50Z</dcterms:modified>
</cp:coreProperties>
</file>