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0" r:id="rId3"/>
    <p:sldId id="283" r:id="rId4"/>
    <p:sldId id="288" r:id="rId5"/>
    <p:sldId id="289" r:id="rId6"/>
    <p:sldId id="284" r:id="rId7"/>
    <p:sldId id="285" r:id="rId8"/>
    <p:sldId id="286" r:id="rId9"/>
    <p:sldId id="287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55560"/>
    <a:srgbClr val="4D4D4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>
        <p:scale>
          <a:sx n="75" d="100"/>
          <a:sy n="75" d="100"/>
        </p:scale>
        <p:origin x="-1620" y="-174"/>
      </p:cViewPr>
      <p:guideLst>
        <p:guide orient="horz" pos="197"/>
        <p:guide orient="horz" pos="572"/>
        <p:guide orient="horz" pos="1389"/>
        <p:guide orient="horz" pos="1525"/>
        <p:guide orient="horz" pos="799"/>
        <p:guide orient="horz" pos="4123"/>
        <p:guide pos="657"/>
        <p:guide pos="5239"/>
        <p:guide pos="195"/>
        <p:guide pos="29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330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CA6619C-9F65-4277-9ACE-0D62D1860763}" type="datetimeFigureOut">
              <a:rPr lang="en-US"/>
              <a:pPr>
                <a:defRPr/>
              </a:pPr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3F3D7E-3153-4F38-891B-6AE8360C76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51245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6A7B1A-1364-4FF3-A30F-89F356942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0494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politics/2019/nov/03/how-conservative-party-changed-to-survive-brexit-purge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cbsnews.com/news/adapt-or-die-cbsn-originals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077A1-F603-4932-BD61-DE20420BE13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https://www.theguardian.com/education/2019/mar/19/erasmus-scheme-chaos-uk-students-limbo-funding-accommodation</a:t>
            </a:r>
          </a:p>
          <a:p>
            <a:r>
              <a:rPr lang="en-GB" dirty="0" smtClean="0"/>
              <a:t>Political, economic and evolutionary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hlinkClick r:id="rId3"/>
              </a:rPr>
              <a:t>https://www.theguardian.com/politics/2019/nov/03/how-conservative-party-changed-to-survive-brexit-purge</a:t>
            </a:r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hlinkClick r:id="rId4"/>
              </a:rPr>
              <a:t>https://www.cbsnews.com/news/adapt-or-die-cbsn-originals/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https://www.theguardian.com/education/2019/mar/19/academics-avoid-conferences-in-brexit-britain</a:t>
            </a:r>
          </a:p>
          <a:p>
            <a:endParaRPr lang="en-GB" dirty="0" smtClean="0"/>
          </a:p>
          <a:p>
            <a:r>
              <a:rPr lang="en-GB" dirty="0" smtClean="0"/>
              <a:t>https://www.theguardian.com/education/2019/apr/28/eu-students-could-face-higher-fees-to-study-in-uk-from-2020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A7B1A-1364-4FF3-A30F-89F3569427D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A7B1A-1364-4FF3-A30F-89F3569427D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World </a:t>
            </a:r>
            <a:r>
              <a:rPr lang="en-GB" dirty="0" err="1" smtClean="0"/>
              <a:t>Englishes</a:t>
            </a:r>
            <a:r>
              <a:rPr lang="en-GB" baseline="0" dirty="0" smtClean="0"/>
              <a:t> journal published several articles on this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A7B1A-1364-4FF3-A30F-89F3569427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Concerns on BALEAP forum and social media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A7B1A-1364-4FF3-A30F-89F3569427D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132C2-A217-40CE-A99F-9C6E2BB8494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Guardian</a:t>
            </a:r>
            <a:r>
              <a:rPr lang="en-GB" baseline="0" dirty="0" smtClean="0"/>
              <a:t> 3/11 Adapt or die?</a:t>
            </a:r>
            <a:r>
              <a:rPr lang="en-GB" dirty="0" smtClean="0"/>
              <a:t> https://www.theguardian.com/politics/2019/nov/03/how-conservative-party-changed-to-survive-brexit-purge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A7B1A-1364-4FF3-A30F-89F3569427D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OB PPT banner white 15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304800"/>
            <a:ext cx="85280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987" y="2071678"/>
            <a:ext cx="7813675" cy="4473585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038880" y="312738"/>
            <a:ext cx="7772400" cy="152694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55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OB PPT banner 15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3213"/>
            <a:ext cx="85344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038880" y="312738"/>
            <a:ext cx="7772400" cy="152694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3" y="2071678"/>
            <a:ext cx="8105549" cy="4054485"/>
          </a:xfrm>
        </p:spPr>
        <p:txBody>
          <a:bodyPr/>
          <a:lstStyle>
            <a:lvl1pPr marL="180975" indent="-180975">
              <a:spcBef>
                <a:spcPts val="1500"/>
              </a:spcBef>
              <a:defRPr b="0"/>
            </a:lvl1pPr>
            <a:lvl2pPr marL="449263" indent="-177800">
              <a:spcBef>
                <a:spcPts val="300"/>
              </a:spcBef>
              <a:defRPr sz="1600"/>
            </a:lvl2pPr>
            <a:lvl3pPr marL="715963" indent="-182563">
              <a:spcBef>
                <a:spcPts val="300"/>
              </a:spcBef>
              <a:defRPr sz="1600"/>
            </a:lvl3pPr>
            <a:lvl4pPr marL="982663" indent="-177800">
              <a:spcBef>
                <a:spcPts val="300"/>
              </a:spcBef>
              <a:defRPr sz="1600"/>
            </a:lvl4pPr>
            <a:lvl5pPr marL="1258888" indent="-180975">
              <a:spcBef>
                <a:spcPts val="3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7" y="1959429"/>
            <a:ext cx="3622675" cy="4166734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  <a:lvl2pPr marL="271463" indent="-271463">
              <a:defRPr sz="1600"/>
            </a:lvl2pPr>
            <a:lvl3pPr marL="533400" indent="-261938">
              <a:defRPr sz="1600"/>
            </a:lvl3pPr>
            <a:lvl4pPr marL="804863" indent="-271463">
              <a:defRPr sz="1600"/>
            </a:lvl4pPr>
            <a:lvl5pPr marL="1077913" indent="-27305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656" y="1959429"/>
            <a:ext cx="3622675" cy="4166734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  <a:lvl2pPr marL="271463" indent="-271463">
              <a:defRPr sz="1600"/>
            </a:lvl2pPr>
            <a:lvl3pPr marL="533400" indent="-261938">
              <a:defRPr sz="1600"/>
            </a:lvl3pPr>
            <a:lvl4pPr marL="804863" indent="-271463">
              <a:defRPr sz="1600"/>
            </a:lvl4pPr>
            <a:lvl5pPr marL="1077913" indent="-27305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30" descr="OB PPT logo white 150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304800"/>
            <a:ext cx="85280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7250" y="2071688"/>
            <a:ext cx="782955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48" r:id="rId3"/>
    <p:sldLayoutId id="2147483749" r:id="rId4"/>
    <p:sldLayoutId id="2147483750" r:id="rId5"/>
    <p:sldLayoutId id="2147483751" r:id="rId6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124" charset="-128"/>
        </a:defRPr>
      </a:lvl9pPr>
    </p:titleStyle>
    <p:bodyStyle>
      <a:lvl1pPr marL="180975" indent="-180975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630238" indent="-173038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077913" indent="-163513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527175" indent="-155575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4850" indent="-1460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education/2019/apr/28/eu-students-could-face-higher-fees-to-study-in-uk-from-202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versitiesuk.ac.uk/news/Pages/Majority-of-universities-well-prepared-for-no-deal-Brexit;-but-continue-to-fear-negative-impact.aspx" TargetMode="External"/><Relationship Id="rId5" Type="http://schemas.openxmlformats.org/officeDocument/2006/relationships/hyperlink" Target="https://www.universitiesuk.ac.uk/policy-and-analysis/reports/Pages/policy-priorities-post-exit.aspx" TargetMode="External"/><Relationship Id="rId4" Type="http://schemas.openxmlformats.org/officeDocument/2006/relationships/hyperlink" Target="https://www.universitiesuk.ac.uk/blog/Pages/You-say-stability-I-say-stagnation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5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1561" y="2071678"/>
            <a:ext cx="8245102" cy="4473585"/>
          </a:xfrm>
        </p:spPr>
        <p:txBody>
          <a:bodyPr/>
          <a:lstStyle/>
          <a:p>
            <a:r>
              <a:rPr lang="en-GB" sz="6600" dirty="0" smtClean="0">
                <a:solidFill>
                  <a:schemeClr val="bg1"/>
                </a:solidFill>
              </a:rPr>
              <a:t>Can EAP in the UK survive </a:t>
            </a:r>
            <a:r>
              <a:rPr lang="en-GB" sz="6600" dirty="0" err="1" smtClean="0">
                <a:solidFill>
                  <a:schemeClr val="bg1"/>
                </a:solidFill>
              </a:rPr>
              <a:t>Brexit</a:t>
            </a:r>
            <a:r>
              <a:rPr lang="en-GB" sz="6600" dirty="0" smtClean="0">
                <a:solidFill>
                  <a:schemeClr val="bg1"/>
                </a:solidFill>
              </a:rPr>
              <a:t>?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Dr Mary Davis, Oxford Brookes University 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312738"/>
            <a:ext cx="8352928" cy="160409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BALEAP </a:t>
            </a:r>
            <a:r>
              <a:rPr lang="en-US" dirty="0" err="1" smtClean="0"/>
              <a:t>pim</a:t>
            </a:r>
            <a:r>
              <a:rPr lang="en-US" dirty="0" smtClean="0"/>
              <a:t>, goldsmiths 9/11/19</a:t>
            </a:r>
            <a:br>
              <a:rPr lang="en-US" dirty="0" smtClean="0"/>
            </a:br>
            <a:r>
              <a:rPr lang="en-US" dirty="0" smtClean="0"/>
              <a:t>The future of EAP: adapt or die?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altLang="en-US" sz="2800" dirty="0" smtClean="0"/>
              <a:t>Get involved in university strategies (</a:t>
            </a:r>
            <a:r>
              <a:rPr lang="en-GB" altLang="en-US" sz="2800" dirty="0" err="1" smtClean="0"/>
              <a:t>eg</a:t>
            </a:r>
            <a:r>
              <a:rPr lang="en-GB" altLang="en-US" sz="2800" dirty="0" smtClean="0"/>
              <a:t> </a:t>
            </a:r>
            <a:r>
              <a:rPr lang="en-GB" altLang="en-US" sz="2800" smtClean="0"/>
              <a:t>widening participation, </a:t>
            </a:r>
            <a:r>
              <a:rPr lang="en-GB" altLang="en-US" sz="2800" dirty="0" smtClean="0"/>
              <a:t>inclusivity, internationalisation)</a:t>
            </a:r>
          </a:p>
          <a:p>
            <a:pPr>
              <a:buFont typeface="Arial" pitchFamily="34" charset="0"/>
              <a:buChar char="•"/>
            </a:pPr>
            <a:endParaRPr lang="en-GB" altLang="en-US" sz="2800" dirty="0" smtClean="0"/>
          </a:p>
          <a:p>
            <a:pPr>
              <a:buFont typeface="Arial" pitchFamily="34" charset="0"/>
              <a:buChar char="•"/>
            </a:pPr>
            <a:r>
              <a:rPr lang="en-GB" altLang="en-US" sz="2800" dirty="0" smtClean="0"/>
              <a:t>Refocus EAP as academic skills for all</a:t>
            </a:r>
          </a:p>
          <a:p>
            <a:pPr>
              <a:buFont typeface="Arial" pitchFamily="34" charset="0"/>
              <a:buChar char="•"/>
            </a:pPr>
            <a:endParaRPr lang="en-GB" altLang="en-US" sz="2800" dirty="0" smtClean="0"/>
          </a:p>
          <a:p>
            <a:pPr>
              <a:buFont typeface="Arial" pitchFamily="34" charset="0"/>
              <a:buChar char="•"/>
            </a:pPr>
            <a:r>
              <a:rPr lang="en-GB" altLang="en-US" sz="2800" dirty="0" smtClean="0"/>
              <a:t>Expand your own role beyond EAP</a:t>
            </a:r>
          </a:p>
          <a:p>
            <a:endParaRPr lang="en-GB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Recommendations (from Workshop)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964487" cy="4941168"/>
          </a:xfrm>
        </p:spPr>
        <p:txBody>
          <a:bodyPr>
            <a:normAutofit fontScale="62500" lnSpcReduction="20000"/>
          </a:bodyPr>
          <a:lstStyle/>
          <a:p>
            <a:r>
              <a:rPr lang="en-GB" sz="2800" dirty="0" smtClean="0"/>
              <a:t>Adams, R. (2019) EU students could face higher fees to study in the UK from 2010. </a:t>
            </a:r>
            <a:r>
              <a:rPr lang="en-GB" sz="2800" i="1" dirty="0" smtClean="0"/>
              <a:t>Guardian</a:t>
            </a:r>
            <a:r>
              <a:rPr lang="en-GB" sz="2800" dirty="0" smtClean="0"/>
              <a:t>, 28/4/19 Available at </a:t>
            </a:r>
            <a:r>
              <a:rPr lang="en-GB" sz="2800" dirty="0" smtClean="0">
                <a:hlinkClick r:id="rId3"/>
              </a:rPr>
              <a:t>https://www.theguardian.com/education/2019/apr/28/eu-students-could-face-higher-fees-to-study-in-uk-from-2020</a:t>
            </a:r>
            <a:endParaRPr lang="en-GB" sz="2800" dirty="0" smtClean="0"/>
          </a:p>
          <a:p>
            <a:r>
              <a:rPr lang="en-GB" sz="2800" dirty="0" smtClean="0"/>
              <a:t>Ding, A. and Bruce, I. (2017) </a:t>
            </a:r>
            <a:r>
              <a:rPr lang="en-GB" sz="2800" i="1" dirty="0" smtClean="0"/>
              <a:t>The English for Academic Purposes Practitioner: Operating on the edge of academia</a:t>
            </a:r>
            <a:r>
              <a:rPr lang="en-GB" sz="2800" dirty="0" smtClean="0"/>
              <a:t>. Cham, Switzerland: Springer International.</a:t>
            </a:r>
          </a:p>
          <a:p>
            <a:r>
              <a:rPr lang="en-GB" sz="2800" dirty="0" smtClean="0"/>
              <a:t>Education Journal (2018). German universities likely to benefit from </a:t>
            </a:r>
            <a:r>
              <a:rPr lang="en-GB" sz="2800" dirty="0" err="1" smtClean="0"/>
              <a:t>Brexit</a:t>
            </a:r>
            <a:r>
              <a:rPr lang="en-GB" sz="2800" dirty="0" smtClean="0"/>
              <a:t>. 331, 7</a:t>
            </a:r>
          </a:p>
          <a:p>
            <a:r>
              <a:rPr lang="en-GB" sz="2800" dirty="0" err="1" smtClean="0"/>
              <a:t>Juub</a:t>
            </a:r>
            <a:r>
              <a:rPr lang="en-GB" sz="2800" dirty="0" smtClean="0"/>
              <a:t>, E. (2018). You say stability, I say stagnation. Universities UK </a:t>
            </a:r>
            <a:r>
              <a:rPr lang="en-GB" sz="2800" dirty="0" smtClean="0">
                <a:hlinkClick r:id="rId4"/>
              </a:rPr>
              <a:t>https://www.universitiesuk.ac.uk/blog/Pages/You-say-stability-I-say-stagnation.aspx</a:t>
            </a:r>
            <a:endParaRPr lang="en-GB" sz="2800" dirty="0" smtClean="0"/>
          </a:p>
          <a:p>
            <a:r>
              <a:rPr lang="en-GB" sz="2800" dirty="0" err="1" smtClean="0"/>
              <a:t>Seidlhofer</a:t>
            </a:r>
            <a:r>
              <a:rPr lang="en-GB" sz="2800" dirty="0" smtClean="0"/>
              <a:t>, B. and </a:t>
            </a:r>
            <a:r>
              <a:rPr lang="en-GB" sz="2800" dirty="0" err="1" smtClean="0"/>
              <a:t>Widdowson</a:t>
            </a:r>
            <a:r>
              <a:rPr lang="en-GB" sz="2800" dirty="0" smtClean="0"/>
              <a:t>, H. (2017). Thoughts on independent English. </a:t>
            </a:r>
            <a:r>
              <a:rPr lang="en-GB" sz="2800" i="1" dirty="0" smtClean="0"/>
              <a:t>World </a:t>
            </a:r>
            <a:r>
              <a:rPr lang="en-GB" sz="2800" i="1" dirty="0" err="1" smtClean="0"/>
              <a:t>Englishes</a:t>
            </a:r>
            <a:r>
              <a:rPr lang="en-GB" sz="2800" dirty="0" smtClean="0"/>
              <a:t>, 36(3), 360-362.</a:t>
            </a:r>
          </a:p>
          <a:p>
            <a:r>
              <a:rPr lang="en-GB" sz="2800" dirty="0" smtClean="0"/>
              <a:t>Universities UK (2018). How can the government ensure universities are best placed to maximise their contribution to a successful and global UK post-EU exit? Available at </a:t>
            </a:r>
            <a:r>
              <a:rPr lang="en-GB" sz="2800" dirty="0" smtClean="0">
                <a:hlinkClick r:id="rId5"/>
              </a:rPr>
              <a:t>https://www.universitiesuk.ac.uk/policy-and-analysis/reports/Pages/policy-priorities-post-exit.aspx</a:t>
            </a:r>
            <a:endParaRPr lang="en-GB" sz="2800" dirty="0" smtClean="0"/>
          </a:p>
          <a:p>
            <a:r>
              <a:rPr lang="en-GB" sz="2800" dirty="0" smtClean="0"/>
              <a:t>Universities UK (2019). Majority of universities well prepared for no-deal </a:t>
            </a:r>
            <a:r>
              <a:rPr lang="en-GB" sz="2800" dirty="0" err="1" smtClean="0"/>
              <a:t>Brexit</a:t>
            </a:r>
            <a:r>
              <a:rPr lang="en-GB" sz="2800" dirty="0" smtClean="0"/>
              <a:t>, but continue to fear negative impact. Available at  </a:t>
            </a:r>
            <a:r>
              <a:rPr lang="en-GB" sz="2800" dirty="0" smtClean="0">
                <a:hlinkClick r:id="rId6"/>
              </a:rPr>
              <a:t>https://www.universitiesuk.ac.uk/news/Pages/Majority-of-universities-well-prepared-for-no-deal-Brexit;-but-continue-to-fear-negative-impact.aspx</a:t>
            </a:r>
            <a:endParaRPr lang="en-GB" sz="2800" dirty="0" smtClean="0"/>
          </a:p>
          <a:p>
            <a:endParaRPr lang="en-GB" sz="3700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References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Adapt or die? How the Conservative party keeps power (Observer, 3/11/19)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Adapt or die? The importance of adapting to change in business (</a:t>
            </a:r>
            <a:r>
              <a:rPr lang="en-GB" dirty="0" err="1" smtClean="0"/>
              <a:t>Customerthink</a:t>
            </a:r>
            <a:r>
              <a:rPr lang="en-GB" dirty="0" smtClean="0"/>
              <a:t>, 2019)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Adapt or die? Can evolution outrun climate change?</a:t>
            </a:r>
          </a:p>
          <a:p>
            <a:r>
              <a:rPr lang="en-GB" dirty="0" smtClean="0"/>
              <a:t>(CBSN, 2018)</a:t>
            </a:r>
          </a:p>
          <a:p>
            <a:r>
              <a:rPr lang="en-GB" dirty="0" smtClean="0"/>
              <a:t>It is not the strongest of the species that survive, nor the most intelligent of the species that survive. It is the one that is most adaptable to change (Charles Darwin, 1859)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ADAPT OR DIE?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50% of institutions have experienced a fall in numbers of students from the EU and 60% have lost staff to overseas institutions (Universities UK, 2019).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Connections with the EU through Erasmus+ and European research funding are being eroded, and changes in fees for EU students are likely from 2021 (Universities UK, 2019).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consequences of </a:t>
            </a:r>
            <a:r>
              <a:rPr lang="en-GB" dirty="0" err="1" smtClean="0"/>
              <a:t>Brexit</a:t>
            </a:r>
            <a:r>
              <a:rPr lang="en-GB" dirty="0" smtClean="0"/>
              <a:t> in terms of the ‘hostile environment’, the rise of nationalism and xenophobic attitudes in the UK have made it more challenging for universities to appeal to overseas students (Guardian, 2019)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headlines FOR </a:t>
            </a:r>
            <a:r>
              <a:rPr lang="en-GB" dirty="0" err="1" smtClean="0"/>
              <a:t>uk</a:t>
            </a:r>
            <a:r>
              <a:rPr lang="en-GB" dirty="0" smtClean="0"/>
              <a:t> he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UK HE risks losing its status as a collaborator of choice in vital research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UK will lose existing academic talent from the EU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Universities will experience sudden, steep declines in EU student enrolments</a:t>
            </a:r>
          </a:p>
          <a:p>
            <a:r>
              <a:rPr lang="en-GB" dirty="0" smtClean="0"/>
              <a:t>(Universities UK, 2019)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International staff made up 30% of all academic staff in 2017 (Universities UK, 2018)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MORE RISKS of </a:t>
            </a:r>
            <a:r>
              <a:rPr lang="en-GB" dirty="0" err="1" smtClean="0"/>
              <a:t>brexit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Numbers of international students are stagnating overall in the UK, despite the global number increasing (</a:t>
            </a:r>
            <a:r>
              <a:rPr lang="en-GB" dirty="0" err="1" smtClean="0"/>
              <a:t>Juub</a:t>
            </a:r>
            <a:r>
              <a:rPr lang="en-GB" dirty="0" smtClean="0"/>
              <a:t>, 2018)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Development of ‘European English’ – new English to use as lingua franca in EU politics and education (</a:t>
            </a:r>
            <a:r>
              <a:rPr lang="en-GB" dirty="0" err="1" smtClean="0"/>
              <a:t>Seidlhofer</a:t>
            </a:r>
            <a:r>
              <a:rPr lang="en-GB" dirty="0" smtClean="0"/>
              <a:t> and </a:t>
            </a:r>
            <a:r>
              <a:rPr lang="en-GB" dirty="0" err="1" smtClean="0"/>
              <a:t>Widdowson</a:t>
            </a:r>
            <a:r>
              <a:rPr lang="en-GB" dirty="0" smtClean="0"/>
              <a:t>, 2017)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German universities may benefit most – as central research partner and provider of courses taught in English (Education Journal, 2018)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COMPETITION from elsewhere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Any fall in overseas students can have significant impact on EAP practitioners, as their core work is likely to rely on the international market.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Drops in EU and other non-UK student numbers hit EAP practitioners harder, because of their uncertain status in institutions, working on temporary contracts and doing seasonal work (Ding and Bruce, 2017).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Many pre-</a:t>
            </a:r>
            <a:r>
              <a:rPr lang="en-GB" dirty="0" err="1" smtClean="0"/>
              <a:t>sessional</a:t>
            </a:r>
            <a:r>
              <a:rPr lang="en-GB" dirty="0" smtClean="0"/>
              <a:t> programmes also rely on recruiting EU-based staff – based on job adverts and comments, it is becoming more difficult to recruit them.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Consequences for EAP in the 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Aims: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to provide an opportunity for critical debate on </a:t>
            </a:r>
            <a:r>
              <a:rPr lang="en-GB" dirty="0" err="1" smtClean="0"/>
              <a:t>Brexit</a:t>
            </a:r>
            <a:r>
              <a:rPr lang="en-GB" dirty="0" smtClean="0"/>
              <a:t> and EAP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to attempt to develop recommendations for EAP practitioners to find creative ways of working despite the UK’s current political environment.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EAP and BREXIT - WORKSHOP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will </a:t>
            </a:r>
            <a:r>
              <a:rPr lang="en-GB" dirty="0" err="1" smtClean="0"/>
              <a:t>Brexit</a:t>
            </a:r>
            <a:r>
              <a:rPr lang="en-GB" dirty="0" smtClean="0"/>
              <a:t> affect you directly?</a:t>
            </a:r>
          </a:p>
          <a:p>
            <a:r>
              <a:rPr lang="en-GB" dirty="0" smtClean="0"/>
              <a:t>How will it impact your university?</a:t>
            </a:r>
          </a:p>
          <a:p>
            <a:r>
              <a:rPr lang="en-GB" dirty="0" smtClean="0"/>
              <a:t>How will it impact the programmes you work on?</a:t>
            </a:r>
          </a:p>
          <a:p>
            <a:r>
              <a:rPr lang="en-GB" dirty="0" smtClean="0"/>
              <a:t>How will it impact your students?</a:t>
            </a:r>
          </a:p>
          <a:p>
            <a:r>
              <a:rPr lang="en-GB" dirty="0" smtClean="0"/>
              <a:t>How will it impact your work opportunities?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 TO CONSIDER:</a:t>
            </a:r>
            <a:br>
              <a:rPr lang="en-GB" dirty="0" smtClean="0"/>
            </a:br>
            <a:r>
              <a:rPr lang="en-GB" dirty="0" smtClean="0"/>
              <a:t>how will BREXIT IMPACT EAP?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changes will you have to make to your work?</a:t>
            </a:r>
          </a:p>
          <a:p>
            <a:r>
              <a:rPr lang="en-GB" dirty="0" smtClean="0"/>
              <a:t>What changes will you have to make to your programmes?</a:t>
            </a:r>
          </a:p>
          <a:p>
            <a:r>
              <a:rPr lang="en-GB" dirty="0" smtClean="0"/>
              <a:t>What changes will happen with your students?</a:t>
            </a:r>
          </a:p>
          <a:p>
            <a:r>
              <a:rPr lang="en-GB" dirty="0" smtClean="0"/>
              <a:t>What changes will happen at your university?</a:t>
            </a:r>
          </a:p>
          <a:p>
            <a:r>
              <a:rPr lang="en-GB" dirty="0" smtClean="0"/>
              <a:t>What can you do to mitigate the impacts and changes?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204448" cy="1651046"/>
          </a:xfrm>
        </p:spPr>
        <p:txBody>
          <a:bodyPr>
            <a:normAutofit/>
          </a:bodyPr>
          <a:lstStyle/>
          <a:p>
            <a:r>
              <a:rPr lang="en-GB" dirty="0" smtClean="0"/>
              <a:t>WHAT CHANGES ARE NEEDED?</a:t>
            </a:r>
            <a:br>
              <a:rPr lang="en-GB" dirty="0" smtClean="0"/>
            </a:br>
            <a:r>
              <a:rPr lang="en-GB" dirty="0" smtClean="0"/>
              <a:t> How can the impact be mitigated?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18">
      <a:dk1>
        <a:srgbClr val="A2AD00"/>
      </a:dk1>
      <a:lt1>
        <a:srgbClr val="FFFFFF"/>
      </a:lt1>
      <a:dk2>
        <a:srgbClr val="000000"/>
      </a:dk2>
      <a:lt2>
        <a:srgbClr val="36424A"/>
      </a:lt2>
      <a:accent1>
        <a:srgbClr val="A2AD00"/>
      </a:accent1>
      <a:accent2>
        <a:srgbClr val="970074"/>
      </a:accent2>
      <a:accent3>
        <a:srgbClr val="C90044"/>
      </a:accent3>
      <a:accent4>
        <a:srgbClr val="EDB700"/>
      </a:accent4>
      <a:accent5>
        <a:srgbClr val="00338E"/>
      </a:accent5>
      <a:accent6>
        <a:srgbClr val="00693E"/>
      </a:accent6>
      <a:hlink>
        <a:srgbClr val="A2AD00"/>
      </a:hlink>
      <a:folHlink>
        <a:srgbClr val="36424A"/>
      </a:folHlink>
    </a:clrScheme>
    <a:fontScheme name="Custom 6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</TotalTime>
  <Words>813</Words>
  <Application>Microsoft Office PowerPoint</Application>
  <PresentationFormat>On-screen Show (4:3)</PresentationFormat>
  <Paragraphs>78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BALEAP pim, goldsmiths 9/11/19 The future of EAP: adapt or die?</vt:lpstr>
      <vt:lpstr>ADAPT OR DIE?</vt:lpstr>
      <vt:lpstr>headlines FOR uk he</vt:lpstr>
      <vt:lpstr>MORE RISKS of brexit</vt:lpstr>
      <vt:lpstr>COMPETITION from elsewhere</vt:lpstr>
      <vt:lpstr>Consequences for EAP in the UK</vt:lpstr>
      <vt:lpstr>EAP and BREXIT - WORKSHOP </vt:lpstr>
      <vt:lpstr>QUESTIONS TO CONSIDER: how will BREXIT IMPACT EAP?</vt:lpstr>
      <vt:lpstr>WHAT CHANGES ARE NEEDED?  How can the impact be mitigated? </vt:lpstr>
      <vt:lpstr>Recommendations (from Workshop)</vt:lpstr>
      <vt:lpstr>References</vt:lpstr>
    </vt:vector>
  </TitlesOfParts>
  <Company>RADFORD WALLIS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OBU Template</dc:title>
  <dc:creator>Lana</dc:creator>
  <dc:description>Eyeful Presentations</dc:description>
  <cp:lastModifiedBy>Peer Reviewer</cp:lastModifiedBy>
  <cp:revision>278</cp:revision>
  <dcterms:created xsi:type="dcterms:W3CDTF">2011-07-14T13:56:01Z</dcterms:created>
  <dcterms:modified xsi:type="dcterms:W3CDTF">2019-11-12T13:58:26Z</dcterms:modified>
</cp:coreProperties>
</file>