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ink/ink1.xml" ContentType="application/inkml+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68" r:id="rId2"/>
    <p:sldId id="289" r:id="rId3"/>
    <p:sldId id="269" r:id="rId4"/>
    <p:sldId id="270" r:id="rId5"/>
    <p:sldId id="271" r:id="rId6"/>
    <p:sldId id="288" r:id="rId7"/>
    <p:sldId id="267" r:id="rId8"/>
    <p:sldId id="258" r:id="rId9"/>
    <p:sldId id="274" r:id="rId10"/>
    <p:sldId id="275" r:id="rId11"/>
    <p:sldId id="276" r:id="rId12"/>
    <p:sldId id="287" r:id="rId13"/>
    <p:sldId id="291" r:id="rId14"/>
    <p:sldId id="293" r:id="rId15"/>
    <p:sldId id="263" r:id="rId16"/>
    <p:sldId id="264" r:id="rId17"/>
    <p:sldId id="277" r:id="rId18"/>
    <p:sldId id="278" r:id="rId19"/>
    <p:sldId id="280" r:id="rId20"/>
    <p:sldId id="281" r:id="rId21"/>
    <p:sldId id="285" r:id="rId22"/>
    <p:sldId id="286" r:id="rId23"/>
    <p:sldId id="290" r:id="rId24"/>
  </p:sldIdLst>
  <p:sldSz cx="12192000" cy="6858000"/>
  <p:notesSz cx="6858000" cy="1562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4FF8CE-4FCA-4F4E-AAF6-6F425BBA163D}" v="31" dt="2019-11-04T12:06:10.023"/>
    <p1510:client id="{1EA79D88-07CB-44BC-BF82-7E883E98808D}" v="4" dt="2019-11-04T17:53:12.088"/>
    <p1510:client id="{2F6F9576-F787-4A6B-8A8C-3DD9DBCEC319}" v="799" dt="2019-11-04T11:50:21.544"/>
    <p1510:client id="{419030CC-DCA9-4D0A-B4D8-9F3D75651A23}" v="202" dt="2019-11-06T14:03:22.302"/>
    <p1510:client id="{5E1EE8FC-BEB5-4DAB-A1B7-0B749EBBD3F9}" v="161" dt="2019-11-04T13:57:23.228"/>
    <p1510:client id="{A194E5B5-AA79-4A78-B19C-E8E90C98B938}" v="1" dt="2019-11-05T10:23:23.845"/>
    <p1510:client id="{ABAC6569-F45C-4C88-8EFA-E08F09669CF9}" v="5" dt="2019-11-06T13:08:24.911"/>
    <p1510:client id="{D7672F24-57DF-4BBC-A924-9A441EDF7D0B}" v="3" dt="2019-11-05T18:07:01.678"/>
    <p1510:client id="{EE9E1F20-118A-4C63-92CA-91CEF2556CAA}" v="61" dt="2019-11-04T12:36:14.515"/>
    <p1510:client id="{F64E7DC9-1F80-425B-934C-AC381EA6268E}" v="174" dt="2019-11-07T07:09:20.030"/>
    <p1510:client id="{FA11B11F-2201-4567-A032-8FBE0D8DB0A9}" v="246" dt="2019-11-06T17:40:17.932"/>
  </p1510:revLst>
</p1510:revInfo>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84511" autoAdjust="0"/>
  </p:normalViewPr>
  <p:slideViewPr>
    <p:cSldViewPr snapToGrid="0">
      <p:cViewPr varScale="1">
        <p:scale>
          <a:sx n="83" d="100"/>
          <a:sy n="83" d="100"/>
        </p:scale>
        <p:origin x="220" y="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ink/ink1.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69.51501" units="1/cm"/>
          <inkml:channelProperty channel="Y" name="resolution" value="415.70438" units="1/cm"/>
          <inkml:channelProperty channel="F" name="resolution" value="0" units="1/dev"/>
          <inkml:channelProperty channel="T" name="resolution" value="1" units="1/dev"/>
        </inkml:channelProperties>
      </inkml:inkSource>
      <inkml:timestamp xml:id="ts0" timeString="2019-10-26T10:34:27.868"/>
    </inkml:context>
    <inkml:brush xml:id="br0">
      <inkml:brushProperty name="width" value="0.10583" units="cm"/>
      <inkml:brushProperty name="height" value="0.21167" units="cm"/>
      <inkml:brushProperty name="color" value="#FF00FF"/>
      <inkml:brushProperty name="tip" value="rectangle"/>
      <inkml:brushProperty name="rasterOp" value="maskPen"/>
      <inkml:brushProperty name="fitToCurve" value="1"/>
    </inkml:brush>
  </inkml:definitions>
  <inkml:trace contextRef="#ctx0" brushRef="#br0">0 0 507 0,'0'0'11'0,"0"0"2"0,0 0 1 0,0 0 1 0,0 0-15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D6FE72A-12B0-47B1-9996-7CC63065CED2}" type="datetimeFigureOut">
              <a:rPr lang="en-GB" smtClean="0"/>
              <a:t>07/11/2019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86A678-8538-4163-B914-6090D20FA92B}" type="slidenum">
              <a:rPr lang="en-GB" smtClean="0"/>
              <a:t>‹#›</a:t>
            </a:fld>
            <a:endParaRPr lang="en-GB"/>
          </a:p>
        </p:txBody>
      </p:sp>
    </p:spTree>
    <p:extLst>
      <p:ext uri="{BB962C8B-B14F-4D97-AF65-F5344CB8AC3E}">
        <p14:creationId xmlns:p14="http://schemas.microsoft.com/office/powerpoint/2010/main" val="15421672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Mike</a:t>
            </a:r>
          </a:p>
        </p:txBody>
      </p:sp>
      <p:sp>
        <p:nvSpPr>
          <p:cNvPr id="4" name="Slide Number Placeholder 3"/>
          <p:cNvSpPr>
            <a:spLocks noGrp="1"/>
          </p:cNvSpPr>
          <p:nvPr>
            <p:ph type="sldNum" sz="quarter" idx="10"/>
          </p:nvPr>
        </p:nvSpPr>
        <p:spPr/>
        <p:txBody>
          <a:bodyPr/>
          <a:lstStyle/>
          <a:p>
            <a:fld id="{6886A678-8538-4163-B914-6090D20FA92B}" type="slidenum">
              <a:rPr lang="en-GB" smtClean="0"/>
              <a:t>2</a:t>
            </a:fld>
            <a:endParaRPr lang="en-GB"/>
          </a:p>
        </p:txBody>
      </p:sp>
    </p:spTree>
    <p:extLst>
      <p:ext uri="{BB962C8B-B14F-4D97-AF65-F5344CB8AC3E}">
        <p14:creationId xmlns:p14="http://schemas.microsoft.com/office/powerpoint/2010/main" val="35484371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Klaus</a:t>
            </a:r>
          </a:p>
        </p:txBody>
      </p:sp>
      <p:sp>
        <p:nvSpPr>
          <p:cNvPr id="4" name="Slide Number Placeholder 3"/>
          <p:cNvSpPr>
            <a:spLocks noGrp="1"/>
          </p:cNvSpPr>
          <p:nvPr>
            <p:ph type="sldNum" sz="quarter" idx="10"/>
          </p:nvPr>
        </p:nvSpPr>
        <p:spPr/>
        <p:txBody>
          <a:bodyPr/>
          <a:lstStyle/>
          <a:p>
            <a:fld id="{6886A678-8538-4163-B914-6090D20FA92B}" type="slidenum">
              <a:rPr lang="en-GB" smtClean="0"/>
              <a:t>11</a:t>
            </a:fld>
            <a:endParaRPr lang="en-GB"/>
          </a:p>
        </p:txBody>
      </p:sp>
    </p:spTree>
    <p:extLst>
      <p:ext uri="{BB962C8B-B14F-4D97-AF65-F5344CB8AC3E}">
        <p14:creationId xmlns:p14="http://schemas.microsoft.com/office/powerpoint/2010/main" val="21007719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Klaus</a:t>
            </a:r>
          </a:p>
        </p:txBody>
      </p:sp>
      <p:sp>
        <p:nvSpPr>
          <p:cNvPr id="4" name="Slide Number Placeholder 3"/>
          <p:cNvSpPr>
            <a:spLocks noGrp="1"/>
          </p:cNvSpPr>
          <p:nvPr>
            <p:ph type="sldNum" sz="quarter" idx="10"/>
          </p:nvPr>
        </p:nvSpPr>
        <p:spPr/>
        <p:txBody>
          <a:bodyPr/>
          <a:lstStyle/>
          <a:p>
            <a:fld id="{6886A678-8538-4163-B914-6090D20FA92B}" type="slidenum">
              <a:rPr lang="en-GB" smtClean="0"/>
              <a:t>12</a:t>
            </a:fld>
            <a:endParaRPr lang="en-GB"/>
          </a:p>
        </p:txBody>
      </p:sp>
    </p:spTree>
    <p:extLst>
      <p:ext uri="{BB962C8B-B14F-4D97-AF65-F5344CB8AC3E}">
        <p14:creationId xmlns:p14="http://schemas.microsoft.com/office/powerpoint/2010/main" val="17965522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cs typeface="Calibri"/>
              </a:rPr>
              <a:t>Yellow: awkward translation of a technical term</a:t>
            </a:r>
            <a:endParaRPr lang="en-GB" dirty="0"/>
          </a:p>
          <a:p>
            <a:r>
              <a:rPr lang="en-GB" dirty="0"/>
              <a:t>Blue</a:t>
            </a:r>
            <a:r>
              <a:rPr lang="en-GB" baseline="0" dirty="0"/>
              <a:t>: </a:t>
            </a:r>
            <a:r>
              <a:rPr lang="en-GB" dirty="0"/>
              <a:t>Dense structure - Mistranslation</a:t>
            </a:r>
            <a:r>
              <a:rPr lang="en-GB" baseline="0" dirty="0"/>
              <a:t> – ST: if the income is consistently (permanently) insufficient</a:t>
            </a:r>
            <a:r>
              <a:rPr lang="en-GB" dirty="0"/>
              <a:t> </a:t>
            </a:r>
            <a:endParaRPr lang="en-GB" baseline="0" dirty="0">
              <a:cs typeface="Calibri"/>
            </a:endParaRPr>
          </a:p>
          <a:p>
            <a:r>
              <a:rPr lang="en-GB" baseline="0" dirty="0"/>
              <a:t>Green: </a:t>
            </a:r>
            <a:r>
              <a:rPr lang="en-GB" dirty="0"/>
              <a:t>complex verb - generally</a:t>
            </a:r>
            <a:r>
              <a:rPr lang="en-GB" baseline="0" dirty="0"/>
              <a:t> synonyms, but not totally accurate for the context – ST meaning: the notion of temporary poverty takes into account the dynamics of poverty</a:t>
            </a:r>
            <a:endParaRPr lang="en-GB" baseline="0" dirty="0">
              <a:cs typeface="Calibri" panose="020F0502020204030204"/>
            </a:endParaRPr>
          </a:p>
          <a:p>
            <a:r>
              <a:rPr lang="en-GB" baseline="0" dirty="0"/>
              <a:t>Purple: TT awkward collocation? ‘temporary risks’ They start, They end. They are not a </a:t>
            </a:r>
            <a:r>
              <a:rPr lang="en-GB" dirty="0"/>
              <a:t>transition</a:t>
            </a:r>
            <a:r>
              <a:rPr lang="en-GB" baseline="0" dirty="0"/>
              <a:t> to another state.</a:t>
            </a:r>
            <a:endParaRPr lang="en-GB" dirty="0">
              <a:cs typeface="Calibri"/>
            </a:endParaRPr>
          </a:p>
        </p:txBody>
      </p:sp>
      <p:sp>
        <p:nvSpPr>
          <p:cNvPr id="4" name="Slide Number Placeholder 3"/>
          <p:cNvSpPr>
            <a:spLocks noGrp="1"/>
          </p:cNvSpPr>
          <p:nvPr>
            <p:ph type="sldNum" sz="quarter" idx="10"/>
          </p:nvPr>
        </p:nvSpPr>
        <p:spPr/>
        <p:txBody>
          <a:bodyPr/>
          <a:lstStyle/>
          <a:p>
            <a:fld id="{6886A678-8538-4163-B914-6090D20FA92B}" type="slidenum">
              <a:rPr lang="en-GB" smtClean="0"/>
              <a:t>13</a:t>
            </a:fld>
            <a:endParaRPr lang="en-GB"/>
          </a:p>
        </p:txBody>
      </p:sp>
    </p:spTree>
    <p:extLst>
      <p:ext uri="{BB962C8B-B14F-4D97-AF65-F5344CB8AC3E}">
        <p14:creationId xmlns:p14="http://schemas.microsoft.com/office/powerpoint/2010/main" val="19655274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cs typeface="Calibri"/>
              </a:rPr>
              <a:t>Klaus</a:t>
            </a:r>
            <a:endParaRPr lang="en-GB" dirty="0"/>
          </a:p>
          <a:p>
            <a:r>
              <a:rPr lang="en-GB" dirty="0"/>
              <a:t>Yellow: same issue. Since the ST technical term can’t be really be changed, this would require text-level</a:t>
            </a:r>
            <a:r>
              <a:rPr lang="en-GB" baseline="0" dirty="0"/>
              <a:t> post-editing, since it’s a recurring issue</a:t>
            </a:r>
            <a:endParaRPr lang="en-GB" dirty="0">
              <a:cs typeface="Calibri" panose="020F0502020204030204"/>
            </a:endParaRPr>
          </a:p>
          <a:p>
            <a:r>
              <a:rPr lang="en-GB" baseline="0" dirty="0"/>
              <a:t>Blue: slightly different and a bit awkward – a more natural translation would be: poverty will also be permanent.</a:t>
            </a:r>
          </a:p>
          <a:p>
            <a:r>
              <a:rPr lang="en-GB" baseline="0" dirty="0"/>
              <a:t>But we can note a visible reduction in issues (and the blue one is more stylistic than anything else) through simplification at the pre-editing stage.</a:t>
            </a:r>
            <a:endParaRPr lang="en-GB" dirty="0"/>
          </a:p>
        </p:txBody>
      </p:sp>
      <p:sp>
        <p:nvSpPr>
          <p:cNvPr id="4" name="Slide Number Placeholder 3"/>
          <p:cNvSpPr>
            <a:spLocks noGrp="1"/>
          </p:cNvSpPr>
          <p:nvPr>
            <p:ph type="sldNum" sz="quarter" idx="10"/>
          </p:nvPr>
        </p:nvSpPr>
        <p:spPr/>
        <p:txBody>
          <a:bodyPr/>
          <a:lstStyle/>
          <a:p>
            <a:fld id="{6886A678-8538-4163-B914-6090D20FA92B}" type="slidenum">
              <a:rPr lang="en-GB" smtClean="0"/>
              <a:t>14</a:t>
            </a:fld>
            <a:endParaRPr lang="en-GB"/>
          </a:p>
        </p:txBody>
      </p:sp>
    </p:spTree>
    <p:extLst>
      <p:ext uri="{BB962C8B-B14F-4D97-AF65-F5344CB8AC3E}">
        <p14:creationId xmlns:p14="http://schemas.microsoft.com/office/powerpoint/2010/main" val="8658403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Blue: BS (</a:t>
            </a:r>
            <a:r>
              <a:rPr lang="en-GB" dirty="0" err="1"/>
              <a:t>bahasa</a:t>
            </a:r>
            <a:r>
              <a:rPr lang="en-GB" dirty="0"/>
              <a:t> </a:t>
            </a:r>
            <a:r>
              <a:rPr lang="en-GB" dirty="0" err="1"/>
              <a:t>sumber</a:t>
            </a:r>
            <a:r>
              <a:rPr lang="en-GB" dirty="0"/>
              <a:t>) &amp; BT (</a:t>
            </a:r>
            <a:r>
              <a:rPr lang="en-GB" dirty="0" err="1"/>
              <a:t>bahasa</a:t>
            </a:r>
            <a:r>
              <a:rPr lang="en-GB" dirty="0"/>
              <a:t> target) could be '</a:t>
            </a:r>
            <a:r>
              <a:rPr lang="en-GB" dirty="0" err="1"/>
              <a:t>bahasa</a:t>
            </a:r>
            <a:r>
              <a:rPr lang="en-GB" dirty="0"/>
              <a:t> </a:t>
            </a:r>
            <a:r>
              <a:rPr lang="en-GB" dirty="0" err="1"/>
              <a:t>sasaran</a:t>
            </a:r>
            <a:r>
              <a:rPr lang="en-GB" dirty="0"/>
              <a:t>', but then we would have 2 BS...)) should be SL &amp; TL – technical abbreviations, not translated here;</a:t>
            </a:r>
            <a:r>
              <a:rPr lang="en-GB" baseline="0" dirty="0"/>
              <a:t> ‘dan </a:t>
            </a:r>
            <a:r>
              <a:rPr lang="en-GB" baseline="0" dirty="0" err="1"/>
              <a:t>sebagainya</a:t>
            </a:r>
            <a:r>
              <a:rPr lang="en-GB" baseline="0" dirty="0"/>
              <a:t>’, translated into ‘etc.’, which is a very interesting and accurate result</a:t>
            </a:r>
            <a:endParaRPr lang="en-GB" dirty="0"/>
          </a:p>
          <a:p>
            <a:r>
              <a:rPr lang="en-GB" dirty="0"/>
              <a:t>Red</a:t>
            </a:r>
            <a:r>
              <a:rPr lang="en-GB" baseline="0" dirty="0"/>
              <a:t>: awkward literal – ‘the exact same awareness’ – pre-/post-edit</a:t>
            </a:r>
            <a:endParaRPr lang="en-GB" baseline="0" dirty="0">
              <a:cs typeface="Calibri"/>
            </a:endParaRPr>
          </a:p>
          <a:p>
            <a:r>
              <a:rPr lang="en-GB" dirty="0"/>
              <a:t>Olive</a:t>
            </a:r>
            <a:r>
              <a:rPr lang="en-GB" baseline="0" dirty="0"/>
              <a:t>: also literal, and the passive doesn’t help – pre-post edit</a:t>
            </a:r>
            <a:endParaRPr lang="en-GB" baseline="0" dirty="0">
              <a:cs typeface="Calibri"/>
            </a:endParaRPr>
          </a:p>
          <a:p>
            <a:r>
              <a:rPr lang="en-GB" baseline="0" dirty="0"/>
              <a:t>What </a:t>
            </a:r>
            <a:r>
              <a:rPr lang="en-GB" dirty="0"/>
              <a:t>red</a:t>
            </a:r>
            <a:r>
              <a:rPr lang="en-GB" baseline="0" dirty="0"/>
              <a:t> &amp; </a:t>
            </a:r>
            <a:r>
              <a:rPr lang="en-GB" dirty="0"/>
              <a:t>olive</a:t>
            </a:r>
            <a:r>
              <a:rPr lang="en-GB" baseline="0" dirty="0"/>
              <a:t> want to say is: ‘The exact same awareness is necessary for the TL.’</a:t>
            </a:r>
            <a:endParaRPr lang="en-GB" baseline="0" dirty="0">
              <a:cs typeface="Calibri" panose="020F0502020204030204"/>
            </a:endParaRPr>
          </a:p>
          <a:p>
            <a:r>
              <a:rPr lang="en-GB" baseline="0" dirty="0"/>
              <a:t>Green: mistranslation – 4</a:t>
            </a:r>
            <a:r>
              <a:rPr lang="en-GB" baseline="30000" dirty="0"/>
              <a:t>th</a:t>
            </a:r>
            <a:r>
              <a:rPr lang="en-GB" baseline="0" dirty="0"/>
              <a:t> entry in </a:t>
            </a:r>
            <a:r>
              <a:rPr lang="en-GB" baseline="0" dirty="0" err="1"/>
              <a:t>Kamus</a:t>
            </a:r>
            <a:r>
              <a:rPr lang="en-GB" baseline="0" dirty="0"/>
              <a:t> </a:t>
            </a:r>
            <a:r>
              <a:rPr lang="en-GB" baseline="0" dirty="0" err="1"/>
              <a:t>Besar</a:t>
            </a:r>
            <a:r>
              <a:rPr lang="en-GB" baseline="0" dirty="0"/>
              <a:t> ‘</a:t>
            </a:r>
            <a:r>
              <a:rPr lang="en-GB" baseline="0" dirty="0" err="1"/>
              <a:t>mempertimbangkan</a:t>
            </a:r>
            <a:r>
              <a:rPr lang="en-GB" baseline="0" dirty="0"/>
              <a:t>’ = ‘consider something (carefully)’ – pre-/post edit</a:t>
            </a:r>
            <a:endParaRPr lang="en-GB" dirty="0"/>
          </a:p>
        </p:txBody>
      </p:sp>
      <p:sp>
        <p:nvSpPr>
          <p:cNvPr id="4" name="Slide Number Placeholder 3"/>
          <p:cNvSpPr>
            <a:spLocks noGrp="1"/>
          </p:cNvSpPr>
          <p:nvPr>
            <p:ph type="sldNum" sz="quarter" idx="10"/>
          </p:nvPr>
        </p:nvSpPr>
        <p:spPr/>
        <p:txBody>
          <a:bodyPr/>
          <a:lstStyle/>
          <a:p>
            <a:fld id="{6886A678-8538-4163-B914-6090D20FA92B}" type="slidenum">
              <a:rPr lang="en-GB" smtClean="0"/>
              <a:t>15</a:t>
            </a:fld>
            <a:endParaRPr lang="en-GB"/>
          </a:p>
        </p:txBody>
      </p:sp>
    </p:spTree>
    <p:extLst>
      <p:ext uri="{BB962C8B-B14F-4D97-AF65-F5344CB8AC3E}">
        <p14:creationId xmlns:p14="http://schemas.microsoft.com/office/powerpoint/2010/main" val="13595162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i.e. minor</a:t>
            </a:r>
            <a:r>
              <a:rPr lang="en-GB" baseline="0"/>
              <a:t> ST revisions lead to TT clarity – not easy to do, since </a:t>
            </a:r>
            <a:r>
              <a:rPr lang="en-GB"/>
              <a:t>it</a:t>
            </a:r>
            <a:r>
              <a:rPr lang="en-GB" baseline="0"/>
              <a:t> entails changing one’s natural approach to writing</a:t>
            </a:r>
          </a:p>
          <a:p>
            <a:r>
              <a:rPr lang="en-GB" baseline="0" dirty="0"/>
              <a:t>But if we can switch between registers anyway, why not add an MT register to our repertoire</a:t>
            </a:r>
          </a:p>
          <a:p>
            <a:r>
              <a:rPr lang="en-GB" baseline="0" dirty="0"/>
              <a:t>BT could be pre- or post-edited into TL and BS into SL</a:t>
            </a:r>
            <a:endParaRPr lang="en-GB" dirty="0"/>
          </a:p>
        </p:txBody>
      </p:sp>
      <p:sp>
        <p:nvSpPr>
          <p:cNvPr id="4" name="Slide Number Placeholder 3"/>
          <p:cNvSpPr>
            <a:spLocks noGrp="1"/>
          </p:cNvSpPr>
          <p:nvPr>
            <p:ph type="sldNum" sz="quarter" idx="10"/>
          </p:nvPr>
        </p:nvSpPr>
        <p:spPr/>
        <p:txBody>
          <a:bodyPr/>
          <a:lstStyle/>
          <a:p>
            <a:fld id="{6886A678-8538-4163-B914-6090D20FA92B}" type="slidenum">
              <a:rPr lang="en-GB" smtClean="0"/>
              <a:t>16</a:t>
            </a:fld>
            <a:endParaRPr lang="en-GB"/>
          </a:p>
        </p:txBody>
      </p:sp>
    </p:spTree>
    <p:extLst>
      <p:ext uri="{BB962C8B-B14F-4D97-AF65-F5344CB8AC3E}">
        <p14:creationId xmlns:p14="http://schemas.microsoft.com/office/powerpoint/2010/main" val="3131734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Klaus</a:t>
            </a:r>
          </a:p>
          <a:p>
            <a:pPr marL="171450" indent="-171450">
              <a:lnSpc>
                <a:spcPct val="90000"/>
              </a:lnSpc>
              <a:spcBef>
                <a:spcPts val="1000"/>
              </a:spcBef>
              <a:buFont typeface="Arial"/>
              <a:buChar char="•"/>
            </a:pPr>
            <a:r>
              <a:rPr lang="en-GB" dirty="0"/>
              <a:t>Potentially strong resistance from academic writers – because writing for MT may require them to change ingrained writing habits and undermine/contradict personal preferences and stylistic preferences</a:t>
            </a:r>
            <a:endParaRPr lang="en-US" dirty="0" err="1"/>
          </a:p>
          <a:p>
            <a:pPr marL="171450" indent="-171450">
              <a:lnSpc>
                <a:spcPct val="90000"/>
              </a:lnSpc>
              <a:spcBef>
                <a:spcPts val="1000"/>
              </a:spcBef>
              <a:buFont typeface="Arial"/>
              <a:buChar char="•"/>
            </a:pPr>
            <a:r>
              <a:rPr lang="en-GB" dirty="0"/>
              <a:t>Bowker &amp; Ciro’s MT literacy totally ignores the EAP community (Mundt &amp; Groves, 2019)</a:t>
            </a:r>
            <a:endParaRPr lang="en-GB" dirty="0">
              <a:cs typeface="Calibri"/>
            </a:endParaRPr>
          </a:p>
          <a:p>
            <a:pPr lvl="1" indent="-171450">
              <a:lnSpc>
                <a:spcPct val="90000"/>
              </a:lnSpc>
              <a:spcBef>
                <a:spcPts val="1000"/>
              </a:spcBef>
              <a:buFont typeface="Arial"/>
              <a:buChar char="•"/>
            </a:pPr>
            <a:r>
              <a:rPr lang="en-GB" dirty="0"/>
              <a:t>Their focus is on writing for publication – this also means they never consider elements of academic integrity, where arguably a translated text may be considered not of the student's own making</a:t>
            </a:r>
            <a:endParaRPr lang="en-US" dirty="0">
              <a:cs typeface="Calibri" panose="020F0502020204030204"/>
            </a:endParaRPr>
          </a:p>
          <a:p>
            <a:pPr marL="171450" indent="-171450">
              <a:lnSpc>
                <a:spcPct val="90000"/>
              </a:lnSpc>
              <a:spcBef>
                <a:spcPts val="1000"/>
              </a:spcBef>
              <a:buFont typeface="Arial"/>
              <a:buChar char="•"/>
            </a:pPr>
            <a:r>
              <a:rPr lang="en-GB" dirty="0"/>
              <a:t>In most EAP the situation is reversed - i.e. the student writer is likely to be less competent in academic discourse and language than the teacher reader </a:t>
            </a:r>
          </a:p>
          <a:p>
            <a:pPr marL="171450" indent="-171450">
              <a:lnSpc>
                <a:spcPct val="90000"/>
              </a:lnSpc>
              <a:spcBef>
                <a:spcPts val="1000"/>
              </a:spcBef>
              <a:buFont typeface="Arial"/>
              <a:buChar char="•"/>
            </a:pPr>
            <a:endParaRPr lang="en-GB" dirty="0">
              <a:cs typeface="Calibri"/>
            </a:endParaRPr>
          </a:p>
        </p:txBody>
      </p:sp>
      <p:sp>
        <p:nvSpPr>
          <p:cNvPr id="4" name="Slide Number Placeholder 3"/>
          <p:cNvSpPr>
            <a:spLocks noGrp="1"/>
          </p:cNvSpPr>
          <p:nvPr>
            <p:ph type="sldNum" sz="quarter" idx="10"/>
          </p:nvPr>
        </p:nvSpPr>
        <p:spPr/>
        <p:txBody>
          <a:bodyPr/>
          <a:lstStyle/>
          <a:p>
            <a:fld id="{6886A678-8538-4163-B914-6090D20FA92B}" type="slidenum">
              <a:rPr lang="en-GB" smtClean="0"/>
              <a:t>17</a:t>
            </a:fld>
            <a:endParaRPr lang="en-GB"/>
          </a:p>
        </p:txBody>
      </p:sp>
    </p:spTree>
    <p:extLst>
      <p:ext uri="{BB962C8B-B14F-4D97-AF65-F5344CB8AC3E}">
        <p14:creationId xmlns:p14="http://schemas.microsoft.com/office/powerpoint/2010/main" val="5159807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Klaus</a:t>
            </a:r>
          </a:p>
          <a:p>
            <a:r>
              <a:rPr lang="en-GB" dirty="0">
                <a:cs typeface="Calibri"/>
              </a:rPr>
              <a:t>We are no longer really asking ourselves IF MT should be integrated into the EAP curriculum – especially with a view to the future of EAP. We are now thinking on the lines of how that could happen, and what that would mean for EAP, its students and its teachers.</a:t>
            </a:r>
            <a:endParaRPr lang="en-GB" dirty="0"/>
          </a:p>
          <a:p>
            <a:pPr marL="171450" indent="-171450">
              <a:lnSpc>
                <a:spcPct val="90000"/>
              </a:lnSpc>
              <a:spcBef>
                <a:spcPts val="1000"/>
              </a:spcBef>
              <a:buFont typeface="Arial"/>
              <a:buChar char="•"/>
            </a:pPr>
            <a:r>
              <a:rPr lang="en-GB" dirty="0"/>
              <a:t>Students need to understand how their L1 and Academic English relate through GT mediation – so they will still require language awareness (at least declarative knowledge) of discourse preferences, e.g. metadiscoursal features such as hedging, boosting use of sign-posts etc.</a:t>
            </a:r>
            <a:endParaRPr lang="en-US" dirty="0"/>
          </a:p>
          <a:p>
            <a:pPr marL="171450" indent="-171450">
              <a:lnSpc>
                <a:spcPct val="90000"/>
              </a:lnSpc>
              <a:spcBef>
                <a:spcPts val="1000"/>
              </a:spcBef>
              <a:buFont typeface="Arial"/>
              <a:buChar char="•"/>
            </a:pPr>
            <a:r>
              <a:rPr lang="en-GB" dirty="0"/>
              <a:t>The students experiment, the EAP professional feeds back – this would then focus on instances of lack of clarity, etc, like in formative feedback on writing,  where the students then also develop a better awareness of how the machine can help them (if at all), and make better informed decisions what they want to use it for (if anything)</a:t>
            </a:r>
            <a:endParaRPr lang="en-GB" dirty="0">
              <a:cs typeface="Calibri"/>
            </a:endParaRPr>
          </a:p>
          <a:p>
            <a:pPr marL="171450" indent="-171450">
              <a:lnSpc>
                <a:spcPct val="90000"/>
              </a:lnSpc>
              <a:spcBef>
                <a:spcPts val="1000"/>
              </a:spcBef>
              <a:buFont typeface="Arial"/>
              <a:buChar char="•"/>
            </a:pPr>
            <a:r>
              <a:rPr lang="en-GB" dirty="0"/>
              <a:t>The subtler the understanding, the better the writing</a:t>
            </a:r>
            <a:endParaRPr lang="en-US" dirty="0"/>
          </a:p>
          <a:p>
            <a:pPr marL="171450" indent="-171450">
              <a:lnSpc>
                <a:spcPct val="90000"/>
              </a:lnSpc>
              <a:spcBef>
                <a:spcPts val="1000"/>
              </a:spcBef>
              <a:buFont typeface="Arial"/>
              <a:buChar char="•"/>
            </a:pPr>
            <a:r>
              <a:rPr lang="en-GB" dirty="0"/>
              <a:t>Some key aspects - e.g. avoiding overly complex sentences, avoiding ambiguity in their own language  - we do this now already for writing literacy, so we'd just keep doing what we are doing, but with a heightened sense of working with technology</a:t>
            </a:r>
            <a:endParaRPr lang="en-US" dirty="0"/>
          </a:p>
          <a:p>
            <a:pPr marL="171450" indent="-171450">
              <a:lnSpc>
                <a:spcPct val="90000"/>
              </a:lnSpc>
              <a:spcBef>
                <a:spcPts val="1000"/>
              </a:spcBef>
              <a:buFont typeface="Arial"/>
              <a:buChar char="•"/>
            </a:pPr>
            <a:r>
              <a:rPr lang="en-GB" dirty="0"/>
              <a:t>Control moves more to the student - I.e. through making them more literate, we can reduce over-reliance and introduce the judicious use of technology, where own writing skills and tech facilitation blend into a discrete skill that the students have increasing control of.</a:t>
            </a:r>
            <a:endParaRPr lang="en-GB" dirty="0">
              <a:cs typeface="Calibri"/>
            </a:endParaRPr>
          </a:p>
        </p:txBody>
      </p:sp>
      <p:sp>
        <p:nvSpPr>
          <p:cNvPr id="4" name="Slide Number Placeholder 3"/>
          <p:cNvSpPr>
            <a:spLocks noGrp="1"/>
          </p:cNvSpPr>
          <p:nvPr>
            <p:ph type="sldNum" sz="quarter" idx="10"/>
          </p:nvPr>
        </p:nvSpPr>
        <p:spPr/>
        <p:txBody>
          <a:bodyPr/>
          <a:lstStyle/>
          <a:p>
            <a:fld id="{6886A678-8538-4163-B914-6090D20FA92B}" type="slidenum">
              <a:rPr lang="en-GB" smtClean="0"/>
              <a:t>18</a:t>
            </a:fld>
            <a:endParaRPr lang="en-GB"/>
          </a:p>
        </p:txBody>
      </p:sp>
    </p:spTree>
    <p:extLst>
      <p:ext uri="{BB962C8B-B14F-4D97-AF65-F5344CB8AC3E}">
        <p14:creationId xmlns:p14="http://schemas.microsoft.com/office/powerpoint/2010/main" val="19936273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Mike</a:t>
            </a:r>
          </a:p>
        </p:txBody>
      </p:sp>
      <p:sp>
        <p:nvSpPr>
          <p:cNvPr id="4" name="Slide Number Placeholder 3"/>
          <p:cNvSpPr>
            <a:spLocks noGrp="1"/>
          </p:cNvSpPr>
          <p:nvPr>
            <p:ph type="sldNum" sz="quarter" idx="10"/>
          </p:nvPr>
        </p:nvSpPr>
        <p:spPr/>
        <p:txBody>
          <a:bodyPr/>
          <a:lstStyle/>
          <a:p>
            <a:fld id="{6886A678-8538-4163-B914-6090D20FA92B}" type="slidenum">
              <a:rPr lang="en-GB" smtClean="0"/>
              <a:t>19</a:t>
            </a:fld>
            <a:endParaRPr lang="en-GB"/>
          </a:p>
        </p:txBody>
      </p:sp>
    </p:spTree>
    <p:extLst>
      <p:ext uri="{BB962C8B-B14F-4D97-AF65-F5344CB8AC3E}">
        <p14:creationId xmlns:p14="http://schemas.microsoft.com/office/powerpoint/2010/main" val="25560522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Mike</a:t>
            </a:r>
          </a:p>
        </p:txBody>
      </p:sp>
      <p:sp>
        <p:nvSpPr>
          <p:cNvPr id="4" name="Slide Number Placeholder 3"/>
          <p:cNvSpPr>
            <a:spLocks noGrp="1"/>
          </p:cNvSpPr>
          <p:nvPr>
            <p:ph type="sldNum" sz="quarter" idx="10"/>
          </p:nvPr>
        </p:nvSpPr>
        <p:spPr/>
        <p:txBody>
          <a:bodyPr/>
          <a:lstStyle/>
          <a:p>
            <a:fld id="{6886A678-8538-4163-B914-6090D20FA92B}" type="slidenum">
              <a:rPr lang="en-GB" smtClean="0"/>
              <a:t>20</a:t>
            </a:fld>
            <a:endParaRPr lang="en-GB"/>
          </a:p>
        </p:txBody>
      </p:sp>
    </p:spTree>
    <p:extLst>
      <p:ext uri="{BB962C8B-B14F-4D97-AF65-F5344CB8AC3E}">
        <p14:creationId xmlns:p14="http://schemas.microsoft.com/office/powerpoint/2010/main" val="34374650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Mike</a:t>
            </a:r>
          </a:p>
        </p:txBody>
      </p:sp>
      <p:sp>
        <p:nvSpPr>
          <p:cNvPr id="4" name="Slide Number Placeholder 3"/>
          <p:cNvSpPr>
            <a:spLocks noGrp="1"/>
          </p:cNvSpPr>
          <p:nvPr>
            <p:ph type="sldNum" sz="quarter" idx="10"/>
          </p:nvPr>
        </p:nvSpPr>
        <p:spPr/>
        <p:txBody>
          <a:bodyPr/>
          <a:lstStyle/>
          <a:p>
            <a:fld id="{6886A678-8538-4163-B914-6090D20FA92B}" type="slidenum">
              <a:rPr lang="en-GB" smtClean="0"/>
              <a:t>3</a:t>
            </a:fld>
            <a:endParaRPr lang="en-GB"/>
          </a:p>
        </p:txBody>
      </p:sp>
    </p:spTree>
    <p:extLst>
      <p:ext uri="{BB962C8B-B14F-4D97-AF65-F5344CB8AC3E}">
        <p14:creationId xmlns:p14="http://schemas.microsoft.com/office/powerpoint/2010/main" val="41315534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Mike</a:t>
            </a:r>
          </a:p>
        </p:txBody>
      </p:sp>
      <p:sp>
        <p:nvSpPr>
          <p:cNvPr id="4" name="Slide Number Placeholder 3"/>
          <p:cNvSpPr>
            <a:spLocks noGrp="1"/>
          </p:cNvSpPr>
          <p:nvPr>
            <p:ph type="sldNum" sz="quarter" idx="10"/>
          </p:nvPr>
        </p:nvSpPr>
        <p:spPr/>
        <p:txBody>
          <a:bodyPr/>
          <a:lstStyle/>
          <a:p>
            <a:fld id="{6886A678-8538-4163-B914-6090D20FA92B}" type="slidenum">
              <a:rPr lang="en-GB" smtClean="0"/>
              <a:t>21</a:t>
            </a:fld>
            <a:endParaRPr lang="en-GB"/>
          </a:p>
        </p:txBody>
      </p:sp>
    </p:spTree>
    <p:extLst>
      <p:ext uri="{BB962C8B-B14F-4D97-AF65-F5344CB8AC3E}">
        <p14:creationId xmlns:p14="http://schemas.microsoft.com/office/powerpoint/2010/main" val="14407128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Mike/Klaus</a:t>
            </a:r>
          </a:p>
        </p:txBody>
      </p:sp>
      <p:sp>
        <p:nvSpPr>
          <p:cNvPr id="4" name="Slide Number Placeholder 3"/>
          <p:cNvSpPr>
            <a:spLocks noGrp="1"/>
          </p:cNvSpPr>
          <p:nvPr>
            <p:ph type="sldNum" sz="quarter" idx="10"/>
          </p:nvPr>
        </p:nvSpPr>
        <p:spPr/>
        <p:txBody>
          <a:bodyPr/>
          <a:lstStyle/>
          <a:p>
            <a:fld id="{6886A678-8538-4163-B914-6090D20FA92B}" type="slidenum">
              <a:rPr lang="en-GB" smtClean="0"/>
              <a:t>22</a:t>
            </a:fld>
            <a:endParaRPr lang="en-GB"/>
          </a:p>
        </p:txBody>
      </p:sp>
    </p:spTree>
    <p:extLst>
      <p:ext uri="{BB962C8B-B14F-4D97-AF65-F5344CB8AC3E}">
        <p14:creationId xmlns:p14="http://schemas.microsoft.com/office/powerpoint/2010/main" val="8706603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3" name="Google Shape;83;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i="1" dirty="0" err="1"/>
              <a:t>Miek</a:t>
            </a:r>
            <a:endParaRPr lang="en-GB" i="1" dirty="0"/>
          </a:p>
        </p:txBody>
      </p:sp>
    </p:spTree>
    <p:extLst>
      <p:ext uri="{BB962C8B-B14F-4D97-AF65-F5344CB8AC3E}">
        <p14:creationId xmlns:p14="http://schemas.microsoft.com/office/powerpoint/2010/main" val="34805000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Mike</a:t>
            </a:r>
          </a:p>
        </p:txBody>
      </p:sp>
      <p:sp>
        <p:nvSpPr>
          <p:cNvPr id="4" name="Slide Number Placeholder 3"/>
          <p:cNvSpPr>
            <a:spLocks noGrp="1"/>
          </p:cNvSpPr>
          <p:nvPr>
            <p:ph type="sldNum" sz="quarter" idx="10"/>
          </p:nvPr>
        </p:nvSpPr>
        <p:spPr/>
        <p:txBody>
          <a:bodyPr/>
          <a:lstStyle/>
          <a:p>
            <a:fld id="{6886A678-8538-4163-B914-6090D20FA92B}" type="slidenum">
              <a:rPr lang="en-GB" smtClean="0"/>
              <a:t>5</a:t>
            </a:fld>
            <a:endParaRPr lang="en-GB"/>
          </a:p>
        </p:txBody>
      </p:sp>
    </p:spTree>
    <p:extLst>
      <p:ext uri="{BB962C8B-B14F-4D97-AF65-F5344CB8AC3E}">
        <p14:creationId xmlns:p14="http://schemas.microsoft.com/office/powerpoint/2010/main" val="2203698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Klaus – the JISC framework for Digital Literacies is quite comprehensive, but does not include MT. This might be because it originates from a time when MT was not really quite yet a 'serious' player (threat?) in HE.</a:t>
            </a:r>
            <a:endParaRPr lang="en-GB" dirty="0">
              <a:cs typeface="Calibri" panose="020F0502020204030204"/>
            </a:endParaRPr>
          </a:p>
          <a:p>
            <a:r>
              <a:rPr lang="en-GB" dirty="0">
                <a:cs typeface="Calibri" panose="020F0502020204030204"/>
              </a:rPr>
              <a:t>Nonetheless, in all its areas MT simply remains a blind spot despite the fact that students use it. Perhaps it could fall into or between Digital problem solving &amp; digital communication and participation, which are at present more viewed as technical skills, (e.g. how work an app, how to use cloud spaces for collaborative work etc) as opposed to facilitating communication (i.e. language processing (reading &amp; writing)).</a:t>
            </a:r>
          </a:p>
        </p:txBody>
      </p:sp>
      <p:sp>
        <p:nvSpPr>
          <p:cNvPr id="4" name="Slide Number Placeholder 3"/>
          <p:cNvSpPr>
            <a:spLocks noGrp="1"/>
          </p:cNvSpPr>
          <p:nvPr>
            <p:ph type="sldNum" sz="quarter" idx="10"/>
          </p:nvPr>
        </p:nvSpPr>
        <p:spPr/>
        <p:txBody>
          <a:bodyPr/>
          <a:lstStyle/>
          <a:p>
            <a:fld id="{6886A678-8538-4163-B914-6090D20FA92B}" type="slidenum">
              <a:rPr lang="en-GB" smtClean="0"/>
              <a:t>6</a:t>
            </a:fld>
            <a:endParaRPr lang="en-GB"/>
          </a:p>
        </p:txBody>
      </p:sp>
    </p:spTree>
    <p:extLst>
      <p:ext uri="{BB962C8B-B14F-4D97-AF65-F5344CB8AC3E}">
        <p14:creationId xmlns:p14="http://schemas.microsoft.com/office/powerpoint/2010/main" val="39764497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Klaus</a:t>
            </a:r>
          </a:p>
        </p:txBody>
      </p:sp>
      <p:sp>
        <p:nvSpPr>
          <p:cNvPr id="4" name="Slide Number Placeholder 3"/>
          <p:cNvSpPr>
            <a:spLocks noGrp="1"/>
          </p:cNvSpPr>
          <p:nvPr>
            <p:ph type="sldNum" sz="quarter" idx="10"/>
          </p:nvPr>
        </p:nvSpPr>
        <p:spPr/>
        <p:txBody>
          <a:bodyPr/>
          <a:lstStyle/>
          <a:p>
            <a:fld id="{6886A678-8538-4163-B914-6090D20FA92B}" type="slidenum">
              <a:rPr lang="en-GB" smtClean="0"/>
              <a:t>7</a:t>
            </a:fld>
            <a:endParaRPr lang="en-GB"/>
          </a:p>
        </p:txBody>
      </p:sp>
    </p:spTree>
    <p:extLst>
      <p:ext uri="{BB962C8B-B14F-4D97-AF65-F5344CB8AC3E}">
        <p14:creationId xmlns:p14="http://schemas.microsoft.com/office/powerpoint/2010/main" val="537296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Klaus</a:t>
            </a:r>
          </a:p>
        </p:txBody>
      </p:sp>
      <p:sp>
        <p:nvSpPr>
          <p:cNvPr id="4" name="Slide Number Placeholder 3"/>
          <p:cNvSpPr>
            <a:spLocks noGrp="1"/>
          </p:cNvSpPr>
          <p:nvPr>
            <p:ph type="sldNum" sz="quarter" idx="10"/>
          </p:nvPr>
        </p:nvSpPr>
        <p:spPr/>
        <p:txBody>
          <a:bodyPr/>
          <a:lstStyle/>
          <a:p>
            <a:fld id="{6886A678-8538-4163-B914-6090D20FA92B}" type="slidenum">
              <a:rPr lang="en-GB" smtClean="0"/>
              <a:t>8</a:t>
            </a:fld>
            <a:endParaRPr lang="en-GB"/>
          </a:p>
        </p:txBody>
      </p:sp>
    </p:spTree>
    <p:extLst>
      <p:ext uri="{BB962C8B-B14F-4D97-AF65-F5344CB8AC3E}">
        <p14:creationId xmlns:p14="http://schemas.microsoft.com/office/powerpoint/2010/main" val="24307204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Klaus</a:t>
            </a:r>
          </a:p>
        </p:txBody>
      </p:sp>
      <p:sp>
        <p:nvSpPr>
          <p:cNvPr id="4" name="Slide Number Placeholder 3"/>
          <p:cNvSpPr>
            <a:spLocks noGrp="1"/>
          </p:cNvSpPr>
          <p:nvPr>
            <p:ph type="sldNum" sz="quarter" idx="10"/>
          </p:nvPr>
        </p:nvSpPr>
        <p:spPr/>
        <p:txBody>
          <a:bodyPr/>
          <a:lstStyle/>
          <a:p>
            <a:fld id="{6886A678-8538-4163-B914-6090D20FA92B}" type="slidenum">
              <a:rPr lang="en-GB" smtClean="0"/>
              <a:t>9</a:t>
            </a:fld>
            <a:endParaRPr lang="en-GB"/>
          </a:p>
        </p:txBody>
      </p:sp>
    </p:spTree>
    <p:extLst>
      <p:ext uri="{BB962C8B-B14F-4D97-AF65-F5344CB8AC3E}">
        <p14:creationId xmlns:p14="http://schemas.microsoft.com/office/powerpoint/2010/main" val="36131463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Klaus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Yellow- noun phrases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underlines- passive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red- potentially ambiguous</a:t>
            </a:r>
          </a:p>
          <a:p>
            <a:endParaRPr lang="en-GB" dirty="0"/>
          </a:p>
        </p:txBody>
      </p:sp>
      <p:sp>
        <p:nvSpPr>
          <p:cNvPr id="4" name="Slide Number Placeholder 3"/>
          <p:cNvSpPr>
            <a:spLocks noGrp="1"/>
          </p:cNvSpPr>
          <p:nvPr>
            <p:ph type="sldNum" sz="quarter" idx="10"/>
          </p:nvPr>
        </p:nvSpPr>
        <p:spPr/>
        <p:txBody>
          <a:bodyPr/>
          <a:lstStyle/>
          <a:p>
            <a:fld id="{6886A678-8538-4163-B914-6090D20FA92B}" type="slidenum">
              <a:rPr lang="en-GB" smtClean="0"/>
              <a:t>10</a:t>
            </a:fld>
            <a:endParaRPr lang="en-GB"/>
          </a:p>
        </p:txBody>
      </p:sp>
    </p:spTree>
    <p:extLst>
      <p:ext uri="{BB962C8B-B14F-4D97-AF65-F5344CB8AC3E}">
        <p14:creationId xmlns:p14="http://schemas.microsoft.com/office/powerpoint/2010/main" val="1921266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2F9968D-5B17-45A1-BE5C-E4D15DFA13D3}" type="datetimeFigureOut">
              <a:rPr lang="en-GB" smtClean="0"/>
              <a:t>07/11/2019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A02373-511A-453C-8876-AD5F1EDDD961}" type="slidenum">
              <a:rPr lang="en-GB" smtClean="0"/>
              <a:t>‹#›</a:t>
            </a:fld>
            <a:endParaRPr lang="en-GB"/>
          </a:p>
        </p:txBody>
      </p:sp>
    </p:spTree>
    <p:extLst>
      <p:ext uri="{BB962C8B-B14F-4D97-AF65-F5344CB8AC3E}">
        <p14:creationId xmlns:p14="http://schemas.microsoft.com/office/powerpoint/2010/main" val="793631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2F9968D-5B17-45A1-BE5C-E4D15DFA13D3}" type="datetimeFigureOut">
              <a:rPr lang="en-GB" smtClean="0"/>
              <a:t>07/11/2019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A02373-511A-453C-8876-AD5F1EDDD961}" type="slidenum">
              <a:rPr lang="en-GB" smtClean="0"/>
              <a:t>‹#›</a:t>
            </a:fld>
            <a:endParaRPr lang="en-GB"/>
          </a:p>
        </p:txBody>
      </p:sp>
    </p:spTree>
    <p:extLst>
      <p:ext uri="{BB962C8B-B14F-4D97-AF65-F5344CB8AC3E}">
        <p14:creationId xmlns:p14="http://schemas.microsoft.com/office/powerpoint/2010/main" val="3188715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2F9968D-5B17-45A1-BE5C-E4D15DFA13D3}" type="datetimeFigureOut">
              <a:rPr lang="en-GB" smtClean="0"/>
              <a:t>07/11/2019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A02373-511A-453C-8876-AD5F1EDDD961}" type="slidenum">
              <a:rPr lang="en-GB" smtClean="0"/>
              <a:t>‹#›</a:t>
            </a:fld>
            <a:endParaRPr lang="en-GB"/>
          </a:p>
        </p:txBody>
      </p:sp>
    </p:spTree>
    <p:extLst>
      <p:ext uri="{BB962C8B-B14F-4D97-AF65-F5344CB8AC3E}">
        <p14:creationId xmlns:p14="http://schemas.microsoft.com/office/powerpoint/2010/main" val="7101236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3"/>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lstStyle>
            <a:lvl1pPr marL="609585" lvl="0" indent="-457189" algn="l">
              <a:lnSpc>
                <a:spcPct val="115000"/>
              </a:lnSpc>
              <a:spcBef>
                <a:spcPts val="0"/>
              </a:spcBef>
              <a:spcAft>
                <a:spcPts val="0"/>
              </a:spcAft>
              <a:buSzPts val="1800"/>
              <a:buChar char="●"/>
              <a:defRPr/>
            </a:lvl1pPr>
            <a:lvl2pPr marL="1219170" lvl="1" indent="-423323" algn="l">
              <a:lnSpc>
                <a:spcPct val="115000"/>
              </a:lnSpc>
              <a:spcBef>
                <a:spcPts val="2133"/>
              </a:spcBef>
              <a:spcAft>
                <a:spcPts val="0"/>
              </a:spcAft>
              <a:buSzPts val="1400"/>
              <a:buChar char="○"/>
              <a:defRPr/>
            </a:lvl2pPr>
            <a:lvl3pPr marL="1828754" lvl="2" indent="-423323" algn="l">
              <a:lnSpc>
                <a:spcPct val="115000"/>
              </a:lnSpc>
              <a:spcBef>
                <a:spcPts val="2133"/>
              </a:spcBef>
              <a:spcAft>
                <a:spcPts val="0"/>
              </a:spcAft>
              <a:buSzPts val="1400"/>
              <a:buChar char="■"/>
              <a:defRPr/>
            </a:lvl3pPr>
            <a:lvl4pPr marL="2438339" lvl="3" indent="-423323" algn="l">
              <a:lnSpc>
                <a:spcPct val="115000"/>
              </a:lnSpc>
              <a:spcBef>
                <a:spcPts val="2133"/>
              </a:spcBef>
              <a:spcAft>
                <a:spcPts val="0"/>
              </a:spcAft>
              <a:buSzPts val="1400"/>
              <a:buChar char="●"/>
              <a:defRPr/>
            </a:lvl4pPr>
            <a:lvl5pPr marL="3047924" lvl="4" indent="-423323" algn="l">
              <a:lnSpc>
                <a:spcPct val="115000"/>
              </a:lnSpc>
              <a:spcBef>
                <a:spcPts val="2133"/>
              </a:spcBef>
              <a:spcAft>
                <a:spcPts val="0"/>
              </a:spcAft>
              <a:buSzPts val="1400"/>
              <a:buChar char="○"/>
              <a:defRPr/>
            </a:lvl5pPr>
            <a:lvl6pPr marL="3657509" lvl="5" indent="-423323" algn="l">
              <a:lnSpc>
                <a:spcPct val="115000"/>
              </a:lnSpc>
              <a:spcBef>
                <a:spcPts val="2133"/>
              </a:spcBef>
              <a:spcAft>
                <a:spcPts val="0"/>
              </a:spcAft>
              <a:buSzPts val="1400"/>
              <a:buChar char="■"/>
              <a:defRPr/>
            </a:lvl6pPr>
            <a:lvl7pPr marL="4267093" lvl="6" indent="-423323" algn="l">
              <a:lnSpc>
                <a:spcPct val="115000"/>
              </a:lnSpc>
              <a:spcBef>
                <a:spcPts val="2133"/>
              </a:spcBef>
              <a:spcAft>
                <a:spcPts val="0"/>
              </a:spcAft>
              <a:buSzPts val="1400"/>
              <a:buChar char="●"/>
              <a:defRPr/>
            </a:lvl7pPr>
            <a:lvl8pPr marL="4876678" lvl="7" indent="-423323" algn="l">
              <a:lnSpc>
                <a:spcPct val="115000"/>
              </a:lnSpc>
              <a:spcBef>
                <a:spcPts val="2133"/>
              </a:spcBef>
              <a:spcAft>
                <a:spcPts val="0"/>
              </a:spcAft>
              <a:buSzPts val="1400"/>
              <a:buChar char="○"/>
              <a:defRPr/>
            </a:lvl8pPr>
            <a:lvl9pPr marL="5486263" lvl="8" indent="-423323" algn="l">
              <a:lnSpc>
                <a:spcPct val="115000"/>
              </a:lnSpc>
              <a:spcBef>
                <a:spcPts val="2133"/>
              </a:spcBef>
              <a:spcAft>
                <a:spcPts val="2133"/>
              </a:spcAft>
              <a:buSzPts val="1400"/>
              <a:buChar char="■"/>
              <a:defRPr/>
            </a:lvl9pPr>
          </a:lstStyle>
          <a:p>
            <a:endParaRPr/>
          </a:p>
        </p:txBody>
      </p:sp>
      <p:sp>
        <p:nvSpPr>
          <p:cNvPr id="16" name="Google Shape;16;p3"/>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a:p>
        </p:txBody>
      </p:sp>
    </p:spTree>
    <p:extLst>
      <p:ext uri="{BB962C8B-B14F-4D97-AF65-F5344CB8AC3E}">
        <p14:creationId xmlns:p14="http://schemas.microsoft.com/office/powerpoint/2010/main" val="316475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2F9968D-5B17-45A1-BE5C-E4D15DFA13D3}" type="datetimeFigureOut">
              <a:rPr lang="en-GB" smtClean="0"/>
              <a:t>07/11/2019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A02373-511A-453C-8876-AD5F1EDDD961}" type="slidenum">
              <a:rPr lang="en-GB" smtClean="0"/>
              <a:t>‹#›</a:t>
            </a:fld>
            <a:endParaRPr lang="en-GB"/>
          </a:p>
        </p:txBody>
      </p:sp>
    </p:spTree>
    <p:extLst>
      <p:ext uri="{BB962C8B-B14F-4D97-AF65-F5344CB8AC3E}">
        <p14:creationId xmlns:p14="http://schemas.microsoft.com/office/powerpoint/2010/main" val="3283131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2F9968D-5B17-45A1-BE5C-E4D15DFA13D3}" type="datetimeFigureOut">
              <a:rPr lang="en-GB" smtClean="0"/>
              <a:t>07/11/2019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A02373-511A-453C-8876-AD5F1EDDD961}" type="slidenum">
              <a:rPr lang="en-GB" smtClean="0"/>
              <a:t>‹#›</a:t>
            </a:fld>
            <a:endParaRPr lang="en-GB"/>
          </a:p>
        </p:txBody>
      </p:sp>
    </p:spTree>
    <p:extLst>
      <p:ext uri="{BB962C8B-B14F-4D97-AF65-F5344CB8AC3E}">
        <p14:creationId xmlns:p14="http://schemas.microsoft.com/office/powerpoint/2010/main" val="374306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2F9968D-5B17-45A1-BE5C-E4D15DFA13D3}" type="datetimeFigureOut">
              <a:rPr lang="en-GB" smtClean="0"/>
              <a:t>07/11/2019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A02373-511A-453C-8876-AD5F1EDDD961}" type="slidenum">
              <a:rPr lang="en-GB" smtClean="0"/>
              <a:t>‹#›</a:t>
            </a:fld>
            <a:endParaRPr lang="en-GB"/>
          </a:p>
        </p:txBody>
      </p:sp>
    </p:spTree>
    <p:extLst>
      <p:ext uri="{BB962C8B-B14F-4D97-AF65-F5344CB8AC3E}">
        <p14:creationId xmlns:p14="http://schemas.microsoft.com/office/powerpoint/2010/main" val="1897945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2F9968D-5B17-45A1-BE5C-E4D15DFA13D3}" type="datetimeFigureOut">
              <a:rPr lang="en-GB" smtClean="0"/>
              <a:t>07/11/2019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5A02373-511A-453C-8876-AD5F1EDDD961}" type="slidenum">
              <a:rPr lang="en-GB" smtClean="0"/>
              <a:t>‹#›</a:t>
            </a:fld>
            <a:endParaRPr lang="en-GB"/>
          </a:p>
        </p:txBody>
      </p:sp>
    </p:spTree>
    <p:extLst>
      <p:ext uri="{BB962C8B-B14F-4D97-AF65-F5344CB8AC3E}">
        <p14:creationId xmlns:p14="http://schemas.microsoft.com/office/powerpoint/2010/main" val="2612950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2F9968D-5B17-45A1-BE5C-E4D15DFA13D3}" type="datetimeFigureOut">
              <a:rPr lang="en-GB" smtClean="0"/>
              <a:t>07/11/2019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5A02373-511A-453C-8876-AD5F1EDDD961}" type="slidenum">
              <a:rPr lang="en-GB" smtClean="0"/>
              <a:t>‹#›</a:t>
            </a:fld>
            <a:endParaRPr lang="en-GB"/>
          </a:p>
        </p:txBody>
      </p:sp>
    </p:spTree>
    <p:extLst>
      <p:ext uri="{BB962C8B-B14F-4D97-AF65-F5344CB8AC3E}">
        <p14:creationId xmlns:p14="http://schemas.microsoft.com/office/powerpoint/2010/main" val="2842034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F9968D-5B17-45A1-BE5C-E4D15DFA13D3}" type="datetimeFigureOut">
              <a:rPr lang="en-GB" smtClean="0"/>
              <a:t>07/11/2019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5A02373-511A-453C-8876-AD5F1EDDD961}" type="slidenum">
              <a:rPr lang="en-GB" smtClean="0"/>
              <a:t>‹#›</a:t>
            </a:fld>
            <a:endParaRPr lang="en-GB"/>
          </a:p>
        </p:txBody>
      </p:sp>
    </p:spTree>
    <p:extLst>
      <p:ext uri="{BB962C8B-B14F-4D97-AF65-F5344CB8AC3E}">
        <p14:creationId xmlns:p14="http://schemas.microsoft.com/office/powerpoint/2010/main" val="1563726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2F9968D-5B17-45A1-BE5C-E4D15DFA13D3}" type="datetimeFigureOut">
              <a:rPr lang="en-GB" smtClean="0"/>
              <a:t>07/11/2019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A02373-511A-453C-8876-AD5F1EDDD961}" type="slidenum">
              <a:rPr lang="en-GB" smtClean="0"/>
              <a:t>‹#›</a:t>
            </a:fld>
            <a:endParaRPr lang="en-GB"/>
          </a:p>
        </p:txBody>
      </p:sp>
    </p:spTree>
    <p:extLst>
      <p:ext uri="{BB962C8B-B14F-4D97-AF65-F5344CB8AC3E}">
        <p14:creationId xmlns:p14="http://schemas.microsoft.com/office/powerpoint/2010/main" val="2419821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2F9968D-5B17-45A1-BE5C-E4D15DFA13D3}" type="datetimeFigureOut">
              <a:rPr lang="en-GB" smtClean="0"/>
              <a:t>07/11/2019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A02373-511A-453C-8876-AD5F1EDDD961}" type="slidenum">
              <a:rPr lang="en-GB" smtClean="0"/>
              <a:t>‹#›</a:t>
            </a:fld>
            <a:endParaRPr lang="en-GB"/>
          </a:p>
        </p:txBody>
      </p:sp>
    </p:spTree>
    <p:extLst>
      <p:ext uri="{BB962C8B-B14F-4D97-AF65-F5344CB8AC3E}">
        <p14:creationId xmlns:p14="http://schemas.microsoft.com/office/powerpoint/2010/main" val="2090107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F9968D-5B17-45A1-BE5C-E4D15DFA13D3}" type="datetimeFigureOut">
              <a:rPr lang="en-GB" smtClean="0"/>
              <a:t>07/11/2019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A02373-511A-453C-8876-AD5F1EDDD961}" type="slidenum">
              <a:rPr lang="en-GB" smtClean="0"/>
              <a:t>‹#›</a:t>
            </a:fld>
            <a:endParaRPr lang="en-GB"/>
          </a:p>
        </p:txBody>
      </p:sp>
    </p:spTree>
    <p:extLst>
      <p:ext uri="{BB962C8B-B14F-4D97-AF65-F5344CB8AC3E}">
        <p14:creationId xmlns:p14="http://schemas.microsoft.com/office/powerpoint/2010/main" val="32220213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72" Type="http://schemas.openxmlformats.org/officeDocument/2006/relationships/image" Target="../media/image64.emf"/><Relationship Id="rId3" Type="http://schemas.openxmlformats.org/officeDocument/2006/relationships/customXml" Target="../ink/ink1.xml"/><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Jihttps:/www.jisc.ac.uk/guides/developing-students-digital-literacy" TargetMode="External"/><Relationship Id="rId2" Type="http://schemas.openxmlformats.org/officeDocument/2006/relationships/hyperlink" Target="https://www.academia.edu/33356760/Terjemahan_Permasalahan_Dan_Beberapa_Pendekatan" TargetMode="External"/><Relationship Id="rId1" Type="http://schemas.openxmlformats.org/officeDocument/2006/relationships/slideLayout" Target="../slideLayouts/slideLayout2.xml"/><Relationship Id="rId5" Type="http://schemas.openxmlformats.org/officeDocument/2006/relationships/hyperlink" Target="https://doi.org/10.1016/j.jeap.2011.11.001" TargetMode="External"/><Relationship Id="rId4" Type="http://schemas.openxmlformats.org/officeDocument/2006/relationships/hyperlink" Target="https://doi.org/10.1016/j.jslw.2019.100669"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hyperlink" Target="https://www.jisc.ac.uk/guides/developing-students-digital-literacy"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646CA-6EFB-4602-9472-D90FB8B3BD55}"/>
              </a:ext>
            </a:extLst>
          </p:cNvPr>
          <p:cNvSpPr>
            <a:spLocks noGrp="1"/>
          </p:cNvSpPr>
          <p:nvPr>
            <p:ph type="ctrTitle"/>
          </p:nvPr>
        </p:nvSpPr>
        <p:spPr/>
        <p:txBody>
          <a:bodyPr>
            <a:normAutofit fontScale="90000"/>
          </a:bodyPr>
          <a:lstStyle/>
          <a:p>
            <a:r>
              <a:rPr lang="en-GB" dirty="0"/>
              <a:t>Moving the Discussions on</a:t>
            </a:r>
            <a:br>
              <a:rPr lang="en-GB" dirty="0"/>
            </a:br>
            <a:r>
              <a:rPr lang="en-GB" dirty="0"/>
              <a:t>Google Translate Forward:</a:t>
            </a:r>
            <a:br>
              <a:rPr lang="en-GB" dirty="0"/>
            </a:br>
            <a:endParaRPr lang="en-GB" dirty="0"/>
          </a:p>
        </p:txBody>
      </p:sp>
      <p:sp>
        <p:nvSpPr>
          <p:cNvPr id="3" name="Subtitle 2">
            <a:extLst>
              <a:ext uri="{FF2B5EF4-FFF2-40B4-BE49-F238E27FC236}">
                <a16:creationId xmlns:a16="http://schemas.microsoft.com/office/drawing/2014/main" id="{0F022D9B-BE33-4C65-B6B6-E53028DBEE9E}"/>
              </a:ext>
            </a:extLst>
          </p:cNvPr>
          <p:cNvSpPr>
            <a:spLocks noGrp="1"/>
          </p:cNvSpPr>
          <p:nvPr>
            <p:ph type="subTitle" idx="1"/>
          </p:nvPr>
        </p:nvSpPr>
        <p:spPr>
          <a:xfrm>
            <a:off x="1524000" y="3191731"/>
            <a:ext cx="9144000" cy="2066069"/>
          </a:xfrm>
        </p:spPr>
        <p:txBody>
          <a:bodyPr vert="horz" lIns="91440" tIns="45720" rIns="91440" bIns="45720" rtlCol="0" anchor="t">
            <a:normAutofit lnSpcReduction="10000"/>
          </a:bodyPr>
          <a:lstStyle/>
          <a:p>
            <a:r>
              <a:rPr lang="en-GB" dirty="0"/>
              <a:t>Machine Translation</a:t>
            </a:r>
            <a:br>
              <a:rPr lang="en-GB" dirty="0"/>
            </a:br>
            <a:r>
              <a:rPr lang="en-GB" dirty="0"/>
              <a:t>Literacy and EAP</a:t>
            </a:r>
          </a:p>
          <a:p>
            <a:endParaRPr lang="en-GB" dirty="0">
              <a:cs typeface="Calibri"/>
            </a:endParaRPr>
          </a:p>
          <a:p>
            <a:r>
              <a:rPr lang="en-GB" dirty="0">
                <a:cs typeface="Calibri"/>
              </a:rPr>
              <a:t>Mike Groves</a:t>
            </a:r>
          </a:p>
          <a:p>
            <a:r>
              <a:rPr lang="en-GB" dirty="0">
                <a:cs typeface="Calibri"/>
              </a:rPr>
              <a:t>Klaus Mundt</a:t>
            </a:r>
          </a:p>
        </p:txBody>
      </p:sp>
    </p:spTree>
    <p:extLst>
      <p:ext uri="{BB962C8B-B14F-4D97-AF65-F5344CB8AC3E}">
        <p14:creationId xmlns:p14="http://schemas.microsoft.com/office/powerpoint/2010/main" val="21788701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29BE7-FBE2-4037-A3B3-0586FC7C3C83}"/>
              </a:ext>
            </a:extLst>
          </p:cNvPr>
          <p:cNvSpPr>
            <a:spLocks noGrp="1"/>
          </p:cNvSpPr>
          <p:nvPr>
            <p:ph type="title"/>
          </p:nvPr>
        </p:nvSpPr>
        <p:spPr/>
        <p:txBody>
          <a:bodyPr/>
          <a:lstStyle/>
          <a:p>
            <a:r>
              <a:rPr lang="en-GB" dirty="0"/>
              <a:t>Analysis</a:t>
            </a:r>
          </a:p>
        </p:txBody>
      </p:sp>
      <p:sp>
        <p:nvSpPr>
          <p:cNvPr id="3" name="Content Placeholder 2">
            <a:extLst>
              <a:ext uri="{FF2B5EF4-FFF2-40B4-BE49-F238E27FC236}">
                <a16:creationId xmlns:a16="http://schemas.microsoft.com/office/drawing/2014/main" id="{538735C0-CE82-49D5-8B7A-B3224AC22CBF}"/>
              </a:ext>
            </a:extLst>
          </p:cNvPr>
          <p:cNvSpPr>
            <a:spLocks noGrp="1"/>
          </p:cNvSpPr>
          <p:nvPr>
            <p:ph idx="1"/>
          </p:nvPr>
        </p:nvSpPr>
        <p:spPr/>
        <p:txBody>
          <a:bodyPr vert="horz" lIns="91440" tIns="45720" rIns="91440" bIns="45720" rtlCol="0" anchor="t">
            <a:normAutofit/>
          </a:bodyPr>
          <a:lstStyle/>
          <a:p>
            <a:pPr marL="0" indent="0">
              <a:buNone/>
            </a:pPr>
            <a:r>
              <a:rPr lang="en-GB" dirty="0"/>
              <a:t>Argumentation is a </a:t>
            </a:r>
            <a:r>
              <a:rPr lang="en-GB" dirty="0">
                <a:highlight>
                  <a:srgbClr val="FFFF00"/>
                </a:highlight>
              </a:rPr>
              <a:t>key requirement of the essay</a:t>
            </a:r>
            <a:r>
              <a:rPr lang="en-GB" dirty="0"/>
              <a:t>, which is the </a:t>
            </a:r>
            <a:r>
              <a:rPr lang="en-GB" dirty="0">
                <a:highlight>
                  <a:srgbClr val="FFFF00"/>
                </a:highlight>
              </a:rPr>
              <a:t>most common genre that students have to write.</a:t>
            </a:r>
            <a:r>
              <a:rPr lang="en-GB" dirty="0"/>
              <a:t> However, how argumentation </a:t>
            </a:r>
            <a:r>
              <a:rPr lang="en-GB" u="sng" dirty="0"/>
              <a:t>is realised </a:t>
            </a:r>
            <a:r>
              <a:rPr lang="en-GB" dirty="0"/>
              <a:t>in </a:t>
            </a:r>
            <a:r>
              <a:rPr lang="en-GB" dirty="0">
                <a:solidFill>
                  <a:srgbClr val="FF0000"/>
                </a:solidFill>
              </a:rPr>
              <a:t>disciplinary</a:t>
            </a:r>
            <a:r>
              <a:rPr lang="en-GB" dirty="0"/>
              <a:t> writing </a:t>
            </a:r>
            <a:r>
              <a:rPr lang="en-GB" u="sng" dirty="0"/>
              <a:t>is often poorly </a:t>
            </a:r>
            <a:r>
              <a:rPr lang="en-GB" dirty="0"/>
              <a:t>understood by academic </a:t>
            </a:r>
            <a:r>
              <a:rPr lang="en-GB" dirty="0">
                <a:solidFill>
                  <a:srgbClr val="FF0000"/>
                </a:solidFill>
              </a:rPr>
              <a:t>tutors</a:t>
            </a:r>
            <a:r>
              <a:rPr lang="en-GB" dirty="0"/>
              <a:t>, and therefore </a:t>
            </a:r>
            <a:r>
              <a:rPr lang="en-GB" u="sng" dirty="0"/>
              <a:t>not adequately taught to students</a:t>
            </a:r>
            <a:r>
              <a:rPr lang="en-GB" dirty="0"/>
              <a:t>. This </a:t>
            </a:r>
            <a:r>
              <a:rPr lang="en-GB" dirty="0">
                <a:solidFill>
                  <a:srgbClr val="FF0000"/>
                </a:solidFill>
              </a:rPr>
              <a:t>paper</a:t>
            </a:r>
            <a:r>
              <a:rPr lang="en-GB" dirty="0"/>
              <a:t> </a:t>
            </a:r>
            <a:r>
              <a:rPr lang="en-GB" dirty="0">
                <a:solidFill>
                  <a:srgbClr val="FF0000"/>
                </a:solidFill>
              </a:rPr>
              <a:t>presents</a:t>
            </a:r>
            <a:r>
              <a:rPr lang="en-GB" dirty="0"/>
              <a:t> </a:t>
            </a:r>
            <a:r>
              <a:rPr lang="en-GB" dirty="0">
                <a:highlight>
                  <a:srgbClr val="FFFF00"/>
                </a:highlight>
              </a:rPr>
              <a:t>research into undergraduate students’ concepts of argument when they arrive at university</a:t>
            </a:r>
            <a:r>
              <a:rPr lang="en-GB" dirty="0"/>
              <a:t>, </a:t>
            </a:r>
            <a:r>
              <a:rPr lang="en-GB" dirty="0">
                <a:highlight>
                  <a:srgbClr val="FFFF00"/>
                </a:highlight>
              </a:rPr>
              <a:t>difficulties they experience with developing arguments in their essays,</a:t>
            </a:r>
            <a:r>
              <a:rPr lang="en-GB" dirty="0"/>
              <a:t> and the </a:t>
            </a:r>
            <a:r>
              <a:rPr lang="en-GB" dirty="0">
                <a:highlight>
                  <a:srgbClr val="FFFF00"/>
                </a:highlight>
              </a:rPr>
              <a:t>type and quality of instruction they receive.</a:t>
            </a:r>
            <a:endParaRPr lang="en-US"/>
          </a:p>
        </p:txBody>
      </p:sp>
    </p:spTree>
    <p:extLst>
      <p:ext uri="{BB962C8B-B14F-4D97-AF65-F5344CB8AC3E}">
        <p14:creationId xmlns:p14="http://schemas.microsoft.com/office/powerpoint/2010/main" val="32956339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61577-C16D-4190-8E38-3512B393891A}"/>
              </a:ext>
            </a:extLst>
          </p:cNvPr>
          <p:cNvSpPr>
            <a:spLocks noGrp="1"/>
          </p:cNvSpPr>
          <p:nvPr>
            <p:ph type="title"/>
          </p:nvPr>
        </p:nvSpPr>
        <p:spPr/>
        <p:txBody>
          <a:bodyPr/>
          <a:lstStyle/>
          <a:p>
            <a:r>
              <a:rPr lang="en-GB" dirty="0">
                <a:cs typeface="Calibri Light"/>
              </a:rPr>
              <a:t>Which leaves us with</a:t>
            </a:r>
            <a:endParaRPr lang="en-GB" dirty="0"/>
          </a:p>
        </p:txBody>
      </p:sp>
      <p:sp>
        <p:nvSpPr>
          <p:cNvPr id="3" name="Content Placeholder 2">
            <a:extLst>
              <a:ext uri="{FF2B5EF4-FFF2-40B4-BE49-F238E27FC236}">
                <a16:creationId xmlns:a16="http://schemas.microsoft.com/office/drawing/2014/main" id="{28715920-B98C-4A6B-9029-8AEAB255F0CA}"/>
              </a:ext>
            </a:extLst>
          </p:cNvPr>
          <p:cNvSpPr>
            <a:spLocks noGrp="1"/>
          </p:cNvSpPr>
          <p:nvPr>
            <p:ph idx="1"/>
          </p:nvPr>
        </p:nvSpPr>
        <p:spPr/>
        <p:txBody>
          <a:bodyPr/>
          <a:lstStyle/>
          <a:p>
            <a:pPr marL="0" lvl="0" indent="0">
              <a:buNone/>
            </a:pPr>
            <a:r>
              <a:rPr lang="en-GB" sz="2600" dirty="0"/>
              <a:t>Argumentation is a </a:t>
            </a:r>
            <a:r>
              <a:rPr lang="en-GB" sz="2600" dirty="0">
                <a:highlight>
                  <a:srgbClr val="FFFF00"/>
                </a:highlight>
              </a:rPr>
              <a:t>……………..</a:t>
            </a:r>
            <a:r>
              <a:rPr lang="en-GB" sz="2600" dirty="0"/>
              <a:t>, which is the </a:t>
            </a:r>
            <a:r>
              <a:rPr lang="en-GB" sz="2600" dirty="0">
                <a:highlight>
                  <a:srgbClr val="FFFF00"/>
                </a:highlight>
              </a:rPr>
              <a:t>…………..</a:t>
            </a:r>
            <a:r>
              <a:rPr lang="en-GB" sz="2600" dirty="0"/>
              <a:t> However, how argumentation </a:t>
            </a:r>
            <a:r>
              <a:rPr lang="en-GB" sz="2600" u="sng" dirty="0"/>
              <a:t>…………</a:t>
            </a:r>
            <a:r>
              <a:rPr lang="en-GB" sz="2600" dirty="0"/>
              <a:t>in ……………… writing </a:t>
            </a:r>
            <a:r>
              <a:rPr lang="en-GB" sz="2600" u="sng" dirty="0"/>
              <a:t>…………….</a:t>
            </a:r>
            <a:r>
              <a:rPr lang="en-GB" sz="2600" dirty="0"/>
              <a:t>by academic ……….., and therefore </a:t>
            </a:r>
            <a:r>
              <a:rPr lang="en-GB" sz="2600" u="sng" dirty="0"/>
              <a:t>……………………………</a:t>
            </a:r>
            <a:r>
              <a:rPr lang="en-GB" sz="2600" dirty="0"/>
              <a:t>. This ……………………………………………….., </a:t>
            </a:r>
            <a:r>
              <a:rPr lang="en-GB" sz="2600" dirty="0">
                <a:highlight>
                  <a:srgbClr val="FFFF00"/>
                </a:highlight>
              </a:rPr>
              <a:t>.,</a:t>
            </a:r>
            <a:r>
              <a:rPr lang="en-GB" sz="2600" dirty="0"/>
              <a:t> and the </a:t>
            </a:r>
            <a:r>
              <a:rPr lang="en-GB" sz="2600" dirty="0">
                <a:highlight>
                  <a:srgbClr val="FFFF00"/>
                </a:highlight>
              </a:rPr>
              <a:t>…………………………..</a:t>
            </a:r>
          </a:p>
          <a:p>
            <a:pPr marL="0" indent="0">
              <a:buNone/>
            </a:pPr>
            <a:endParaRPr lang="en-GB" dirty="0"/>
          </a:p>
          <a:p>
            <a:pPr marL="0" indent="0">
              <a:buNone/>
            </a:pPr>
            <a:r>
              <a:rPr lang="en-GB" dirty="0"/>
              <a:t>In other words, a complete rewrite…?</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4224738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vert="horz" lIns="91440" tIns="45720" rIns="91440" bIns="45720" rtlCol="0" anchor="t">
            <a:normAutofit/>
          </a:bodyPr>
          <a:lstStyle/>
          <a:p>
            <a:pPr marL="0" indent="0" algn="ctr">
              <a:buNone/>
            </a:pPr>
            <a:endParaRPr lang="en-GB" sz="4000" dirty="0"/>
          </a:p>
          <a:p>
            <a:pPr marL="0" indent="0" algn="ctr">
              <a:buNone/>
            </a:pPr>
            <a:r>
              <a:rPr lang="en-GB" sz="4000" dirty="0"/>
              <a:t>A more granular look:</a:t>
            </a:r>
            <a:endParaRPr lang="en-GB" sz="4000" dirty="0">
              <a:cs typeface="Calibri"/>
            </a:endParaRPr>
          </a:p>
          <a:p>
            <a:pPr marL="0" indent="0" algn="ctr">
              <a:buNone/>
            </a:pPr>
            <a:r>
              <a:rPr lang="en-GB" sz="4000" dirty="0"/>
              <a:t>MT literacy suggestions applied</a:t>
            </a:r>
          </a:p>
        </p:txBody>
      </p:sp>
    </p:spTree>
    <p:extLst>
      <p:ext uri="{BB962C8B-B14F-4D97-AF65-F5344CB8AC3E}">
        <p14:creationId xmlns:p14="http://schemas.microsoft.com/office/powerpoint/2010/main" val="165203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600" y="277065"/>
            <a:ext cx="11360800" cy="763600"/>
          </a:xfrm>
        </p:spPr>
        <p:txBody>
          <a:bodyPr>
            <a:noAutofit/>
          </a:bodyPr>
          <a:lstStyle/>
          <a:p>
            <a:r>
              <a:rPr lang="en-GB" sz="3200" dirty="0"/>
              <a:t>Complexity &amp; density</a:t>
            </a:r>
          </a:p>
        </p:txBody>
      </p:sp>
      <p:sp>
        <p:nvSpPr>
          <p:cNvPr id="3" name="Text Placeholder 2"/>
          <p:cNvSpPr>
            <a:spLocks noGrp="1"/>
          </p:cNvSpPr>
          <p:nvPr>
            <p:ph type="body" idx="1"/>
          </p:nvPr>
        </p:nvSpPr>
        <p:spPr>
          <a:xfrm>
            <a:off x="415600" y="1276709"/>
            <a:ext cx="11360800" cy="4815124"/>
          </a:xfrm>
        </p:spPr>
        <p:txBody>
          <a:bodyPr>
            <a:normAutofit lnSpcReduction="10000"/>
          </a:bodyPr>
          <a:lstStyle/>
          <a:p>
            <a:pPr marL="151765" indent="0">
              <a:buNone/>
            </a:pPr>
            <a:r>
              <a:rPr lang="en-GB" dirty="0">
                <a:highlight>
                  <a:srgbClr val="FFFF00"/>
                </a:highlight>
              </a:rPr>
              <a:t>Permanente </a:t>
            </a:r>
            <a:r>
              <a:rPr lang="en-GB" err="1">
                <a:highlight>
                  <a:srgbClr val="FFFF00"/>
                </a:highlight>
              </a:rPr>
              <a:t>Armut</a:t>
            </a:r>
            <a:r>
              <a:rPr lang="en-GB" dirty="0"/>
              <a:t> </a:t>
            </a:r>
            <a:r>
              <a:rPr lang="en-GB" err="1"/>
              <a:t>bezieht</a:t>
            </a:r>
            <a:r>
              <a:rPr lang="en-GB" dirty="0"/>
              <a:t> </a:t>
            </a:r>
            <a:r>
              <a:rPr lang="en-GB" err="1"/>
              <a:t>sich</a:t>
            </a:r>
            <a:r>
              <a:rPr lang="en-GB" dirty="0"/>
              <a:t> auf das </a:t>
            </a:r>
            <a:r>
              <a:rPr lang="en-GB" err="1"/>
              <a:t>Einkommen</a:t>
            </a:r>
            <a:r>
              <a:rPr lang="en-GB" dirty="0"/>
              <a:t>, </a:t>
            </a:r>
            <a:r>
              <a:rPr lang="en-GB" err="1"/>
              <a:t>gemessen</a:t>
            </a:r>
            <a:r>
              <a:rPr lang="en-GB" dirty="0"/>
              <a:t> an der </a:t>
            </a:r>
            <a:r>
              <a:rPr lang="en-GB" err="1"/>
              <a:t>Lebenszeit</a:t>
            </a:r>
            <a:r>
              <a:rPr lang="en-GB" dirty="0"/>
              <a:t>. </a:t>
            </a:r>
            <a:r>
              <a:rPr lang="en-GB" err="1">
                <a:highlight>
                  <a:srgbClr val="00FFFF"/>
                </a:highlight>
              </a:rPr>
              <a:t>Reicht</a:t>
            </a:r>
            <a:r>
              <a:rPr lang="en-GB" dirty="0">
                <a:highlight>
                  <a:srgbClr val="00FFFF"/>
                </a:highlight>
              </a:rPr>
              <a:t> das </a:t>
            </a:r>
            <a:r>
              <a:rPr lang="en-GB" err="1">
                <a:highlight>
                  <a:srgbClr val="00FFFF"/>
                </a:highlight>
              </a:rPr>
              <a:t>Einkommen</a:t>
            </a:r>
            <a:r>
              <a:rPr lang="en-GB" dirty="0">
                <a:highlight>
                  <a:srgbClr val="00FFFF"/>
                </a:highlight>
              </a:rPr>
              <a:t> permanent </a:t>
            </a:r>
            <a:r>
              <a:rPr lang="en-GB" err="1">
                <a:highlight>
                  <a:srgbClr val="00FFFF"/>
                </a:highlight>
              </a:rPr>
              <a:t>nicht</a:t>
            </a:r>
            <a:r>
              <a:rPr lang="en-GB" dirty="0">
                <a:highlight>
                  <a:srgbClr val="00FFFF"/>
                </a:highlight>
              </a:rPr>
              <a:t> </a:t>
            </a:r>
            <a:r>
              <a:rPr lang="en-GB" err="1">
                <a:highlight>
                  <a:srgbClr val="00FFFF"/>
                </a:highlight>
              </a:rPr>
              <a:t>aus</a:t>
            </a:r>
            <a:r>
              <a:rPr lang="en-GB" dirty="0"/>
              <a:t>, </a:t>
            </a:r>
            <a:r>
              <a:rPr lang="en-GB" err="1"/>
              <a:t>ist</a:t>
            </a:r>
            <a:r>
              <a:rPr lang="en-GB" dirty="0"/>
              <a:t> </a:t>
            </a:r>
            <a:r>
              <a:rPr lang="en-GB" err="1"/>
              <a:t>folglich</a:t>
            </a:r>
            <a:r>
              <a:rPr lang="en-GB" dirty="0"/>
              <a:t> </a:t>
            </a:r>
            <a:r>
              <a:rPr lang="en-GB" err="1"/>
              <a:t>auch</a:t>
            </a:r>
            <a:r>
              <a:rPr lang="en-GB" dirty="0"/>
              <a:t> die </a:t>
            </a:r>
            <a:r>
              <a:rPr lang="en-GB" err="1"/>
              <a:t>Armut</a:t>
            </a:r>
            <a:r>
              <a:rPr lang="en-GB" dirty="0"/>
              <a:t> permanent. </a:t>
            </a:r>
            <a:r>
              <a:rPr lang="en-GB" err="1"/>
              <a:t>Temporäre</a:t>
            </a:r>
            <a:r>
              <a:rPr lang="en-GB" dirty="0"/>
              <a:t> </a:t>
            </a:r>
            <a:r>
              <a:rPr lang="en-GB" err="1"/>
              <a:t>Armut</a:t>
            </a:r>
            <a:r>
              <a:rPr lang="en-GB" dirty="0"/>
              <a:t> </a:t>
            </a:r>
            <a:r>
              <a:rPr lang="en-GB" err="1">
                <a:highlight>
                  <a:srgbClr val="00FF00"/>
                </a:highlight>
              </a:rPr>
              <a:t>bezieht</a:t>
            </a:r>
            <a:r>
              <a:rPr lang="en-GB" dirty="0"/>
              <a:t> die Dynamik der </a:t>
            </a:r>
            <a:r>
              <a:rPr lang="en-GB" err="1"/>
              <a:t>Armut</a:t>
            </a:r>
            <a:r>
              <a:rPr lang="en-GB" dirty="0"/>
              <a:t> </a:t>
            </a:r>
            <a:r>
              <a:rPr lang="en-GB" err="1">
                <a:highlight>
                  <a:srgbClr val="00FF00"/>
                </a:highlight>
              </a:rPr>
              <a:t>mit</a:t>
            </a:r>
            <a:r>
              <a:rPr lang="en-GB" dirty="0">
                <a:highlight>
                  <a:srgbClr val="00FF00"/>
                </a:highlight>
              </a:rPr>
              <a:t> </a:t>
            </a:r>
            <a:r>
              <a:rPr lang="en-GB" err="1">
                <a:highlight>
                  <a:srgbClr val="00FF00"/>
                </a:highlight>
              </a:rPr>
              <a:t>ein</a:t>
            </a:r>
            <a:r>
              <a:rPr lang="en-GB" dirty="0"/>
              <a:t>, </a:t>
            </a:r>
            <a:r>
              <a:rPr lang="en-GB" err="1"/>
              <a:t>betrachtet</a:t>
            </a:r>
            <a:r>
              <a:rPr lang="en-GB" dirty="0"/>
              <a:t> also </a:t>
            </a:r>
            <a:r>
              <a:rPr lang="en-GB" err="1"/>
              <a:t>auch</a:t>
            </a:r>
            <a:r>
              <a:rPr lang="en-GB" dirty="0"/>
              <a:t> </a:t>
            </a:r>
            <a:r>
              <a:rPr lang="en-GB" err="1">
                <a:highlight>
                  <a:srgbClr val="FF00FF"/>
                </a:highlight>
              </a:rPr>
              <a:t>vorübergehende</a:t>
            </a:r>
            <a:r>
              <a:rPr lang="en-GB" dirty="0">
                <a:highlight>
                  <a:srgbClr val="FF00FF"/>
                </a:highlight>
              </a:rPr>
              <a:t> </a:t>
            </a:r>
            <a:r>
              <a:rPr lang="en-GB" err="1">
                <a:highlight>
                  <a:srgbClr val="FF00FF"/>
                </a:highlight>
              </a:rPr>
              <a:t>Risiken</a:t>
            </a:r>
            <a:r>
              <a:rPr lang="en-GB" dirty="0"/>
              <a:t> </a:t>
            </a:r>
            <a:r>
              <a:rPr lang="en-GB" err="1"/>
              <a:t>wie</a:t>
            </a:r>
            <a:r>
              <a:rPr lang="en-GB" dirty="0"/>
              <a:t> </a:t>
            </a:r>
            <a:r>
              <a:rPr lang="en-GB" err="1"/>
              <a:t>Krankheit</a:t>
            </a:r>
            <a:r>
              <a:rPr lang="en-GB" dirty="0"/>
              <a:t>, </a:t>
            </a:r>
            <a:r>
              <a:rPr lang="en-GB" err="1"/>
              <a:t>zeitweilige</a:t>
            </a:r>
            <a:r>
              <a:rPr lang="en-GB" dirty="0"/>
              <a:t> </a:t>
            </a:r>
            <a:r>
              <a:rPr lang="en-GB" err="1"/>
              <a:t>Arbeitslosigkeit</a:t>
            </a:r>
            <a:r>
              <a:rPr lang="en-GB" dirty="0"/>
              <a:t> von </a:t>
            </a:r>
            <a:r>
              <a:rPr lang="en-GB" err="1"/>
              <a:t>Saisonarbeitern</a:t>
            </a:r>
            <a:r>
              <a:rPr lang="en-GB" dirty="0"/>
              <a:t> etc.</a:t>
            </a:r>
            <a:endParaRPr lang="en-US"/>
          </a:p>
          <a:p>
            <a:pPr marL="151765" indent="0">
              <a:buNone/>
            </a:pPr>
            <a:endParaRPr lang="en-GB" dirty="0">
              <a:cs typeface="Calibri" panose="020F0502020204030204"/>
            </a:endParaRPr>
          </a:p>
          <a:p>
            <a:pPr marL="151765" indent="0">
              <a:buNone/>
            </a:pPr>
            <a:r>
              <a:rPr lang="en-GB" dirty="0">
                <a:highlight>
                  <a:srgbClr val="FFFF00"/>
                </a:highlight>
              </a:rPr>
              <a:t>Persistent poverty</a:t>
            </a:r>
            <a:r>
              <a:rPr lang="en-GB" dirty="0"/>
              <a:t> refers to income, measured in terms of lifetime. </a:t>
            </a:r>
            <a:r>
              <a:rPr lang="en-GB" dirty="0">
                <a:highlight>
                  <a:srgbClr val="00FFFF"/>
                </a:highlight>
              </a:rPr>
              <a:t>If income is not always enough</a:t>
            </a:r>
            <a:r>
              <a:rPr lang="en-GB" dirty="0"/>
              <a:t>, poverty is therefore also permanent. Temporary poverty </a:t>
            </a:r>
            <a:r>
              <a:rPr lang="en-GB" dirty="0">
                <a:highlight>
                  <a:srgbClr val="00FF00"/>
                </a:highlight>
              </a:rPr>
              <a:t>includes</a:t>
            </a:r>
            <a:r>
              <a:rPr lang="en-GB" dirty="0"/>
              <a:t> the dynamics of poverty, including </a:t>
            </a:r>
            <a:r>
              <a:rPr lang="en-GB" dirty="0">
                <a:highlight>
                  <a:srgbClr val="FF00FF"/>
                </a:highlight>
              </a:rPr>
              <a:t>transitory risks</a:t>
            </a:r>
            <a:r>
              <a:rPr lang="en-GB" dirty="0"/>
              <a:t> such as illness, temporary unemployment of seasonal workers, etc.</a:t>
            </a:r>
            <a:endParaRPr lang="en-GB" dirty="0">
              <a:cs typeface="Calibri" panose="020F0502020204030204"/>
            </a:endParaRPr>
          </a:p>
          <a:p>
            <a:pPr marL="151765" indent="0">
              <a:buNone/>
            </a:pPr>
            <a:endParaRPr lang="en-GB" dirty="0">
              <a:cs typeface="Calibri" panose="020F0502020204030204"/>
            </a:endParaRPr>
          </a:p>
        </p:txBody>
      </p:sp>
    </p:spTree>
    <p:extLst>
      <p:ext uri="{BB962C8B-B14F-4D97-AF65-F5344CB8AC3E}">
        <p14:creationId xmlns:p14="http://schemas.microsoft.com/office/powerpoint/2010/main" val="14567770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Simplified (pre-edited)</a:t>
            </a:r>
          </a:p>
        </p:txBody>
      </p:sp>
      <p:sp>
        <p:nvSpPr>
          <p:cNvPr id="3" name="Text Placeholder 2"/>
          <p:cNvSpPr>
            <a:spLocks noGrp="1"/>
          </p:cNvSpPr>
          <p:nvPr>
            <p:ph type="body" idx="1"/>
          </p:nvPr>
        </p:nvSpPr>
        <p:spPr/>
        <p:txBody>
          <a:bodyPr>
            <a:normAutofit fontScale="85000" lnSpcReduction="10000"/>
          </a:bodyPr>
          <a:lstStyle/>
          <a:p>
            <a:pPr marL="151765" indent="0">
              <a:buNone/>
            </a:pPr>
            <a:r>
              <a:rPr lang="en-GB" dirty="0">
                <a:highlight>
                  <a:srgbClr val="FFFF00"/>
                </a:highlight>
              </a:rPr>
              <a:t>Permanente </a:t>
            </a:r>
            <a:r>
              <a:rPr lang="en-GB" dirty="0" err="1">
                <a:highlight>
                  <a:srgbClr val="FFFF00"/>
                </a:highlight>
              </a:rPr>
              <a:t>Armut</a:t>
            </a:r>
            <a:r>
              <a:rPr lang="en-GB" dirty="0"/>
              <a:t> </a:t>
            </a:r>
            <a:r>
              <a:rPr lang="en-GB" dirty="0" err="1"/>
              <a:t>bezieht</a:t>
            </a:r>
            <a:r>
              <a:rPr lang="en-GB" dirty="0"/>
              <a:t> </a:t>
            </a:r>
            <a:r>
              <a:rPr lang="en-GB" dirty="0" err="1"/>
              <a:t>sich</a:t>
            </a:r>
            <a:r>
              <a:rPr lang="en-GB" dirty="0"/>
              <a:t> auf das </a:t>
            </a:r>
            <a:r>
              <a:rPr lang="en-GB" dirty="0" err="1"/>
              <a:t>Einkommen</a:t>
            </a:r>
            <a:r>
              <a:rPr lang="en-GB" dirty="0"/>
              <a:t>, </a:t>
            </a:r>
            <a:r>
              <a:rPr lang="en-GB" dirty="0" err="1"/>
              <a:t>gemessen</a:t>
            </a:r>
            <a:r>
              <a:rPr lang="en-GB" dirty="0"/>
              <a:t> an der </a:t>
            </a:r>
            <a:r>
              <a:rPr lang="en-GB" dirty="0" err="1"/>
              <a:t>Lebenszeit</a:t>
            </a:r>
            <a:r>
              <a:rPr lang="en-GB" dirty="0"/>
              <a:t>. </a:t>
            </a:r>
            <a:endParaRPr lang="en-US"/>
          </a:p>
          <a:p>
            <a:pPr marL="151765" indent="0">
              <a:buNone/>
            </a:pPr>
            <a:r>
              <a:rPr lang="en-GB" dirty="0">
                <a:highlight>
                  <a:srgbClr val="00FFFF"/>
                </a:highlight>
              </a:rPr>
              <a:t>Wenn das </a:t>
            </a:r>
            <a:r>
              <a:rPr lang="en-GB" err="1">
                <a:highlight>
                  <a:srgbClr val="00FFFF"/>
                </a:highlight>
              </a:rPr>
              <a:t>Einkommen</a:t>
            </a:r>
            <a:r>
              <a:rPr lang="en-GB" dirty="0">
                <a:highlight>
                  <a:srgbClr val="00FFFF"/>
                </a:highlight>
              </a:rPr>
              <a:t> permanent </a:t>
            </a:r>
            <a:r>
              <a:rPr lang="en-GB" err="1">
                <a:highlight>
                  <a:srgbClr val="00FFFF"/>
                </a:highlight>
              </a:rPr>
              <a:t>nicht</a:t>
            </a:r>
            <a:r>
              <a:rPr lang="en-GB" dirty="0">
                <a:highlight>
                  <a:srgbClr val="00FFFF"/>
                </a:highlight>
              </a:rPr>
              <a:t> </a:t>
            </a:r>
            <a:r>
              <a:rPr lang="en-GB" err="1">
                <a:highlight>
                  <a:srgbClr val="00FFFF"/>
                </a:highlight>
              </a:rPr>
              <a:t>ausreicht</a:t>
            </a:r>
            <a:r>
              <a:rPr lang="en-GB" dirty="0"/>
              <a:t>, </a:t>
            </a:r>
            <a:r>
              <a:rPr lang="en-GB" err="1"/>
              <a:t>ist</a:t>
            </a:r>
            <a:r>
              <a:rPr lang="en-GB" dirty="0"/>
              <a:t> </a:t>
            </a:r>
            <a:r>
              <a:rPr lang="en-GB" err="1"/>
              <a:t>folglich</a:t>
            </a:r>
            <a:r>
              <a:rPr lang="en-GB" dirty="0"/>
              <a:t> </a:t>
            </a:r>
            <a:r>
              <a:rPr lang="en-GB" err="1">
                <a:highlight>
                  <a:srgbClr val="FF0000"/>
                </a:highlight>
              </a:rPr>
              <a:t>auch</a:t>
            </a:r>
            <a:r>
              <a:rPr lang="en-GB" dirty="0"/>
              <a:t> die </a:t>
            </a:r>
            <a:r>
              <a:rPr lang="en-GB" err="1"/>
              <a:t>Armut</a:t>
            </a:r>
            <a:r>
              <a:rPr lang="en-GB" dirty="0"/>
              <a:t> permanent.</a:t>
            </a:r>
            <a:endParaRPr lang="en-GB">
              <a:cs typeface="Calibri"/>
            </a:endParaRPr>
          </a:p>
          <a:p>
            <a:pPr marL="151765" indent="0">
              <a:buNone/>
            </a:pPr>
            <a:r>
              <a:rPr lang="en-GB" dirty="0">
                <a:highlight>
                  <a:srgbClr val="00FFFF"/>
                </a:highlight>
              </a:rPr>
              <a:t>Das </a:t>
            </a:r>
            <a:r>
              <a:rPr lang="en-GB" dirty="0" err="1">
                <a:highlight>
                  <a:srgbClr val="00FFFF"/>
                </a:highlight>
              </a:rPr>
              <a:t>Konzept</a:t>
            </a:r>
            <a:r>
              <a:rPr lang="en-GB" dirty="0">
                <a:highlight>
                  <a:srgbClr val="00FFFF"/>
                </a:highlight>
              </a:rPr>
              <a:t> der </a:t>
            </a:r>
            <a:r>
              <a:rPr lang="en-GB" dirty="0" err="1">
                <a:highlight>
                  <a:srgbClr val="00FFFF"/>
                </a:highlight>
              </a:rPr>
              <a:t>temporären</a:t>
            </a:r>
            <a:r>
              <a:rPr lang="en-GB" dirty="0">
                <a:highlight>
                  <a:srgbClr val="00FFFF"/>
                </a:highlight>
              </a:rPr>
              <a:t> </a:t>
            </a:r>
            <a:r>
              <a:rPr lang="en-GB" dirty="0" err="1">
                <a:highlight>
                  <a:srgbClr val="00FFFF"/>
                </a:highlight>
              </a:rPr>
              <a:t>Armut</a:t>
            </a:r>
            <a:r>
              <a:rPr lang="en-GB" dirty="0"/>
              <a:t> </a:t>
            </a:r>
            <a:r>
              <a:rPr lang="en-GB" dirty="0" err="1">
                <a:highlight>
                  <a:srgbClr val="00FF00"/>
                </a:highlight>
              </a:rPr>
              <a:t>berücksichtigt</a:t>
            </a:r>
            <a:r>
              <a:rPr lang="en-GB" dirty="0"/>
              <a:t> die Dynamik der </a:t>
            </a:r>
            <a:r>
              <a:rPr lang="en-GB" dirty="0" err="1"/>
              <a:t>Armut</a:t>
            </a:r>
            <a:r>
              <a:rPr lang="en-GB" dirty="0"/>
              <a:t>. Es </a:t>
            </a:r>
            <a:r>
              <a:rPr lang="en-GB" dirty="0" err="1"/>
              <a:t>betrachtet</a:t>
            </a:r>
            <a:r>
              <a:rPr lang="en-GB" dirty="0"/>
              <a:t> also </a:t>
            </a:r>
            <a:r>
              <a:rPr lang="en-GB" dirty="0" err="1"/>
              <a:t>auch</a:t>
            </a:r>
            <a:r>
              <a:rPr lang="en-GB" dirty="0"/>
              <a:t> </a:t>
            </a:r>
            <a:r>
              <a:rPr lang="en-GB" dirty="0" err="1">
                <a:highlight>
                  <a:srgbClr val="FF00FF"/>
                </a:highlight>
              </a:rPr>
              <a:t>vorübergehende</a:t>
            </a:r>
            <a:r>
              <a:rPr lang="en-GB" dirty="0">
                <a:highlight>
                  <a:srgbClr val="FF00FF"/>
                </a:highlight>
              </a:rPr>
              <a:t> </a:t>
            </a:r>
            <a:r>
              <a:rPr lang="en-GB" dirty="0" err="1">
                <a:highlight>
                  <a:srgbClr val="FF00FF"/>
                </a:highlight>
              </a:rPr>
              <a:t>Risiken</a:t>
            </a:r>
            <a:r>
              <a:rPr lang="en-GB" dirty="0"/>
              <a:t> </a:t>
            </a:r>
            <a:r>
              <a:rPr lang="en-GB" dirty="0" err="1"/>
              <a:t>wie</a:t>
            </a:r>
            <a:r>
              <a:rPr lang="en-GB" dirty="0"/>
              <a:t> </a:t>
            </a:r>
            <a:r>
              <a:rPr lang="en-GB" dirty="0" err="1"/>
              <a:t>Krankheit</a:t>
            </a:r>
            <a:r>
              <a:rPr lang="en-GB" dirty="0"/>
              <a:t>, </a:t>
            </a:r>
            <a:r>
              <a:rPr lang="en-GB" dirty="0" err="1"/>
              <a:t>zeitweilige</a:t>
            </a:r>
            <a:r>
              <a:rPr lang="en-GB" dirty="0"/>
              <a:t> </a:t>
            </a:r>
            <a:r>
              <a:rPr lang="en-GB" dirty="0" err="1"/>
              <a:t>Arbeitslosigkeit</a:t>
            </a:r>
            <a:r>
              <a:rPr lang="en-GB" dirty="0"/>
              <a:t> von </a:t>
            </a:r>
            <a:r>
              <a:rPr lang="en-GB" dirty="0" err="1"/>
              <a:t>Saisonarbeitern</a:t>
            </a:r>
            <a:r>
              <a:rPr lang="en-GB" dirty="0"/>
              <a:t> etc.</a:t>
            </a:r>
            <a:endParaRPr lang="en-GB" dirty="0">
              <a:cs typeface="Calibri"/>
            </a:endParaRPr>
          </a:p>
          <a:p>
            <a:pPr marL="151765" indent="0">
              <a:buNone/>
            </a:pPr>
            <a:endParaRPr lang="en-GB" dirty="0">
              <a:cs typeface="Calibri"/>
            </a:endParaRPr>
          </a:p>
          <a:p>
            <a:pPr marL="151765" indent="0">
              <a:buNone/>
            </a:pPr>
            <a:r>
              <a:rPr lang="en-GB" dirty="0">
                <a:highlight>
                  <a:srgbClr val="FFFF00"/>
                </a:highlight>
              </a:rPr>
              <a:t>Persistent poverty</a:t>
            </a:r>
            <a:r>
              <a:rPr lang="en-GB" dirty="0"/>
              <a:t> refers to income, measured in terms of lifetime.</a:t>
            </a:r>
            <a:endParaRPr lang="en-GB" dirty="0">
              <a:cs typeface="Calibri"/>
            </a:endParaRPr>
          </a:p>
          <a:p>
            <a:pPr marL="151765" indent="0">
              <a:buNone/>
            </a:pPr>
            <a:r>
              <a:rPr lang="en-GB" dirty="0">
                <a:highlight>
                  <a:srgbClr val="00FFFF"/>
                </a:highlight>
              </a:rPr>
              <a:t>If income is permanently insufficient</a:t>
            </a:r>
            <a:r>
              <a:rPr lang="en-GB" dirty="0"/>
              <a:t>, poverty is therefore</a:t>
            </a:r>
            <a:r>
              <a:rPr lang="en-GB" dirty="0">
                <a:highlight>
                  <a:srgbClr val="FF0000"/>
                </a:highlight>
              </a:rPr>
              <a:t> </a:t>
            </a:r>
            <a:r>
              <a:rPr lang="en-GB" dirty="0"/>
              <a:t>permanent.</a:t>
            </a:r>
            <a:endParaRPr lang="en-GB" dirty="0">
              <a:cs typeface="Calibri"/>
            </a:endParaRPr>
          </a:p>
          <a:p>
            <a:pPr marL="151765" indent="0">
              <a:buNone/>
            </a:pPr>
            <a:r>
              <a:rPr lang="en-GB" dirty="0">
                <a:highlight>
                  <a:srgbClr val="00FFFF"/>
                </a:highlight>
              </a:rPr>
              <a:t>The concept of temporary poverty</a:t>
            </a:r>
            <a:r>
              <a:rPr lang="en-GB" dirty="0"/>
              <a:t> </a:t>
            </a:r>
            <a:r>
              <a:rPr lang="en-GB" dirty="0">
                <a:highlight>
                  <a:srgbClr val="00FF00"/>
                </a:highlight>
              </a:rPr>
              <a:t>takes into account</a:t>
            </a:r>
            <a:r>
              <a:rPr lang="en-GB" dirty="0"/>
              <a:t> the dynamics of poverty. It also considers</a:t>
            </a:r>
            <a:r>
              <a:rPr lang="en-GB" dirty="0">
                <a:highlight>
                  <a:srgbClr val="FF00FF"/>
                </a:highlight>
              </a:rPr>
              <a:t> temporary risks</a:t>
            </a:r>
            <a:r>
              <a:rPr lang="en-GB" dirty="0"/>
              <a:t> such as illness, temporary unemployment of seasonal workers etc.</a:t>
            </a:r>
            <a:endParaRPr lang="en-GB" dirty="0">
              <a:cs typeface="Calibri"/>
            </a:endParaRPr>
          </a:p>
          <a:p>
            <a:pPr marL="608965" indent="-456565"/>
            <a:endParaRPr lang="en-GB" dirty="0">
              <a:cs typeface="Calibri"/>
            </a:endParaRPr>
          </a:p>
        </p:txBody>
      </p:sp>
    </p:spTree>
    <p:extLst>
      <p:ext uri="{BB962C8B-B14F-4D97-AF65-F5344CB8AC3E}">
        <p14:creationId xmlns:p14="http://schemas.microsoft.com/office/powerpoint/2010/main" val="20747146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Abbreviations, </a:t>
            </a:r>
            <a:r>
              <a:rPr lang="en-GB" dirty="0" err="1"/>
              <a:t>idiomacity</a:t>
            </a:r>
            <a:r>
              <a:rPr lang="en-GB" dirty="0"/>
              <a:t> &amp; polysemy </a:t>
            </a:r>
          </a:p>
        </p:txBody>
      </p:sp>
      <p:sp>
        <p:nvSpPr>
          <p:cNvPr id="3" name="Text Placeholder 2"/>
          <p:cNvSpPr>
            <a:spLocks noGrp="1"/>
          </p:cNvSpPr>
          <p:nvPr>
            <p:ph type="body" idx="1"/>
          </p:nvPr>
        </p:nvSpPr>
        <p:spPr>
          <a:xfrm>
            <a:off x="415600" y="1536632"/>
            <a:ext cx="11360800" cy="5082703"/>
          </a:xfrm>
        </p:spPr>
        <p:txBody>
          <a:bodyPr>
            <a:normAutofit fontScale="70000" lnSpcReduction="20000"/>
          </a:bodyPr>
          <a:lstStyle/>
          <a:p>
            <a:pPr marL="151765" indent="0">
              <a:buNone/>
            </a:pPr>
            <a:r>
              <a:rPr lang="en-GB" dirty="0"/>
              <a:t>Banyak orang mengatakan bahwa tidak ada pekerjaan yang lebih sulit dibandingkan dengan pekerjaan menerjemahan. Penerjemah tidak hanya harus menguasai bahasa sumber </a:t>
            </a:r>
            <a:r>
              <a:rPr lang="en-GB" dirty="0">
                <a:highlight>
                  <a:srgbClr val="00FFFF"/>
                </a:highlight>
              </a:rPr>
              <a:t>(BS)</a:t>
            </a:r>
            <a:r>
              <a:rPr lang="en-GB" dirty="0"/>
              <a:t> nya dengan baik; tetapi mereka juga harus memiliki kemampuan pemahaman menyeluruh tentang bidang pengetahuan yang dicakupi teks </a:t>
            </a:r>
            <a:r>
              <a:rPr lang="en-GB" dirty="0">
                <a:highlight>
                  <a:srgbClr val="00FFFF"/>
                </a:highlight>
              </a:rPr>
              <a:t>BS</a:t>
            </a:r>
            <a:r>
              <a:rPr lang="en-GB" dirty="0"/>
              <a:t> tersebut. Artinya, setiap konotasi sosial, kultural, dan emosional yang perlu dicantumkan dalam bahasa target </a:t>
            </a:r>
            <a:r>
              <a:rPr lang="en-GB" dirty="0">
                <a:highlight>
                  <a:srgbClr val="00FFFF"/>
                </a:highlight>
              </a:rPr>
              <a:t>(BT) </a:t>
            </a:r>
            <a:r>
              <a:rPr lang="en-GB" dirty="0"/>
              <a:t>harus dipahami benar. </a:t>
            </a:r>
            <a:r>
              <a:rPr lang="en-GB" dirty="0">
                <a:highlight>
                  <a:srgbClr val="FF0000"/>
                </a:highlight>
              </a:rPr>
              <a:t>Kesadaran tertentu yang sama</a:t>
            </a:r>
            <a:r>
              <a:rPr lang="en-GB" dirty="0"/>
              <a:t> </a:t>
            </a:r>
            <a:r>
              <a:rPr lang="en-GB" dirty="0">
                <a:highlight>
                  <a:srgbClr val="808000"/>
                </a:highlight>
              </a:rPr>
              <a:t>perlu dihadirkan</a:t>
            </a:r>
            <a:r>
              <a:rPr lang="en-GB" dirty="0"/>
              <a:t> untuk </a:t>
            </a:r>
            <a:r>
              <a:rPr lang="en-GB" dirty="0">
                <a:highlight>
                  <a:srgbClr val="00FFFF"/>
                </a:highlight>
              </a:rPr>
              <a:t>BT</a:t>
            </a:r>
            <a:r>
              <a:rPr lang="en-GB" dirty="0"/>
              <a:t>, sehingga hal-hal yang berkaitan dengan penyusunan kata-kata dan frasa tertentu, ungkapan-ungkapan tabu, ekspektasi lokal, </a:t>
            </a:r>
            <a:r>
              <a:rPr lang="en-GB" dirty="0">
                <a:highlight>
                  <a:srgbClr val="00FFFF"/>
                </a:highlight>
              </a:rPr>
              <a:t>dan sebagainya</a:t>
            </a:r>
            <a:r>
              <a:rPr lang="en-GB" dirty="0"/>
              <a:t> dapat </a:t>
            </a:r>
            <a:r>
              <a:rPr lang="en-GB" dirty="0">
                <a:highlight>
                  <a:srgbClr val="00FF00"/>
                </a:highlight>
              </a:rPr>
              <a:t>diperhitungkan</a:t>
            </a:r>
            <a:r>
              <a:rPr lang="en-GB" dirty="0"/>
              <a:t> dengan matang karena menerjemahkan tidak hanya sekadar mentransfer atau merubah </a:t>
            </a:r>
            <a:r>
              <a:rPr lang="en-GB" dirty="0">
                <a:highlight>
                  <a:srgbClr val="00FFFF"/>
                </a:highlight>
              </a:rPr>
              <a:t>BS</a:t>
            </a:r>
            <a:r>
              <a:rPr lang="en-GB" dirty="0"/>
              <a:t> ke </a:t>
            </a:r>
            <a:r>
              <a:rPr lang="en-GB" dirty="0">
                <a:highlight>
                  <a:srgbClr val="00FFFF"/>
                </a:highlight>
              </a:rPr>
              <a:t>BT</a:t>
            </a:r>
            <a:r>
              <a:rPr lang="en-GB" dirty="0"/>
              <a:t>, akan tetapi lebih dari itu.</a:t>
            </a:r>
            <a:endParaRPr lang="en-US"/>
          </a:p>
          <a:p>
            <a:pPr marL="151765" indent="0">
              <a:lnSpc>
                <a:spcPct val="114999"/>
              </a:lnSpc>
              <a:buNone/>
            </a:pPr>
            <a:r>
              <a:rPr lang="en-GB" dirty="0">
                <a:cs typeface="Calibri" panose="020F0502020204030204"/>
              </a:rPr>
              <a:t>(Setia, 2007)</a:t>
            </a:r>
            <a:endParaRPr lang="en-GB" dirty="0"/>
          </a:p>
          <a:p>
            <a:pPr marL="151765" indent="0">
              <a:buNone/>
            </a:pPr>
            <a:r>
              <a:rPr lang="en-GB" dirty="0"/>
              <a:t>Many people say that there is no more difficult job than translating work. Not only do translators have to master the source language </a:t>
            </a:r>
            <a:r>
              <a:rPr lang="en-GB" dirty="0">
                <a:highlight>
                  <a:srgbClr val="00FFFF"/>
                </a:highlight>
              </a:rPr>
              <a:t>(BS)</a:t>
            </a:r>
            <a:r>
              <a:rPr lang="en-GB" dirty="0"/>
              <a:t> well; but they must also have the ability to comprehend comprehensively about the field of knowledge covered by the </a:t>
            </a:r>
            <a:r>
              <a:rPr lang="en-GB" dirty="0">
                <a:highlight>
                  <a:srgbClr val="00FFFF"/>
                </a:highlight>
              </a:rPr>
              <a:t>BS</a:t>
            </a:r>
            <a:r>
              <a:rPr lang="en-GB" dirty="0"/>
              <a:t> text. That is, every social, cultural, and emotional connotation that needs to be included in the target language </a:t>
            </a:r>
            <a:r>
              <a:rPr lang="en-GB" dirty="0">
                <a:highlight>
                  <a:srgbClr val="00FFFF"/>
                </a:highlight>
              </a:rPr>
              <a:t>(BT)</a:t>
            </a:r>
            <a:r>
              <a:rPr lang="en-GB" dirty="0"/>
              <a:t> must be understood correctly. </a:t>
            </a:r>
            <a:r>
              <a:rPr lang="en-GB" dirty="0">
                <a:highlight>
                  <a:srgbClr val="FF0000"/>
                </a:highlight>
              </a:rPr>
              <a:t>Certain same awareness </a:t>
            </a:r>
            <a:r>
              <a:rPr lang="en-GB" dirty="0">
                <a:highlight>
                  <a:srgbClr val="808000"/>
                </a:highlight>
              </a:rPr>
              <a:t>needs to be presented</a:t>
            </a:r>
            <a:r>
              <a:rPr lang="en-GB" dirty="0"/>
              <a:t> for </a:t>
            </a:r>
            <a:r>
              <a:rPr lang="en-GB" dirty="0">
                <a:highlight>
                  <a:srgbClr val="00FFFF"/>
                </a:highlight>
              </a:rPr>
              <a:t>BT,</a:t>
            </a:r>
            <a:r>
              <a:rPr lang="en-GB" dirty="0"/>
              <a:t> so that matters relating to the preparation of certain words and phrases, taboo expressions, local expectations, </a:t>
            </a:r>
            <a:r>
              <a:rPr lang="en-GB" dirty="0">
                <a:highlight>
                  <a:srgbClr val="00FFFF"/>
                </a:highlight>
              </a:rPr>
              <a:t>etc</a:t>
            </a:r>
            <a:r>
              <a:rPr lang="en-GB" dirty="0"/>
              <a:t>. can be </a:t>
            </a:r>
            <a:r>
              <a:rPr lang="en-GB" dirty="0">
                <a:highlight>
                  <a:srgbClr val="00FF00"/>
                </a:highlight>
              </a:rPr>
              <a:t>calculated</a:t>
            </a:r>
            <a:r>
              <a:rPr lang="en-GB" dirty="0"/>
              <a:t> carefully because translating is not just transferring or changing </a:t>
            </a:r>
            <a:r>
              <a:rPr lang="en-GB" dirty="0">
                <a:highlight>
                  <a:srgbClr val="00FFFF"/>
                </a:highlight>
              </a:rPr>
              <a:t>BS</a:t>
            </a:r>
            <a:r>
              <a:rPr lang="en-GB" dirty="0"/>
              <a:t> to </a:t>
            </a:r>
            <a:r>
              <a:rPr lang="en-GB" dirty="0">
                <a:highlight>
                  <a:srgbClr val="00FFFF"/>
                </a:highlight>
              </a:rPr>
              <a:t>BT</a:t>
            </a:r>
            <a:r>
              <a:rPr lang="en-GB" dirty="0"/>
              <a:t>, but more than that.</a:t>
            </a:r>
            <a:endParaRPr lang="en-GB" dirty="0">
              <a:cs typeface="Calibri" panose="020F0502020204030204"/>
            </a:endParaRPr>
          </a:p>
          <a:p>
            <a:pPr marL="152400" indent="0">
              <a:buNone/>
            </a:pPr>
            <a:endParaRPr lang="en-GB" sz="2600" dirty="0">
              <a:cs typeface="Calibri" panose="020F0502020204030204"/>
            </a:endParaRPr>
          </a:p>
        </p:txBody>
      </p:sp>
      <mc:AlternateContent xmlns:mc="http://schemas.openxmlformats.org/markup-compatibility/2006" xmlns:p14="http://schemas.microsoft.com/office/powerpoint/2010/main">
        <mc:Choice Requires="p14">
          <p:contentPart p14:bwMode="auto" r:id="rId3">
            <p14:nvContentPartPr>
              <p14:cNvPr id="54" name="Ink 53"/>
              <p14:cNvContentPartPr/>
              <p14:nvPr/>
            </p14:nvContentPartPr>
            <p14:xfrm>
              <a:off x="7987456" y="2406747"/>
              <a:ext cx="360" cy="360"/>
            </p14:xfrm>
          </p:contentPart>
        </mc:Choice>
        <mc:Fallback xmlns="">
          <p:pic>
            <p:nvPicPr>
              <p:cNvPr id="54" name="Ink 53"/>
              <p:cNvPicPr/>
              <p:nvPr/>
            </p:nvPicPr>
            <p:blipFill>
              <a:blip r:embed="rId72"/>
              <a:stretch>
                <a:fillRect/>
              </a:stretch>
            </p:blipFill>
            <p:spPr>
              <a:xfrm>
                <a:off x="7978816" y="2389467"/>
                <a:ext cx="17640" cy="34920"/>
              </a:xfrm>
              <a:prstGeom prst="rect">
                <a:avLst/>
              </a:prstGeom>
            </p:spPr>
          </p:pic>
        </mc:Fallback>
      </mc:AlternateContent>
      <p:cxnSp>
        <p:nvCxnSpPr>
          <p:cNvPr id="13" name="Straight Arrow Connector 12">
            <a:extLst>
              <a:ext uri="{FF2B5EF4-FFF2-40B4-BE49-F238E27FC236}">
                <a16:creationId xmlns:a16="http://schemas.microsoft.com/office/drawing/2014/main" id="{4729C380-C09B-4FC5-BE0D-85544E2CBE17}"/>
              </a:ext>
            </a:extLst>
          </p:cNvPr>
          <p:cNvCxnSpPr/>
          <p:nvPr/>
        </p:nvCxnSpPr>
        <p:spPr>
          <a:xfrm>
            <a:off x="3985912" y="3572940"/>
            <a:ext cx="2072852" cy="2142125"/>
          </a:xfrm>
          <a:prstGeom prst="straightConnector1">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2152743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600" y="277065"/>
            <a:ext cx="11360800" cy="763600"/>
          </a:xfrm>
        </p:spPr>
        <p:txBody>
          <a:bodyPr>
            <a:normAutofit fontScale="90000"/>
          </a:bodyPr>
          <a:lstStyle/>
          <a:p>
            <a:r>
              <a:rPr lang="en-GB" dirty="0"/>
              <a:t>A few changes (pre-edited)</a:t>
            </a:r>
          </a:p>
        </p:txBody>
      </p:sp>
      <p:sp>
        <p:nvSpPr>
          <p:cNvPr id="3" name="Text Placeholder 2"/>
          <p:cNvSpPr>
            <a:spLocks noGrp="1"/>
          </p:cNvSpPr>
          <p:nvPr>
            <p:ph type="body" idx="1"/>
          </p:nvPr>
        </p:nvSpPr>
        <p:spPr>
          <a:xfrm>
            <a:off x="166777" y="1178942"/>
            <a:ext cx="11760680" cy="5549661"/>
          </a:xfrm>
        </p:spPr>
        <p:txBody>
          <a:bodyPr>
            <a:normAutofit fontScale="70000" lnSpcReduction="20000"/>
          </a:bodyPr>
          <a:lstStyle/>
          <a:p>
            <a:pPr marL="151765" indent="0">
              <a:buNone/>
            </a:pPr>
            <a:r>
              <a:rPr lang="en-GB" dirty="0" err="1">
                <a:highlight>
                  <a:srgbClr val="FF0000"/>
                </a:highlight>
              </a:rPr>
              <a:t>Kesadaran</a:t>
            </a:r>
            <a:r>
              <a:rPr lang="en-GB" dirty="0">
                <a:highlight>
                  <a:srgbClr val="FF0000"/>
                </a:highlight>
              </a:rPr>
              <a:t> </a:t>
            </a:r>
            <a:r>
              <a:rPr lang="en-GB" dirty="0" err="1">
                <a:highlight>
                  <a:srgbClr val="FF0000"/>
                </a:highlight>
              </a:rPr>
              <a:t>tertentu</a:t>
            </a:r>
            <a:r>
              <a:rPr lang="en-GB" dirty="0">
                <a:highlight>
                  <a:srgbClr val="FF0000"/>
                </a:highlight>
              </a:rPr>
              <a:t> yang </a:t>
            </a:r>
            <a:r>
              <a:rPr lang="en-GB" dirty="0" err="1">
                <a:highlight>
                  <a:srgbClr val="FF0000"/>
                </a:highlight>
              </a:rPr>
              <a:t>sama</a:t>
            </a:r>
            <a:r>
              <a:rPr lang="en-GB" dirty="0"/>
              <a:t> </a:t>
            </a:r>
            <a:r>
              <a:rPr lang="en-GB" dirty="0" err="1">
                <a:highlight>
                  <a:srgbClr val="808000"/>
                </a:highlight>
              </a:rPr>
              <a:t>perlu</a:t>
            </a:r>
            <a:r>
              <a:rPr lang="en-GB" dirty="0">
                <a:highlight>
                  <a:srgbClr val="808000"/>
                </a:highlight>
              </a:rPr>
              <a:t> </a:t>
            </a:r>
            <a:r>
              <a:rPr lang="en-GB" dirty="0" err="1">
                <a:highlight>
                  <a:srgbClr val="808000"/>
                </a:highlight>
              </a:rPr>
              <a:t>dihadirkan</a:t>
            </a:r>
            <a:r>
              <a:rPr lang="en-GB" dirty="0">
                <a:highlight>
                  <a:srgbClr val="808000"/>
                </a:highlight>
              </a:rPr>
              <a:t> </a:t>
            </a:r>
            <a:r>
              <a:rPr lang="en-GB" dirty="0" err="1">
                <a:highlight>
                  <a:srgbClr val="808000"/>
                </a:highlight>
              </a:rPr>
              <a:t>untuk</a:t>
            </a:r>
            <a:r>
              <a:rPr lang="en-GB" dirty="0">
                <a:highlight>
                  <a:srgbClr val="808000"/>
                </a:highlight>
              </a:rPr>
              <a:t> </a:t>
            </a:r>
            <a:r>
              <a:rPr lang="en-GB" dirty="0">
                <a:highlight>
                  <a:srgbClr val="00FFFF"/>
                </a:highlight>
              </a:rPr>
              <a:t>BT</a:t>
            </a:r>
            <a:r>
              <a:rPr lang="en-GB" dirty="0"/>
              <a:t>, </a:t>
            </a:r>
            <a:r>
              <a:rPr lang="en-GB" dirty="0" err="1"/>
              <a:t>sehingga</a:t>
            </a:r>
            <a:r>
              <a:rPr lang="en-GB" dirty="0"/>
              <a:t> </a:t>
            </a:r>
            <a:r>
              <a:rPr lang="en-GB" dirty="0" err="1"/>
              <a:t>hal-hal</a:t>
            </a:r>
            <a:r>
              <a:rPr lang="en-GB" dirty="0"/>
              <a:t> yang </a:t>
            </a:r>
            <a:r>
              <a:rPr lang="en-GB" dirty="0" err="1"/>
              <a:t>berkaitan</a:t>
            </a:r>
            <a:r>
              <a:rPr lang="en-GB" dirty="0"/>
              <a:t> </a:t>
            </a:r>
            <a:r>
              <a:rPr lang="en-GB" dirty="0" err="1"/>
              <a:t>dengan</a:t>
            </a:r>
            <a:r>
              <a:rPr lang="en-GB" dirty="0"/>
              <a:t> </a:t>
            </a:r>
            <a:r>
              <a:rPr lang="en-GB" dirty="0" err="1"/>
              <a:t>penyusunan</a:t>
            </a:r>
            <a:r>
              <a:rPr lang="en-GB" dirty="0"/>
              <a:t> kata-kata dan </a:t>
            </a:r>
            <a:r>
              <a:rPr lang="en-GB" dirty="0" err="1"/>
              <a:t>frasa</a:t>
            </a:r>
            <a:r>
              <a:rPr lang="en-GB" dirty="0"/>
              <a:t> </a:t>
            </a:r>
            <a:r>
              <a:rPr lang="en-GB" dirty="0" err="1"/>
              <a:t>tertentu</a:t>
            </a:r>
            <a:r>
              <a:rPr lang="en-GB" dirty="0"/>
              <a:t>, </a:t>
            </a:r>
            <a:r>
              <a:rPr lang="en-GB" dirty="0" err="1"/>
              <a:t>ungkapan-ungkapan</a:t>
            </a:r>
            <a:r>
              <a:rPr lang="en-GB" dirty="0"/>
              <a:t> </a:t>
            </a:r>
            <a:r>
              <a:rPr lang="en-GB" dirty="0" err="1"/>
              <a:t>tabu</a:t>
            </a:r>
            <a:r>
              <a:rPr lang="en-GB" dirty="0"/>
              <a:t>, </a:t>
            </a:r>
            <a:r>
              <a:rPr lang="en-GB" dirty="0" err="1"/>
              <a:t>ekspektasi</a:t>
            </a:r>
            <a:r>
              <a:rPr lang="en-GB" dirty="0"/>
              <a:t> </a:t>
            </a:r>
            <a:r>
              <a:rPr lang="en-GB" dirty="0" err="1"/>
              <a:t>lokal</a:t>
            </a:r>
            <a:r>
              <a:rPr lang="en-GB" dirty="0"/>
              <a:t>, dan </a:t>
            </a:r>
            <a:r>
              <a:rPr lang="en-GB" dirty="0" err="1"/>
              <a:t>sebagainya</a:t>
            </a:r>
            <a:r>
              <a:rPr lang="en-GB" dirty="0"/>
              <a:t> </a:t>
            </a:r>
            <a:r>
              <a:rPr lang="en-GB" dirty="0" err="1">
                <a:highlight>
                  <a:srgbClr val="00FF00"/>
                </a:highlight>
              </a:rPr>
              <a:t>dapat</a:t>
            </a:r>
            <a:r>
              <a:rPr lang="en-GB" dirty="0">
                <a:highlight>
                  <a:srgbClr val="00FF00"/>
                </a:highlight>
              </a:rPr>
              <a:t> </a:t>
            </a:r>
            <a:r>
              <a:rPr lang="en-GB" dirty="0" err="1">
                <a:highlight>
                  <a:srgbClr val="00FF00"/>
                </a:highlight>
              </a:rPr>
              <a:t>diperhitungkan</a:t>
            </a:r>
            <a:r>
              <a:rPr lang="en-GB" dirty="0">
                <a:highlight>
                  <a:srgbClr val="00FF00"/>
                </a:highlight>
              </a:rPr>
              <a:t> </a:t>
            </a:r>
            <a:r>
              <a:rPr lang="en-GB" dirty="0" err="1">
                <a:highlight>
                  <a:srgbClr val="00FF00"/>
                </a:highlight>
              </a:rPr>
              <a:t>dengan</a:t>
            </a:r>
            <a:r>
              <a:rPr lang="en-GB" dirty="0">
                <a:highlight>
                  <a:srgbClr val="00FF00"/>
                </a:highlight>
              </a:rPr>
              <a:t> </a:t>
            </a:r>
            <a:r>
              <a:rPr lang="en-GB" dirty="0" err="1">
                <a:highlight>
                  <a:srgbClr val="00FF00"/>
                </a:highlight>
              </a:rPr>
              <a:t>matang</a:t>
            </a:r>
            <a:r>
              <a:rPr lang="en-GB" dirty="0"/>
              <a:t> </a:t>
            </a:r>
            <a:r>
              <a:rPr lang="en-GB" dirty="0" err="1"/>
              <a:t>karena</a:t>
            </a:r>
            <a:r>
              <a:rPr lang="en-GB" dirty="0"/>
              <a:t> </a:t>
            </a:r>
            <a:r>
              <a:rPr lang="en-GB" dirty="0" err="1"/>
              <a:t>menerjemahkan</a:t>
            </a:r>
            <a:r>
              <a:rPr lang="en-GB" dirty="0"/>
              <a:t> </a:t>
            </a:r>
            <a:r>
              <a:rPr lang="en-GB" dirty="0" err="1"/>
              <a:t>tidak</a:t>
            </a:r>
            <a:r>
              <a:rPr lang="en-GB" dirty="0"/>
              <a:t> </a:t>
            </a:r>
            <a:r>
              <a:rPr lang="en-GB" dirty="0" err="1"/>
              <a:t>hanya</a:t>
            </a:r>
            <a:r>
              <a:rPr lang="en-GB" dirty="0"/>
              <a:t> </a:t>
            </a:r>
            <a:r>
              <a:rPr lang="en-GB" dirty="0" err="1"/>
              <a:t>sekadar</a:t>
            </a:r>
            <a:r>
              <a:rPr lang="en-GB" dirty="0"/>
              <a:t> </a:t>
            </a:r>
            <a:r>
              <a:rPr lang="en-GB" dirty="0" err="1"/>
              <a:t>mentransfer</a:t>
            </a:r>
            <a:r>
              <a:rPr lang="en-GB" dirty="0"/>
              <a:t> </a:t>
            </a:r>
            <a:r>
              <a:rPr lang="en-GB" dirty="0" err="1"/>
              <a:t>atau</a:t>
            </a:r>
            <a:r>
              <a:rPr lang="en-GB" dirty="0"/>
              <a:t> </a:t>
            </a:r>
            <a:r>
              <a:rPr lang="en-GB" dirty="0" err="1"/>
              <a:t>merubah</a:t>
            </a:r>
            <a:r>
              <a:rPr lang="en-GB" dirty="0"/>
              <a:t> BS </a:t>
            </a:r>
            <a:r>
              <a:rPr lang="en-GB" dirty="0" err="1"/>
              <a:t>ke</a:t>
            </a:r>
            <a:r>
              <a:rPr lang="en-GB" dirty="0"/>
              <a:t> BT, </a:t>
            </a:r>
            <a:r>
              <a:rPr lang="en-GB" dirty="0" err="1"/>
              <a:t>akan</a:t>
            </a:r>
            <a:r>
              <a:rPr lang="en-GB" dirty="0"/>
              <a:t> </a:t>
            </a:r>
            <a:r>
              <a:rPr lang="en-GB" dirty="0" err="1"/>
              <a:t>tetapi</a:t>
            </a:r>
            <a:r>
              <a:rPr lang="en-GB" dirty="0"/>
              <a:t> </a:t>
            </a:r>
            <a:r>
              <a:rPr lang="en-GB" dirty="0" err="1"/>
              <a:t>lebih</a:t>
            </a:r>
            <a:r>
              <a:rPr lang="en-GB" dirty="0"/>
              <a:t> </a:t>
            </a:r>
            <a:r>
              <a:rPr lang="en-GB" dirty="0" err="1"/>
              <a:t>dari</a:t>
            </a:r>
            <a:r>
              <a:rPr lang="en-GB" dirty="0"/>
              <a:t> </a:t>
            </a:r>
            <a:r>
              <a:rPr lang="en-GB" dirty="0" err="1"/>
              <a:t>itu</a:t>
            </a:r>
            <a:r>
              <a:rPr lang="en-GB" dirty="0"/>
              <a:t>.</a:t>
            </a:r>
            <a:endParaRPr lang="en-US"/>
          </a:p>
          <a:p>
            <a:pPr marL="151765" indent="0">
              <a:buNone/>
            </a:pPr>
            <a:endParaRPr lang="en-GB" dirty="0">
              <a:cs typeface="Calibri" panose="020F0502020204030204"/>
            </a:endParaRPr>
          </a:p>
          <a:p>
            <a:pPr marL="151765" indent="0">
              <a:buNone/>
            </a:pPr>
            <a:r>
              <a:rPr lang="en-GB" dirty="0">
                <a:highlight>
                  <a:srgbClr val="FF0000"/>
                </a:highlight>
              </a:rPr>
              <a:t>Certain same awareness</a:t>
            </a:r>
            <a:r>
              <a:rPr lang="en-GB" dirty="0"/>
              <a:t> </a:t>
            </a:r>
            <a:r>
              <a:rPr lang="en-GB" dirty="0">
                <a:highlight>
                  <a:srgbClr val="808000"/>
                </a:highlight>
              </a:rPr>
              <a:t>needs to be presented for </a:t>
            </a:r>
            <a:r>
              <a:rPr lang="en-GB" dirty="0">
                <a:highlight>
                  <a:srgbClr val="00FFFF"/>
                </a:highlight>
              </a:rPr>
              <a:t>BT</a:t>
            </a:r>
            <a:r>
              <a:rPr lang="en-GB" dirty="0"/>
              <a:t>, so that matters relating to the preparation of certain words and phrases, taboo expressions, local expectations, etc. </a:t>
            </a:r>
            <a:r>
              <a:rPr lang="en-GB" dirty="0">
                <a:highlight>
                  <a:srgbClr val="00FF00"/>
                </a:highlight>
              </a:rPr>
              <a:t>can be calculated carefully</a:t>
            </a:r>
            <a:r>
              <a:rPr lang="en-GB" dirty="0"/>
              <a:t> because translating is not just transferring or changing BS to BT, but more than that.</a:t>
            </a:r>
            <a:endParaRPr lang="en-GB" dirty="0">
              <a:cs typeface="Calibri" panose="020F0502020204030204"/>
            </a:endParaRPr>
          </a:p>
          <a:p>
            <a:pPr marL="151765" indent="0">
              <a:buNone/>
            </a:pPr>
            <a:endParaRPr lang="en-GB" dirty="0">
              <a:cs typeface="Calibri" panose="020F0502020204030204"/>
            </a:endParaRPr>
          </a:p>
          <a:p>
            <a:pPr marL="151765" indent="0">
              <a:buNone/>
            </a:pPr>
            <a:endParaRPr lang="en-GB" dirty="0">
              <a:cs typeface="Calibri" panose="020F0502020204030204"/>
            </a:endParaRPr>
          </a:p>
          <a:p>
            <a:pPr marL="151765" indent="0">
              <a:buNone/>
            </a:pPr>
            <a:r>
              <a:rPr lang="en-GB" dirty="0" err="1">
                <a:highlight>
                  <a:srgbClr val="FF0000"/>
                </a:highlight>
              </a:rPr>
              <a:t>Pengetauan</a:t>
            </a:r>
            <a:r>
              <a:rPr lang="en-GB" dirty="0">
                <a:highlight>
                  <a:srgbClr val="FF0000"/>
                </a:highlight>
              </a:rPr>
              <a:t> yang </a:t>
            </a:r>
            <a:r>
              <a:rPr lang="en-GB" dirty="0" err="1">
                <a:highlight>
                  <a:srgbClr val="FF0000"/>
                </a:highlight>
              </a:rPr>
              <a:t>sama</a:t>
            </a:r>
            <a:r>
              <a:rPr lang="en-GB" dirty="0"/>
              <a:t> </a:t>
            </a:r>
            <a:r>
              <a:rPr lang="en-GB" dirty="0" err="1">
                <a:highlight>
                  <a:srgbClr val="808000"/>
                </a:highlight>
              </a:rPr>
              <a:t>diperlukan</a:t>
            </a:r>
            <a:r>
              <a:rPr lang="en-GB" dirty="0">
                <a:highlight>
                  <a:srgbClr val="808000"/>
                </a:highlight>
              </a:rPr>
              <a:t> </a:t>
            </a:r>
            <a:r>
              <a:rPr lang="en-GB" dirty="0" err="1">
                <a:highlight>
                  <a:srgbClr val="808000"/>
                </a:highlight>
              </a:rPr>
              <a:t>untuk</a:t>
            </a:r>
            <a:r>
              <a:rPr lang="en-GB" dirty="0">
                <a:highlight>
                  <a:srgbClr val="808000"/>
                </a:highlight>
              </a:rPr>
              <a:t> </a:t>
            </a:r>
            <a:r>
              <a:rPr lang="en-GB" dirty="0">
                <a:highlight>
                  <a:srgbClr val="00FFFF"/>
                </a:highlight>
              </a:rPr>
              <a:t>BT</a:t>
            </a:r>
            <a:r>
              <a:rPr lang="en-GB" dirty="0"/>
              <a:t>, </a:t>
            </a:r>
            <a:r>
              <a:rPr lang="en-GB" dirty="0" err="1"/>
              <a:t>sehingga</a:t>
            </a:r>
            <a:r>
              <a:rPr lang="en-GB" dirty="0"/>
              <a:t> </a:t>
            </a:r>
            <a:r>
              <a:rPr lang="en-GB" dirty="0" err="1"/>
              <a:t>hal-hal</a:t>
            </a:r>
            <a:r>
              <a:rPr lang="en-GB" dirty="0"/>
              <a:t> yang </a:t>
            </a:r>
            <a:r>
              <a:rPr lang="en-GB" dirty="0" err="1"/>
              <a:t>berkaitan</a:t>
            </a:r>
            <a:r>
              <a:rPr lang="en-GB" dirty="0"/>
              <a:t> </a:t>
            </a:r>
            <a:r>
              <a:rPr lang="en-GB" dirty="0" err="1"/>
              <a:t>dengan</a:t>
            </a:r>
            <a:r>
              <a:rPr lang="en-GB" dirty="0"/>
              <a:t> </a:t>
            </a:r>
            <a:r>
              <a:rPr lang="en-GB" dirty="0" err="1"/>
              <a:t>penyusunan</a:t>
            </a:r>
            <a:r>
              <a:rPr lang="en-GB" dirty="0"/>
              <a:t> kata-kata dan </a:t>
            </a:r>
            <a:r>
              <a:rPr lang="en-GB" dirty="0" err="1"/>
              <a:t>frasa</a:t>
            </a:r>
            <a:r>
              <a:rPr lang="en-GB" dirty="0"/>
              <a:t> </a:t>
            </a:r>
            <a:r>
              <a:rPr lang="en-GB" dirty="0" err="1"/>
              <a:t>tertentu</a:t>
            </a:r>
            <a:r>
              <a:rPr lang="en-GB" dirty="0"/>
              <a:t>, </a:t>
            </a:r>
            <a:r>
              <a:rPr lang="en-GB" dirty="0" err="1"/>
              <a:t>ungkapan-ungkapan</a:t>
            </a:r>
            <a:r>
              <a:rPr lang="en-GB" dirty="0"/>
              <a:t> </a:t>
            </a:r>
            <a:r>
              <a:rPr lang="en-GB" dirty="0" err="1"/>
              <a:t>tabu</a:t>
            </a:r>
            <a:r>
              <a:rPr lang="en-GB" dirty="0"/>
              <a:t>, </a:t>
            </a:r>
            <a:r>
              <a:rPr lang="en-GB" dirty="0" err="1"/>
              <a:t>ekspektasi</a:t>
            </a:r>
            <a:r>
              <a:rPr lang="en-GB" dirty="0"/>
              <a:t> </a:t>
            </a:r>
            <a:r>
              <a:rPr lang="en-GB" dirty="0" err="1"/>
              <a:t>lokal</a:t>
            </a:r>
            <a:r>
              <a:rPr lang="en-GB" dirty="0"/>
              <a:t>, </a:t>
            </a:r>
            <a:r>
              <a:rPr lang="en-GB" dirty="0">
                <a:highlight>
                  <a:srgbClr val="00FFFF"/>
                </a:highlight>
              </a:rPr>
              <a:t>dan </a:t>
            </a:r>
            <a:r>
              <a:rPr lang="en-GB" dirty="0" err="1">
                <a:highlight>
                  <a:srgbClr val="00FFFF"/>
                </a:highlight>
              </a:rPr>
              <a:t>sebagainya</a:t>
            </a:r>
            <a:r>
              <a:rPr lang="en-GB" dirty="0"/>
              <a:t> </a:t>
            </a:r>
            <a:r>
              <a:rPr lang="en-GB" dirty="0" err="1">
                <a:highlight>
                  <a:srgbClr val="00FF00"/>
                </a:highlight>
              </a:rPr>
              <a:t>dapat</a:t>
            </a:r>
            <a:r>
              <a:rPr lang="en-GB" dirty="0">
                <a:highlight>
                  <a:srgbClr val="00FF00"/>
                </a:highlight>
              </a:rPr>
              <a:t> </a:t>
            </a:r>
            <a:r>
              <a:rPr lang="en-GB" dirty="0" err="1">
                <a:highlight>
                  <a:srgbClr val="00FF00"/>
                </a:highlight>
              </a:rPr>
              <a:t>dipertimbangkan</a:t>
            </a:r>
            <a:r>
              <a:rPr lang="en-GB" dirty="0">
                <a:highlight>
                  <a:srgbClr val="00FF00"/>
                </a:highlight>
              </a:rPr>
              <a:t> </a:t>
            </a:r>
            <a:r>
              <a:rPr lang="en-GB" dirty="0" err="1">
                <a:highlight>
                  <a:srgbClr val="00FF00"/>
                </a:highlight>
              </a:rPr>
              <a:t>dengan</a:t>
            </a:r>
            <a:r>
              <a:rPr lang="en-GB" dirty="0">
                <a:highlight>
                  <a:srgbClr val="00FF00"/>
                </a:highlight>
              </a:rPr>
              <a:t> </a:t>
            </a:r>
            <a:r>
              <a:rPr lang="en-GB" dirty="0" err="1">
                <a:highlight>
                  <a:srgbClr val="00FF00"/>
                </a:highlight>
              </a:rPr>
              <a:t>matang</a:t>
            </a:r>
            <a:r>
              <a:rPr lang="en-GB" dirty="0"/>
              <a:t> </a:t>
            </a:r>
            <a:r>
              <a:rPr lang="en-GB" dirty="0" err="1"/>
              <a:t>karena</a:t>
            </a:r>
            <a:r>
              <a:rPr lang="en-GB" dirty="0"/>
              <a:t> </a:t>
            </a:r>
            <a:r>
              <a:rPr lang="en-GB" dirty="0" err="1"/>
              <a:t>menerjemahkan</a:t>
            </a:r>
            <a:r>
              <a:rPr lang="en-GB" dirty="0"/>
              <a:t> </a:t>
            </a:r>
            <a:r>
              <a:rPr lang="en-GB" dirty="0" err="1"/>
              <a:t>tidak</a:t>
            </a:r>
            <a:r>
              <a:rPr lang="en-GB" dirty="0"/>
              <a:t> </a:t>
            </a:r>
            <a:r>
              <a:rPr lang="en-GB" dirty="0" err="1"/>
              <a:t>hanya</a:t>
            </a:r>
            <a:r>
              <a:rPr lang="en-GB" dirty="0"/>
              <a:t> </a:t>
            </a:r>
            <a:r>
              <a:rPr lang="en-GB" dirty="0" err="1"/>
              <a:t>sekadar</a:t>
            </a:r>
            <a:r>
              <a:rPr lang="en-GB" dirty="0"/>
              <a:t> </a:t>
            </a:r>
            <a:r>
              <a:rPr lang="en-GB" dirty="0" err="1"/>
              <a:t>mentransfer</a:t>
            </a:r>
            <a:r>
              <a:rPr lang="en-GB" dirty="0"/>
              <a:t> </a:t>
            </a:r>
            <a:r>
              <a:rPr lang="en-GB" dirty="0" err="1"/>
              <a:t>atau</a:t>
            </a:r>
            <a:r>
              <a:rPr lang="en-GB" dirty="0"/>
              <a:t> </a:t>
            </a:r>
            <a:r>
              <a:rPr lang="en-GB" dirty="0" err="1"/>
              <a:t>merubah</a:t>
            </a:r>
            <a:r>
              <a:rPr lang="en-GB" dirty="0"/>
              <a:t> </a:t>
            </a:r>
            <a:r>
              <a:rPr lang="en-GB" dirty="0">
                <a:highlight>
                  <a:srgbClr val="00FFFF"/>
                </a:highlight>
              </a:rPr>
              <a:t>BS</a:t>
            </a:r>
            <a:r>
              <a:rPr lang="en-GB" dirty="0"/>
              <a:t> </a:t>
            </a:r>
            <a:r>
              <a:rPr lang="en-GB" dirty="0" err="1"/>
              <a:t>ke</a:t>
            </a:r>
            <a:r>
              <a:rPr lang="en-GB" dirty="0"/>
              <a:t> </a:t>
            </a:r>
            <a:r>
              <a:rPr lang="en-GB" dirty="0">
                <a:highlight>
                  <a:srgbClr val="00FFFF"/>
                </a:highlight>
              </a:rPr>
              <a:t>BT</a:t>
            </a:r>
            <a:r>
              <a:rPr lang="en-GB" dirty="0"/>
              <a:t>, </a:t>
            </a:r>
            <a:r>
              <a:rPr lang="en-GB" dirty="0" err="1"/>
              <a:t>akan</a:t>
            </a:r>
            <a:r>
              <a:rPr lang="en-GB" dirty="0"/>
              <a:t> </a:t>
            </a:r>
            <a:r>
              <a:rPr lang="en-GB" dirty="0" err="1"/>
              <a:t>tetapi</a:t>
            </a:r>
            <a:r>
              <a:rPr lang="en-GB" dirty="0"/>
              <a:t> </a:t>
            </a:r>
            <a:r>
              <a:rPr lang="en-GB" dirty="0" err="1"/>
              <a:t>lebih</a:t>
            </a:r>
            <a:r>
              <a:rPr lang="en-GB" dirty="0"/>
              <a:t> </a:t>
            </a:r>
            <a:r>
              <a:rPr lang="en-GB" dirty="0" err="1"/>
              <a:t>dari</a:t>
            </a:r>
            <a:r>
              <a:rPr lang="en-GB" dirty="0"/>
              <a:t> </a:t>
            </a:r>
            <a:r>
              <a:rPr lang="en-GB" dirty="0" err="1"/>
              <a:t>itu</a:t>
            </a:r>
            <a:r>
              <a:rPr lang="en-GB" dirty="0"/>
              <a:t>.</a:t>
            </a:r>
            <a:endParaRPr lang="en-GB" dirty="0">
              <a:cs typeface="Calibri"/>
            </a:endParaRPr>
          </a:p>
          <a:p>
            <a:pPr marL="151765" indent="0">
              <a:buNone/>
            </a:pPr>
            <a:endParaRPr lang="en-GB" dirty="0">
              <a:cs typeface="Calibri"/>
            </a:endParaRPr>
          </a:p>
          <a:p>
            <a:pPr marL="151765" indent="0">
              <a:buNone/>
            </a:pPr>
            <a:r>
              <a:rPr lang="en-GB" dirty="0">
                <a:highlight>
                  <a:srgbClr val="FF0000"/>
                </a:highlight>
              </a:rPr>
              <a:t>The same knowledge</a:t>
            </a:r>
            <a:r>
              <a:rPr lang="en-GB" dirty="0"/>
              <a:t> </a:t>
            </a:r>
            <a:r>
              <a:rPr lang="en-GB" dirty="0">
                <a:highlight>
                  <a:srgbClr val="808000"/>
                </a:highlight>
              </a:rPr>
              <a:t>is needed for </a:t>
            </a:r>
            <a:r>
              <a:rPr lang="en-GB" dirty="0">
                <a:highlight>
                  <a:srgbClr val="00FFFF"/>
                </a:highlight>
              </a:rPr>
              <a:t>BT</a:t>
            </a:r>
            <a:r>
              <a:rPr lang="en-GB" dirty="0"/>
              <a:t>, so that matters relating to the preparation of certain words and phrases, taboo expressions, local expectations, </a:t>
            </a:r>
            <a:r>
              <a:rPr lang="en-GB" dirty="0">
                <a:highlight>
                  <a:srgbClr val="00FFFF"/>
                </a:highlight>
              </a:rPr>
              <a:t>etc.</a:t>
            </a:r>
            <a:r>
              <a:rPr lang="en-GB" dirty="0"/>
              <a:t> </a:t>
            </a:r>
            <a:r>
              <a:rPr lang="en-GB" dirty="0">
                <a:highlight>
                  <a:srgbClr val="00FF00"/>
                </a:highlight>
              </a:rPr>
              <a:t>can be considered carefully</a:t>
            </a:r>
            <a:r>
              <a:rPr lang="en-GB" dirty="0"/>
              <a:t> because translating is not just transferring or changing </a:t>
            </a:r>
            <a:r>
              <a:rPr lang="en-GB" dirty="0">
                <a:highlight>
                  <a:srgbClr val="00FFFF"/>
                </a:highlight>
              </a:rPr>
              <a:t>BS</a:t>
            </a:r>
            <a:r>
              <a:rPr lang="en-GB" dirty="0"/>
              <a:t> to </a:t>
            </a:r>
            <a:r>
              <a:rPr lang="en-GB" dirty="0">
                <a:highlight>
                  <a:srgbClr val="00FFFF"/>
                </a:highlight>
              </a:rPr>
              <a:t>BT</a:t>
            </a:r>
            <a:r>
              <a:rPr lang="en-GB" dirty="0"/>
              <a:t>, but more than that.</a:t>
            </a:r>
            <a:endParaRPr lang="en-GB" dirty="0">
              <a:cs typeface="Calibri"/>
            </a:endParaRPr>
          </a:p>
        </p:txBody>
      </p:sp>
    </p:spTree>
    <p:extLst>
      <p:ext uri="{BB962C8B-B14F-4D97-AF65-F5344CB8AC3E}">
        <p14:creationId xmlns:p14="http://schemas.microsoft.com/office/powerpoint/2010/main" val="3296189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A0838-472A-47B5-98B1-3500A7E7B3E2}"/>
              </a:ext>
            </a:extLst>
          </p:cNvPr>
          <p:cNvSpPr>
            <a:spLocks noGrp="1"/>
          </p:cNvSpPr>
          <p:nvPr>
            <p:ph type="title"/>
          </p:nvPr>
        </p:nvSpPr>
        <p:spPr/>
        <p:txBody>
          <a:bodyPr/>
          <a:lstStyle/>
          <a:p>
            <a:r>
              <a:rPr lang="en-GB" dirty="0" err="1">
                <a:cs typeface="Calibri Light"/>
              </a:rPr>
              <a:t>So.</a:t>
            </a:r>
            <a:r>
              <a:rPr lang="en-GB" dirty="0">
                <a:cs typeface="Calibri Light"/>
              </a:rPr>
              <a:t>..</a:t>
            </a:r>
          </a:p>
        </p:txBody>
      </p:sp>
      <p:sp>
        <p:nvSpPr>
          <p:cNvPr id="3" name="Content Placeholder 2">
            <a:extLst>
              <a:ext uri="{FF2B5EF4-FFF2-40B4-BE49-F238E27FC236}">
                <a16:creationId xmlns:a16="http://schemas.microsoft.com/office/drawing/2014/main" id="{9F542CF0-1B01-4B38-8AB9-C869473C1AE8}"/>
              </a:ext>
            </a:extLst>
          </p:cNvPr>
          <p:cNvSpPr>
            <a:spLocks noGrp="1"/>
          </p:cNvSpPr>
          <p:nvPr>
            <p:ph idx="1"/>
          </p:nvPr>
        </p:nvSpPr>
        <p:spPr/>
        <p:txBody>
          <a:bodyPr vert="horz" lIns="91440" tIns="45720" rIns="91440" bIns="45720" rtlCol="0" anchor="t">
            <a:normAutofit/>
          </a:bodyPr>
          <a:lstStyle/>
          <a:p>
            <a:r>
              <a:rPr lang="en-GB" dirty="0"/>
              <a:t>Potentially strong resistance from academic writers</a:t>
            </a:r>
          </a:p>
          <a:p>
            <a:r>
              <a:rPr lang="en-GB" dirty="0"/>
              <a:t>Bowker &amp; Ciro’s MT literacy totally ignores the EAP community (Mundt &amp; Groves, 2019)</a:t>
            </a:r>
            <a:endParaRPr lang="en-GB" dirty="0">
              <a:cs typeface="Calibri"/>
            </a:endParaRPr>
          </a:p>
          <a:p>
            <a:pPr lvl="1"/>
            <a:r>
              <a:rPr lang="en-GB" dirty="0"/>
              <a:t>Their focus is on writing for publication</a:t>
            </a:r>
            <a:endParaRPr lang="en-GB" dirty="0">
              <a:cs typeface="Calibri"/>
            </a:endParaRPr>
          </a:p>
          <a:p>
            <a:r>
              <a:rPr lang="en-GB" dirty="0"/>
              <a:t>In this model, writer has a high level of competence, in EAP not necessarily</a:t>
            </a:r>
            <a:endParaRPr lang="en-GB" dirty="0">
              <a:cs typeface="Calibri"/>
            </a:endParaRPr>
          </a:p>
          <a:p>
            <a:r>
              <a:rPr lang="en-GB" dirty="0">
                <a:cs typeface="Calibri"/>
              </a:rPr>
              <a:t>Creation of a new register?</a:t>
            </a:r>
          </a:p>
          <a:p>
            <a:endParaRPr lang="en-GB" dirty="0">
              <a:cs typeface="Calibri"/>
            </a:endParaRPr>
          </a:p>
        </p:txBody>
      </p:sp>
    </p:spTree>
    <p:extLst>
      <p:ext uri="{BB962C8B-B14F-4D97-AF65-F5344CB8AC3E}">
        <p14:creationId xmlns:p14="http://schemas.microsoft.com/office/powerpoint/2010/main" val="15161265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4493B-0D20-4908-8922-1F69329CD241}"/>
              </a:ext>
            </a:extLst>
          </p:cNvPr>
          <p:cNvSpPr>
            <a:spLocks noGrp="1"/>
          </p:cNvSpPr>
          <p:nvPr>
            <p:ph type="title"/>
          </p:nvPr>
        </p:nvSpPr>
        <p:spPr/>
        <p:txBody>
          <a:bodyPr/>
          <a:lstStyle/>
          <a:p>
            <a:r>
              <a:rPr lang="en-GB" dirty="0"/>
              <a:t>A more EAP-focussed model of MT Literacy</a:t>
            </a:r>
          </a:p>
        </p:txBody>
      </p:sp>
      <p:sp>
        <p:nvSpPr>
          <p:cNvPr id="3" name="Content Placeholder 2">
            <a:extLst>
              <a:ext uri="{FF2B5EF4-FFF2-40B4-BE49-F238E27FC236}">
                <a16:creationId xmlns:a16="http://schemas.microsoft.com/office/drawing/2014/main" id="{715EEE50-77D2-471A-B5D5-9282FFBF5206}"/>
              </a:ext>
            </a:extLst>
          </p:cNvPr>
          <p:cNvSpPr>
            <a:spLocks noGrp="1"/>
          </p:cNvSpPr>
          <p:nvPr>
            <p:ph idx="1"/>
          </p:nvPr>
        </p:nvSpPr>
        <p:spPr>
          <a:xfrm>
            <a:off x="433221" y="1825625"/>
            <a:ext cx="10920579" cy="4351338"/>
          </a:xfrm>
        </p:spPr>
        <p:txBody>
          <a:bodyPr vert="horz" lIns="91440" tIns="45720" rIns="91440" bIns="45720" rtlCol="0" anchor="t">
            <a:normAutofit/>
          </a:bodyPr>
          <a:lstStyle/>
          <a:p>
            <a:r>
              <a:rPr lang="en-GB" dirty="0"/>
              <a:t>Students need to understand how their L1 and Academic English relate through GT mediation</a:t>
            </a:r>
          </a:p>
          <a:p>
            <a:r>
              <a:rPr lang="en-GB" dirty="0"/>
              <a:t>The students experiment, the EAP professional feeds back</a:t>
            </a:r>
          </a:p>
          <a:p>
            <a:r>
              <a:rPr lang="en-GB" dirty="0"/>
              <a:t>The subtler the understanding, the better the writing</a:t>
            </a:r>
          </a:p>
          <a:p>
            <a:r>
              <a:rPr lang="en-GB" dirty="0"/>
              <a:t>Focus on some key aspects - e.g. avoiding overly complex sentences, avoiding ambiguity in their own language </a:t>
            </a:r>
          </a:p>
          <a:p>
            <a:r>
              <a:rPr lang="en-GB" dirty="0"/>
              <a:t>Through higher degree of literacy, control moves more to the student</a:t>
            </a:r>
            <a:endParaRPr lang="en-GB" dirty="0">
              <a:cs typeface="Calibri"/>
            </a:endParaRPr>
          </a:p>
        </p:txBody>
      </p:sp>
    </p:spTree>
    <p:extLst>
      <p:ext uri="{BB962C8B-B14F-4D97-AF65-F5344CB8AC3E}">
        <p14:creationId xmlns:p14="http://schemas.microsoft.com/office/powerpoint/2010/main" val="629512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10FC0-DAA5-4F66-A0D5-E86C8B5758D0}"/>
              </a:ext>
            </a:extLst>
          </p:cNvPr>
          <p:cNvSpPr>
            <a:spLocks noGrp="1"/>
          </p:cNvSpPr>
          <p:nvPr>
            <p:ph type="title"/>
          </p:nvPr>
        </p:nvSpPr>
        <p:spPr/>
        <p:txBody>
          <a:bodyPr/>
          <a:lstStyle/>
          <a:p>
            <a:r>
              <a:rPr lang="en-GB"/>
              <a:t>So  - what happens to language competence </a:t>
            </a:r>
            <a:r>
              <a:rPr lang="en-GB" dirty="0"/>
              <a:t>in EAP?</a:t>
            </a:r>
          </a:p>
        </p:txBody>
      </p:sp>
      <p:sp>
        <p:nvSpPr>
          <p:cNvPr id="3" name="Content Placeholder 2">
            <a:extLst>
              <a:ext uri="{FF2B5EF4-FFF2-40B4-BE49-F238E27FC236}">
                <a16:creationId xmlns:a16="http://schemas.microsoft.com/office/drawing/2014/main" id="{DABB700A-D338-4B8D-BBD4-113E9D635ED8}"/>
              </a:ext>
            </a:extLst>
          </p:cNvPr>
          <p:cNvSpPr>
            <a:spLocks noGrp="1"/>
          </p:cNvSpPr>
          <p:nvPr>
            <p:ph idx="1"/>
          </p:nvPr>
        </p:nvSpPr>
        <p:spPr/>
        <p:txBody>
          <a:bodyPr vert="horz" lIns="91440" tIns="45720" rIns="91440" bIns="45720" rtlCol="0" anchor="t">
            <a:normAutofit/>
          </a:bodyPr>
          <a:lstStyle/>
          <a:p>
            <a:r>
              <a:rPr lang="en-GB" dirty="0"/>
              <a:t>We have argued that GT does not replace the need for EAP</a:t>
            </a:r>
          </a:p>
          <a:p>
            <a:r>
              <a:rPr lang="en-GB" dirty="0"/>
              <a:t>We have also argued that English Language level should still be assessed</a:t>
            </a:r>
          </a:p>
          <a:p>
            <a:r>
              <a:rPr lang="en-GB" dirty="0"/>
              <a:t>This is due to the importance of incidental learning and also controlled assessment in the academy</a:t>
            </a:r>
          </a:p>
          <a:p>
            <a:r>
              <a:rPr lang="en-GB" dirty="0"/>
              <a:t>MT literacy improves the ability to function with limited language ability - but only with texts</a:t>
            </a:r>
            <a:endParaRPr lang="en-GB" dirty="0">
              <a:cs typeface="Calibri"/>
            </a:endParaRPr>
          </a:p>
        </p:txBody>
      </p:sp>
    </p:spTree>
    <p:extLst>
      <p:ext uri="{BB962C8B-B14F-4D97-AF65-F5344CB8AC3E}">
        <p14:creationId xmlns:p14="http://schemas.microsoft.com/office/powerpoint/2010/main" val="2032793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Outline</a:t>
            </a:r>
          </a:p>
        </p:txBody>
      </p:sp>
      <p:sp>
        <p:nvSpPr>
          <p:cNvPr id="3" name="Content Placeholder 2"/>
          <p:cNvSpPr>
            <a:spLocks noGrp="1"/>
          </p:cNvSpPr>
          <p:nvPr>
            <p:ph idx="1"/>
          </p:nvPr>
        </p:nvSpPr>
        <p:spPr/>
        <p:txBody>
          <a:bodyPr/>
          <a:lstStyle/>
          <a:p>
            <a:r>
              <a:rPr lang="en-GB" dirty="0"/>
              <a:t>Machine Translation Literacy</a:t>
            </a:r>
          </a:p>
          <a:p>
            <a:r>
              <a:rPr lang="en-GB" dirty="0"/>
              <a:t>Short term impacts</a:t>
            </a:r>
          </a:p>
          <a:p>
            <a:r>
              <a:rPr lang="en-GB" dirty="0"/>
              <a:t>Long term impacts</a:t>
            </a:r>
          </a:p>
          <a:p>
            <a:endParaRPr lang="en-GB" dirty="0"/>
          </a:p>
        </p:txBody>
      </p:sp>
    </p:spTree>
    <p:extLst>
      <p:ext uri="{BB962C8B-B14F-4D97-AF65-F5344CB8AC3E}">
        <p14:creationId xmlns:p14="http://schemas.microsoft.com/office/powerpoint/2010/main" val="9396110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D0BAB-3D2C-4DD9-963A-741F0BB6A52B}"/>
              </a:ext>
            </a:extLst>
          </p:cNvPr>
          <p:cNvSpPr>
            <a:spLocks noGrp="1"/>
          </p:cNvSpPr>
          <p:nvPr>
            <p:ph type="title"/>
          </p:nvPr>
        </p:nvSpPr>
        <p:spPr/>
        <p:txBody>
          <a:bodyPr/>
          <a:lstStyle/>
          <a:p>
            <a:r>
              <a:rPr lang="en-GB" dirty="0"/>
              <a:t>In the longer term</a:t>
            </a:r>
          </a:p>
        </p:txBody>
      </p:sp>
      <p:sp>
        <p:nvSpPr>
          <p:cNvPr id="3" name="Content Placeholder 2">
            <a:extLst>
              <a:ext uri="{FF2B5EF4-FFF2-40B4-BE49-F238E27FC236}">
                <a16:creationId xmlns:a16="http://schemas.microsoft.com/office/drawing/2014/main" id="{27ADF73A-C087-4B2F-B4E3-25E4C603EDB2}"/>
              </a:ext>
            </a:extLst>
          </p:cNvPr>
          <p:cNvSpPr>
            <a:spLocks noGrp="1"/>
          </p:cNvSpPr>
          <p:nvPr>
            <p:ph idx="1"/>
          </p:nvPr>
        </p:nvSpPr>
        <p:spPr/>
        <p:txBody>
          <a:bodyPr vert="horz" lIns="91440" tIns="45720" rIns="91440" bIns="45720" rtlCol="0" anchor="t">
            <a:normAutofit/>
          </a:bodyPr>
          <a:lstStyle/>
          <a:p>
            <a:r>
              <a:rPr lang="en-GB" dirty="0"/>
              <a:t>Black box interpreters</a:t>
            </a:r>
          </a:p>
          <a:p>
            <a:r>
              <a:rPr lang="en-GB" dirty="0"/>
              <a:t>Instant subtitling</a:t>
            </a:r>
          </a:p>
          <a:p>
            <a:r>
              <a:rPr lang="en-GB" dirty="0"/>
              <a:t>Google Translate develops some pragmatic and genre specific competence</a:t>
            </a:r>
          </a:p>
        </p:txBody>
      </p:sp>
    </p:spTree>
    <p:extLst>
      <p:ext uri="{BB962C8B-B14F-4D97-AF65-F5344CB8AC3E}">
        <p14:creationId xmlns:p14="http://schemas.microsoft.com/office/powerpoint/2010/main" val="28413378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5DDF5-6899-44D4-A4AF-A216ABAD0111}"/>
              </a:ext>
            </a:extLst>
          </p:cNvPr>
          <p:cNvSpPr>
            <a:spLocks noGrp="1"/>
          </p:cNvSpPr>
          <p:nvPr>
            <p:ph type="title"/>
          </p:nvPr>
        </p:nvSpPr>
        <p:spPr/>
        <p:txBody>
          <a:bodyPr/>
          <a:lstStyle/>
          <a:p>
            <a:r>
              <a:rPr lang="en-GB" dirty="0"/>
              <a:t>A quick experiment</a:t>
            </a:r>
          </a:p>
        </p:txBody>
      </p:sp>
      <p:sp>
        <p:nvSpPr>
          <p:cNvPr id="3" name="Content Placeholder 2">
            <a:extLst>
              <a:ext uri="{FF2B5EF4-FFF2-40B4-BE49-F238E27FC236}">
                <a16:creationId xmlns:a16="http://schemas.microsoft.com/office/drawing/2014/main" id="{25E2EAAA-4E77-4B9D-9373-B3E1700186DD}"/>
              </a:ext>
            </a:extLst>
          </p:cNvPr>
          <p:cNvSpPr>
            <a:spLocks noGrp="1"/>
          </p:cNvSpPr>
          <p:nvPr>
            <p:ph idx="1"/>
          </p:nvPr>
        </p:nvSpPr>
        <p:spPr/>
        <p:txBody>
          <a:bodyPr vert="horz" lIns="91440" tIns="45720" rIns="91440" bIns="45720" rtlCol="0" anchor="t">
            <a:normAutofit lnSpcReduction="10000"/>
          </a:bodyPr>
          <a:lstStyle/>
          <a:p>
            <a:r>
              <a:rPr lang="en-GB" dirty="0"/>
              <a:t>Read a transcript of a TED talk into a free transcription app</a:t>
            </a:r>
            <a:endParaRPr lang="en-US" dirty="0"/>
          </a:p>
          <a:p>
            <a:r>
              <a:rPr lang="en-GB" dirty="0"/>
              <a:t>Translate into German</a:t>
            </a:r>
            <a:endParaRPr lang="en-GB" dirty="0" err="1">
              <a:cs typeface="Calibri"/>
            </a:endParaRPr>
          </a:p>
          <a:p>
            <a:r>
              <a:rPr lang="en-GB" dirty="0">
                <a:cs typeface="Calibri"/>
              </a:rPr>
              <a:t>80% accuracy- problems in transcription not translation</a:t>
            </a:r>
            <a:endParaRPr lang="en-GB" dirty="0"/>
          </a:p>
          <a:p>
            <a:r>
              <a:rPr lang="en-GB" dirty="0"/>
              <a:t>Absolute vs relative quality</a:t>
            </a:r>
            <a:endParaRPr lang="en-GB" dirty="0">
              <a:cs typeface="Calibri"/>
            </a:endParaRPr>
          </a:p>
          <a:p>
            <a:r>
              <a:rPr lang="en-GB" dirty="0"/>
              <a:t>This was done by FREE apps today</a:t>
            </a:r>
          </a:p>
          <a:p>
            <a:r>
              <a:rPr lang="en-GB" dirty="0"/>
              <a:t>With investment in quality and time, this will improve</a:t>
            </a:r>
          </a:p>
          <a:p>
            <a:r>
              <a:rPr lang="en-GB" dirty="0"/>
              <a:t>The computer aided interaction becomes higher quality than the real life one</a:t>
            </a:r>
          </a:p>
          <a:p>
            <a:r>
              <a:rPr lang="en-GB" dirty="0"/>
              <a:t>Argument then becomes “Why English at all”?</a:t>
            </a:r>
          </a:p>
        </p:txBody>
      </p:sp>
    </p:spTree>
    <p:extLst>
      <p:ext uri="{BB962C8B-B14F-4D97-AF65-F5344CB8AC3E}">
        <p14:creationId xmlns:p14="http://schemas.microsoft.com/office/powerpoint/2010/main" val="14925329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E189B-682B-42F6-B83B-0ABED32EA39D}"/>
              </a:ext>
            </a:extLst>
          </p:cNvPr>
          <p:cNvSpPr>
            <a:spLocks noGrp="1"/>
          </p:cNvSpPr>
          <p:nvPr>
            <p:ph type="title"/>
          </p:nvPr>
        </p:nvSpPr>
        <p:spPr>
          <a:xfrm>
            <a:off x="463885" y="365125"/>
            <a:ext cx="10889915" cy="1325563"/>
          </a:xfrm>
        </p:spPr>
        <p:txBody>
          <a:bodyPr>
            <a:normAutofit/>
          </a:bodyPr>
          <a:lstStyle/>
          <a:p>
            <a:r>
              <a:rPr lang="en-GB" dirty="0"/>
              <a:t>Question that need to underpin future discussions…</a:t>
            </a:r>
          </a:p>
        </p:txBody>
      </p:sp>
      <p:sp>
        <p:nvSpPr>
          <p:cNvPr id="3" name="Content Placeholder 2">
            <a:extLst>
              <a:ext uri="{FF2B5EF4-FFF2-40B4-BE49-F238E27FC236}">
                <a16:creationId xmlns:a16="http://schemas.microsoft.com/office/drawing/2014/main" id="{1CD13DE1-2F30-4776-A842-2BBACE1D35B0}"/>
              </a:ext>
            </a:extLst>
          </p:cNvPr>
          <p:cNvSpPr>
            <a:spLocks noGrp="1"/>
          </p:cNvSpPr>
          <p:nvPr>
            <p:ph idx="1"/>
          </p:nvPr>
        </p:nvSpPr>
        <p:spPr>
          <a:xfrm>
            <a:off x="635000" y="1825625"/>
            <a:ext cx="11010900" cy="4351338"/>
          </a:xfrm>
        </p:spPr>
        <p:txBody>
          <a:bodyPr vert="horz" lIns="91440" tIns="45720" rIns="91440" bIns="45720" rtlCol="0" anchor="t">
            <a:normAutofit/>
          </a:bodyPr>
          <a:lstStyle/>
          <a:p>
            <a:r>
              <a:rPr lang="en-GB" dirty="0"/>
              <a:t>If you want to be, e.g., an Academic Engineer what skills do you need?</a:t>
            </a:r>
          </a:p>
          <a:p>
            <a:r>
              <a:rPr lang="en-GB" dirty="0">
                <a:ea typeface="+mn-lt"/>
                <a:cs typeface="+mn-lt"/>
              </a:rPr>
              <a:t>Is the dominance of English in academia just?</a:t>
            </a:r>
          </a:p>
          <a:p>
            <a:r>
              <a:rPr lang="en-GB" dirty="0"/>
              <a:t>Does English have any intrinsic value that makes it the ALF?</a:t>
            </a:r>
            <a:endParaRPr lang="en-GB" dirty="0">
              <a:cs typeface="Calibri"/>
            </a:endParaRPr>
          </a:p>
          <a:p>
            <a:r>
              <a:rPr lang="en-GB" dirty="0"/>
              <a:t>In</a:t>
            </a:r>
            <a:r>
              <a:rPr lang="en-GB" dirty="0">
                <a:ea typeface="+mn-lt"/>
                <a:cs typeface="+mn-lt"/>
              </a:rPr>
              <a:t> times of 'global English', by whose standard do we measure 'English proficiency'? (</a:t>
            </a:r>
            <a:r>
              <a:rPr lang="en-GB" dirty="0" err="1">
                <a:ea typeface="+mn-lt"/>
                <a:cs typeface="+mn-lt"/>
              </a:rPr>
              <a:t>cf</a:t>
            </a:r>
            <a:r>
              <a:rPr lang="en-GB" dirty="0">
                <a:ea typeface="+mn-lt"/>
                <a:cs typeface="+mn-lt"/>
              </a:rPr>
              <a:t> Widodo &amp; Fang, 2019)</a:t>
            </a:r>
            <a:endParaRPr lang="en-GB">
              <a:cs typeface="Calibri" panose="020F0502020204030204"/>
            </a:endParaRPr>
          </a:p>
          <a:p>
            <a:r>
              <a:rPr lang="en-GB" dirty="0">
                <a:ea typeface="+mn-lt"/>
                <a:cs typeface="+mn-lt"/>
              </a:rPr>
              <a:t>How sure are we that AI can never adapt metadiscoursal functions?</a:t>
            </a:r>
            <a:endParaRPr lang="en-GB" dirty="0"/>
          </a:p>
          <a:p>
            <a:r>
              <a:rPr lang="en-GB" dirty="0"/>
              <a:t>Is there more to EAP than the language?</a:t>
            </a:r>
            <a:endParaRPr lang="en-GB"/>
          </a:p>
          <a:p>
            <a:r>
              <a:rPr lang="en-GB" dirty="0"/>
              <a:t>Does EAP become </a:t>
            </a:r>
            <a:r>
              <a:rPr lang="en-GB" dirty="0" err="1"/>
              <a:t>CoMLAP</a:t>
            </a:r>
            <a:r>
              <a:rPr lang="en-GB" dirty="0"/>
              <a:t>?- Computer Mediated Language for Academic Purposes?</a:t>
            </a:r>
            <a:endParaRPr lang="en-GB" dirty="0">
              <a:cs typeface="Calibri"/>
            </a:endParaRPr>
          </a:p>
          <a:p>
            <a:endParaRPr lang="en-GB" dirty="0"/>
          </a:p>
        </p:txBody>
      </p:sp>
    </p:spTree>
    <p:extLst>
      <p:ext uri="{BB962C8B-B14F-4D97-AF65-F5344CB8AC3E}">
        <p14:creationId xmlns:p14="http://schemas.microsoft.com/office/powerpoint/2010/main" val="8762334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References</a:t>
            </a:r>
            <a:endParaRPr lang="en-GB" dirty="0"/>
          </a:p>
        </p:txBody>
      </p:sp>
      <p:sp>
        <p:nvSpPr>
          <p:cNvPr id="3" name="Content Placeholder 2"/>
          <p:cNvSpPr>
            <a:spLocks noGrp="1"/>
          </p:cNvSpPr>
          <p:nvPr>
            <p:ph idx="1"/>
          </p:nvPr>
        </p:nvSpPr>
        <p:spPr>
          <a:xfrm>
            <a:off x="443879" y="1825625"/>
            <a:ext cx="11128396" cy="4351338"/>
          </a:xfrm>
        </p:spPr>
        <p:txBody>
          <a:bodyPr vert="horz" lIns="91440" tIns="45720" rIns="91440" bIns="45720" rtlCol="0" anchor="t">
            <a:normAutofit fontScale="62500" lnSpcReduction="20000"/>
          </a:bodyPr>
          <a:lstStyle/>
          <a:p>
            <a:r>
              <a:rPr lang="en-GB" dirty="0">
                <a:ea typeface="+mn-lt"/>
                <a:cs typeface="+mn-lt"/>
              </a:rPr>
              <a:t>Bowker, L. and Ciro, J.B. (2019) Machine Translation and Global Research. Emerald Publishing: Bingley</a:t>
            </a:r>
            <a:endParaRPr lang="en-GB" dirty="0">
              <a:cs typeface="Calibri" panose="020F0502020204030204"/>
            </a:endParaRPr>
          </a:p>
          <a:p>
            <a:r>
              <a:rPr lang="en-GB" dirty="0">
                <a:ea typeface="+mn-lt"/>
                <a:cs typeface="+mn-lt"/>
              </a:rPr>
              <a:t>Setia, E. (2007). </a:t>
            </a:r>
            <a:r>
              <a:rPr lang="en-GB" dirty="0" err="1">
                <a:ea typeface="+mn-lt"/>
                <a:cs typeface="+mn-lt"/>
              </a:rPr>
              <a:t>Terjemahan</a:t>
            </a:r>
            <a:r>
              <a:rPr lang="en-GB" dirty="0">
                <a:ea typeface="+mn-lt"/>
                <a:cs typeface="+mn-lt"/>
              </a:rPr>
              <a:t>, </a:t>
            </a:r>
            <a:r>
              <a:rPr lang="en-GB" dirty="0" err="1">
                <a:ea typeface="+mn-lt"/>
                <a:cs typeface="+mn-lt"/>
              </a:rPr>
              <a:t>Permasalahan</a:t>
            </a:r>
            <a:r>
              <a:rPr lang="en-GB" dirty="0">
                <a:ea typeface="+mn-lt"/>
                <a:cs typeface="+mn-lt"/>
              </a:rPr>
              <a:t>, Dan </a:t>
            </a:r>
            <a:r>
              <a:rPr lang="en-GB" dirty="0" err="1">
                <a:ea typeface="+mn-lt"/>
                <a:cs typeface="+mn-lt"/>
              </a:rPr>
              <a:t>Beberapa</a:t>
            </a:r>
            <a:r>
              <a:rPr lang="en-GB" dirty="0">
                <a:ea typeface="+mn-lt"/>
                <a:cs typeface="+mn-lt"/>
              </a:rPr>
              <a:t> </a:t>
            </a:r>
            <a:r>
              <a:rPr lang="en-GB" dirty="0" err="1">
                <a:ea typeface="+mn-lt"/>
                <a:cs typeface="+mn-lt"/>
              </a:rPr>
              <a:t>Pendekatan</a:t>
            </a:r>
            <a:r>
              <a:rPr lang="en-GB" dirty="0">
                <a:ea typeface="+mn-lt"/>
                <a:cs typeface="+mn-lt"/>
              </a:rPr>
              <a:t>. Available from: &lt;</a:t>
            </a:r>
            <a:r>
              <a:rPr lang="en-GB" dirty="0">
                <a:ea typeface="+mn-lt"/>
                <a:cs typeface="+mn-lt"/>
                <a:hlinkClick r:id="rId2"/>
              </a:rPr>
              <a:t>https://www.academia.edu/33356760/Terjemahan_Permasalahan_Dan_Beberapa_Pendekatan</a:t>
            </a:r>
            <a:r>
              <a:rPr lang="en-GB" dirty="0">
                <a:ea typeface="+mn-lt"/>
                <a:cs typeface="+mn-lt"/>
              </a:rPr>
              <a:t>&gt; [24 March 2016]</a:t>
            </a:r>
          </a:p>
          <a:p>
            <a:r>
              <a:rPr lang="en-GB" dirty="0">
                <a:ea typeface="+mn-lt"/>
                <a:cs typeface="+mn-lt"/>
              </a:rPr>
              <a:t>Groves, M., Mundt, K. (2015) ‘Friend or Foe? Google Translate in Language for Academic Purposes‘, </a:t>
            </a:r>
            <a:r>
              <a:rPr lang="en-GB" i="1" dirty="0">
                <a:ea typeface="+mn-lt"/>
                <a:cs typeface="+mn-lt"/>
              </a:rPr>
              <a:t>English for Specific Purposes.</a:t>
            </a:r>
            <a:r>
              <a:rPr lang="en-GB" dirty="0">
                <a:ea typeface="+mn-lt"/>
                <a:cs typeface="+mn-lt"/>
              </a:rPr>
              <a:t> 112-121</a:t>
            </a:r>
          </a:p>
          <a:p>
            <a:r>
              <a:rPr lang="en-GB" dirty="0">
                <a:ea typeface="+mn-lt"/>
                <a:cs typeface="+mn-lt"/>
              </a:rPr>
              <a:t>JISC (2015) '</a:t>
            </a:r>
            <a:r>
              <a:rPr lang="en-GB" dirty="0"/>
              <a:t>Developing students' digital literacy' available from:</a:t>
            </a:r>
            <a:r>
              <a:rPr lang="en-GB" dirty="0">
                <a:ea typeface="+mn-lt"/>
                <a:cs typeface="+mn-lt"/>
              </a:rPr>
              <a:t> &lt;</a:t>
            </a:r>
            <a:r>
              <a:rPr lang="en-GB" dirty="0">
                <a:ea typeface="+mn-lt"/>
                <a:cs typeface="+mn-lt"/>
                <a:hlinkClick r:id="rId3"/>
              </a:rPr>
              <a:t>https://www.jisc.ac.uk/guides/developing-students-digital-literacy</a:t>
            </a:r>
            <a:r>
              <a:rPr lang="en-GB" dirty="0">
                <a:ea typeface="+mn-lt"/>
                <a:cs typeface="+mn-lt"/>
              </a:rPr>
              <a:t>&gt;, [15 October 2019]</a:t>
            </a:r>
            <a:endParaRPr lang="en-GB" dirty="0">
              <a:cs typeface="Calibri" panose="020F0502020204030204"/>
              <a:hlinkClick r:id="" action="ppaction://noaction"/>
            </a:endParaRPr>
          </a:p>
          <a:p>
            <a:r>
              <a:rPr lang="en-GB" dirty="0">
                <a:ea typeface="+mn-lt"/>
                <a:cs typeface="+mn-lt"/>
              </a:rPr>
              <a:t>Mundt, K. , Groves, M. (2019) 'Book Review: Machine Translation and Global Research: Towards Improved Machine Translation Literacy in the Scholarly Community' Journal of Second Language Writing, available from: &lt;</a:t>
            </a:r>
            <a:r>
              <a:rPr lang="en-GB" dirty="0">
                <a:ea typeface="+mn-lt"/>
                <a:cs typeface="+mn-lt"/>
                <a:hlinkClick r:id="rId4"/>
              </a:rPr>
              <a:t>https://doi.org/10.1016/j.jslw.2019.100669</a:t>
            </a:r>
            <a:r>
              <a:rPr lang="en-GB" dirty="0">
                <a:ea typeface="+mn-lt"/>
                <a:cs typeface="+mn-lt"/>
              </a:rPr>
              <a:t>&gt;</a:t>
            </a:r>
            <a:endParaRPr lang="en-GB" dirty="0">
              <a:cs typeface="Calibri" panose="020F0502020204030204"/>
            </a:endParaRPr>
          </a:p>
          <a:p>
            <a:r>
              <a:rPr lang="en-GB" dirty="0">
                <a:ea typeface="+mn-lt"/>
                <a:cs typeface="+mn-lt"/>
              </a:rPr>
              <a:t>Widodo, P.W. and Fang, F. (2019) 'Global </a:t>
            </a:r>
            <a:r>
              <a:rPr lang="en-GB" dirty="0" err="1">
                <a:ea typeface="+mn-lt"/>
                <a:cs typeface="+mn-lt"/>
              </a:rPr>
              <a:t>Englishes</a:t>
            </a:r>
            <a:r>
              <a:rPr lang="en-GB" dirty="0">
                <a:ea typeface="+mn-lt"/>
                <a:cs typeface="+mn-lt"/>
              </a:rPr>
              <a:t>-oriented English Language Education' in Critical Perspectives on Global </a:t>
            </a:r>
            <a:r>
              <a:rPr lang="en-GB" dirty="0" err="1">
                <a:ea typeface="+mn-lt"/>
                <a:cs typeface="+mn-lt"/>
              </a:rPr>
              <a:t>Englishes</a:t>
            </a:r>
            <a:r>
              <a:rPr lang="en-GB" dirty="0">
                <a:ea typeface="+mn-lt"/>
                <a:cs typeface="+mn-lt"/>
              </a:rPr>
              <a:t> in Asia. ed by Fang, F. and Widodo, P.W. Bristol: Multilingual Matters, 194-200</a:t>
            </a:r>
            <a:endParaRPr lang="en-GB" dirty="0">
              <a:cs typeface="Calibri" panose="020F0502020204030204"/>
            </a:endParaRPr>
          </a:p>
          <a:p>
            <a:r>
              <a:rPr lang="en-GB" dirty="0"/>
              <a:t>Wingate, U. (2012) “‘Argument!’ helping students understand what essay writing is about” Journal of English for Academic Purposes, 11(2) pp145-154, available from: &lt;</a:t>
            </a:r>
            <a:r>
              <a:rPr lang="en-GB" dirty="0">
                <a:hlinkClick r:id="rId5"/>
              </a:rPr>
              <a:t>https://doi.org/10.1016/j.jeap.2011.11.001</a:t>
            </a:r>
            <a:r>
              <a:rPr lang="en-GB" dirty="0"/>
              <a:t>&gt;</a:t>
            </a:r>
            <a:endParaRPr lang="en-GB" dirty="0">
              <a:cs typeface="Calibri"/>
            </a:endParaRPr>
          </a:p>
        </p:txBody>
      </p:sp>
    </p:spTree>
    <p:extLst>
      <p:ext uri="{BB962C8B-B14F-4D97-AF65-F5344CB8AC3E}">
        <p14:creationId xmlns:p14="http://schemas.microsoft.com/office/powerpoint/2010/main" val="3588980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8A2D9-791B-471F-8239-5ED9D9F85814}"/>
              </a:ext>
            </a:extLst>
          </p:cNvPr>
          <p:cNvSpPr>
            <a:spLocks noGrp="1"/>
          </p:cNvSpPr>
          <p:nvPr>
            <p:ph type="title"/>
          </p:nvPr>
        </p:nvSpPr>
        <p:spPr/>
        <p:txBody>
          <a:bodyPr/>
          <a:lstStyle/>
          <a:p>
            <a:r>
              <a:rPr lang="en-GB" dirty="0"/>
              <a:t>Review of where we are</a:t>
            </a:r>
          </a:p>
        </p:txBody>
      </p:sp>
      <p:sp>
        <p:nvSpPr>
          <p:cNvPr id="3" name="Content Placeholder 2">
            <a:extLst>
              <a:ext uri="{FF2B5EF4-FFF2-40B4-BE49-F238E27FC236}">
                <a16:creationId xmlns:a16="http://schemas.microsoft.com/office/drawing/2014/main" id="{7019D20B-273F-401D-A941-908B0CA96C02}"/>
              </a:ext>
            </a:extLst>
          </p:cNvPr>
          <p:cNvSpPr>
            <a:spLocks noGrp="1"/>
          </p:cNvSpPr>
          <p:nvPr>
            <p:ph idx="1"/>
          </p:nvPr>
        </p:nvSpPr>
        <p:spPr/>
        <p:txBody>
          <a:bodyPr vert="horz" lIns="91440" tIns="45720" rIns="91440" bIns="45720" rtlCol="0" anchor="t">
            <a:normAutofit/>
          </a:bodyPr>
          <a:lstStyle/>
          <a:p>
            <a:r>
              <a:rPr lang="en-GB" dirty="0"/>
              <a:t>In 2014, GT was a clumsy tool, but there were questions over absolute vs relative quality (Groves and Mundt, 2015)</a:t>
            </a:r>
          </a:p>
          <a:p>
            <a:r>
              <a:rPr lang="en-GB" dirty="0"/>
              <a:t>In 2018, the same data showed marked improvement in </a:t>
            </a:r>
            <a:r>
              <a:rPr lang="en-GB" dirty="0" err="1"/>
              <a:t>lexico</a:t>
            </a:r>
            <a:r>
              <a:rPr lang="en-GB" dirty="0"/>
              <a:t>-grammatical quality</a:t>
            </a:r>
          </a:p>
        </p:txBody>
      </p:sp>
    </p:spTree>
    <p:extLst>
      <p:ext uri="{BB962C8B-B14F-4D97-AF65-F5344CB8AC3E}">
        <p14:creationId xmlns:p14="http://schemas.microsoft.com/office/powerpoint/2010/main" val="2440391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8"/>
          <p:cNvSpPr txBox="1">
            <a:spLocks noGrp="1"/>
          </p:cNvSpPr>
          <p:nvPr>
            <p:ph type="title"/>
          </p:nvPr>
        </p:nvSpPr>
        <p:spPr>
          <a:xfrm>
            <a:off x="415600" y="207667"/>
            <a:ext cx="11360800" cy="763600"/>
          </a:xfrm>
          <a:prstGeom prst="rect">
            <a:avLst/>
          </a:prstGeom>
          <a:noFill/>
          <a:ln>
            <a:noFill/>
          </a:ln>
        </p:spPr>
        <p:txBody>
          <a:bodyPr spcFirstLastPara="1" vert="horz" wrap="square" lIns="121900" tIns="121900" rIns="121900" bIns="121900" rtlCol="0" anchor="t" anchorCtr="0">
            <a:noAutofit/>
          </a:bodyPr>
          <a:lstStyle/>
          <a:p>
            <a:r>
              <a:rPr lang="en-GB"/>
              <a:t>Comparison - errors highlighted, student writing</a:t>
            </a:r>
            <a:endParaRPr/>
          </a:p>
        </p:txBody>
      </p:sp>
      <p:graphicFrame>
        <p:nvGraphicFramePr>
          <p:cNvPr id="86" name="Google Shape;86;p18"/>
          <p:cNvGraphicFramePr/>
          <p:nvPr/>
        </p:nvGraphicFramePr>
        <p:xfrm>
          <a:off x="415600" y="1055633"/>
          <a:ext cx="11008600" cy="5410120"/>
        </p:xfrm>
        <a:graphic>
          <a:graphicData uri="http://schemas.openxmlformats.org/drawingml/2006/table">
            <a:tbl>
              <a:tblPr>
                <a:noFill/>
              </a:tblPr>
              <a:tblGrid>
                <a:gridCol w="5504300">
                  <a:extLst>
                    <a:ext uri="{9D8B030D-6E8A-4147-A177-3AD203B41FA5}">
                      <a16:colId xmlns:a16="http://schemas.microsoft.com/office/drawing/2014/main" val="20000"/>
                    </a:ext>
                  </a:extLst>
                </a:gridCol>
                <a:gridCol w="5504300">
                  <a:extLst>
                    <a:ext uri="{9D8B030D-6E8A-4147-A177-3AD203B41FA5}">
                      <a16:colId xmlns:a16="http://schemas.microsoft.com/office/drawing/2014/main" val="20001"/>
                    </a:ext>
                  </a:extLst>
                </a:gridCol>
              </a:tblGrid>
              <a:tr h="812760">
                <a:tc>
                  <a:txBody>
                    <a:bodyPr/>
                    <a:lstStyle/>
                    <a:p>
                      <a:pPr marL="0" marR="0" lvl="0" indent="0" algn="l" rtl="0">
                        <a:lnSpc>
                          <a:spcPct val="100000"/>
                        </a:lnSpc>
                        <a:spcBef>
                          <a:spcPts val="0"/>
                        </a:spcBef>
                        <a:spcAft>
                          <a:spcPts val="0"/>
                        </a:spcAft>
                        <a:buClr>
                          <a:srgbClr val="000000"/>
                        </a:buClr>
                        <a:buSzPts val="1400"/>
                        <a:buFont typeface="Arial"/>
                        <a:buNone/>
                      </a:pPr>
                      <a:r>
                        <a:rPr lang="en-GB" sz="1900" u="none" strike="noStrike" cap="none"/>
                        <a:t>2014</a:t>
                      </a:r>
                      <a:endParaRPr sz="1900" u="none" strike="noStrike" cap="none"/>
                    </a:p>
                    <a:p>
                      <a:pPr marL="0" marR="0" lvl="0" indent="0" algn="l" rtl="0">
                        <a:lnSpc>
                          <a:spcPct val="100000"/>
                        </a:lnSpc>
                        <a:spcBef>
                          <a:spcPts val="0"/>
                        </a:spcBef>
                        <a:spcAft>
                          <a:spcPts val="0"/>
                        </a:spcAft>
                        <a:buClr>
                          <a:srgbClr val="000000"/>
                        </a:buClr>
                        <a:buSzPts val="1400"/>
                        <a:buFont typeface="Arial"/>
                        <a:buNone/>
                      </a:pPr>
                      <a:endParaRPr sz="1900" u="none" strike="noStrike" cap="none"/>
                    </a:p>
                  </a:txBody>
                  <a:tcPr marL="121900" marR="121900" marT="121900" marB="121900"/>
                </a:tc>
                <a:tc>
                  <a:txBody>
                    <a:bodyPr/>
                    <a:lstStyle/>
                    <a:p>
                      <a:pPr marL="0" marR="0" lvl="0" indent="0" algn="l" rtl="0">
                        <a:lnSpc>
                          <a:spcPct val="100000"/>
                        </a:lnSpc>
                        <a:spcBef>
                          <a:spcPts val="0"/>
                        </a:spcBef>
                        <a:spcAft>
                          <a:spcPts val="0"/>
                        </a:spcAft>
                        <a:buClr>
                          <a:srgbClr val="000000"/>
                        </a:buClr>
                        <a:buSzPts val="1400"/>
                        <a:buFont typeface="Arial"/>
                        <a:buNone/>
                      </a:pPr>
                      <a:r>
                        <a:rPr lang="en-GB" sz="1900" u="none" strike="noStrike" cap="none"/>
                        <a:t>2018</a:t>
                      </a:r>
                      <a:endParaRPr sz="1900" u="none" strike="noStrike" cap="none"/>
                    </a:p>
                  </a:txBody>
                  <a:tcPr marL="121900" marR="121900" marT="121900" marB="121900"/>
                </a:tc>
                <a:extLst>
                  <a:ext uri="{0D108BD9-81ED-4DB2-BD59-A6C34878D82A}">
                    <a16:rowId xmlns:a16="http://schemas.microsoft.com/office/drawing/2014/main" val="10000"/>
                  </a:ext>
                </a:extLst>
              </a:tr>
              <a:tr h="4511000">
                <a:tc>
                  <a:txBody>
                    <a:bodyPr/>
                    <a:lstStyle/>
                    <a:p>
                      <a:pPr marL="0" marR="0" lvl="0" indent="0" algn="l" rtl="0">
                        <a:lnSpc>
                          <a:spcPct val="100000"/>
                        </a:lnSpc>
                        <a:spcBef>
                          <a:spcPts val="0"/>
                        </a:spcBef>
                        <a:spcAft>
                          <a:spcPts val="0"/>
                        </a:spcAft>
                        <a:buClr>
                          <a:srgbClr val="000000"/>
                        </a:buClr>
                        <a:buSzPts val="1100"/>
                        <a:buFont typeface="Arial"/>
                        <a:buNone/>
                      </a:pPr>
                      <a:r>
                        <a:rPr lang="en-GB" sz="1900" u="none" strike="noStrike" cap="none"/>
                        <a:t>In my opinion , the examination is very important to evaluate the individual but its relevance to today's society, </a:t>
                      </a:r>
                      <a:r>
                        <a:rPr lang="en-GB" sz="1900" u="none" strike="noStrike" cap="none">
                          <a:highlight>
                            <a:srgbClr val="FFFF00"/>
                          </a:highlight>
                        </a:rPr>
                        <a:t>there are limitations</a:t>
                      </a:r>
                      <a:r>
                        <a:rPr lang="en-GB" sz="1900" u="none" strike="noStrike" cap="none"/>
                        <a:t>. </a:t>
                      </a:r>
                      <a:r>
                        <a:rPr lang="en-GB" sz="1900" u="none" strike="noStrike" cap="none">
                          <a:highlight>
                            <a:srgbClr val="FFFF00"/>
                          </a:highlight>
                        </a:rPr>
                        <a:t>Early age</a:t>
                      </a:r>
                      <a:r>
                        <a:rPr lang="en-GB" sz="1900" u="none" strike="noStrike" cap="none"/>
                        <a:t> , the students were taught to learn in order to achieve excellent results by their parents , but in reality, </a:t>
                      </a:r>
                      <a:r>
                        <a:rPr lang="en-GB" sz="1900" u="none" strike="noStrike" cap="none">
                          <a:highlight>
                            <a:srgbClr val="FFFF00"/>
                          </a:highlight>
                        </a:rPr>
                        <a:t>not so easy to accept</a:t>
                      </a:r>
                      <a:r>
                        <a:rPr lang="en-GB" sz="1900" u="none" strike="noStrike" cap="none"/>
                        <a:t>. Intelligence or </a:t>
                      </a:r>
                      <a:r>
                        <a:rPr lang="en-GB" sz="1900" u="none" strike="noStrike" cap="none">
                          <a:highlight>
                            <a:srgbClr val="FFFF00"/>
                          </a:highlight>
                        </a:rPr>
                        <a:t>excellence of a person</a:t>
                      </a:r>
                      <a:r>
                        <a:rPr lang="en-GB" sz="1900" u="none" strike="noStrike" cap="none"/>
                        <a:t> can not be assessed through exams. Activities such as </a:t>
                      </a:r>
                      <a:r>
                        <a:rPr lang="en-GB" sz="1900" u="none" strike="noStrike" cap="none">
                          <a:highlight>
                            <a:srgbClr val="FFFF00"/>
                          </a:highlight>
                        </a:rPr>
                        <a:t>off-site</a:t>
                      </a:r>
                      <a:r>
                        <a:rPr lang="en-GB" sz="1900" u="none" strike="noStrike" cap="none"/>
                        <a:t> is very dominant and </a:t>
                      </a:r>
                      <a:r>
                        <a:rPr lang="en-GB" sz="1900" u="none" strike="noStrike" cap="none">
                          <a:highlight>
                            <a:srgbClr val="FFFF00"/>
                          </a:highlight>
                        </a:rPr>
                        <a:t>practical lessons for the students to learn something </a:t>
                      </a:r>
                      <a:r>
                        <a:rPr lang="en-GB" sz="1900" u="none" strike="noStrike" cap="none"/>
                        <a:t>. Such evaluation also plays an important role in testing and evaluation of students' skills . Activities that stimulate the minds of students can teach them to be critical and </a:t>
                      </a:r>
                      <a:r>
                        <a:rPr lang="en-GB" sz="1900" u="none" strike="noStrike" cap="none">
                          <a:highlight>
                            <a:srgbClr val="FFFF00"/>
                          </a:highlight>
                        </a:rPr>
                        <a:t>creative thinking </a:t>
                      </a:r>
                      <a:r>
                        <a:rPr lang="en-GB" sz="1900" u="none" strike="noStrike" cap="none"/>
                        <a:t>. The only school -based learning in the classroom and </a:t>
                      </a:r>
                      <a:r>
                        <a:rPr lang="en-GB" sz="1900" u="none" strike="noStrike" cap="none">
                          <a:highlight>
                            <a:srgbClr val="FFFF00"/>
                          </a:highlight>
                        </a:rPr>
                        <a:t>on </a:t>
                      </a:r>
                      <a:r>
                        <a:rPr lang="en-GB" sz="1900" u="none" strike="noStrike" cap="none"/>
                        <a:t>exams memory , will only make the learning process </a:t>
                      </a:r>
                      <a:r>
                        <a:rPr lang="en-GB" sz="1900" u="none" strike="noStrike" cap="none">
                          <a:highlight>
                            <a:srgbClr val="FFFF00"/>
                          </a:highlight>
                        </a:rPr>
                        <a:t>is not very</a:t>
                      </a:r>
                      <a:r>
                        <a:rPr lang="en-GB" sz="1900" u="none" strike="noStrike" cap="none"/>
                        <a:t> efficient </a:t>
                      </a:r>
                      <a:r>
                        <a:rPr lang="en-GB" sz="1900" u="none" strike="noStrike" cap="none">
                          <a:highlight>
                            <a:srgbClr val="FFFF00"/>
                          </a:highlight>
                        </a:rPr>
                        <a:t>and </a:t>
                      </a:r>
                      <a:r>
                        <a:rPr lang="en-GB" sz="1900" u="none" strike="noStrike" cap="none"/>
                        <a:t>effective </a:t>
                      </a:r>
                      <a:endParaRPr sz="1900" u="none" strike="noStrike" cap="none"/>
                    </a:p>
                  </a:txBody>
                  <a:tcPr marL="121900" marR="121900" marT="121900" marB="121900"/>
                </a:tc>
                <a:tc>
                  <a:txBody>
                    <a:bodyPr/>
                    <a:lstStyle/>
                    <a:p>
                      <a:pPr marL="0" marR="0" lvl="0" indent="0" algn="l" rtl="0">
                        <a:lnSpc>
                          <a:spcPct val="100000"/>
                        </a:lnSpc>
                        <a:spcBef>
                          <a:spcPts val="0"/>
                        </a:spcBef>
                        <a:spcAft>
                          <a:spcPts val="0"/>
                        </a:spcAft>
                        <a:buClr>
                          <a:srgbClr val="000000"/>
                        </a:buClr>
                        <a:buSzPts val="1400"/>
                        <a:buFont typeface="Arial"/>
                        <a:buNone/>
                      </a:pPr>
                      <a:r>
                        <a:rPr lang="en-GB" sz="1900" u="none" strike="noStrike" cap="none"/>
                        <a:t>In my opinion, the exam is very important to assess a person but its relevance to society now has its limit. Since childhood, students have been taught to learn to </a:t>
                      </a:r>
                      <a:r>
                        <a:rPr lang="en-GB" sz="1900" u="none" strike="noStrike" cap="none">
                          <a:highlight>
                            <a:srgbClr val="FFFF00"/>
                          </a:highlight>
                        </a:rPr>
                        <a:t>achieve brilliant decisions</a:t>
                      </a:r>
                      <a:r>
                        <a:rPr lang="en-GB" sz="1900" u="none" strike="noStrike" cap="none"/>
                        <a:t> by their parents, but the reality is not so easy to accept. The skill or excellence of a person can not be evaluated by examination only. Activities such as out-of-school and practical sites are very </a:t>
                      </a:r>
                      <a:r>
                        <a:rPr lang="en-GB" sz="1900" u="none" strike="noStrike" cap="none">
                          <a:highlight>
                            <a:srgbClr val="FFFF00"/>
                          </a:highlight>
                        </a:rPr>
                        <a:t>dominant </a:t>
                      </a:r>
                      <a:r>
                        <a:rPr lang="en-GB" sz="1900" u="none" strike="noStrike" cap="none"/>
                        <a:t>for students to learn something. Such assessments also play an important role in testing and assessing the skills of students. Activities that stimulate the minds of the students can teach them to be critical and creative. Schools that are based only on classroom learning and memory-based examinations will only make the learning process less efficient and effective.</a:t>
                      </a:r>
                      <a:endParaRPr sz="1900" u="none" strike="noStrike" cap="none"/>
                    </a:p>
                  </a:txBody>
                  <a:tcPr marL="121900" marR="121900" marT="121900" marB="121900"/>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079003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418A3-1989-4AA2-B5DC-BAB2302A6BD7}"/>
              </a:ext>
            </a:extLst>
          </p:cNvPr>
          <p:cNvSpPr>
            <a:spLocks noGrp="1"/>
          </p:cNvSpPr>
          <p:nvPr>
            <p:ph type="title"/>
          </p:nvPr>
        </p:nvSpPr>
        <p:spPr/>
        <p:txBody>
          <a:bodyPr/>
          <a:lstStyle/>
          <a:p>
            <a:r>
              <a:rPr lang="en-GB" dirty="0"/>
              <a:t>This raises questions over</a:t>
            </a:r>
          </a:p>
        </p:txBody>
      </p:sp>
      <p:sp>
        <p:nvSpPr>
          <p:cNvPr id="3" name="Content Placeholder 2">
            <a:extLst>
              <a:ext uri="{FF2B5EF4-FFF2-40B4-BE49-F238E27FC236}">
                <a16:creationId xmlns:a16="http://schemas.microsoft.com/office/drawing/2014/main" id="{A1A5FCBA-69FB-4927-95E1-E87B26705A54}"/>
              </a:ext>
            </a:extLst>
          </p:cNvPr>
          <p:cNvSpPr>
            <a:spLocks noGrp="1"/>
          </p:cNvSpPr>
          <p:nvPr>
            <p:ph idx="1"/>
          </p:nvPr>
        </p:nvSpPr>
        <p:spPr/>
        <p:txBody>
          <a:bodyPr/>
          <a:lstStyle/>
          <a:p>
            <a:pPr eaLnBrk="0" fontAlgn="base" hangingPunct="0">
              <a:lnSpc>
                <a:spcPct val="100000"/>
              </a:lnSpc>
              <a:spcBef>
                <a:spcPct val="0"/>
              </a:spcBef>
              <a:spcAft>
                <a:spcPct val="0"/>
              </a:spcAft>
            </a:pPr>
            <a:r>
              <a:rPr lang="en-US" altLang="en-US" dirty="0">
                <a:latin typeface="Arial" panose="020B0604020202020204" pitchFamily="34" charset="0"/>
              </a:rPr>
              <a:t>The need for/role of EAP</a:t>
            </a:r>
          </a:p>
          <a:p>
            <a:pPr eaLnBrk="0" fontAlgn="base" hangingPunct="0">
              <a:lnSpc>
                <a:spcPct val="100000"/>
              </a:lnSpc>
              <a:spcBef>
                <a:spcPct val="0"/>
              </a:spcBef>
              <a:spcAft>
                <a:spcPct val="0"/>
              </a:spcAft>
            </a:pPr>
            <a:r>
              <a:rPr lang="en-US" altLang="en-US" dirty="0">
                <a:latin typeface="Arial" panose="020B0604020202020204" pitchFamily="34" charset="0"/>
              </a:rPr>
              <a:t>The place of language competence</a:t>
            </a:r>
          </a:p>
          <a:p>
            <a:pPr eaLnBrk="0" fontAlgn="base" hangingPunct="0">
              <a:lnSpc>
                <a:spcPct val="100000"/>
              </a:lnSpc>
              <a:spcBef>
                <a:spcPct val="0"/>
              </a:spcBef>
              <a:spcAft>
                <a:spcPct val="0"/>
              </a:spcAft>
            </a:pPr>
            <a:r>
              <a:rPr lang="en-US" altLang="en-US" dirty="0">
                <a:latin typeface="Arial" panose="020B0604020202020204" pitchFamily="34" charset="0"/>
              </a:rPr>
              <a:t>Literacy (academic &amp; digital)</a:t>
            </a:r>
          </a:p>
        </p:txBody>
      </p:sp>
    </p:spTree>
    <p:extLst>
      <p:ext uri="{BB962C8B-B14F-4D97-AF65-F5344CB8AC3E}">
        <p14:creationId xmlns:p14="http://schemas.microsoft.com/office/powerpoint/2010/main" val="2795035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603" y="225306"/>
            <a:ext cx="11360800" cy="763600"/>
          </a:xfrm>
        </p:spPr>
        <p:txBody>
          <a:bodyPr>
            <a:normAutofit fontScale="90000"/>
          </a:bodyPr>
          <a:lstStyle/>
          <a:p>
            <a:r>
              <a:rPr lang="en-GB" dirty="0"/>
              <a:t>Digital Literacies in HE </a:t>
            </a:r>
            <a:r>
              <a:rPr lang="en-GB" sz="3100" dirty="0"/>
              <a:t>(JISC, 2015)</a:t>
            </a:r>
          </a:p>
        </p:txBody>
      </p:sp>
      <p:pic>
        <p:nvPicPr>
          <p:cNvPr id="1026" name="Picture 2" descr="https://www.jisc.ac.uk/sites/default/files/digital-capability-model-wide_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63650" y="930395"/>
            <a:ext cx="8572500" cy="51339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92595" y="6337540"/>
            <a:ext cx="11224310" cy="369332"/>
          </a:xfrm>
          <a:prstGeom prst="rect">
            <a:avLst/>
          </a:prstGeom>
          <a:noFill/>
        </p:spPr>
        <p:txBody>
          <a:bodyPr wrap="square" rtlCol="0">
            <a:spAutoFit/>
          </a:bodyPr>
          <a:lstStyle/>
          <a:p>
            <a:r>
              <a:rPr lang="en-GB" dirty="0"/>
              <a:t>JISC, 2015 </a:t>
            </a:r>
            <a:r>
              <a:rPr lang="en-GB" dirty="0">
                <a:hlinkClick r:id="rId4"/>
              </a:rPr>
              <a:t>https://www.jisc.ac.uk/guides/developing-students-digital-literacy</a:t>
            </a:r>
            <a:endParaRPr lang="en-GB" dirty="0"/>
          </a:p>
        </p:txBody>
      </p:sp>
      <p:sp>
        <p:nvSpPr>
          <p:cNvPr id="5" name="TextBox 4"/>
          <p:cNvSpPr txBox="1"/>
          <p:nvPr/>
        </p:nvSpPr>
        <p:spPr>
          <a:xfrm>
            <a:off x="649857" y="1800045"/>
            <a:ext cx="4514490" cy="523220"/>
          </a:xfrm>
          <a:prstGeom prst="rect">
            <a:avLst/>
          </a:prstGeom>
          <a:noFill/>
        </p:spPr>
        <p:txBody>
          <a:bodyPr wrap="square" rtlCol="0">
            <a:spAutoFit/>
          </a:bodyPr>
          <a:lstStyle/>
          <a:p>
            <a:r>
              <a:rPr lang="en-GB" sz="2800" dirty="0"/>
              <a:t>Recognised, but incomplete?</a:t>
            </a:r>
          </a:p>
        </p:txBody>
      </p:sp>
    </p:spTree>
    <p:extLst>
      <p:ext uri="{BB962C8B-B14F-4D97-AF65-F5344CB8AC3E}">
        <p14:creationId xmlns:p14="http://schemas.microsoft.com/office/powerpoint/2010/main" val="199427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600" y="282816"/>
            <a:ext cx="11557864" cy="763600"/>
          </a:xfrm>
        </p:spPr>
        <p:txBody>
          <a:bodyPr>
            <a:normAutofit/>
          </a:bodyPr>
          <a:lstStyle/>
          <a:p>
            <a:r>
              <a:rPr lang="en-GB" sz="3600" dirty="0"/>
              <a:t>Enter Machine Translation Literacy (</a:t>
            </a:r>
            <a:r>
              <a:rPr lang="en-GB" sz="3600" dirty="0" err="1"/>
              <a:t>Bowker</a:t>
            </a:r>
            <a:r>
              <a:rPr lang="en-GB" sz="3600" dirty="0"/>
              <a:t> &amp; </a:t>
            </a:r>
            <a:r>
              <a:rPr lang="en-GB" sz="3600" dirty="0" err="1"/>
              <a:t>Ciro</a:t>
            </a:r>
            <a:r>
              <a:rPr lang="en-GB" sz="3600" dirty="0"/>
              <a:t>, 2019)</a:t>
            </a:r>
          </a:p>
        </p:txBody>
      </p:sp>
      <p:sp>
        <p:nvSpPr>
          <p:cNvPr id="3" name="Text Placeholder 2"/>
          <p:cNvSpPr>
            <a:spLocks noGrp="1"/>
          </p:cNvSpPr>
          <p:nvPr>
            <p:ph type="body" idx="1"/>
          </p:nvPr>
        </p:nvSpPr>
        <p:spPr>
          <a:xfrm>
            <a:off x="415600" y="1235844"/>
            <a:ext cx="11360800" cy="4855989"/>
          </a:xfrm>
        </p:spPr>
        <p:txBody>
          <a:bodyPr>
            <a:normAutofit fontScale="92500" lnSpcReduction="20000"/>
          </a:bodyPr>
          <a:lstStyle/>
          <a:p>
            <a:pPr marL="608965" indent="-456565"/>
            <a:r>
              <a:rPr lang="en-GB" dirty="0"/>
              <a:t>Awareness, awareness, awareness</a:t>
            </a:r>
            <a:endParaRPr lang="en-US"/>
          </a:p>
          <a:p>
            <a:pPr marL="608965" indent="-456565"/>
            <a:r>
              <a:rPr lang="en-GB" dirty="0"/>
              <a:t>What MT does</a:t>
            </a:r>
            <a:endParaRPr lang="en-GB" dirty="0">
              <a:cs typeface="Calibri"/>
            </a:endParaRPr>
          </a:p>
          <a:p>
            <a:pPr marL="1218565" lvl="1" indent="-422910"/>
            <a:r>
              <a:rPr lang="en-GB" dirty="0"/>
              <a:t>What it can do</a:t>
            </a:r>
            <a:endParaRPr lang="en-GB" dirty="0">
              <a:cs typeface="Calibri" panose="020F0502020204030204"/>
            </a:endParaRPr>
          </a:p>
          <a:p>
            <a:pPr marL="1218565" lvl="1" indent="-422910"/>
            <a:r>
              <a:rPr lang="en-GB" dirty="0"/>
              <a:t>What it can’t do</a:t>
            </a:r>
            <a:endParaRPr lang="en-GB" dirty="0">
              <a:cs typeface="Calibri" panose="020F0502020204030204"/>
            </a:endParaRPr>
          </a:p>
          <a:p>
            <a:pPr marL="1218565" lvl="1" indent="-422910"/>
            <a:r>
              <a:rPr lang="en-GB" dirty="0"/>
              <a:t>What it should/should not be used for</a:t>
            </a:r>
            <a:endParaRPr lang="en-GB" dirty="0">
              <a:cs typeface="Calibri" panose="020F0502020204030204"/>
            </a:endParaRPr>
          </a:p>
          <a:p>
            <a:pPr marL="608965" indent="-456565"/>
            <a:r>
              <a:rPr lang="en-GB" dirty="0"/>
              <a:t>The machine as facilitator</a:t>
            </a:r>
            <a:endParaRPr lang="en-GB" dirty="0">
              <a:cs typeface="Calibri" panose="020F0502020204030204"/>
            </a:endParaRPr>
          </a:p>
          <a:p>
            <a:pPr marL="1218565" lvl="1" indent="-422910"/>
            <a:r>
              <a:rPr lang="en-GB" dirty="0"/>
              <a:t>Accepting the incursion of the technology, but working with it, not against it</a:t>
            </a:r>
            <a:endParaRPr lang="en-GB" dirty="0">
              <a:cs typeface="Calibri" panose="020F0502020204030204"/>
            </a:endParaRPr>
          </a:p>
          <a:p>
            <a:pPr marL="1218565" lvl="1" indent="-422910"/>
            <a:r>
              <a:rPr lang="en-GB" dirty="0"/>
              <a:t>Working </a:t>
            </a:r>
            <a:r>
              <a:rPr lang="en-GB" i="1" dirty="0"/>
              <a:t>with</a:t>
            </a:r>
            <a:r>
              <a:rPr lang="en-GB" dirty="0"/>
              <a:t> it, not using it as a replacement for communication skills, but as facilitator for communication</a:t>
            </a:r>
            <a:endParaRPr lang="en-GB" dirty="0">
              <a:cs typeface="Calibri"/>
            </a:endParaRPr>
          </a:p>
        </p:txBody>
      </p:sp>
    </p:spTree>
    <p:extLst>
      <p:ext uri="{BB962C8B-B14F-4D97-AF65-F5344CB8AC3E}">
        <p14:creationId xmlns:p14="http://schemas.microsoft.com/office/powerpoint/2010/main" val="1227244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dirty="0"/>
              <a:t>10 Guidelines for MT-friendly writing</a:t>
            </a:r>
            <a:endParaRPr lang="en-GB" sz="3200" dirty="0">
              <a:cs typeface="Calibri Light"/>
            </a:endParaRPr>
          </a:p>
        </p:txBody>
      </p:sp>
      <p:sp>
        <p:nvSpPr>
          <p:cNvPr id="5" name="Content Placeholder 4"/>
          <p:cNvSpPr>
            <a:spLocks noGrp="1"/>
          </p:cNvSpPr>
          <p:nvPr>
            <p:ph idx="1"/>
          </p:nvPr>
        </p:nvSpPr>
        <p:spPr>
          <a:xfrm>
            <a:off x="838200" y="1553250"/>
            <a:ext cx="10515600" cy="4351338"/>
          </a:xfrm>
        </p:spPr>
        <p:txBody>
          <a:bodyPr/>
          <a:lstStyle/>
          <a:p>
            <a:endParaRPr lang="en-GB"/>
          </a:p>
        </p:txBody>
      </p:sp>
      <p:graphicFrame>
        <p:nvGraphicFramePr>
          <p:cNvPr id="4" name="Table 3"/>
          <p:cNvGraphicFramePr>
            <a:graphicFrameLocks noGrp="1"/>
          </p:cNvGraphicFramePr>
          <p:nvPr>
            <p:extLst>
              <p:ext uri="{D42A27DB-BD31-4B8C-83A1-F6EECF244321}">
                <p14:modId xmlns:p14="http://schemas.microsoft.com/office/powerpoint/2010/main" val="1279935587"/>
              </p:ext>
            </p:extLst>
          </p:nvPr>
        </p:nvGraphicFramePr>
        <p:xfrm>
          <a:off x="838200" y="1508760"/>
          <a:ext cx="10527184" cy="4429404"/>
        </p:xfrm>
        <a:graphic>
          <a:graphicData uri="http://schemas.openxmlformats.org/drawingml/2006/table">
            <a:tbl>
              <a:tblPr>
                <a:tableStyleId>{073A0DAA-6AF3-43AB-8588-CEC1D06C72B9}</a:tableStyleId>
              </a:tblPr>
              <a:tblGrid>
                <a:gridCol w="10527184">
                  <a:extLst>
                    <a:ext uri="{9D8B030D-6E8A-4147-A177-3AD203B41FA5}">
                      <a16:colId xmlns:a16="http://schemas.microsoft.com/office/drawing/2014/main" val="376796553"/>
                    </a:ext>
                  </a:extLst>
                </a:gridCol>
              </a:tblGrid>
              <a:tr h="583144">
                <a:tc>
                  <a:txBody>
                    <a:bodyPr/>
                    <a:lstStyle/>
                    <a:p>
                      <a:pPr lvl="0">
                        <a:buNone/>
                      </a:pPr>
                      <a:r>
                        <a:rPr lang="en-GB" sz="1800" b="0" i="0" u="none" strike="noStrike" noProof="0" dirty="0">
                          <a:latin typeface="Calibri Light"/>
                        </a:rPr>
                        <a:t>Bowker &amp; Ciro, 2019</a:t>
                      </a:r>
                      <a:endParaRPr lang="en-US" dirty="0"/>
                    </a:p>
                  </a:txBody>
                  <a:tcPr/>
                </a:tc>
                <a:extLst>
                  <a:ext uri="{0D108BD9-81ED-4DB2-BD59-A6C34878D82A}">
                    <a16:rowId xmlns:a16="http://schemas.microsoft.com/office/drawing/2014/main" val="2675973641"/>
                  </a:ext>
                </a:extLst>
              </a:tr>
              <a:tr h="384626">
                <a:tc>
                  <a:txBody>
                    <a:bodyPr/>
                    <a:lstStyle/>
                    <a:p>
                      <a:pPr marL="0" indent="0">
                        <a:buNone/>
                      </a:pPr>
                      <a:r>
                        <a:rPr lang="en-GB" b="1" dirty="0"/>
                        <a:t>1. Use short sentences </a:t>
                      </a:r>
                    </a:p>
                  </a:txBody>
                  <a:tcPr/>
                </a:tc>
                <a:extLst>
                  <a:ext uri="{0D108BD9-81ED-4DB2-BD59-A6C34878D82A}">
                    <a16:rowId xmlns:a16="http://schemas.microsoft.com/office/drawing/2014/main" val="1243986374"/>
                  </a:ext>
                </a:extLst>
              </a:tr>
              <a:tr h="384626">
                <a:tc>
                  <a:txBody>
                    <a:bodyPr/>
                    <a:lstStyle/>
                    <a:p>
                      <a:pPr marL="0" indent="0">
                        <a:buNone/>
                      </a:pPr>
                      <a:r>
                        <a:rPr lang="en-GB" b="1" dirty="0"/>
                        <a:t>2. Use the active voice rather than the passive voice </a:t>
                      </a:r>
                    </a:p>
                  </a:txBody>
                  <a:tcPr/>
                </a:tc>
                <a:extLst>
                  <a:ext uri="{0D108BD9-81ED-4DB2-BD59-A6C34878D82A}">
                    <a16:rowId xmlns:a16="http://schemas.microsoft.com/office/drawing/2014/main" val="1385029101"/>
                  </a:ext>
                </a:extLst>
              </a:tr>
              <a:tr h="384626">
                <a:tc>
                  <a:txBody>
                    <a:bodyPr/>
                    <a:lstStyle/>
                    <a:p>
                      <a:pPr marL="0" indent="0">
                        <a:buNone/>
                      </a:pPr>
                      <a:r>
                        <a:rPr lang="en-GB" b="1" dirty="0"/>
                        <a:t>3. Avoid long noun strings &amp; modifier stacks </a:t>
                      </a:r>
                    </a:p>
                  </a:txBody>
                  <a:tcPr/>
                </a:tc>
                <a:extLst>
                  <a:ext uri="{0D108BD9-81ED-4DB2-BD59-A6C34878D82A}">
                    <a16:rowId xmlns:a16="http://schemas.microsoft.com/office/drawing/2014/main" val="3855298487"/>
                  </a:ext>
                </a:extLst>
              </a:tr>
              <a:tr h="384626">
                <a:tc>
                  <a:txBody>
                    <a:bodyPr/>
                    <a:lstStyle/>
                    <a:p>
                      <a:pPr marL="0" indent="0">
                        <a:buNone/>
                      </a:pPr>
                      <a:r>
                        <a:rPr lang="en-GB" dirty="0"/>
                        <a:t>4. Use relative pronouns such as ‘that’ &amp; ‘which’ </a:t>
                      </a:r>
                    </a:p>
                  </a:txBody>
                  <a:tcPr/>
                </a:tc>
                <a:extLst>
                  <a:ext uri="{0D108BD9-81ED-4DB2-BD59-A6C34878D82A}">
                    <a16:rowId xmlns:a16="http://schemas.microsoft.com/office/drawing/2014/main" val="69825263"/>
                  </a:ext>
                </a:extLst>
              </a:tr>
              <a:tr h="384626">
                <a:tc>
                  <a:txBody>
                    <a:bodyPr/>
                    <a:lstStyle/>
                    <a:p>
                      <a:pPr marL="0" indent="0">
                        <a:buNone/>
                      </a:pPr>
                      <a:r>
                        <a:rPr lang="en-GB" dirty="0"/>
                        <a:t>5. Avoid wordiness </a:t>
                      </a:r>
                    </a:p>
                  </a:txBody>
                  <a:tcPr/>
                </a:tc>
                <a:extLst>
                  <a:ext uri="{0D108BD9-81ED-4DB2-BD59-A6C34878D82A}">
                    <a16:rowId xmlns:a16="http://schemas.microsoft.com/office/drawing/2014/main" val="1218490477"/>
                  </a:ext>
                </a:extLst>
              </a:tr>
              <a:tr h="384626">
                <a:tc>
                  <a:txBody>
                    <a:bodyPr/>
                    <a:lstStyle/>
                    <a:p>
                      <a:pPr marL="0" indent="0">
                        <a:buNone/>
                      </a:pPr>
                      <a:r>
                        <a:rPr lang="en-GB" dirty="0"/>
                        <a:t>6. Use nouns instead of personal pronouns </a:t>
                      </a:r>
                    </a:p>
                  </a:txBody>
                  <a:tcPr/>
                </a:tc>
                <a:extLst>
                  <a:ext uri="{0D108BD9-81ED-4DB2-BD59-A6C34878D82A}">
                    <a16:rowId xmlns:a16="http://schemas.microsoft.com/office/drawing/2014/main" val="1214776608"/>
                  </a:ext>
                </a:extLst>
              </a:tr>
              <a:tr h="384626">
                <a:tc>
                  <a:txBody>
                    <a:bodyPr/>
                    <a:lstStyle/>
                    <a:p>
                      <a:pPr marL="0" indent="0">
                        <a:buNone/>
                      </a:pPr>
                      <a:r>
                        <a:rPr lang="en-GB" dirty="0"/>
                        <a:t>7. Use terminology consistently </a:t>
                      </a:r>
                    </a:p>
                  </a:txBody>
                  <a:tcPr/>
                </a:tc>
                <a:extLst>
                  <a:ext uri="{0D108BD9-81ED-4DB2-BD59-A6C34878D82A}">
                    <a16:rowId xmlns:a16="http://schemas.microsoft.com/office/drawing/2014/main" val="865455199"/>
                  </a:ext>
                </a:extLst>
              </a:tr>
              <a:tr h="384626">
                <a:tc>
                  <a:txBody>
                    <a:bodyPr/>
                    <a:lstStyle/>
                    <a:p>
                      <a:pPr marL="0" indent="0">
                        <a:buNone/>
                      </a:pPr>
                      <a:r>
                        <a:rPr lang="en-GB" b="1" dirty="0"/>
                        <a:t>8. Choose unambiguous words </a:t>
                      </a:r>
                    </a:p>
                  </a:txBody>
                  <a:tcPr/>
                </a:tc>
                <a:extLst>
                  <a:ext uri="{0D108BD9-81ED-4DB2-BD59-A6C34878D82A}">
                    <a16:rowId xmlns:a16="http://schemas.microsoft.com/office/drawing/2014/main" val="964728569"/>
                  </a:ext>
                </a:extLst>
              </a:tr>
              <a:tr h="384626">
                <a:tc>
                  <a:txBody>
                    <a:bodyPr/>
                    <a:lstStyle/>
                    <a:p>
                      <a:pPr marL="0" indent="0">
                        <a:buNone/>
                      </a:pPr>
                      <a:r>
                        <a:rPr lang="en-GB" b="1" dirty="0"/>
                        <a:t>9. Avoid abbreviated forms </a:t>
                      </a:r>
                    </a:p>
                  </a:txBody>
                  <a:tcPr/>
                </a:tc>
                <a:extLst>
                  <a:ext uri="{0D108BD9-81ED-4DB2-BD59-A6C34878D82A}">
                    <a16:rowId xmlns:a16="http://schemas.microsoft.com/office/drawing/2014/main" val="2385628355"/>
                  </a:ext>
                </a:extLst>
              </a:tr>
              <a:tr h="384626">
                <a:tc>
                  <a:txBody>
                    <a:bodyPr/>
                    <a:lstStyle/>
                    <a:p>
                      <a:pPr marL="0" indent="0">
                        <a:buNone/>
                      </a:pPr>
                      <a:r>
                        <a:rPr lang="en-GB" b="1" dirty="0"/>
                        <a:t>10. Avoid idiomatic expressions</a:t>
                      </a:r>
                      <a:r>
                        <a:rPr lang="en-GB" dirty="0"/>
                        <a:t>, humour &amp; cultural references </a:t>
                      </a:r>
                    </a:p>
                  </a:txBody>
                  <a:tcPr/>
                </a:tc>
                <a:extLst>
                  <a:ext uri="{0D108BD9-81ED-4DB2-BD59-A6C34878D82A}">
                    <a16:rowId xmlns:a16="http://schemas.microsoft.com/office/drawing/2014/main" val="3089681275"/>
                  </a:ext>
                </a:extLst>
              </a:tr>
            </a:tbl>
          </a:graphicData>
        </a:graphic>
      </p:graphicFrame>
    </p:spTree>
    <p:extLst>
      <p:ext uri="{BB962C8B-B14F-4D97-AF65-F5344CB8AC3E}">
        <p14:creationId xmlns:p14="http://schemas.microsoft.com/office/powerpoint/2010/main" val="22751229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59205-EE0D-47C9-921D-8BEEB09DE659}"/>
              </a:ext>
            </a:extLst>
          </p:cNvPr>
          <p:cNvSpPr>
            <a:spLocks noGrp="1"/>
          </p:cNvSpPr>
          <p:nvPr>
            <p:ph type="title"/>
          </p:nvPr>
        </p:nvSpPr>
        <p:spPr>
          <a:xfrm>
            <a:off x="838200" y="365125"/>
            <a:ext cx="10515600" cy="1061109"/>
          </a:xfrm>
        </p:spPr>
        <p:txBody>
          <a:bodyPr/>
          <a:lstStyle/>
          <a:p>
            <a:r>
              <a:rPr lang="en-GB" dirty="0"/>
              <a:t>Can this be put into practise?</a:t>
            </a:r>
          </a:p>
        </p:txBody>
      </p:sp>
      <p:sp>
        <p:nvSpPr>
          <p:cNvPr id="3" name="Content Placeholder 2">
            <a:extLst>
              <a:ext uri="{FF2B5EF4-FFF2-40B4-BE49-F238E27FC236}">
                <a16:creationId xmlns:a16="http://schemas.microsoft.com/office/drawing/2014/main" id="{CAD1BA3E-93BD-4858-870A-1DEF83E28DD2}"/>
              </a:ext>
            </a:extLst>
          </p:cNvPr>
          <p:cNvSpPr>
            <a:spLocks noGrp="1"/>
          </p:cNvSpPr>
          <p:nvPr>
            <p:ph idx="1"/>
          </p:nvPr>
        </p:nvSpPr>
        <p:spPr/>
        <p:txBody>
          <a:bodyPr>
            <a:normAutofit/>
          </a:bodyPr>
          <a:lstStyle/>
          <a:p>
            <a:pPr marL="0" indent="0">
              <a:buNone/>
            </a:pPr>
            <a:r>
              <a:rPr lang="en-GB" dirty="0"/>
              <a:t>Argumentation is a key requirement of the essay, which is the most common genre that students have to write. However, how argumentation is realised in disciplinary writing is often poorly understood by academic tutors, and therefore not adequately taught to students. This paper presents research into undergraduate students’ concepts of argument when they arrive at university, difficulties they experience with developing arguments in their essays, and the type and quality of instruction they receive.</a:t>
            </a:r>
          </a:p>
          <a:p>
            <a:pPr marL="0" indent="0">
              <a:buNone/>
            </a:pPr>
            <a:endParaRPr lang="en-GB" dirty="0"/>
          </a:p>
          <a:p>
            <a:pPr marL="0" indent="0">
              <a:buNone/>
            </a:pPr>
            <a:r>
              <a:rPr lang="en-GB" sz="2000" dirty="0"/>
              <a:t>(Wingate, 2012)</a:t>
            </a:r>
          </a:p>
          <a:p>
            <a:endParaRPr lang="en-GB" dirty="0"/>
          </a:p>
        </p:txBody>
      </p:sp>
    </p:spTree>
    <p:extLst>
      <p:ext uri="{BB962C8B-B14F-4D97-AF65-F5344CB8AC3E}">
        <p14:creationId xmlns:p14="http://schemas.microsoft.com/office/powerpoint/2010/main" val="23796433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1361</TotalTime>
  <Words>3060</Words>
  <Application>Microsoft Office PowerPoint</Application>
  <PresentationFormat>Widescreen</PresentationFormat>
  <Paragraphs>238</Paragraphs>
  <Slides>23</Slides>
  <Notes>21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Moving the Discussions on Google Translate Forward: </vt:lpstr>
      <vt:lpstr>Outline</vt:lpstr>
      <vt:lpstr>Review of where we are</vt:lpstr>
      <vt:lpstr>Comparison - errors highlighted, student writing</vt:lpstr>
      <vt:lpstr>This raises questions over</vt:lpstr>
      <vt:lpstr>Digital Literacies in HE (JISC, 2015)</vt:lpstr>
      <vt:lpstr>Enter Machine Translation Literacy (Bowker &amp; Ciro, 2019)</vt:lpstr>
      <vt:lpstr>10 Guidelines for MT-friendly writing</vt:lpstr>
      <vt:lpstr>Can this be put into practise?</vt:lpstr>
      <vt:lpstr>Analysis</vt:lpstr>
      <vt:lpstr>Which leaves us with</vt:lpstr>
      <vt:lpstr>PowerPoint Presentation</vt:lpstr>
      <vt:lpstr>Complexity &amp; density</vt:lpstr>
      <vt:lpstr>Simplified (pre-edited)</vt:lpstr>
      <vt:lpstr>Abbreviations, idiomacity &amp; polysemy </vt:lpstr>
      <vt:lpstr>A few changes (pre-edited)</vt:lpstr>
      <vt:lpstr>So...</vt:lpstr>
      <vt:lpstr>A more EAP-focussed model of MT Literacy</vt:lpstr>
      <vt:lpstr>So  - what happens to language competence in EAP?</vt:lpstr>
      <vt:lpstr>In the longer term</vt:lpstr>
      <vt:lpstr>A quick experiment</vt:lpstr>
      <vt:lpstr>Question that need to underpin future discussions…</vt:lpstr>
      <vt:lpstr>References</vt:lpstr>
    </vt:vector>
  </TitlesOfParts>
  <Company>University of Nottingham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Klaus Mundt</dc:creator>
  <cp:lastModifiedBy>Michael Groves</cp:lastModifiedBy>
  <cp:revision>446</cp:revision>
  <dcterms:created xsi:type="dcterms:W3CDTF">2019-10-20T11:09:18Z</dcterms:created>
  <dcterms:modified xsi:type="dcterms:W3CDTF">2019-11-08T07:44:25Z</dcterms:modified>
</cp:coreProperties>
</file>