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Lst>
  <p:notesMasterIdLst>
    <p:notesMasterId r:id="rId15"/>
  </p:notesMasterIdLst>
  <p:handoutMasterIdLst>
    <p:handoutMasterId r:id="rId16"/>
  </p:handoutMasterIdLst>
  <p:sldIdLst>
    <p:sldId id="265" r:id="rId5"/>
    <p:sldId id="273" r:id="rId6"/>
    <p:sldId id="259" r:id="rId7"/>
    <p:sldId id="271" r:id="rId8"/>
    <p:sldId id="266" r:id="rId9"/>
    <p:sldId id="275" r:id="rId10"/>
    <p:sldId id="274" r:id="rId11"/>
    <p:sldId id="272" r:id="rId12"/>
    <p:sldId id="269" r:id="rId13"/>
    <p:sldId id="270" r:id="rId14"/>
  </p:sldIdLst>
  <p:sldSz cx="12192000" cy="6858000"/>
  <p:notesSz cx="6858000" cy="3038475"/>
  <p:embeddedFontLst>
    <p:embeddedFont>
      <p:font typeface="AngsanaUPC" panose="020B0604020202020204" charset="0"/>
      <p:regular r:id="rId17"/>
      <p:bold r:id="rId18"/>
      <p:italic r:id="rId19"/>
      <p:boldItalic r:id="rId20"/>
    </p:embeddedFont>
    <p:embeddedFont>
      <p:font typeface="Effra Bold" panose="020B0803020203020204" pitchFamily="34" charset="0"/>
      <p:bold r:id="rId21"/>
    </p:embeddedFont>
    <p:embeddedFont>
      <p:font typeface="Effra Light" panose="020B0403020203020204" pitchFamily="34" charset="0"/>
      <p:regular r:id="rId22"/>
      <p:italic r:id="rId23"/>
    </p:embeddedFont>
    <p:embeddedFont>
      <p:font typeface="Effra" panose="020B0603020203020204" pitchFamily="34" charset="0"/>
      <p:regular r:id="rId24"/>
      <p:bold r:id="rId25"/>
      <p:italic r:id="rId26"/>
      <p:boldItalic r:id="rId27"/>
    </p:embeddedFont>
    <p:embeddedFont>
      <p:font typeface="Effra Heavy" panose="020B0604020202020204" charset="0"/>
      <p:bold r:id="rId28"/>
      <p:boldItalic r:id="rId29"/>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2E"/>
    <a:srgbClr val="50535A"/>
    <a:srgbClr val="008000"/>
    <a:srgbClr val="FF0000"/>
    <a:srgbClr val="0000FF"/>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FBCE3-EDD6-47BA-8518-CC54CAB1BC85}" v="789" dt="2019-11-08T17:27:11.842"/>
    <p1510:client id="{7DA7FC9C-D88F-48E6-9DB8-B986AAA5E2D1}" v="65" dt="2019-11-09T00:45:40.709"/>
    <p1510:client id="{884E0C13-B72A-4C02-939B-9D79C4C707A0}" v="4" dt="2019-11-08T16:03:47.377"/>
    <p1510:client id="{A77D1D53-5665-4821-A7EE-6E81009C4FAB}" v="307" dt="2019-11-09T00:38:14.333"/>
    <p1510:client id="{E4C00748-E8EA-4CFF-8431-B065CCB5912C}" v="38" dt="2019-11-09T10:33:34.176"/>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081" autoAdjust="0"/>
  </p:normalViewPr>
  <p:slideViewPr>
    <p:cSldViewPr snapToGrid="0">
      <p:cViewPr varScale="1">
        <p:scale>
          <a:sx n="39" d="100"/>
          <a:sy n="39" d="100"/>
        </p:scale>
        <p:origin x="1616" y="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eshi Adachi" userId="517b1f52-0316-4eb6-bf18-b4042414b4f3" providerId="ADAL" clId="{5A1FBCE3-EDD6-47BA-8518-CC54CAB1BC85}"/>
    <pc:docChg chg="undo custSel addSld delSld modSld modMainMaster">
      <pc:chgData name="Takeshi Adachi" userId="517b1f52-0316-4eb6-bf18-b4042414b4f3" providerId="ADAL" clId="{5A1FBCE3-EDD6-47BA-8518-CC54CAB1BC85}" dt="2019-11-08T17:27:11.842" v="3129"/>
      <pc:docMkLst>
        <pc:docMk/>
      </pc:docMkLst>
      <pc:sldChg chg="addSp delSp modSp delAnim modAnim modNotesTx">
        <pc:chgData name="Takeshi Adachi" userId="517b1f52-0316-4eb6-bf18-b4042414b4f3" providerId="ADAL" clId="{5A1FBCE3-EDD6-47BA-8518-CC54CAB1BC85}" dt="2019-11-08T17:27:11.842" v="3129"/>
        <pc:sldMkLst>
          <pc:docMk/>
          <pc:sldMk cId="1493559599" sldId="259"/>
        </pc:sldMkLst>
        <pc:spChg chg="mod">
          <ac:chgData name="Takeshi Adachi" userId="517b1f52-0316-4eb6-bf18-b4042414b4f3" providerId="ADAL" clId="{5A1FBCE3-EDD6-47BA-8518-CC54CAB1BC85}" dt="2019-11-08T16:47:49.148" v="3109" actId="20577"/>
          <ac:spMkLst>
            <pc:docMk/>
            <pc:sldMk cId="1493559599" sldId="259"/>
            <ac:spMk id="2" creationId="{00000000-0000-0000-0000-000000000000}"/>
          </ac:spMkLst>
        </pc:spChg>
        <pc:spChg chg="add del mod">
          <ac:chgData name="Takeshi Adachi" userId="517b1f52-0316-4eb6-bf18-b4042414b4f3" providerId="ADAL" clId="{5A1FBCE3-EDD6-47BA-8518-CC54CAB1BC85}" dt="2019-11-08T14:12:55.573" v="17" actId="20577"/>
          <ac:spMkLst>
            <pc:docMk/>
            <pc:sldMk cId="1493559599" sldId="259"/>
            <ac:spMk id="3" creationId="{00000000-0000-0000-0000-000000000000}"/>
          </ac:spMkLst>
        </pc:spChg>
        <pc:spChg chg="mod">
          <ac:chgData name="Takeshi Adachi" userId="517b1f52-0316-4eb6-bf18-b4042414b4f3" providerId="ADAL" clId="{5A1FBCE3-EDD6-47BA-8518-CC54CAB1BC85}" dt="2019-11-08T14:13:02.452" v="18" actId="1076"/>
          <ac:spMkLst>
            <pc:docMk/>
            <pc:sldMk cId="1493559599" sldId="259"/>
            <ac:spMk id="6" creationId="{64C245E8-0172-4A6F-A710-23EAA54B64EB}"/>
          </ac:spMkLst>
        </pc:spChg>
        <pc:spChg chg="mod">
          <ac:chgData name="Takeshi Adachi" userId="517b1f52-0316-4eb6-bf18-b4042414b4f3" providerId="ADAL" clId="{5A1FBCE3-EDD6-47BA-8518-CC54CAB1BC85}" dt="2019-11-08T14:13:13.159" v="19" actId="1076"/>
          <ac:spMkLst>
            <pc:docMk/>
            <pc:sldMk cId="1493559599" sldId="259"/>
            <ac:spMk id="7" creationId="{0914C74A-3F99-4077-9D1B-58720CC375F8}"/>
          </ac:spMkLst>
        </pc:spChg>
        <pc:spChg chg="add del mod">
          <ac:chgData name="Takeshi Adachi" userId="517b1f52-0316-4eb6-bf18-b4042414b4f3" providerId="ADAL" clId="{5A1FBCE3-EDD6-47BA-8518-CC54CAB1BC85}" dt="2019-11-08T14:12:14.306" v="11" actId="478"/>
          <ac:spMkLst>
            <pc:docMk/>
            <pc:sldMk cId="1493559599" sldId="259"/>
            <ac:spMk id="8" creationId="{0D4A1533-C35A-4FCC-A875-14D71FC384AA}"/>
          </ac:spMkLst>
        </pc:spChg>
        <pc:spChg chg="add mod">
          <ac:chgData name="Takeshi Adachi" userId="517b1f52-0316-4eb6-bf18-b4042414b4f3" providerId="ADAL" clId="{5A1FBCE3-EDD6-47BA-8518-CC54CAB1BC85}" dt="2019-11-08T15:40:08.478" v="2964" actId="164"/>
          <ac:spMkLst>
            <pc:docMk/>
            <pc:sldMk cId="1493559599" sldId="259"/>
            <ac:spMk id="10" creationId="{BEE6F5F2-F6D5-4A5C-A06C-001FA5DB5E70}"/>
          </ac:spMkLst>
        </pc:spChg>
        <pc:spChg chg="add del mod">
          <ac:chgData name="Takeshi Adachi" userId="517b1f52-0316-4eb6-bf18-b4042414b4f3" providerId="ADAL" clId="{5A1FBCE3-EDD6-47BA-8518-CC54CAB1BC85}" dt="2019-11-08T16:47:35.671" v="3092" actId="478"/>
          <ac:spMkLst>
            <pc:docMk/>
            <pc:sldMk cId="1493559599" sldId="259"/>
            <ac:spMk id="12" creationId="{93DE2BC3-C3E5-4D41-BC4E-282DC6796683}"/>
          </ac:spMkLst>
        </pc:spChg>
        <pc:grpChg chg="add mod">
          <ac:chgData name="Takeshi Adachi" userId="517b1f52-0316-4eb6-bf18-b4042414b4f3" providerId="ADAL" clId="{5A1FBCE3-EDD6-47BA-8518-CC54CAB1BC85}" dt="2019-11-08T15:40:08.478" v="2964" actId="164"/>
          <ac:grpSpMkLst>
            <pc:docMk/>
            <pc:sldMk cId="1493559599" sldId="259"/>
            <ac:grpSpMk id="11" creationId="{81701349-80D6-4B12-8CF5-5183728B4F07}"/>
          </ac:grpSpMkLst>
        </pc:grpChg>
        <pc:picChg chg="del mod">
          <ac:chgData name="Takeshi Adachi" userId="517b1f52-0316-4eb6-bf18-b4042414b4f3" providerId="ADAL" clId="{5A1FBCE3-EDD6-47BA-8518-CC54CAB1BC85}" dt="2019-11-08T14:28:59.487" v="726" actId="478"/>
          <ac:picMkLst>
            <pc:docMk/>
            <pc:sldMk cId="1493559599" sldId="259"/>
            <ac:picMk id="5" creationId="{00000000-0000-0000-0000-000000000000}"/>
          </ac:picMkLst>
        </pc:picChg>
        <pc:picChg chg="add mod modCrop">
          <ac:chgData name="Takeshi Adachi" userId="517b1f52-0316-4eb6-bf18-b4042414b4f3" providerId="ADAL" clId="{5A1FBCE3-EDD6-47BA-8518-CC54CAB1BC85}" dt="2019-11-08T15:40:08.478" v="2964" actId="164"/>
          <ac:picMkLst>
            <pc:docMk/>
            <pc:sldMk cId="1493559599" sldId="259"/>
            <ac:picMk id="9" creationId="{2043CF7E-7EDD-4B46-AC35-6A152F36C5B9}"/>
          </ac:picMkLst>
        </pc:picChg>
      </pc:sldChg>
      <pc:sldChg chg="addSp delSp modSp">
        <pc:chgData name="Takeshi Adachi" userId="517b1f52-0316-4eb6-bf18-b4042414b4f3" providerId="ADAL" clId="{5A1FBCE3-EDD6-47BA-8518-CC54CAB1BC85}" dt="2019-11-08T15:54:25.662" v="3024" actId="1076"/>
        <pc:sldMkLst>
          <pc:docMk/>
          <pc:sldMk cId="94167045" sldId="265"/>
        </pc:sldMkLst>
        <pc:spChg chg="add mod">
          <ac:chgData name="Takeshi Adachi" userId="517b1f52-0316-4eb6-bf18-b4042414b4f3" providerId="ADAL" clId="{5A1FBCE3-EDD6-47BA-8518-CC54CAB1BC85}" dt="2019-11-08T15:54:25.662" v="3024" actId="1076"/>
          <ac:spMkLst>
            <pc:docMk/>
            <pc:sldMk cId="94167045" sldId="265"/>
            <ac:spMk id="8" creationId="{50EFB6A2-8680-4C85-8DE3-885D2934CCDB}"/>
          </ac:spMkLst>
        </pc:spChg>
        <pc:spChg chg="add mod">
          <ac:chgData name="Takeshi Adachi" userId="517b1f52-0316-4eb6-bf18-b4042414b4f3" providerId="ADAL" clId="{5A1FBCE3-EDD6-47BA-8518-CC54CAB1BC85}" dt="2019-11-08T15:54:05.209" v="3022" actId="207"/>
          <ac:spMkLst>
            <pc:docMk/>
            <pc:sldMk cId="94167045" sldId="265"/>
            <ac:spMk id="12" creationId="{143C487D-BA86-4ADE-83C5-AF989FF252DD}"/>
          </ac:spMkLst>
        </pc:spChg>
        <pc:picChg chg="add del mod">
          <ac:chgData name="Takeshi Adachi" userId="517b1f52-0316-4eb6-bf18-b4042414b4f3" providerId="ADAL" clId="{5A1FBCE3-EDD6-47BA-8518-CC54CAB1BC85}" dt="2019-11-08T15:45:23.443" v="2971" actId="478"/>
          <ac:picMkLst>
            <pc:docMk/>
            <pc:sldMk cId="94167045" sldId="265"/>
            <ac:picMk id="7" creationId="{4D3F6FE4-76E1-4070-93FC-DE8F8718E66A}"/>
          </ac:picMkLst>
        </pc:picChg>
        <pc:picChg chg="add del mod modCrop">
          <ac:chgData name="Takeshi Adachi" userId="517b1f52-0316-4eb6-bf18-b4042414b4f3" providerId="ADAL" clId="{5A1FBCE3-EDD6-47BA-8518-CC54CAB1BC85}" dt="2019-11-08T15:48:44.134" v="2996" actId="478"/>
          <ac:picMkLst>
            <pc:docMk/>
            <pc:sldMk cId="94167045" sldId="265"/>
            <ac:picMk id="10" creationId="{4F8C96FB-BB8A-47F9-8212-2ED8EBF978A9}"/>
          </ac:picMkLst>
        </pc:picChg>
        <pc:picChg chg="add del mod">
          <ac:chgData name="Takeshi Adachi" userId="517b1f52-0316-4eb6-bf18-b4042414b4f3" providerId="ADAL" clId="{5A1FBCE3-EDD6-47BA-8518-CC54CAB1BC85}" dt="2019-11-08T15:54:13.104" v="3023" actId="478"/>
          <ac:picMkLst>
            <pc:docMk/>
            <pc:sldMk cId="94167045" sldId="265"/>
            <ac:picMk id="2050" creationId="{8D2A012E-64D9-4AF2-8217-BDCDF6F90319}"/>
          </ac:picMkLst>
        </pc:picChg>
      </pc:sldChg>
      <pc:sldChg chg="addSp delSp modSp modAnim modNotesTx">
        <pc:chgData name="Takeshi Adachi" userId="517b1f52-0316-4eb6-bf18-b4042414b4f3" providerId="ADAL" clId="{5A1FBCE3-EDD6-47BA-8518-CC54CAB1BC85}" dt="2019-11-08T17:27:11.842" v="3129"/>
        <pc:sldMkLst>
          <pc:docMk/>
          <pc:sldMk cId="3605979319" sldId="266"/>
        </pc:sldMkLst>
        <pc:spChg chg="mod">
          <ac:chgData name="Takeshi Adachi" userId="517b1f52-0316-4eb6-bf18-b4042414b4f3" providerId="ADAL" clId="{5A1FBCE3-EDD6-47BA-8518-CC54CAB1BC85}" dt="2019-11-08T15:11:55.212" v="1490" actId="20577"/>
          <ac:spMkLst>
            <pc:docMk/>
            <pc:sldMk cId="3605979319" sldId="266"/>
            <ac:spMk id="2" creationId="{00000000-0000-0000-0000-000000000000}"/>
          </ac:spMkLst>
        </pc:spChg>
        <pc:spChg chg="del mod">
          <ac:chgData name="Takeshi Adachi" userId="517b1f52-0316-4eb6-bf18-b4042414b4f3" providerId="ADAL" clId="{5A1FBCE3-EDD6-47BA-8518-CC54CAB1BC85}" dt="2019-11-08T15:12:31.900" v="1492" actId="478"/>
          <ac:spMkLst>
            <pc:docMk/>
            <pc:sldMk cId="3605979319" sldId="266"/>
            <ac:spMk id="3" creationId="{00000000-0000-0000-0000-000000000000}"/>
          </ac:spMkLst>
        </pc:spChg>
        <pc:spChg chg="del mod">
          <ac:chgData name="Takeshi Adachi" userId="517b1f52-0316-4eb6-bf18-b4042414b4f3" providerId="ADAL" clId="{5A1FBCE3-EDD6-47BA-8518-CC54CAB1BC85}" dt="2019-11-08T15:14:56.944" v="1612" actId="478"/>
          <ac:spMkLst>
            <pc:docMk/>
            <pc:sldMk cId="3605979319" sldId="266"/>
            <ac:spMk id="5" creationId="{00000000-0000-0000-0000-000000000000}"/>
          </ac:spMkLst>
        </pc:spChg>
        <pc:spChg chg="add del mod">
          <ac:chgData name="Takeshi Adachi" userId="517b1f52-0316-4eb6-bf18-b4042414b4f3" providerId="ADAL" clId="{5A1FBCE3-EDD6-47BA-8518-CC54CAB1BC85}" dt="2019-11-08T15:12:34.987" v="1493" actId="478"/>
          <ac:spMkLst>
            <pc:docMk/>
            <pc:sldMk cId="3605979319" sldId="266"/>
            <ac:spMk id="6" creationId="{17B2E27C-D44A-4E26-A7E0-E05559924620}"/>
          </ac:spMkLst>
        </pc:spChg>
        <pc:spChg chg="add mod">
          <ac:chgData name="Takeshi Adachi" userId="517b1f52-0316-4eb6-bf18-b4042414b4f3" providerId="ADAL" clId="{5A1FBCE3-EDD6-47BA-8518-CC54CAB1BC85}" dt="2019-11-08T15:14:04.847" v="1604" actId="1076"/>
          <ac:spMkLst>
            <pc:docMk/>
            <pc:sldMk cId="3605979319" sldId="266"/>
            <ac:spMk id="7" creationId="{B38D9D8F-59D1-4EC7-93BF-877851C64529}"/>
          </ac:spMkLst>
        </pc:spChg>
        <pc:spChg chg="add mod">
          <ac:chgData name="Takeshi Adachi" userId="517b1f52-0316-4eb6-bf18-b4042414b4f3" providerId="ADAL" clId="{5A1FBCE3-EDD6-47BA-8518-CC54CAB1BC85}" dt="2019-11-08T15:15:52.229" v="1617" actId="1076"/>
          <ac:spMkLst>
            <pc:docMk/>
            <pc:sldMk cId="3605979319" sldId="266"/>
            <ac:spMk id="8" creationId="{6CAF4B16-92A2-469F-8861-1171FC79D2D7}"/>
          </ac:spMkLst>
        </pc:spChg>
        <pc:spChg chg="add mod">
          <ac:chgData name="Takeshi Adachi" userId="517b1f52-0316-4eb6-bf18-b4042414b4f3" providerId="ADAL" clId="{5A1FBCE3-EDD6-47BA-8518-CC54CAB1BC85}" dt="2019-11-08T15:29:31.860" v="2584" actId="20577"/>
          <ac:spMkLst>
            <pc:docMk/>
            <pc:sldMk cId="3605979319" sldId="266"/>
            <ac:spMk id="9" creationId="{4EAC9DD5-C867-4CB7-8266-C57D20F90936}"/>
          </ac:spMkLst>
        </pc:spChg>
        <pc:spChg chg="add del mod">
          <ac:chgData name="Takeshi Adachi" userId="517b1f52-0316-4eb6-bf18-b4042414b4f3" providerId="ADAL" clId="{5A1FBCE3-EDD6-47BA-8518-CC54CAB1BC85}" dt="2019-11-08T15:17:01.910" v="1636"/>
          <ac:spMkLst>
            <pc:docMk/>
            <pc:sldMk cId="3605979319" sldId="266"/>
            <ac:spMk id="10" creationId="{FED1095E-E2B7-4D16-9704-6D9450640A73}"/>
          </ac:spMkLst>
        </pc:spChg>
        <pc:spChg chg="add mod">
          <ac:chgData name="Takeshi Adachi" userId="517b1f52-0316-4eb6-bf18-b4042414b4f3" providerId="ADAL" clId="{5A1FBCE3-EDD6-47BA-8518-CC54CAB1BC85}" dt="2019-11-08T15:19:17.836" v="1661" actId="164"/>
          <ac:spMkLst>
            <pc:docMk/>
            <pc:sldMk cId="3605979319" sldId="266"/>
            <ac:spMk id="11" creationId="{828B3A02-5974-4937-A774-EB733D834E90}"/>
          </ac:spMkLst>
        </pc:spChg>
        <pc:spChg chg="add mod">
          <ac:chgData name="Takeshi Adachi" userId="517b1f52-0316-4eb6-bf18-b4042414b4f3" providerId="ADAL" clId="{5A1FBCE3-EDD6-47BA-8518-CC54CAB1BC85}" dt="2019-11-08T15:20:53.202" v="1684" actId="1076"/>
          <ac:spMkLst>
            <pc:docMk/>
            <pc:sldMk cId="3605979319" sldId="266"/>
            <ac:spMk id="13" creationId="{0B829527-9B58-4AEF-AE9E-E7881D19E3F7}"/>
          </ac:spMkLst>
        </pc:spChg>
        <pc:grpChg chg="add mod">
          <ac:chgData name="Takeshi Adachi" userId="517b1f52-0316-4eb6-bf18-b4042414b4f3" providerId="ADAL" clId="{5A1FBCE3-EDD6-47BA-8518-CC54CAB1BC85}" dt="2019-11-08T15:19:26.773" v="1672" actId="1036"/>
          <ac:grpSpMkLst>
            <pc:docMk/>
            <pc:sldMk cId="3605979319" sldId="266"/>
            <ac:grpSpMk id="12" creationId="{1519BC13-B902-4188-A5D8-8BAD1B9BA88D}"/>
          </ac:grpSpMkLst>
        </pc:grpChg>
        <pc:picChg chg="add mod">
          <ac:chgData name="Takeshi Adachi" userId="517b1f52-0316-4eb6-bf18-b4042414b4f3" providerId="ADAL" clId="{5A1FBCE3-EDD6-47BA-8518-CC54CAB1BC85}" dt="2019-11-08T15:19:17.836" v="1661" actId="164"/>
          <ac:picMkLst>
            <pc:docMk/>
            <pc:sldMk cId="3605979319" sldId="266"/>
            <ac:picMk id="1026" creationId="{A32BC375-04BB-44C3-9E1F-53D3F6705BB5}"/>
          </ac:picMkLst>
        </pc:picChg>
      </pc:sldChg>
      <pc:sldChg chg="modAnim modNotesTx">
        <pc:chgData name="Takeshi Adachi" userId="517b1f52-0316-4eb6-bf18-b4042414b4f3" providerId="ADAL" clId="{5A1FBCE3-EDD6-47BA-8518-CC54CAB1BC85}" dt="2019-11-08T17:27:11.842" v="3129"/>
        <pc:sldMkLst>
          <pc:docMk/>
          <pc:sldMk cId="2680101653" sldId="267"/>
        </pc:sldMkLst>
      </pc:sldChg>
      <pc:sldChg chg="modSp modAnim">
        <pc:chgData name="Takeshi Adachi" userId="517b1f52-0316-4eb6-bf18-b4042414b4f3" providerId="ADAL" clId="{5A1FBCE3-EDD6-47BA-8518-CC54CAB1BC85}" dt="2019-11-08T17:27:11.842" v="3129"/>
        <pc:sldMkLst>
          <pc:docMk/>
          <pc:sldMk cId="2545219736" sldId="269"/>
        </pc:sldMkLst>
        <pc:spChg chg="mod">
          <ac:chgData name="Takeshi Adachi" userId="517b1f52-0316-4eb6-bf18-b4042414b4f3" providerId="ADAL" clId="{5A1FBCE3-EDD6-47BA-8518-CC54CAB1BC85}" dt="2019-11-08T17:06:41.862" v="3127" actId="20577"/>
          <ac:spMkLst>
            <pc:docMk/>
            <pc:sldMk cId="2545219736" sldId="269"/>
            <ac:spMk id="3" creationId="{00000000-0000-0000-0000-000000000000}"/>
          </ac:spMkLst>
        </pc:spChg>
      </pc:sldChg>
      <pc:sldChg chg="addSp delSp modSp modAnim modNotesTx">
        <pc:chgData name="Takeshi Adachi" userId="517b1f52-0316-4eb6-bf18-b4042414b4f3" providerId="ADAL" clId="{5A1FBCE3-EDD6-47BA-8518-CC54CAB1BC85}" dt="2019-11-08T16:13:46.902" v="3069" actId="207"/>
        <pc:sldMkLst>
          <pc:docMk/>
          <pc:sldMk cId="1497333473" sldId="270"/>
        </pc:sldMkLst>
        <pc:spChg chg="mod">
          <ac:chgData name="Takeshi Adachi" userId="517b1f52-0316-4eb6-bf18-b4042414b4f3" providerId="ADAL" clId="{5A1FBCE3-EDD6-47BA-8518-CC54CAB1BC85}" dt="2019-11-08T15:03:04.556" v="1485" actId="20577"/>
          <ac:spMkLst>
            <pc:docMk/>
            <pc:sldMk cId="1497333473" sldId="270"/>
            <ac:spMk id="2" creationId="{00000000-0000-0000-0000-000000000000}"/>
          </ac:spMkLst>
        </pc:spChg>
        <pc:spChg chg="del">
          <ac:chgData name="Takeshi Adachi" userId="517b1f52-0316-4eb6-bf18-b4042414b4f3" providerId="ADAL" clId="{5A1FBCE3-EDD6-47BA-8518-CC54CAB1BC85}" dt="2019-11-08T15:02:40.227" v="1474" actId="478"/>
          <ac:spMkLst>
            <pc:docMk/>
            <pc:sldMk cId="1497333473" sldId="270"/>
            <ac:spMk id="3" creationId="{00000000-0000-0000-0000-000000000000}"/>
          </ac:spMkLst>
        </pc:spChg>
        <pc:spChg chg="del">
          <ac:chgData name="Takeshi Adachi" userId="517b1f52-0316-4eb6-bf18-b4042414b4f3" providerId="ADAL" clId="{5A1FBCE3-EDD6-47BA-8518-CC54CAB1BC85}" dt="2019-11-08T15:02:36.215" v="1472" actId="478"/>
          <ac:spMkLst>
            <pc:docMk/>
            <pc:sldMk cId="1497333473" sldId="270"/>
            <ac:spMk id="5" creationId="{00000000-0000-0000-0000-000000000000}"/>
          </ac:spMkLst>
        </pc:spChg>
        <pc:spChg chg="add del mod">
          <ac:chgData name="Takeshi Adachi" userId="517b1f52-0316-4eb6-bf18-b4042414b4f3" providerId="ADAL" clId="{5A1FBCE3-EDD6-47BA-8518-CC54CAB1BC85}" dt="2019-11-08T15:02:38.022" v="1473" actId="478"/>
          <ac:spMkLst>
            <pc:docMk/>
            <pc:sldMk cId="1497333473" sldId="270"/>
            <ac:spMk id="6" creationId="{5C7F8B44-2AE3-492B-B5DE-595F0109456C}"/>
          </ac:spMkLst>
        </pc:spChg>
        <pc:spChg chg="add del mod">
          <ac:chgData name="Takeshi Adachi" userId="517b1f52-0316-4eb6-bf18-b4042414b4f3" providerId="ADAL" clId="{5A1FBCE3-EDD6-47BA-8518-CC54CAB1BC85}" dt="2019-11-08T15:02:41.436" v="1475" actId="478"/>
          <ac:spMkLst>
            <pc:docMk/>
            <pc:sldMk cId="1497333473" sldId="270"/>
            <ac:spMk id="7" creationId="{B6048942-3F82-4692-9B07-782AEA0C5C73}"/>
          </ac:spMkLst>
        </pc:spChg>
        <pc:spChg chg="mod">
          <ac:chgData name="Takeshi Adachi" userId="517b1f52-0316-4eb6-bf18-b4042414b4f3" providerId="ADAL" clId="{5A1FBCE3-EDD6-47BA-8518-CC54CAB1BC85}" dt="2019-11-08T16:13:46.902" v="3069" actId="207"/>
          <ac:spMkLst>
            <pc:docMk/>
            <pc:sldMk cId="1497333473" sldId="270"/>
            <ac:spMk id="8" creationId="{00000000-0000-0000-0000-000000000000}"/>
          </ac:spMkLst>
        </pc:spChg>
      </pc:sldChg>
      <pc:sldChg chg="modAnim modNotesTx">
        <pc:chgData name="Takeshi Adachi" userId="517b1f52-0316-4eb6-bf18-b4042414b4f3" providerId="ADAL" clId="{5A1FBCE3-EDD6-47BA-8518-CC54CAB1BC85}" dt="2019-11-08T17:27:11.842" v="3129"/>
        <pc:sldMkLst>
          <pc:docMk/>
          <pc:sldMk cId="3699715533" sldId="271"/>
        </pc:sldMkLst>
      </pc:sldChg>
      <pc:sldChg chg="modAnim">
        <pc:chgData name="Takeshi Adachi" userId="517b1f52-0316-4eb6-bf18-b4042414b4f3" providerId="ADAL" clId="{5A1FBCE3-EDD6-47BA-8518-CC54CAB1BC85}" dt="2019-11-08T17:27:11.842" v="3129"/>
        <pc:sldMkLst>
          <pc:docMk/>
          <pc:sldMk cId="755801599" sldId="272"/>
        </pc:sldMkLst>
      </pc:sldChg>
      <pc:sldChg chg="addSp delSp modSp">
        <pc:chgData name="Takeshi Adachi" userId="517b1f52-0316-4eb6-bf18-b4042414b4f3" providerId="ADAL" clId="{5A1FBCE3-EDD6-47BA-8518-CC54CAB1BC85}" dt="2019-11-08T15:55:21.583" v="3028" actId="478"/>
        <pc:sldMkLst>
          <pc:docMk/>
          <pc:sldMk cId="682671067" sldId="273"/>
        </pc:sldMkLst>
        <pc:spChg chg="add del mod">
          <ac:chgData name="Takeshi Adachi" userId="517b1f52-0316-4eb6-bf18-b4042414b4f3" providerId="ADAL" clId="{5A1FBCE3-EDD6-47BA-8518-CC54CAB1BC85}" dt="2019-11-08T15:55:21.583" v="3028" actId="478"/>
          <ac:spMkLst>
            <pc:docMk/>
            <pc:sldMk cId="682671067" sldId="273"/>
            <ac:spMk id="6" creationId="{96C66978-6569-4D8F-8DB7-72A7061BCA5B}"/>
          </ac:spMkLst>
        </pc:spChg>
        <pc:picChg chg="add del mod">
          <ac:chgData name="Takeshi Adachi" userId="517b1f52-0316-4eb6-bf18-b4042414b4f3" providerId="ADAL" clId="{5A1FBCE3-EDD6-47BA-8518-CC54CAB1BC85}" dt="2019-11-08T15:55:21.583" v="3028" actId="478"/>
          <ac:picMkLst>
            <pc:docMk/>
            <pc:sldMk cId="682671067" sldId="273"/>
            <ac:picMk id="5" creationId="{7E735F86-D4D7-46A9-8BEB-4196DEBBE608}"/>
          </ac:picMkLst>
        </pc:picChg>
      </pc:sldChg>
      <pc:sldChg chg="add del">
        <pc:chgData name="Takeshi Adachi" userId="517b1f52-0316-4eb6-bf18-b4042414b4f3" providerId="ADAL" clId="{5A1FBCE3-EDD6-47BA-8518-CC54CAB1BC85}" dt="2019-11-08T16:03:00.662" v="3029" actId="2696"/>
        <pc:sldMkLst>
          <pc:docMk/>
          <pc:sldMk cId="4028387639" sldId="274"/>
        </pc:sldMkLst>
      </pc:sldChg>
      <pc:sldMasterChg chg="modAnim modSldLayout">
        <pc:chgData name="Takeshi Adachi" userId="517b1f52-0316-4eb6-bf18-b4042414b4f3" providerId="ADAL" clId="{5A1FBCE3-EDD6-47BA-8518-CC54CAB1BC85}" dt="2019-11-08T17:27:11.842" v="3129"/>
        <pc:sldMasterMkLst>
          <pc:docMk/>
          <pc:sldMasterMk cId="0" sldId="2147483694"/>
        </pc:sldMasterMkLst>
        <pc:sldLayoutChg chg="modAnim">
          <pc:chgData name="Takeshi Adachi" userId="517b1f52-0316-4eb6-bf18-b4042414b4f3" providerId="ADAL" clId="{5A1FBCE3-EDD6-47BA-8518-CC54CAB1BC85}" dt="2019-11-08T17:27:11.842" v="3129"/>
          <pc:sldLayoutMkLst>
            <pc:docMk/>
            <pc:sldMasterMk cId="0" sldId="2147483694"/>
            <pc:sldLayoutMk cId="963104412" sldId="2147483697"/>
          </pc:sldLayoutMkLst>
        </pc:sldLayoutChg>
      </pc:sldMasterChg>
    </pc:docChg>
  </pc:docChgLst>
  <pc:docChgLst>
    <pc:chgData name="Takeshi Adachi" userId="S::t.adachi@reading.ac.uk::517b1f52-0316-4eb6-bf18-b4042414b4f3" providerId="AD" clId="Web-{A77D1D53-5665-4821-A7EE-6E81009C4FAB}"/>
    <pc:docChg chg="modSld">
      <pc:chgData name="Takeshi Adachi" userId="S::t.adachi@reading.ac.uk::517b1f52-0316-4eb6-bf18-b4042414b4f3" providerId="AD" clId="Web-{A77D1D53-5665-4821-A7EE-6E81009C4FAB}" dt="2019-11-09T00:38:09.083" v="303"/>
      <pc:docMkLst>
        <pc:docMk/>
      </pc:docMkLst>
      <pc:sldChg chg="modNotes">
        <pc:chgData name="Takeshi Adachi" userId="S::t.adachi@reading.ac.uk::517b1f52-0316-4eb6-bf18-b4042414b4f3" providerId="AD" clId="Web-{A77D1D53-5665-4821-A7EE-6E81009C4FAB}" dt="2019-11-09T00:31:06.337" v="31"/>
        <pc:sldMkLst>
          <pc:docMk/>
          <pc:sldMk cId="1493559599" sldId="259"/>
        </pc:sldMkLst>
      </pc:sldChg>
      <pc:sldChg chg="modNotes">
        <pc:chgData name="Takeshi Adachi" userId="S::t.adachi@reading.ac.uk::517b1f52-0316-4eb6-bf18-b4042414b4f3" providerId="AD" clId="Web-{A77D1D53-5665-4821-A7EE-6E81009C4FAB}" dt="2019-11-09T00:38:09.083" v="303"/>
        <pc:sldMkLst>
          <pc:docMk/>
          <pc:sldMk cId="3605979319" sldId="266"/>
        </pc:sldMkLst>
      </pc:sldChg>
      <pc:sldChg chg="modNotes">
        <pc:chgData name="Takeshi Adachi" userId="S::t.adachi@reading.ac.uk::517b1f52-0316-4eb6-bf18-b4042414b4f3" providerId="AD" clId="Web-{A77D1D53-5665-4821-A7EE-6E81009C4FAB}" dt="2019-11-09T00:33:38.267" v="105"/>
        <pc:sldMkLst>
          <pc:docMk/>
          <pc:sldMk cId="3699715533" sldId="271"/>
        </pc:sldMkLst>
      </pc:sldChg>
    </pc:docChg>
  </pc:docChgLst>
  <pc:docChgLst>
    <pc:chgData name="Jonathan Smith" userId="S::j.p.smith@reading.ac.uk::01185198-30a2-476c-89aa-6a659f115ce7" providerId="AD" clId="Web-{884E0C13-B72A-4C02-939B-9D79C4C707A0}"/>
    <pc:docChg chg="modSld">
      <pc:chgData name="Jonathan Smith" userId="S::j.p.smith@reading.ac.uk::01185198-30a2-476c-89aa-6a659f115ce7" providerId="AD" clId="Web-{884E0C13-B72A-4C02-939B-9D79C4C707A0}" dt="2019-11-08T16:03:47.377" v="3" actId="20577"/>
      <pc:docMkLst>
        <pc:docMk/>
      </pc:docMkLst>
      <pc:sldChg chg="modSp">
        <pc:chgData name="Jonathan Smith" userId="S::j.p.smith@reading.ac.uk::01185198-30a2-476c-89aa-6a659f115ce7" providerId="AD" clId="Web-{884E0C13-B72A-4C02-939B-9D79C4C707A0}" dt="2019-11-08T16:03:47.377" v="3" actId="20577"/>
        <pc:sldMkLst>
          <pc:docMk/>
          <pc:sldMk cId="94167045" sldId="265"/>
        </pc:sldMkLst>
        <pc:spChg chg="mod">
          <ac:chgData name="Jonathan Smith" userId="S::j.p.smith@reading.ac.uk::01185198-30a2-476c-89aa-6a659f115ce7" providerId="AD" clId="Web-{884E0C13-B72A-4C02-939B-9D79C4C707A0}" dt="2019-11-08T16:03:47.377" v="3" actId="20577"/>
          <ac:spMkLst>
            <pc:docMk/>
            <pc:sldMk cId="94167045" sldId="265"/>
            <ac:spMk id="2" creationId="{00000000-0000-0000-0000-000000000000}"/>
          </ac:spMkLst>
        </pc:spChg>
      </pc:sldChg>
    </pc:docChg>
  </pc:docChgLst>
  <pc:docChgLst>
    <pc:chgData name="Takeshi Adachi" userId="S::t.adachi@reading.ac.uk::517b1f52-0316-4eb6-bf18-b4042414b4f3" providerId="AD" clId="Web-{7DA7FC9C-D88F-48E6-9DB8-B986AAA5E2D1}"/>
    <pc:docChg chg="modSld">
      <pc:chgData name="Takeshi Adachi" userId="S::t.adachi@reading.ac.uk::517b1f52-0316-4eb6-bf18-b4042414b4f3" providerId="AD" clId="Web-{7DA7FC9C-D88F-48E6-9DB8-B986AAA5E2D1}" dt="2019-11-09T00:45:40.709" v="64"/>
      <pc:docMkLst>
        <pc:docMk/>
      </pc:docMkLst>
      <pc:sldChg chg="modNotes">
        <pc:chgData name="Takeshi Adachi" userId="S::t.adachi@reading.ac.uk::517b1f52-0316-4eb6-bf18-b4042414b4f3" providerId="AD" clId="Web-{7DA7FC9C-D88F-48E6-9DB8-B986AAA5E2D1}" dt="2019-11-09T00:45:40.709" v="64"/>
        <pc:sldMkLst>
          <pc:docMk/>
          <pc:sldMk cId="1493559599" sldId="259"/>
        </pc:sldMkLst>
      </pc:sldChg>
    </pc:docChg>
  </pc:docChgLst>
  <pc:docChgLst>
    <pc:chgData name="Jonathan Smith" userId="01185198-30a2-476c-89aa-6a659f115ce7" providerId="ADAL" clId="{E4C00748-E8EA-4CFF-8431-B065CCB5912C}"/>
    <pc:docChg chg="custSel addSld modSld">
      <pc:chgData name="Jonathan Smith" userId="01185198-30a2-476c-89aa-6a659f115ce7" providerId="ADAL" clId="{E4C00748-E8EA-4CFF-8431-B065CCB5912C}" dt="2019-11-09T10:35:31.107" v="2828" actId="20577"/>
      <pc:docMkLst>
        <pc:docMk/>
      </pc:docMkLst>
      <pc:sldChg chg="modNotesTx">
        <pc:chgData name="Jonathan Smith" userId="01185198-30a2-476c-89aa-6a659f115ce7" providerId="ADAL" clId="{E4C00748-E8EA-4CFF-8431-B065CCB5912C}" dt="2019-11-08T20:35:12.850" v="420" actId="20577"/>
        <pc:sldMkLst>
          <pc:docMk/>
          <pc:sldMk cId="94167045" sldId="265"/>
        </pc:sldMkLst>
      </pc:sldChg>
      <pc:sldChg chg="modNotesTx">
        <pc:chgData name="Jonathan Smith" userId="01185198-30a2-476c-89aa-6a659f115ce7" providerId="ADAL" clId="{E4C00748-E8EA-4CFF-8431-B065CCB5912C}" dt="2019-11-08T21:43:37.263" v="2242" actId="20577"/>
        <pc:sldMkLst>
          <pc:docMk/>
          <pc:sldMk cId="2680101653" sldId="267"/>
        </pc:sldMkLst>
      </pc:sldChg>
      <pc:sldChg chg="modSp modNotesTx">
        <pc:chgData name="Jonathan Smith" userId="01185198-30a2-476c-89aa-6a659f115ce7" providerId="ADAL" clId="{E4C00748-E8EA-4CFF-8431-B065CCB5912C}" dt="2019-11-09T10:35:31.107" v="2828" actId="20577"/>
        <pc:sldMkLst>
          <pc:docMk/>
          <pc:sldMk cId="2545219736" sldId="269"/>
        </pc:sldMkLst>
        <pc:spChg chg="mod">
          <ac:chgData name="Jonathan Smith" userId="01185198-30a2-476c-89aa-6a659f115ce7" providerId="ADAL" clId="{E4C00748-E8EA-4CFF-8431-B065CCB5912C}" dt="2019-11-09T10:35:31.107" v="2828" actId="20577"/>
          <ac:spMkLst>
            <pc:docMk/>
            <pc:sldMk cId="2545219736" sldId="269"/>
            <ac:spMk id="3" creationId="{00000000-0000-0000-0000-000000000000}"/>
          </ac:spMkLst>
        </pc:spChg>
      </pc:sldChg>
      <pc:sldChg chg="modNotesTx">
        <pc:chgData name="Jonathan Smith" userId="01185198-30a2-476c-89aa-6a659f115ce7" providerId="ADAL" clId="{E4C00748-E8EA-4CFF-8431-B065CCB5912C}" dt="2019-11-08T21:46:02.554" v="2582" actId="5793"/>
        <pc:sldMkLst>
          <pc:docMk/>
          <pc:sldMk cId="1497333473" sldId="270"/>
        </pc:sldMkLst>
      </pc:sldChg>
      <pc:sldChg chg="modNotesTx">
        <pc:chgData name="Jonathan Smith" userId="01185198-30a2-476c-89aa-6a659f115ce7" providerId="ADAL" clId="{E4C00748-E8EA-4CFF-8431-B065CCB5912C}" dt="2019-11-08T20:48:23.554" v="1156" actId="313"/>
        <pc:sldMkLst>
          <pc:docMk/>
          <pc:sldMk cId="755801599" sldId="272"/>
        </pc:sldMkLst>
      </pc:sldChg>
      <pc:sldChg chg="modNotesTx">
        <pc:chgData name="Jonathan Smith" userId="01185198-30a2-476c-89aa-6a659f115ce7" providerId="ADAL" clId="{E4C00748-E8EA-4CFF-8431-B065CCB5912C}" dt="2019-11-08T20:39:43.328" v="761" actId="20577"/>
        <pc:sldMkLst>
          <pc:docMk/>
          <pc:sldMk cId="682671067" sldId="273"/>
        </pc:sldMkLst>
      </pc:sldChg>
      <pc:sldChg chg="addSp delSp modSp add">
        <pc:chgData name="Jonathan Smith" userId="01185198-30a2-476c-89aa-6a659f115ce7" providerId="ADAL" clId="{E4C00748-E8EA-4CFF-8431-B065CCB5912C}" dt="2019-11-09T10:33:34.176" v="2621"/>
        <pc:sldMkLst>
          <pc:docMk/>
          <pc:sldMk cId="1674491970" sldId="274"/>
        </pc:sldMkLst>
        <pc:spChg chg="del">
          <ac:chgData name="Jonathan Smith" userId="01185198-30a2-476c-89aa-6a659f115ce7" providerId="ADAL" clId="{E4C00748-E8EA-4CFF-8431-B065CCB5912C}" dt="2019-11-09T10:31:56.730" v="2584"/>
          <ac:spMkLst>
            <pc:docMk/>
            <pc:sldMk cId="1674491970" sldId="274"/>
            <ac:spMk id="2" creationId="{A08D4E2D-EE4F-49A2-A6E7-F3EB752F9871}"/>
          </ac:spMkLst>
        </pc:spChg>
        <pc:spChg chg="del">
          <ac:chgData name="Jonathan Smith" userId="01185198-30a2-476c-89aa-6a659f115ce7" providerId="ADAL" clId="{E4C00748-E8EA-4CFF-8431-B065CCB5912C}" dt="2019-11-09T10:31:56.730" v="2584"/>
          <ac:spMkLst>
            <pc:docMk/>
            <pc:sldMk cId="1674491970" sldId="274"/>
            <ac:spMk id="3" creationId="{649C2AC8-B2F8-40D0-A1A1-5E63FAC18980}"/>
          </ac:spMkLst>
        </pc:spChg>
        <pc:spChg chg="add mod">
          <ac:chgData name="Jonathan Smith" userId="01185198-30a2-476c-89aa-6a659f115ce7" providerId="ADAL" clId="{E4C00748-E8EA-4CFF-8431-B065CCB5912C}" dt="2019-11-09T10:33:34.176" v="2621"/>
          <ac:spMkLst>
            <pc:docMk/>
            <pc:sldMk cId="1674491970" sldId="274"/>
            <ac:spMk id="5" creationId="{217F90B3-49BD-4C38-9C88-11EACF736FEC}"/>
          </ac:spMkLst>
        </pc:spChg>
        <pc:spChg chg="add mod">
          <ac:chgData name="Jonathan Smith" userId="01185198-30a2-476c-89aa-6a659f115ce7" providerId="ADAL" clId="{E4C00748-E8EA-4CFF-8431-B065CCB5912C}" dt="2019-11-09T10:32:53.609" v="2586"/>
          <ac:spMkLst>
            <pc:docMk/>
            <pc:sldMk cId="1674491970" sldId="274"/>
            <ac:spMk id="6" creationId="{79A37A93-74AE-4504-AA21-64AF25D4A7A2}"/>
          </ac:spMkLst>
        </pc:spChg>
        <pc:spChg chg="add mod">
          <ac:chgData name="Jonathan Smith" userId="01185198-30a2-476c-89aa-6a659f115ce7" providerId="ADAL" clId="{E4C00748-E8EA-4CFF-8431-B065CCB5912C}" dt="2019-11-09T10:32:57.013" v="2587"/>
          <ac:spMkLst>
            <pc:docMk/>
            <pc:sldMk cId="1674491970" sldId="274"/>
            <ac:spMk id="7" creationId="{E042B8CD-4A6E-42E6-935F-8DAE5FC19A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Apologise for the pretentious</a:t>
            </a:r>
            <a:r>
              <a:rPr lang="en-GB" baseline="0" dirty="0"/>
              <a:t> title</a:t>
            </a:r>
          </a:p>
          <a:p>
            <a:endParaRPr lang="en-GB" baseline="0" dirty="0"/>
          </a:p>
          <a:p>
            <a:r>
              <a:rPr lang="en-GB" dirty="0"/>
              <a:t>So we’re going to be talking about our journey, learning how to design effective online learning materials.  And on journeys you sometimes encounter  obstacles that you have to overcome.</a:t>
            </a:r>
          </a:p>
          <a:p>
            <a:endParaRPr lang="en-GB" dirty="0"/>
          </a:p>
          <a:p>
            <a:r>
              <a:rPr lang="en-GB" dirty="0"/>
              <a:t>If  you don’t speak French, then obviously you put it into Google Translate to find out what it </a:t>
            </a:r>
            <a:r>
              <a:rPr lang="en-GB" dirty="0" smtClean="0"/>
              <a:t>means….</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a:p>
        </p:txBody>
      </p:sp>
    </p:spTree>
    <p:extLst>
      <p:ext uri="{BB962C8B-B14F-4D97-AF65-F5344CB8AC3E}">
        <p14:creationId xmlns:p14="http://schemas.microsoft.com/office/powerpoint/2010/main" val="116390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6700" cy="3722687"/>
          </a:xfrm>
        </p:spPr>
      </p:sp>
      <p:sp>
        <p:nvSpPr>
          <p:cNvPr id="3" name="Notes Placeholder 2"/>
          <p:cNvSpPr>
            <a:spLocks noGrp="1"/>
          </p:cNvSpPr>
          <p:nvPr>
            <p:ph type="body" idx="1"/>
          </p:nvPr>
        </p:nvSpPr>
        <p:spPr/>
        <p:txBody>
          <a:bodyPr/>
          <a:lstStyle/>
          <a:p>
            <a:endParaRPr lang="en-GB" baseline="0" dirty="0"/>
          </a:p>
          <a:p>
            <a:r>
              <a:rPr lang="en-GB" baseline="0" dirty="0"/>
              <a:t>If you want to know more about Xerte, follow these links </a:t>
            </a:r>
          </a:p>
          <a:p>
            <a:endParaRPr lang="en-GB" baseline="0" dirty="0"/>
          </a:p>
          <a:p>
            <a:r>
              <a:rPr lang="en-GB" baseline="0" dirty="0"/>
              <a:t>First is a website where we have located explanations of how the page types work, with example</a:t>
            </a:r>
          </a:p>
          <a:p>
            <a:endParaRPr lang="en-GB" baseline="0" dirty="0"/>
          </a:p>
          <a:p>
            <a:r>
              <a:rPr lang="en-GB" baseline="0" dirty="0"/>
              <a:t>Second link to a webinar on creating digital content using a range of authoring tools, include Xerte. David Read is here presenting  </a:t>
            </a:r>
            <a:r>
              <a:rPr lang="en-GB" baseline="0"/>
              <a:t>this afternoon.</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10</a:t>
            </a:fld>
            <a:endParaRPr lang="en-GB" altLang="en-US"/>
          </a:p>
        </p:txBody>
      </p:sp>
    </p:spTree>
    <p:extLst>
      <p:ext uri="{BB962C8B-B14F-4D97-AF65-F5344CB8AC3E}">
        <p14:creationId xmlns:p14="http://schemas.microsoft.com/office/powerpoint/2010/main" val="263484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 and this is how</a:t>
            </a:r>
            <a:r>
              <a:rPr lang="en-GB" baseline="0" dirty="0" smtClean="0"/>
              <a:t> Google Translate  translates  </a:t>
            </a:r>
            <a:r>
              <a:rPr lang="en-GB" cap="none" dirty="0" smtClean="0"/>
              <a:t>“</a:t>
            </a:r>
            <a:r>
              <a:rPr lang="en-GB" cap="none" dirty="0" err="1" smtClean="0"/>
              <a:t>Reculer</a:t>
            </a:r>
            <a:r>
              <a:rPr lang="en-GB" cap="none" dirty="0" smtClean="0"/>
              <a:t> pour </a:t>
            </a:r>
            <a:r>
              <a:rPr lang="en-GB" cap="none" dirty="0" err="1" smtClean="0"/>
              <a:t>mieux</a:t>
            </a:r>
            <a:r>
              <a:rPr lang="en-GB" cap="none" dirty="0" smtClean="0"/>
              <a:t> </a:t>
            </a:r>
            <a:r>
              <a:rPr lang="en-GB" cap="none" dirty="0" err="1" smtClean="0"/>
              <a:t>sauter</a:t>
            </a:r>
            <a:r>
              <a:rPr lang="en-GB" cap="none" dirty="0" smtClean="0"/>
              <a:t>” </a:t>
            </a:r>
            <a:endParaRPr lang="en-GB"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a:t>
            </a:r>
            <a:r>
              <a:rPr lang="en-GB" dirty="0" err="1" smtClean="0"/>
              <a:t>Sauter</a:t>
            </a:r>
            <a:r>
              <a:rPr lang="en-GB" dirty="0"/>
              <a:t>” means” blow up” but also “jump</a:t>
            </a:r>
            <a:r>
              <a:rPr lang="en-GB" dirty="0" smtClean="0"/>
              <a:t>”!</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r>
              <a:rPr lang="en-GB" dirty="0"/>
              <a:t>A better translation would be something like “step back in order to better jump” …. over the obstacle.  So we are going to be talking about how we overcame obstacles, how we stepped back and </a:t>
            </a:r>
            <a:r>
              <a:rPr lang="en-GB" dirty="0" smtClean="0"/>
              <a:t>revaluated </a:t>
            </a:r>
            <a:r>
              <a:rPr lang="en-GB" dirty="0"/>
              <a:t>what we were doing before we carried on</a:t>
            </a:r>
            <a:r>
              <a:rPr lang="en-GB" dirty="0" smtClean="0"/>
              <a:t>.</a:t>
            </a:r>
          </a:p>
          <a:p>
            <a:endParaRPr lang="en-GB" dirty="0" smtClean="0"/>
          </a:p>
          <a:p>
            <a:r>
              <a:rPr lang="en-GB" dirty="0" smtClean="0"/>
              <a:t>Just to make it clear that we totally</a:t>
            </a:r>
            <a:r>
              <a:rPr lang="en-GB" baseline="0" dirty="0" smtClean="0"/>
              <a:t> agree that machine translation (e.g. </a:t>
            </a:r>
            <a:r>
              <a:rPr lang="en-GB" baseline="0" smtClean="0"/>
              <a:t>Google Translate) </a:t>
            </a:r>
            <a:r>
              <a:rPr lang="en-GB" baseline="0" dirty="0" smtClean="0"/>
              <a:t>is getting better and better, that it’s a real game-changer, and that in EAP we need to understand it better, talk about its use </a:t>
            </a:r>
            <a:r>
              <a:rPr lang="en-GB" baseline="0" smtClean="0"/>
              <a:t>and respond.</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a:p>
        </p:txBody>
      </p:sp>
    </p:spTree>
    <p:extLst>
      <p:ext uri="{BB962C8B-B14F-4D97-AF65-F5344CB8AC3E}">
        <p14:creationId xmlns:p14="http://schemas.microsoft.com/office/powerpoint/2010/main" val="117656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latin typeface="Effra"/>
                <a:cs typeface="Effra"/>
              </a:rPr>
              <a:t>Developing online interactive learning materials...</a:t>
            </a:r>
          </a:p>
          <a:p>
            <a:pPr marL="628650" lvl="1" indent="-171450">
              <a:buFont typeface="Arial"/>
              <a:buChar char="•"/>
            </a:pPr>
            <a:r>
              <a:rPr lang="en-GB" dirty="0">
                <a:latin typeface="Effra"/>
                <a:cs typeface="Effra"/>
              </a:rPr>
              <a:t>We think it’s pretty clear that digital technology can open up many opportunities to enhance language T&amp;L, and over the past few years we have explored what we might be able to do with developing online interactive learning materials.  But developing materials in any format is not a trivial process, and there is a lot we have had to – and will continue to – learn.  We'd like to share some highlights of our ongoing journey with you.</a:t>
            </a:r>
            <a:endParaRPr lang="en-US" dirty="0">
              <a:latin typeface="Effra"/>
              <a:cs typeface="Effra"/>
            </a:endParaRPr>
          </a:p>
          <a:p>
            <a:pPr lvl="1"/>
            <a:endParaRPr lang="en-GB" dirty="0">
              <a:cs typeface="Effra"/>
            </a:endParaRPr>
          </a:p>
          <a:p>
            <a:pPr marL="628650" lvl="1" indent="-171450">
              <a:buFont typeface="Arial"/>
              <a:buChar char="•"/>
            </a:pPr>
            <a:r>
              <a:rPr lang="en-GB" dirty="0">
                <a:latin typeface="Effra"/>
                <a:cs typeface="Effra"/>
              </a:rPr>
              <a:t>Quite quickly came up against a few big issues that it felt important to address [as on slide].</a:t>
            </a:r>
          </a:p>
          <a:p>
            <a:pPr marL="1085850" lvl="2" indent="-171450">
              <a:buFont typeface="Arial"/>
              <a:buChar char="•"/>
            </a:pPr>
            <a:r>
              <a:rPr lang="en-GB" dirty="0">
                <a:latin typeface="Effra"/>
                <a:cs typeface="Effra"/>
              </a:rPr>
              <a:t>Time: Might as well invest resources into materials that will have long shelf life, are scalable (can be made available to any number of students), and can be updated (reasonably) easily.</a:t>
            </a:r>
          </a:p>
          <a:p>
            <a:pPr marL="1085850" lvl="2" indent="-171450">
              <a:buFont typeface="Arial"/>
              <a:buChar char="•"/>
            </a:pPr>
            <a:r>
              <a:rPr lang="en-GB" dirty="0">
                <a:latin typeface="Effra"/>
                <a:cs typeface="Effra"/>
              </a:rPr>
              <a:t>Learning new tech: Teachers are adaptable, and do become creative and innovative with new technologies. This can be helped along by appropriate support for the whole process (not just “the software”) and a structured approach.</a:t>
            </a:r>
          </a:p>
          <a:p>
            <a:pPr marL="1085850" lvl="2" indent="-171450">
              <a:buFont typeface="Arial"/>
              <a:buChar char="•"/>
            </a:pPr>
            <a:r>
              <a:rPr lang="en-GB" dirty="0">
                <a:latin typeface="Effra"/>
                <a:cs typeface="Effra"/>
              </a:rPr>
              <a:t>Student wants/needs:</a:t>
            </a:r>
          </a:p>
          <a:p>
            <a:pPr marL="1543050" lvl="3" indent="-171450">
              <a:buFont typeface="Arial"/>
              <a:buChar char="•"/>
            </a:pPr>
            <a:r>
              <a:rPr lang="en-GB" dirty="0">
                <a:latin typeface="Effra"/>
                <a:cs typeface="Effra"/>
              </a:rPr>
              <a:t>A quote from Gruba et al. (2016) in The Routledge Handbook of ELT:</a:t>
            </a:r>
          </a:p>
          <a:p>
            <a:pPr marL="1543050" lvl="3" indent="-171450">
              <a:buFont typeface="Arial"/>
              <a:buChar char="•"/>
            </a:pPr>
            <a:r>
              <a:rPr lang="en-GB" dirty="0">
                <a:latin typeface="Effra"/>
                <a:cs typeface="Effra"/>
              </a:rPr>
              <a:t>Full impact of new tech on language T&amp;L remains unknown – how can we ever know for sure?</a:t>
            </a:r>
          </a:p>
          <a:p>
            <a:pPr marL="1543050" lvl="3" indent="-171450">
              <a:buFont typeface="Arial"/>
              <a:buChar char="•"/>
            </a:pPr>
            <a:r>
              <a:rPr lang="en-GB" dirty="0">
                <a:latin typeface="Effra"/>
                <a:cs typeface="Effra"/>
              </a:rPr>
              <a:t>A lot of research has focused on the use of specific hardware or software, rather than the pedagogy, the learner experience.</a:t>
            </a:r>
          </a:p>
          <a:p>
            <a:pPr lvl="1"/>
            <a:endParaRPr lang="en-GB" dirty="0">
              <a:cs typeface="Effra" panose="020B0603020203020204" pitchFamily="34" charset="0"/>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a:p>
        </p:txBody>
      </p:sp>
    </p:spTree>
    <p:extLst>
      <p:ext uri="{BB962C8B-B14F-4D97-AF65-F5344CB8AC3E}">
        <p14:creationId xmlns:p14="http://schemas.microsoft.com/office/powerpoint/2010/main" val="361417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Effra"/>
                <a:cs typeface="Effra"/>
              </a:rPr>
              <a:t>Consider the features are hard/impossible to achieve with print materials, </a:t>
            </a:r>
            <a:r>
              <a:rPr lang="en-GB" b="1" dirty="0">
                <a:latin typeface="Effra"/>
                <a:cs typeface="Effra"/>
              </a:rPr>
              <a:t>that add value:</a:t>
            </a:r>
            <a:endParaRPr lang="en-US" dirty="0">
              <a:cs typeface="Effra" panose="020B0603020203020204" pitchFamily="34" charset="0"/>
            </a:endParaRPr>
          </a:p>
          <a:p>
            <a:pPr marL="800100" lvl="1" indent="-171450">
              <a:buFont typeface="Arial" panose="020B0604020202020204" pitchFamily="34" charset="0"/>
              <a:buChar char="•"/>
            </a:pPr>
            <a:r>
              <a:rPr lang="en-GB" b="0" dirty="0">
                <a:latin typeface="Effra"/>
                <a:cs typeface="Effra"/>
              </a:rPr>
              <a:t>Flexible </a:t>
            </a:r>
            <a:r>
              <a:rPr lang="en-GB" dirty="0">
                <a:latin typeface="Effra"/>
                <a:cs typeface="Effra"/>
              </a:rPr>
              <a:t>delivery, with multimedia integration.  Practically, cannot compare!  Opportunities for rich content that can be accessed independently by any number of students.</a:t>
            </a:r>
            <a:endParaRPr lang="en-US">
              <a:cs typeface="Effra"/>
            </a:endParaRPr>
          </a:p>
          <a:p>
            <a:pPr marL="628650" lvl="1" indent="-171450">
              <a:buFont typeface="Arial" panose="020B0604020202020204" pitchFamily="34" charset="0"/>
              <a:buChar char="•"/>
            </a:pPr>
            <a:r>
              <a:rPr lang="en-GB" b="0" dirty="0">
                <a:latin typeface="Effra"/>
                <a:cs typeface="Effra"/>
              </a:rPr>
              <a:t>Quality feedback delivery</a:t>
            </a:r>
            <a:r>
              <a:rPr lang="en-GB" dirty="0">
                <a:latin typeface="Effra"/>
                <a:cs typeface="Effra"/>
              </a:rPr>
              <a:t> – JPS will talk more about feedback.</a:t>
            </a:r>
            <a:endParaRPr lang="en-GB" b="0" dirty="0">
              <a:cs typeface="Effra"/>
            </a:endParaRPr>
          </a:p>
          <a:p>
            <a:pPr marL="628650" lvl="1" indent="-171450">
              <a:buFont typeface="Arial" panose="020B0604020202020204" pitchFamily="34" charset="0"/>
              <a:buChar char="•"/>
            </a:pPr>
            <a:r>
              <a:rPr lang="en-GB" b="0" dirty="0">
                <a:latin typeface="Effra"/>
                <a:cs typeface="Effra"/>
              </a:rPr>
              <a:t>Analytics</a:t>
            </a:r>
            <a:r>
              <a:rPr lang="en-GB" dirty="0">
                <a:latin typeface="Effra"/>
                <a:cs typeface="Effra"/>
              </a:rPr>
              <a:t>: for understanding usage</a:t>
            </a:r>
            <a:r>
              <a:rPr lang="en-GB" b="0" dirty="0">
                <a:latin typeface="Effra"/>
                <a:cs typeface="Effra"/>
              </a:rPr>
              <a:t> </a:t>
            </a:r>
            <a:r>
              <a:rPr lang="en-GB" dirty="0">
                <a:latin typeface="Effra"/>
                <a:cs typeface="Effra"/>
              </a:rPr>
              <a:t>of materials, supporting </a:t>
            </a:r>
            <a:r>
              <a:rPr lang="en-GB" b="0" dirty="0">
                <a:latin typeface="Effra"/>
                <a:cs typeface="Effra"/>
              </a:rPr>
              <a:t>assessment, revision of materials e.g. things that didn’t seem to work so well</a:t>
            </a:r>
          </a:p>
          <a:p>
            <a:pPr marL="628650" lvl="1" indent="-171450">
              <a:buFont typeface="Arial" panose="020B0604020202020204" pitchFamily="34" charset="0"/>
              <a:buChar char="•"/>
            </a:pPr>
            <a:r>
              <a:rPr lang="en-GB" b="0" dirty="0">
                <a:latin typeface="Effra"/>
                <a:cs typeface="Effra"/>
              </a:rPr>
              <a:t>Use of tech consistent with other areas of study</a:t>
            </a:r>
          </a:p>
          <a:p>
            <a:pPr marL="1085850" lvl="2" indent="-171450">
              <a:buFont typeface="Arial" panose="020B0604020202020204" pitchFamily="34" charset="0"/>
              <a:buChar char="•"/>
            </a:pPr>
            <a:r>
              <a:rPr lang="en-GB" dirty="0">
                <a:latin typeface="Effra"/>
                <a:cs typeface="Effra"/>
              </a:rPr>
              <a:t>Opportunity to support students </a:t>
            </a:r>
            <a:r>
              <a:rPr lang="en-GB" b="0" dirty="0">
                <a:latin typeface="Effra"/>
                <a:cs typeface="Effra"/>
              </a:rPr>
              <a:t>to use tech </a:t>
            </a:r>
            <a:r>
              <a:rPr lang="en-GB" b="1" dirty="0">
                <a:latin typeface="Effra"/>
                <a:cs typeface="Effra"/>
              </a:rPr>
              <a:t>in the right ways for learning</a:t>
            </a:r>
          </a:p>
          <a:p>
            <a:pPr marL="628650" lvl="1" indent="-171450">
              <a:buFont typeface="Arial" panose="020B0604020202020204" pitchFamily="34" charset="0"/>
              <a:buChar char="•"/>
            </a:pPr>
            <a:endParaRPr lang="en-GB" b="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a:p>
        </p:txBody>
      </p:sp>
    </p:spTree>
    <p:extLst>
      <p:ext uri="{BB962C8B-B14F-4D97-AF65-F5344CB8AC3E}">
        <p14:creationId xmlns:p14="http://schemas.microsoft.com/office/powerpoint/2010/main" val="105719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cs typeface="Effra"/>
              </a:rPr>
              <a:t>Looking for something that works for </a:t>
            </a:r>
            <a:r>
              <a:rPr lang="en-GB" b="1" dirty="0">
                <a:latin typeface="Effra"/>
                <a:cs typeface="Effra"/>
              </a:rPr>
              <a:t>presenting information</a:t>
            </a:r>
            <a:r>
              <a:rPr lang="en-GB" dirty="0">
                <a:latin typeface="Effra"/>
                <a:cs typeface="Effra"/>
              </a:rPr>
              <a:t>, and </a:t>
            </a:r>
            <a:r>
              <a:rPr lang="en-GB" b="1" dirty="0">
                <a:latin typeface="Effra"/>
                <a:cs typeface="Effra"/>
              </a:rPr>
              <a:t>testing understanding</a:t>
            </a:r>
            <a:r>
              <a:rPr lang="en-GB" b="0" dirty="0">
                <a:latin typeface="Effra"/>
                <a:cs typeface="Effra"/>
              </a:rPr>
              <a:t>. Also consider the content developers (teachers) and consumers (students).</a:t>
            </a:r>
            <a:endParaRPr lang="en-GB" b="1" dirty="0">
              <a:latin typeface="Effra"/>
              <a:cs typeface="Effra"/>
            </a:endParaRPr>
          </a:p>
          <a:p>
            <a:pPr marL="171450" indent="-171450">
              <a:buFont typeface="Arial" panose="020B0604020202020204" pitchFamily="34" charset="0"/>
              <a:buChar char="•"/>
            </a:pPr>
            <a:r>
              <a:rPr lang="en-GB" b="0" dirty="0">
                <a:latin typeface="Effra"/>
                <a:cs typeface="Effra"/>
              </a:rPr>
              <a:t>Continuum of functionality.</a:t>
            </a:r>
            <a:endParaRPr lang="en-GB" dirty="0">
              <a:latin typeface="Effra"/>
              <a:cs typeface="Effra"/>
            </a:endParaRPr>
          </a:p>
          <a:p>
            <a:pPr marL="800100" lvl="1" indent="-171450">
              <a:buFont typeface="Arial" panose="020B0604020202020204" pitchFamily="34" charset="0"/>
              <a:buChar char="•"/>
            </a:pPr>
            <a:r>
              <a:rPr lang="en-GB" dirty="0" err="1">
                <a:latin typeface="Effra"/>
                <a:cs typeface="Effra"/>
              </a:rPr>
              <a:t>AuthorPlus</a:t>
            </a:r>
            <a:r>
              <a:rPr lang="en-GB" dirty="0">
                <a:latin typeface="Effra"/>
                <a:cs typeface="Effra"/>
              </a:rPr>
              <a:t>: tool from Clarity English about a decade ago. Could create a small set of task types easily – but limited.</a:t>
            </a:r>
            <a:endParaRPr lang="en-GB" dirty="0"/>
          </a:p>
          <a:p>
            <a:pPr marL="800100" lvl="1" indent="-171450">
              <a:buFont typeface="Arial" panose="020B0604020202020204" pitchFamily="34" charset="0"/>
              <a:buChar char="•"/>
            </a:pPr>
            <a:r>
              <a:rPr lang="en-GB" dirty="0">
                <a:latin typeface="Effra"/>
                <a:cs typeface="Effra"/>
              </a:rPr>
              <a:t>Adobe Captivate: we tried it! Has potential to make powerful, fully custom content – but has a steep learning curve for a new user.</a:t>
            </a:r>
          </a:p>
          <a:p>
            <a:pPr marL="800100" lvl="1" indent="-171450">
              <a:buFont typeface="Arial" panose="020B0604020202020204" pitchFamily="34" charset="0"/>
              <a:buChar char="•"/>
            </a:pPr>
            <a:r>
              <a:rPr lang="en-GB" dirty="0" err="1">
                <a:latin typeface="Effra"/>
                <a:cs typeface="Effra"/>
              </a:rPr>
              <a:t>Xerte</a:t>
            </a:r>
            <a:r>
              <a:rPr lang="en-GB" dirty="0">
                <a:latin typeface="Effra"/>
                <a:cs typeface="Effra"/>
              </a:rPr>
              <a:t>: seemed like a good compromise between either end of the scale.</a:t>
            </a:r>
          </a:p>
          <a:p>
            <a:pPr marL="171450" indent="-171450">
              <a:buFont typeface="Arial" panose="020B0604020202020204" pitchFamily="34" charset="0"/>
              <a:buChar char="•"/>
            </a:pPr>
            <a:r>
              <a:rPr lang="en-GB" b="0" dirty="0">
                <a:latin typeface="Effra"/>
                <a:cs typeface="Effra"/>
              </a:rPr>
              <a:t>Flexibility: Has enough structure for novice user – page types, ability to set up templates – but also </a:t>
            </a:r>
            <a:r>
              <a:rPr lang="en-GB" dirty="0">
                <a:latin typeface="Effra"/>
                <a:cs typeface="Effra"/>
              </a:rPr>
              <a:t>more</a:t>
            </a:r>
            <a:r>
              <a:rPr lang="en-GB" b="0" dirty="0">
                <a:latin typeface="Effra"/>
                <a:cs typeface="Effra"/>
              </a:rPr>
              <a:t> customisable for those who know or are willing to learn some web coding (HTML, CSS, </a:t>
            </a:r>
            <a:r>
              <a:rPr lang="en-GB" b="0" dirty="0" err="1">
                <a:latin typeface="Effra"/>
                <a:cs typeface="Effra"/>
              </a:rPr>
              <a:t>Javascript</a:t>
            </a:r>
            <a:r>
              <a:rPr lang="en-GB" b="0" dirty="0">
                <a:latin typeface="Effra"/>
                <a:cs typeface="Effra"/>
              </a:rPr>
              <a:t>)</a:t>
            </a:r>
          </a:p>
          <a:p>
            <a:pPr marL="171450" indent="-171450">
              <a:buFont typeface="Arial" panose="020B0604020202020204" pitchFamily="34" charset="0"/>
              <a:buChar char="•"/>
            </a:pPr>
            <a:r>
              <a:rPr lang="en-GB" b="0" dirty="0">
                <a:latin typeface="Effra"/>
                <a:cs typeface="Effra"/>
              </a:rPr>
              <a:t>Open Source: No </a:t>
            </a:r>
            <a:r>
              <a:rPr lang="en-GB" dirty="0">
                <a:latin typeface="Effra"/>
                <a:cs typeface="Effra"/>
              </a:rPr>
              <a:t>significant initial</a:t>
            </a:r>
            <a:r>
              <a:rPr lang="en-GB" b="0" dirty="0">
                <a:latin typeface="Effra"/>
                <a:cs typeface="Effra"/>
              </a:rPr>
              <a:t> </a:t>
            </a:r>
            <a:r>
              <a:rPr lang="en-GB" dirty="0">
                <a:latin typeface="Effra"/>
                <a:cs typeface="Effra"/>
              </a:rPr>
              <a:t>financial outlay, or licensing limitations </a:t>
            </a:r>
            <a:r>
              <a:rPr lang="en-GB" b="0" dirty="0">
                <a:latin typeface="Effra"/>
                <a:cs typeface="Effra"/>
              </a:rPr>
              <a:t>– good for functional trial. </a:t>
            </a:r>
            <a:r>
              <a:rPr lang="en-GB" dirty="0">
                <a:latin typeface="Effra"/>
                <a:cs typeface="Effra"/>
              </a:rPr>
              <a:t>Your</a:t>
            </a:r>
            <a:r>
              <a:rPr lang="en-GB" b="0" dirty="0">
                <a:latin typeface="Effra"/>
                <a:cs typeface="Effra"/>
              </a:rPr>
              <a:t> </a:t>
            </a:r>
            <a:r>
              <a:rPr lang="en-GB" dirty="0">
                <a:latin typeface="Effra"/>
                <a:cs typeface="Effra"/>
              </a:rPr>
              <a:t>investment is in</a:t>
            </a:r>
            <a:r>
              <a:rPr lang="en-GB" b="0" dirty="0">
                <a:latin typeface="Effra"/>
                <a:cs typeface="Effra"/>
              </a:rPr>
              <a:t> the time and support</a:t>
            </a:r>
            <a:r>
              <a:rPr lang="en-GB" dirty="0">
                <a:latin typeface="Effra"/>
                <a:cs typeface="Effra"/>
              </a:rPr>
              <a:t>, working out how you will use it to meet your requirements</a:t>
            </a:r>
            <a:endParaRPr lang="en-GB" b="0" dirty="0">
              <a:latin typeface="Effra"/>
              <a:cs typeface="Effra"/>
            </a:endParaRPr>
          </a:p>
          <a:p>
            <a:pPr marL="171450" indent="-171450">
              <a:buFont typeface="Arial" panose="020B0604020202020204" pitchFamily="34" charset="0"/>
              <a:buChar char="•"/>
            </a:pPr>
            <a:r>
              <a:rPr lang="en-GB" b="0" dirty="0">
                <a:latin typeface="Effra"/>
                <a:cs typeface="Effra"/>
              </a:rPr>
              <a:t>Community: Supportive, dedicated developers and users – receptive to feedback/ideas, helpful to fix issues</a:t>
            </a:r>
          </a:p>
          <a:p>
            <a:pPr marL="171450" indent="-171450">
              <a:buFont typeface="Arial" panose="020B0604020202020204" pitchFamily="34" charset="0"/>
              <a:buChar char="•"/>
            </a:pPr>
            <a:r>
              <a:rPr lang="en-GB" b="0" dirty="0">
                <a:latin typeface="Effra"/>
                <a:cs typeface="Effra"/>
              </a:rPr>
              <a:t>Collaborative: web-based means that everyone can access it everywhere &amp; work together on shared projects.</a:t>
            </a:r>
          </a:p>
          <a:p>
            <a:pPr marL="171450" indent="-171450">
              <a:buFont typeface="Arial" panose="020B0604020202020204" pitchFamily="34" charset="0"/>
              <a:buChar char="•"/>
            </a:pPr>
            <a:endParaRPr lang="en-GB" dirty="0">
              <a:latin typeface="Effra"/>
              <a:cs typeface="Effra"/>
            </a:endParaRPr>
          </a:p>
          <a:p>
            <a:r>
              <a:rPr lang="en-GB" dirty="0">
                <a:latin typeface="Effra"/>
                <a:cs typeface="Effra"/>
              </a:rPr>
              <a:t>Hand over to JPS.</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a:p>
        </p:txBody>
      </p:sp>
    </p:spTree>
    <p:extLst>
      <p:ext uri="{BB962C8B-B14F-4D97-AF65-F5344CB8AC3E}">
        <p14:creationId xmlns:p14="http://schemas.microsoft.com/office/powerpoint/2010/main" val="380598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Interactive text task types,</a:t>
            </a:r>
            <a:r>
              <a:rPr lang="en-GB" baseline="0" dirty="0" smtClean="0"/>
              <a:t> provides practice in applying noticing strategies.</a:t>
            </a:r>
          </a:p>
          <a:p>
            <a:endParaRPr lang="en-GB" baseline="0" dirty="0" smtClean="0"/>
          </a:p>
          <a:p>
            <a:r>
              <a:rPr lang="en-GB" baseline="0" dirty="0" smtClean="0"/>
              <a:t>There are 3 options for gap-fill (Type the missing work in the space; drag the missing word (or phrase) into a space; choose an option from a drop-down menu.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6</a:t>
            </a:fld>
            <a:endParaRPr lang="en-GB" altLang="en-US"/>
          </a:p>
        </p:txBody>
      </p:sp>
    </p:spTree>
    <p:extLst>
      <p:ext uri="{BB962C8B-B14F-4D97-AF65-F5344CB8AC3E}">
        <p14:creationId xmlns:p14="http://schemas.microsoft.com/office/powerpoint/2010/main" val="393234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started by developing grammar and listening skills materials, but realised</a:t>
            </a:r>
            <a:r>
              <a:rPr lang="en-GB" baseline="0" dirty="0" smtClean="0"/>
              <a:t> that these are areas of knowledge where you can work effectively with print materials.  </a:t>
            </a:r>
          </a:p>
          <a:p>
            <a:endParaRPr lang="en-GB" dirty="0" smtClean="0"/>
          </a:p>
          <a:p>
            <a:r>
              <a:rPr lang="en-GB" dirty="0" smtClean="0"/>
              <a:t>What Xerte is better at, compared to print,  is synching bits of written text with audio or video and interactive tasks – good at helping students understand concepts,</a:t>
            </a:r>
            <a:r>
              <a:rPr lang="en-GB" baseline="0" dirty="0" smtClean="0"/>
              <a:t> rather than providing practice in using grammar or practice in listening skills.  Example: paragraph re-ordering (show Xerte?)</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7</a:t>
            </a:fld>
            <a:endParaRPr lang="en-GB" altLang="en-US"/>
          </a:p>
        </p:txBody>
      </p:sp>
    </p:spTree>
    <p:extLst>
      <p:ext uri="{BB962C8B-B14F-4D97-AF65-F5344CB8AC3E}">
        <p14:creationId xmlns:p14="http://schemas.microsoft.com/office/powerpoint/2010/main" val="179776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small LOs are better than one long complex one - provides more flexibility.</a:t>
            </a:r>
            <a:endParaRPr lang="en-GB" dirty="0"/>
          </a:p>
          <a:p>
            <a:r>
              <a:rPr lang="en-GB" dirty="0"/>
              <a:t>Small LOs</a:t>
            </a:r>
            <a:r>
              <a:rPr lang="en-GB" baseline="0" dirty="0"/>
              <a:t> can be re-organised and repackaged to meet needs of different groups, different programmes.</a:t>
            </a:r>
          </a:p>
          <a:p>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Don’t put too much on one page.</a:t>
            </a:r>
          </a:p>
          <a:p>
            <a:r>
              <a:rPr lang="en-GB" baseline="0" dirty="0"/>
              <a:t>Xerte follows “slide-show” organising principles. You can scroll down, but it is not easy to have some fixed content in one pane and some scrolling content in another.</a:t>
            </a:r>
          </a:p>
          <a:p>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You need to spend as much time planning feedback, as you do the tasks.</a:t>
            </a:r>
          </a:p>
          <a:p>
            <a:r>
              <a:rPr lang="en-GB" baseline="0" dirty="0"/>
              <a:t>Feedback after each item, or at the end of the task? Audio feedback or written? Feedback has to be very clear, very explicit.</a:t>
            </a:r>
          </a:p>
          <a:p>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It’s rarely a case of converting a paper-based task to electronic format.</a:t>
            </a:r>
          </a:p>
          <a:p>
            <a:r>
              <a:rPr lang="en-GB" baseline="0" dirty="0"/>
              <a:t>A lot more options in task design. </a:t>
            </a:r>
            <a:r>
              <a:rPr lang="en-GB" baseline="0" dirty="0" err="1"/>
              <a:t>Eg</a:t>
            </a:r>
            <a:r>
              <a:rPr lang="en-GB" baseline="0" dirty="0"/>
              <a:t> gap-fill – type in the missing words, drag in the missing words, or drop-down box of options for each space.</a:t>
            </a:r>
          </a:p>
          <a:p>
            <a:endParaRPr lang="en-GB" baseline="0" dirty="0"/>
          </a:p>
          <a:p>
            <a:r>
              <a:rPr lang="en-GB" dirty="0"/>
              <a:t>You can save a lot of time by working smart, e.g. copying pages and question formats; uploading banks of images to templates. We need to provide “template projects” for teachers to use.</a:t>
            </a:r>
          </a:p>
          <a:p>
            <a:endParaRPr lang="en-GB" sz="400" dirty="0"/>
          </a:p>
          <a:p>
            <a:r>
              <a:rPr lang="en-GB" dirty="0"/>
              <a:t>Xerte authors develop skills and knowledge over time. Some of the page types are easy to learn how to use, easy to create</a:t>
            </a:r>
          </a:p>
          <a:p>
            <a:r>
              <a:rPr lang="en-GB" dirty="0"/>
              <a:t>tasks with, others need a bit more thought,  a bit more planning. So to begin with you can develop materials using a narrow range of page types, and then extend your repertoire over time. </a:t>
            </a:r>
            <a:endParaRPr lang="en-GB" baseline="0"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8</a:t>
            </a:fld>
            <a:endParaRPr lang="en-GB" altLang="en-US"/>
          </a:p>
        </p:txBody>
      </p:sp>
    </p:spTree>
    <p:extLst>
      <p:ext uri="{BB962C8B-B14F-4D97-AF65-F5344CB8AC3E}">
        <p14:creationId xmlns:p14="http://schemas.microsoft.com/office/powerpoint/2010/main" val="57839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Encourage </a:t>
            </a:r>
            <a:r>
              <a:rPr lang="en-GB" dirty="0" err="1"/>
              <a:t>Xerte’s</a:t>
            </a:r>
            <a:r>
              <a:rPr lang="en-GB" dirty="0"/>
              <a:t> use in teaching and learning as an alternative to PowerPoint.</a:t>
            </a:r>
          </a:p>
          <a:p>
            <a:r>
              <a:rPr lang="en-GB" dirty="0"/>
              <a:t>Many of our teachers use PowerPoint to produce their lesson plan – fine, but could be using Xerte content in class, either students use on their own devices followed by trouble-shooting, or teacher-directed on</a:t>
            </a:r>
            <a:r>
              <a:rPr lang="en-GB" baseline="0" dirty="0"/>
              <a:t> the IWB.</a:t>
            </a:r>
          </a:p>
          <a:p>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Develop use on </a:t>
            </a:r>
            <a:r>
              <a:rPr lang="en-GB" dirty="0" err="1"/>
              <a:t>insessional</a:t>
            </a:r>
            <a:r>
              <a:rPr lang="en-GB" dirty="0"/>
              <a:t> and  online pre-arrival courses.</a:t>
            </a:r>
          </a:p>
          <a:p>
            <a:r>
              <a:rPr lang="en-GB" baseline="0" dirty="0"/>
              <a:t>“Nibbling round the edges”   Provided training expecting teachers to create learning materials for their own groups, but this didn’t happen. Xerte perceived as too complex, not enough time available to learn how to use Xerte and to write materials, so we used Xerte for specific materials writing projects and trained up small groups of teachers to work on these projects. Despite this, materials seen as supplementary to the course, not integral – teachers set them as homeworker integrated into courses.  In sessional course for Psychology students.  Transition course for 2+2, 3+1 degree programmes – familiarisation with UK academic culture, Reading resources (e.g. library, study advice, academic integrity, critical thinking).</a:t>
            </a:r>
          </a:p>
          <a:p>
            <a:endParaRPr lang="en-GB" baseline="0" dirty="0"/>
          </a:p>
          <a:p>
            <a:r>
              <a:rPr lang="en-GB" baseline="0" dirty="0"/>
              <a:t>Integrate a discussion board (Padlet?).</a:t>
            </a:r>
          </a:p>
          <a:p>
            <a:r>
              <a:rPr lang="en-GB" baseline="0" dirty="0"/>
              <a:t>Social learning element important, but missing from Xerte.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Engage with the Xerte developer community: ask for bugs to be corrected, and for additional features; participate in Xerte events.</a:t>
            </a:r>
          </a:p>
          <a:p>
            <a:r>
              <a:rPr lang="en-GB" baseline="0" dirty="0"/>
              <a:t>Xerte website, discussion forum, biennial conference.</a:t>
            </a:r>
          </a:p>
          <a:p>
            <a:endParaRPr lang="en-GB" baseline="0" dirty="0"/>
          </a:p>
          <a:p>
            <a:r>
              <a:rPr lang="en-GB" dirty="0"/>
              <a:t>Trial the tracking features.</a:t>
            </a:r>
          </a:p>
          <a:p>
            <a:r>
              <a:rPr lang="en-GB" dirty="0"/>
              <a:t>If you locate Xerte lessons in a VLE like Blackboard, you can feed record student performance into the Grade Centre. We have focused on </a:t>
            </a:r>
            <a:r>
              <a:rPr lang="en-GB" dirty="0" err="1"/>
              <a:t>Xerte’s</a:t>
            </a:r>
            <a:r>
              <a:rPr lang="en-GB" dirty="0"/>
              <a:t> formative  potential, but we need to look also at its potential in assessment.</a:t>
            </a:r>
          </a:p>
          <a:p>
            <a:endParaRPr lang="en-GB" sz="400" dirty="0"/>
          </a:p>
          <a:p>
            <a:r>
              <a:rPr lang="en-GB" dirty="0"/>
              <a:t>Work on accessibility.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baseline="0" dirty="0"/>
              <a:t>Some accessibility is already built in (different font &amp; background colours, e.g. black on yellow, white on black), but we need to look at other issues like transcripts for audio, descriptors for images.</a:t>
            </a:r>
          </a:p>
          <a:p>
            <a:endParaRPr lang="en-GB" sz="400" dirty="0"/>
          </a:p>
          <a:p>
            <a:r>
              <a:rPr lang="en-GB" dirty="0"/>
              <a:t>Promote Xerte outside ISLI.</a:t>
            </a:r>
          </a:p>
          <a:p>
            <a:r>
              <a:rPr lang="en-GB" baseline="0" dirty="0"/>
              <a:t>Build community of practice, presenting at BALEAP PIM, see next slide</a:t>
            </a:r>
          </a:p>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9</a:t>
            </a:fld>
            <a:endParaRPr lang="en-GB" altLang="en-US"/>
          </a:p>
        </p:txBody>
      </p:sp>
    </p:spTree>
    <p:extLst>
      <p:ext uri="{BB962C8B-B14F-4D97-AF65-F5344CB8AC3E}">
        <p14:creationId xmlns:p14="http://schemas.microsoft.com/office/powerpoint/2010/main" val="264505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566400"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p:nvPr>
        </p:nvSpPr>
        <p:spPr>
          <a:xfrm>
            <a:off x="6108436"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5" name="TextBox 4"/>
          <p:cNvSpPr txBox="1">
            <a:spLocks noChangeArrowheads="1"/>
          </p:cNvSpPr>
          <p:nvPr userDrawn="1"/>
        </p:nvSpPr>
        <p:spPr bwMode="auto">
          <a:xfrm>
            <a:off x="-317499" y="3841457"/>
            <a:ext cx="1360381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a:solidFill>
                  <a:schemeClr val="tx1"/>
                </a:solidFill>
                <a:latin typeface="+mj-lt"/>
              </a:rPr>
              <a:t>LIMITLESS</a:t>
            </a:r>
          </a:p>
        </p:txBody>
      </p:sp>
      <p:sp>
        <p:nvSpPr>
          <p:cNvPr id="6" name="Picture Placeholder 12"/>
          <p:cNvSpPr>
            <a:spLocks noGrp="1"/>
          </p:cNvSpPr>
          <p:nvPr>
            <p:ph type="pic" sz="quarter" idx="11"/>
          </p:nvPr>
        </p:nvSpPr>
        <p:spPr>
          <a:xfrm>
            <a:off x="0" y="0"/>
            <a:ext cx="12192000" cy="4437112"/>
          </a:xfrm>
          <a:ln>
            <a:noFill/>
          </a:ln>
        </p:spPr>
        <p:txBody>
          <a:bodyPr/>
          <a:lstStyle/>
          <a:p>
            <a:r>
              <a:rPr lang="en-US"/>
              <a:t>Click icon to add picture</a:t>
            </a:r>
            <a:endParaRPr lang="en-GB"/>
          </a:p>
        </p:txBody>
      </p:sp>
      <p:sp>
        <p:nvSpPr>
          <p:cNvPr id="11" name="Text Placeholder 10"/>
          <p:cNvSpPr>
            <a:spLocks noGrp="1"/>
          </p:cNvSpPr>
          <p:nvPr>
            <p:ph type="body" sz="quarter" idx="14" hasCustomPrompt="1"/>
          </p:nvPr>
        </p:nvSpPr>
        <p:spPr>
          <a:xfrm>
            <a:off x="335360" y="3794864"/>
            <a:ext cx="3072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a:t>Education is</a:t>
            </a:r>
            <a:endParaRPr lang="en-GB"/>
          </a:p>
        </p:txBody>
      </p:sp>
      <p:sp>
        <p:nvSpPr>
          <p:cNvPr id="12" name="Text Placeholder 10"/>
          <p:cNvSpPr>
            <a:spLocks noGrp="1"/>
          </p:cNvSpPr>
          <p:nvPr>
            <p:ph type="body" sz="quarter" idx="15" hasCustomPrompt="1"/>
          </p:nvPr>
        </p:nvSpPr>
        <p:spPr>
          <a:xfrm>
            <a:off x="335360" y="5857878"/>
            <a:ext cx="9313035"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a:t>Make the box longer for longer phrases</a:t>
            </a:r>
            <a:endParaRPr lang="en-GB"/>
          </a:p>
        </p:txBody>
      </p:sp>
    </p:spTree>
    <p:extLst>
      <p:ext uri="{BB962C8B-B14F-4D97-AF65-F5344CB8AC3E}">
        <p14:creationId xmlns:p14="http://schemas.microsoft.com/office/powerpoint/2010/main" val="399838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a:solidFill>
                  <a:schemeClr val="bg1"/>
                </a:solidFill>
              </a:defRPr>
            </a:lvl1pPr>
          </a:lstStyle>
          <a:p>
            <a:r>
              <a:rPr lang="en-US"/>
              <a:t>Click to edit Master title style on two lines maximum</a:t>
            </a:r>
            <a:endParaRPr lang="en-GB"/>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a:solidFill>
                  <a:schemeClr val="bg1"/>
                </a:solidFill>
              </a:defRPr>
            </a:lvl1pPr>
          </a:lstStyle>
          <a:p>
            <a:r>
              <a:rPr lang="en-US"/>
              <a:t>Click to edit Master title style on two lines maximum</a:t>
            </a:r>
            <a:endParaRPr lang="en-GB"/>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a:solidFill>
                  <a:schemeClr val="accent1"/>
                </a:solidFill>
              </a:defRPr>
            </a:lvl1pPr>
          </a:lstStyle>
          <a:p>
            <a:r>
              <a:rPr lang="en-US"/>
              <a:t>Click to edit Master title style on two lines maximum</a:t>
            </a:r>
            <a:endParaRPr lang="en-GB"/>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3200">
                <a:solidFill>
                  <a:schemeClr val="bg1"/>
                </a:solidFill>
              </a:defRPr>
            </a:lvl1pPr>
          </a:lstStyle>
          <a:p>
            <a:r>
              <a:rPr lang="en-US"/>
              <a:t>Click to edit Master title style</a:t>
            </a:r>
            <a:endParaRPr lang="en-GB"/>
          </a:p>
        </p:txBody>
      </p:sp>
      <p:sp>
        <p:nvSpPr>
          <p:cNvPr id="9" name="Content Placeholder 2"/>
          <p:cNvSpPr>
            <a:spLocks noGrp="1"/>
          </p:cNvSpPr>
          <p:nvPr>
            <p:ph idx="1"/>
          </p:nvPr>
        </p:nvSpPr>
        <p:spPr>
          <a:xfrm>
            <a:off x="8400256" y="2214000"/>
            <a:ext cx="3456384"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3200">
                <a:solidFill>
                  <a:schemeClr val="bg1"/>
                </a:solidFill>
              </a:defRPr>
            </a:lvl1pPr>
          </a:lstStyle>
          <a:p>
            <a:r>
              <a:rPr lang="en-US"/>
              <a:t>Click to edit Master title style</a:t>
            </a:r>
            <a:endParaRPr lang="en-GB"/>
          </a:p>
        </p:txBody>
      </p:sp>
      <p:sp>
        <p:nvSpPr>
          <p:cNvPr id="9" name="Content Placeholder 2"/>
          <p:cNvSpPr>
            <a:spLocks noGrp="1"/>
          </p:cNvSpPr>
          <p:nvPr>
            <p:ph idx="1"/>
          </p:nvPr>
        </p:nvSpPr>
        <p:spPr>
          <a:xfrm>
            <a:off x="8400256" y="2214000"/>
            <a:ext cx="3456384"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p:nvPr>
        </p:nvSpPr>
        <p:spPr>
          <a:xfrm>
            <a:off x="8400256" y="332656"/>
            <a:ext cx="3456384" cy="1730144"/>
          </a:xfrm>
        </p:spPr>
        <p:txBody>
          <a:bodyPr wrap="square"/>
          <a:lstStyle>
            <a:lvl1pPr>
              <a:lnSpc>
                <a:spcPct val="80000"/>
              </a:lnSpc>
              <a:defRPr sz="3200">
                <a:solidFill>
                  <a:schemeClr val="accent1"/>
                </a:solidFill>
              </a:defRPr>
            </a:lvl1pPr>
          </a:lstStyle>
          <a:p>
            <a:r>
              <a:rPr lang="en-US"/>
              <a:t>Click to edit Master title style</a:t>
            </a:r>
            <a:endParaRPr lang="en-GB"/>
          </a:p>
        </p:txBody>
      </p:sp>
      <p:sp>
        <p:nvSpPr>
          <p:cNvPr id="9" name="Content Placeholder 2"/>
          <p:cNvSpPr>
            <a:spLocks noGrp="1"/>
          </p:cNvSpPr>
          <p:nvPr>
            <p:ph idx="1"/>
          </p:nvPr>
        </p:nvSpPr>
        <p:spPr>
          <a:xfrm>
            <a:off x="8400256" y="2214000"/>
            <a:ext cx="3456384"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baseline="0">
                <a:solidFill>
                  <a:schemeClr val="accent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rgbClr val="50535A"/>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p:nvPr>
        </p:nvSpPr>
        <p:spPr>
          <a:xfrm>
            <a:off x="566400" y="1143000"/>
            <a:ext cx="1104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a:p>
        </p:txBody>
      </p:sp>
      <p:sp>
        <p:nvSpPr>
          <p:cNvPr id="3084" name="Rectangle 12"/>
          <p:cNvSpPr>
            <a:spLocks noGrp="1" noChangeArrowheads="1"/>
          </p:cNvSpPr>
          <p:nvPr>
            <p:ph type="subTitle" idx="1"/>
          </p:nvPr>
        </p:nvSpPr>
        <p:spPr>
          <a:xfrm>
            <a:off x="566400" y="4653136"/>
            <a:ext cx="1104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a:p>
        </p:txBody>
      </p:sp>
      <p:sp>
        <p:nvSpPr>
          <p:cNvPr id="2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a:p>
        </p:txBody>
      </p:sp>
      <p:sp>
        <p:nvSpPr>
          <p:cNvPr id="28" name="TextBox 27"/>
          <p:cNvSpPr txBox="1">
            <a:spLocks noChangeArrowheads="1"/>
          </p:cNvSpPr>
          <p:nvPr/>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a:solidFill>
                  <a:schemeClr val="bg1"/>
                </a:solidFill>
                <a:latin typeface="Effra Light" pitchFamily="34" charset="0"/>
              </a:rPr>
              <a:t>LIMITLESS </a:t>
            </a:r>
            <a:r>
              <a:rPr lang="en-GB" altLang="en-US" sz="1400">
                <a:solidFill>
                  <a:schemeClr val="bg1"/>
                </a:solidFill>
                <a:latin typeface="Effra Heavy" pitchFamily="34" charset="0"/>
              </a:rPr>
              <a:t>POTENTIAL</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OPPORTUNITIES</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IMPACT</a:t>
            </a:r>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1" y="404664"/>
            <a:ext cx="1579033" cy="515136"/>
          </a:xfrm>
          <a:prstGeom prst="rect">
            <a:avLst/>
          </a:prstGeom>
          <a:noFill/>
          <a:ln>
            <a:noFill/>
          </a:ln>
        </p:spPr>
      </p:pic>
      <p:sp>
        <p:nvSpPr>
          <p:cNvPr id="18" name="TextBox 17"/>
          <p:cNvSpPr txBox="1">
            <a:spLocks noChangeArrowheads="1"/>
          </p:cNvSpPr>
          <p:nvPr userDrawn="1"/>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a:solidFill>
                  <a:schemeClr val="bg1"/>
                </a:solidFill>
                <a:latin typeface="Effra Light" pitchFamily="34" charset="0"/>
              </a:rPr>
              <a:t>LIMITLESS </a:t>
            </a:r>
            <a:r>
              <a:rPr lang="en-GB" altLang="en-US" sz="1400">
                <a:solidFill>
                  <a:schemeClr val="bg1"/>
                </a:solidFill>
                <a:latin typeface="Effra Heavy" pitchFamily="34" charset="0"/>
              </a:rPr>
              <a:t>POTENTIAL</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OPPORTUNITIES</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556683" y="0"/>
            <a:ext cx="3811125"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a:t>Unit name here, max 2 line, adjust width of box if required</a:t>
            </a:r>
            <a:endParaRPr lang="en-GB"/>
          </a:p>
        </p:txBody>
      </p:sp>
      <p:sp>
        <p:nvSpPr>
          <p:cNvPr id="17" name="TextBox 16"/>
          <p:cNvSpPr txBox="1"/>
          <p:nvPr userDrawn="1"/>
        </p:nvSpPr>
        <p:spPr>
          <a:xfrm>
            <a:off x="566400" y="6646908"/>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Effra"/>
              </a:rPr>
              <a:t>Copyright University of Reading</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p:nvPr>
        </p:nvSpPr>
        <p:spPr>
          <a:xfrm>
            <a:off x="566400" y="4653136"/>
            <a:ext cx="10560051"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a:p>
        </p:txBody>
      </p:sp>
      <p:sp>
        <p:nvSpPr>
          <p:cNvPr id="2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a:p>
        </p:txBody>
      </p:sp>
      <p:sp>
        <p:nvSpPr>
          <p:cNvPr id="28" name="TextBox 27"/>
          <p:cNvSpPr txBox="1">
            <a:spLocks noChangeArrowheads="1"/>
          </p:cNvSpPr>
          <p:nvPr userDrawn="1"/>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a:solidFill>
                  <a:schemeClr val="bg1"/>
                </a:solidFill>
                <a:latin typeface="Effra Light" pitchFamily="34" charset="0"/>
              </a:rPr>
              <a:t>LIMITLESS </a:t>
            </a:r>
            <a:r>
              <a:rPr lang="en-GB" altLang="en-US" sz="1400">
                <a:solidFill>
                  <a:schemeClr val="bg1"/>
                </a:solidFill>
                <a:latin typeface="Effra Heavy" pitchFamily="34" charset="0"/>
              </a:rPr>
              <a:t>POTENTIAL</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OPPORTUNITIES</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10033001" y="439662"/>
            <a:ext cx="1579033" cy="384326"/>
          </a:xfrm>
          <a:prstGeom prst="rect">
            <a:avLst/>
          </a:prstGeom>
          <a:noFill/>
          <a:ln>
            <a:noFill/>
          </a:ln>
        </p:spPr>
      </p:pic>
      <p:sp>
        <p:nvSpPr>
          <p:cNvPr id="14" name="Rectangle 11"/>
          <p:cNvSpPr>
            <a:spLocks noGrp="1" noChangeArrowheads="1"/>
          </p:cNvSpPr>
          <p:nvPr>
            <p:ph type="ctrTitle"/>
          </p:nvPr>
        </p:nvSpPr>
        <p:spPr>
          <a:xfrm>
            <a:off x="566400" y="1143000"/>
            <a:ext cx="1104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a:p>
        </p:txBody>
      </p:sp>
      <p:sp>
        <p:nvSpPr>
          <p:cNvPr id="15" name="Text Placeholder 2"/>
          <p:cNvSpPr>
            <a:spLocks noGrp="1"/>
          </p:cNvSpPr>
          <p:nvPr>
            <p:ph type="body" sz="quarter" idx="13" hasCustomPrompt="1"/>
          </p:nvPr>
        </p:nvSpPr>
        <p:spPr>
          <a:xfrm>
            <a:off x="556683" y="0"/>
            <a:ext cx="3811125"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a:t>Unit name here, max 2 line, adjust width of box if required</a:t>
            </a:r>
            <a:endParaRPr lang="en-GB"/>
          </a:p>
        </p:txBody>
      </p:sp>
      <p:sp>
        <p:nvSpPr>
          <p:cNvPr id="16" name="Footer Placeholder 2"/>
          <p:cNvSpPr>
            <a:spLocks noGrp="1"/>
          </p:cNvSpPr>
          <p:nvPr>
            <p:ph type="ftr" sz="quarter" idx="3"/>
          </p:nvPr>
        </p:nvSpPr>
        <p:spPr>
          <a:xfrm>
            <a:off x="4165600" y="6237312"/>
            <a:ext cx="38608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t>Copyright University of Reading</a:t>
            </a:r>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a:t>Wednesday, 11 June 2014</a:t>
            </a:r>
          </a:p>
        </p:txBody>
      </p:sp>
      <p:sp>
        <p:nvSpPr>
          <p:cNvPr id="19" name="TextBox 18"/>
          <p:cNvSpPr txBox="1"/>
          <p:nvPr userDrawn="1"/>
        </p:nvSpPr>
        <p:spPr>
          <a:xfrm>
            <a:off x="566400" y="6646908"/>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12192000" cy="2286000"/>
          </a:xfrm>
        </p:spPr>
        <p:txBody>
          <a:bodyPr/>
          <a:lstStyle>
            <a:lvl1pPr marL="0" indent="0">
              <a:buNone/>
              <a:defRPr sz="1000">
                <a:solidFill>
                  <a:schemeClr val="bg1"/>
                </a:solidFill>
              </a:defRPr>
            </a:lvl1pPr>
          </a:lstStyle>
          <a:p>
            <a:r>
              <a:rPr lang="en-US"/>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10033001" y="438151"/>
            <a:ext cx="157903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a:solidFill>
                  <a:schemeClr val="bg1"/>
                </a:solidFill>
                <a:latin typeface="Effra Light" pitchFamily="34" charset="0"/>
              </a:rPr>
              <a:t>LIMITLESS </a:t>
            </a:r>
            <a:r>
              <a:rPr lang="en-GB" altLang="en-US" sz="1400">
                <a:solidFill>
                  <a:schemeClr val="bg1"/>
                </a:solidFill>
                <a:latin typeface="Effra Heavy" pitchFamily="34" charset="0"/>
              </a:rPr>
              <a:t>POTENTIAL</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OPPORTUNITIES</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10033001" y="438151"/>
            <a:ext cx="157903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a:p>
        </p:txBody>
      </p:sp>
      <p:sp>
        <p:nvSpPr>
          <p:cNvPr id="8" name="TextBox 7"/>
          <p:cNvSpPr txBox="1">
            <a:spLocks noChangeArrowheads="1"/>
          </p:cNvSpPr>
          <p:nvPr userDrawn="1"/>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a:solidFill>
                  <a:schemeClr val="bg1"/>
                </a:solidFill>
                <a:latin typeface="Effra Light" pitchFamily="34" charset="0"/>
              </a:rPr>
              <a:t>LIMITLESS </a:t>
            </a:r>
            <a:r>
              <a:rPr lang="en-GB" altLang="en-US" sz="1400">
                <a:solidFill>
                  <a:schemeClr val="bg1"/>
                </a:solidFill>
                <a:latin typeface="Effra Heavy" pitchFamily="34" charset="0"/>
              </a:rPr>
              <a:t>POTENTIAL</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OPPORTUNITIES</a:t>
            </a:r>
            <a:r>
              <a:rPr lang="en-GB" altLang="en-US" sz="1400">
                <a:solidFill>
                  <a:schemeClr val="bg1"/>
                </a:solidFill>
                <a:latin typeface="Effra Light" pitchFamily="34" charset="0"/>
              </a:rPr>
              <a:t> | LIMITLESS </a:t>
            </a:r>
            <a:r>
              <a:rPr lang="en-GB" altLang="en-US" sz="1400">
                <a:solidFill>
                  <a:schemeClr val="bg1"/>
                </a:solidFill>
                <a:latin typeface="Effra Heavy" pitchFamily="34" charset="0"/>
              </a:rPr>
              <a:t>IMPACT</a:t>
            </a:r>
          </a:p>
        </p:txBody>
      </p:sp>
      <p:sp>
        <p:nvSpPr>
          <p:cNvPr id="9" name="Content Placeholder 2"/>
          <p:cNvSpPr>
            <a:spLocks noGrp="1"/>
          </p:cNvSpPr>
          <p:nvPr>
            <p:ph idx="11"/>
          </p:nvPr>
        </p:nvSpPr>
        <p:spPr>
          <a:xfrm>
            <a:off x="566400" y="2214000"/>
            <a:ext cx="5184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2"/>
          </p:nvPr>
        </p:nvSpPr>
        <p:spPr>
          <a:xfrm>
            <a:off x="6108436" y="2214000"/>
            <a:ext cx="5184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p:nvPr>
        </p:nvSpPr>
        <p:spPr>
          <a:xfrm>
            <a:off x="566400" y="476672"/>
            <a:ext cx="1104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5" name="TextBox 4"/>
          <p:cNvSpPr txBox="1">
            <a:spLocks noChangeArrowheads="1"/>
          </p:cNvSpPr>
          <p:nvPr userDrawn="1"/>
        </p:nvSpPr>
        <p:spPr bwMode="auto">
          <a:xfrm>
            <a:off x="-336714" y="3841457"/>
            <a:ext cx="1360381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a:solidFill>
                  <a:schemeClr val="bg1"/>
                </a:solidFill>
                <a:latin typeface="+mj-lt"/>
              </a:rPr>
              <a:t>LIMITLESS</a:t>
            </a:r>
          </a:p>
        </p:txBody>
      </p:sp>
      <p:sp>
        <p:nvSpPr>
          <p:cNvPr id="6" name="Picture Placeholder 12"/>
          <p:cNvSpPr>
            <a:spLocks noGrp="1"/>
          </p:cNvSpPr>
          <p:nvPr>
            <p:ph type="pic" sz="quarter" idx="11"/>
          </p:nvPr>
        </p:nvSpPr>
        <p:spPr>
          <a:xfrm>
            <a:off x="0" y="0"/>
            <a:ext cx="12192000" cy="4437112"/>
          </a:xfrm>
          <a:ln>
            <a:noFill/>
          </a:ln>
        </p:spPr>
        <p:txBody>
          <a:bodyPr/>
          <a:lstStyle/>
          <a:p>
            <a:r>
              <a:rPr lang="en-US"/>
              <a:t>Click icon to add picture</a:t>
            </a:r>
            <a:endParaRPr lang="en-GB"/>
          </a:p>
        </p:txBody>
      </p:sp>
      <p:sp>
        <p:nvSpPr>
          <p:cNvPr id="8" name="Text Placeholder 10"/>
          <p:cNvSpPr>
            <a:spLocks noGrp="1"/>
          </p:cNvSpPr>
          <p:nvPr>
            <p:ph type="body" sz="quarter" idx="14" hasCustomPrompt="1"/>
          </p:nvPr>
        </p:nvSpPr>
        <p:spPr>
          <a:xfrm>
            <a:off x="335360" y="3794864"/>
            <a:ext cx="3072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a:t>Education is</a:t>
            </a:r>
            <a:endParaRPr lang="en-GB"/>
          </a:p>
        </p:txBody>
      </p:sp>
      <p:sp>
        <p:nvSpPr>
          <p:cNvPr id="11" name="Text Placeholder 10"/>
          <p:cNvSpPr>
            <a:spLocks noGrp="1"/>
          </p:cNvSpPr>
          <p:nvPr>
            <p:ph type="body" sz="quarter" idx="15" hasCustomPrompt="1"/>
          </p:nvPr>
        </p:nvSpPr>
        <p:spPr>
          <a:xfrm>
            <a:off x="335360" y="5857878"/>
            <a:ext cx="9313035"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a:t>Make the box longer for longer phrases</a:t>
            </a:r>
            <a:endParaRPr lang="en-GB"/>
          </a:p>
        </p:txBody>
      </p:sp>
    </p:spTree>
    <p:extLst>
      <p:ext uri="{BB962C8B-B14F-4D97-AF65-F5344CB8AC3E}">
        <p14:creationId xmlns:p14="http://schemas.microsoft.com/office/powerpoint/2010/main" val="16895263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033001" y="438150"/>
            <a:ext cx="1579033"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66400" y="123480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66400" y="221400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10033001" y="438151"/>
            <a:ext cx="1579033"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10033001" y="438150"/>
            <a:ext cx="1579033"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a:solidFill>
                  <a:schemeClr val="tx1"/>
                </a:solidFill>
                <a:latin typeface="Effra Light" pitchFamily="34" charset="0"/>
              </a:rPr>
              <a:t>LIMITLESS </a:t>
            </a:r>
            <a:r>
              <a:rPr lang="en-GB" altLang="en-US" sz="1400">
                <a:solidFill>
                  <a:schemeClr val="tx1"/>
                </a:solidFill>
                <a:latin typeface="Effra Heavy" pitchFamily="34" charset="0"/>
              </a:rPr>
              <a:t>POTENTIAL</a:t>
            </a:r>
            <a:r>
              <a:rPr lang="en-GB" altLang="en-US" sz="1400">
                <a:solidFill>
                  <a:schemeClr val="tx1"/>
                </a:solidFill>
                <a:latin typeface="Effra Light" pitchFamily="34" charset="0"/>
              </a:rPr>
              <a:t> | LIMITLESS </a:t>
            </a:r>
            <a:r>
              <a:rPr lang="en-GB" altLang="en-US" sz="1400">
                <a:solidFill>
                  <a:schemeClr val="tx1"/>
                </a:solidFill>
                <a:latin typeface="Effra Heavy" pitchFamily="34" charset="0"/>
              </a:rPr>
              <a:t>OPPORTUNITIES</a:t>
            </a:r>
            <a:r>
              <a:rPr lang="en-GB" altLang="en-US" sz="1400">
                <a:solidFill>
                  <a:schemeClr val="tx1"/>
                </a:solidFill>
                <a:latin typeface="Effra Light" pitchFamily="34" charset="0"/>
              </a:rPr>
              <a:t> | LIMITLESS </a:t>
            </a:r>
            <a:r>
              <a:rPr lang="en-GB" altLang="en-US" sz="140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slilearning.co.uk/xerte/play.php?template_id=6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592" y="1453410"/>
            <a:ext cx="10873000" cy="2574032"/>
          </a:xfrm>
        </p:spPr>
        <p:txBody>
          <a:bodyPr/>
          <a:lstStyle/>
          <a:p>
            <a:r>
              <a:rPr lang="en-GB" cap="none" dirty="0"/>
              <a:t>“</a:t>
            </a:r>
            <a:r>
              <a:rPr lang="en-GB" cap="none" dirty="0" err="1"/>
              <a:t>Reculer</a:t>
            </a:r>
            <a:r>
              <a:rPr lang="en-GB" cap="none" dirty="0"/>
              <a:t> pour </a:t>
            </a:r>
            <a:r>
              <a:rPr lang="en-GB" cap="none" dirty="0" err="1"/>
              <a:t>mieux</a:t>
            </a:r>
            <a:r>
              <a:rPr lang="en-GB" cap="none" dirty="0"/>
              <a:t> </a:t>
            </a:r>
            <a:r>
              <a:rPr lang="en-GB" cap="none" dirty="0" err="1"/>
              <a:t>sauter</a:t>
            </a:r>
            <a:r>
              <a:rPr lang="en-GB" cap="none" dirty="0"/>
              <a:t>” </a:t>
            </a:r>
            <a:br>
              <a:rPr lang="en-GB" cap="none" dirty="0"/>
            </a:br>
            <a:r>
              <a:rPr lang="en-GB" cap="none" dirty="0"/>
              <a:t/>
            </a:r>
            <a:br>
              <a:rPr lang="en-GB" cap="none" dirty="0"/>
            </a:br>
            <a:r>
              <a:rPr lang="en-GB" cap="none" dirty="0"/>
              <a:t>Instructional design  in digitally integrated EAP</a:t>
            </a:r>
          </a:p>
        </p:txBody>
      </p:sp>
      <p:sp>
        <p:nvSpPr>
          <p:cNvPr id="3" name="Subtitle 2"/>
          <p:cNvSpPr>
            <a:spLocks noGrp="1"/>
          </p:cNvSpPr>
          <p:nvPr>
            <p:ph type="subTitle" idx="1"/>
          </p:nvPr>
        </p:nvSpPr>
        <p:spPr/>
        <p:txBody>
          <a:bodyPr/>
          <a:lstStyle/>
          <a:p>
            <a:r>
              <a:rPr lang="en-GB" sz="2400"/>
              <a:t>Takeshi Adachi &amp; Jonathan Smith</a:t>
            </a:r>
          </a:p>
          <a:p>
            <a:r>
              <a:rPr lang="en-GB" sz="2400"/>
              <a:t>BALEAP PIM, November 2019</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a:p>
        </p:txBody>
      </p:sp>
      <p:sp>
        <p:nvSpPr>
          <p:cNvPr id="5" name="Text Placeholder 4"/>
          <p:cNvSpPr>
            <a:spLocks noGrp="1"/>
          </p:cNvSpPr>
          <p:nvPr>
            <p:ph type="body" sz="quarter" idx="13"/>
          </p:nvPr>
        </p:nvSpPr>
        <p:spPr>
          <a:xfrm>
            <a:off x="695400" y="0"/>
            <a:ext cx="2858344" cy="1113327"/>
          </a:xfrm>
        </p:spPr>
        <p:txBody>
          <a:bodyPr/>
          <a:lstStyle/>
          <a:p>
            <a:r>
              <a:rPr lang="en-GB" sz="2000"/>
              <a:t>International Study </a:t>
            </a:r>
          </a:p>
          <a:p>
            <a:r>
              <a:rPr lang="en-GB" sz="2000"/>
              <a:t>and Language Institute</a:t>
            </a:r>
          </a:p>
        </p:txBody>
      </p:sp>
      <p:sp>
        <p:nvSpPr>
          <p:cNvPr id="8" name="Oval 7">
            <a:extLst>
              <a:ext uri="{FF2B5EF4-FFF2-40B4-BE49-F238E27FC236}">
                <a16:creationId xmlns:a16="http://schemas.microsoft.com/office/drawing/2014/main" xmlns="" id="{50EFB6A2-8680-4C85-8DE3-885D2934CCDB}"/>
              </a:ext>
            </a:extLst>
          </p:cNvPr>
          <p:cNvSpPr/>
          <p:nvPr/>
        </p:nvSpPr>
        <p:spPr>
          <a:xfrm>
            <a:off x="9336360" y="4566841"/>
            <a:ext cx="1152128" cy="1152000"/>
          </a:xfrm>
          <a:prstGeom prst="ellipse">
            <a:avLst/>
          </a:prstGeom>
          <a:blipFill>
            <a:blip r:embed="rId3"/>
            <a:stretch>
              <a:fillRect/>
            </a:stretch>
          </a:blipFill>
          <a:ln w="38100">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solidFill>
                <a:schemeClr val="tx2"/>
              </a:solidFill>
              <a:latin typeface="+mn-lt"/>
            </a:endParaRPr>
          </a:p>
        </p:txBody>
      </p:sp>
      <p:sp>
        <p:nvSpPr>
          <p:cNvPr id="12" name="Oval 11">
            <a:extLst>
              <a:ext uri="{FF2B5EF4-FFF2-40B4-BE49-F238E27FC236}">
                <a16:creationId xmlns:a16="http://schemas.microsoft.com/office/drawing/2014/main" xmlns="" id="{143C487D-BA86-4ADE-83C5-AF989FF252DD}"/>
              </a:ext>
            </a:extLst>
          </p:cNvPr>
          <p:cNvSpPr/>
          <p:nvPr/>
        </p:nvSpPr>
        <p:spPr>
          <a:xfrm>
            <a:off x="7817238" y="4566841"/>
            <a:ext cx="1152128" cy="1152000"/>
          </a:xfrm>
          <a:prstGeom prst="ellipse">
            <a:avLst/>
          </a:prstGeom>
          <a:blipFill>
            <a:blip r:embed="rId4"/>
            <a:stretch>
              <a:fillRect/>
            </a:stretch>
          </a:blipFill>
          <a:ln w="38100">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solidFill>
                <a:schemeClr val="tx2"/>
              </a:solidFill>
              <a:latin typeface="+mn-lt"/>
            </a:endParaRPr>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227" y="260648"/>
            <a:ext cx="9149115" cy="647592"/>
          </a:xfrm>
        </p:spPr>
        <p:txBody>
          <a:bodyPr/>
          <a:lstStyle/>
          <a:p>
            <a:r>
              <a:rPr lang="en-GB" sz="3600" cap="none"/>
              <a:t>More info</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8" name="Rectangle 7"/>
          <p:cNvSpPr/>
          <p:nvPr/>
        </p:nvSpPr>
        <p:spPr>
          <a:xfrm>
            <a:off x="1077227" y="1401911"/>
            <a:ext cx="8255960" cy="5016758"/>
          </a:xfrm>
          <a:prstGeom prst="rect">
            <a:avLst/>
          </a:prstGeom>
        </p:spPr>
        <p:txBody>
          <a:bodyPr wrap="square">
            <a:spAutoFit/>
          </a:bodyPr>
          <a:lstStyle/>
          <a:p>
            <a:r>
              <a:rPr lang="en-GB" b="1">
                <a:solidFill>
                  <a:srgbClr val="D2002E"/>
                </a:solidFill>
              </a:rPr>
              <a:t>Introduction to </a:t>
            </a:r>
            <a:r>
              <a:rPr lang="en-GB" b="1" err="1">
                <a:solidFill>
                  <a:srgbClr val="D2002E"/>
                </a:solidFill>
              </a:rPr>
              <a:t>Xerte@ISLI</a:t>
            </a:r>
            <a:endParaRPr lang="en-GB" b="1">
              <a:solidFill>
                <a:srgbClr val="D2002E"/>
              </a:solidFill>
            </a:endParaRPr>
          </a:p>
          <a:p>
            <a:r>
              <a:rPr lang="en-GB"/>
              <a:t>Produced with the </a:t>
            </a:r>
            <a:r>
              <a:rPr lang="en-GB" err="1"/>
              <a:t>Xerte</a:t>
            </a:r>
            <a:r>
              <a:rPr lang="en-GB"/>
              <a:t> Bootstrap template, this website showcases the range of different page types that have been used to create online learning materials at ISLI. It includes examples of interactive tasks and links to how-to guides for authors.</a:t>
            </a:r>
          </a:p>
          <a:p>
            <a:endParaRPr lang="en-GB"/>
          </a:p>
          <a:p>
            <a:endParaRPr lang="en-GB"/>
          </a:p>
          <a:p>
            <a:r>
              <a:rPr lang="en-GB" b="1">
                <a:solidFill>
                  <a:srgbClr val="D2002E"/>
                </a:solidFill>
              </a:rPr>
              <a:t>BALEAP Webinar: Creating digital content</a:t>
            </a:r>
          </a:p>
          <a:p>
            <a:r>
              <a:rPr lang="en-GB" b="1"/>
              <a:t> 2.00 pm Wednesday 20 November</a:t>
            </a:r>
          </a:p>
          <a:p>
            <a:r>
              <a:rPr lang="en-GB"/>
              <a:t>In this webinar, hosted by Takeshi Adachi and Jonathan Smith, the following TEL specialists  talk about their experiences of authoring with different tools;</a:t>
            </a:r>
          </a:p>
          <a:p>
            <a:pPr>
              <a:tabLst>
                <a:tab pos="357188" algn="l"/>
                <a:tab pos="2238375" algn="l"/>
                <a:tab pos="6191250" algn="l"/>
              </a:tabLst>
            </a:pPr>
            <a:r>
              <a:rPr lang="en-GB"/>
              <a:t>•	David Read	University of Sheffield	Articulate 360</a:t>
            </a:r>
          </a:p>
          <a:p>
            <a:pPr>
              <a:tabLst>
                <a:tab pos="357188" algn="l"/>
                <a:tab pos="2238375" algn="l"/>
                <a:tab pos="6191250" algn="l"/>
              </a:tabLst>
            </a:pPr>
            <a:r>
              <a:rPr lang="en-GB"/>
              <a:t>•	Amanda </a:t>
            </a:r>
            <a:r>
              <a:rPr lang="en-GB" err="1"/>
              <a:t>Gorrell</a:t>
            </a:r>
            <a:r>
              <a:rPr lang="en-GB"/>
              <a:t>	University of Central Lancashire	</a:t>
            </a:r>
            <a:r>
              <a:rPr lang="en-GB" err="1"/>
              <a:t>Xerte</a:t>
            </a:r>
            <a:endParaRPr lang="en-GB"/>
          </a:p>
          <a:p>
            <a:pPr>
              <a:tabLst>
                <a:tab pos="357188" algn="l"/>
                <a:tab pos="2238375" algn="l"/>
                <a:tab pos="6191250" algn="l"/>
              </a:tabLst>
            </a:pPr>
            <a:r>
              <a:rPr lang="en-GB"/>
              <a:t>•	Gareth Jones	Coventry University Services	H5P</a:t>
            </a:r>
          </a:p>
          <a:p>
            <a:pPr>
              <a:tabLst>
                <a:tab pos="357188" algn="l"/>
                <a:tab pos="2238375" algn="l"/>
                <a:tab pos="6191250" algn="l"/>
              </a:tabLst>
            </a:pPr>
            <a:endParaRPr lang="en-GB"/>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9333187" y="1401911"/>
            <a:ext cx="2273214" cy="214007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333187" y="3848383"/>
            <a:ext cx="2273214" cy="2082531"/>
          </a:xfrm>
          <a:prstGeom prst="rect">
            <a:avLst/>
          </a:prstGeom>
        </p:spPr>
      </p:pic>
    </p:spTree>
    <p:extLst>
      <p:ext uri="{BB962C8B-B14F-4D97-AF65-F5344CB8AC3E}">
        <p14:creationId xmlns:p14="http://schemas.microsoft.com/office/powerpoint/2010/main" val="14973334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2</a:t>
            </a:fld>
            <a:endParaRPr lang="en-GB" altLang="en-US"/>
          </a:p>
        </p:txBody>
      </p:sp>
      <p:pic>
        <p:nvPicPr>
          <p:cNvPr id="5" name="Content Placeholder 4"/>
          <p:cNvPicPr>
            <a:picLocks noGrp="1" noChangeAspect="1"/>
          </p:cNvPicPr>
          <p:nvPr>
            <p:ph sz="quarter" idx="11"/>
          </p:nvPr>
        </p:nvPicPr>
        <p:blipFill>
          <a:blip r:embed="rId3"/>
          <a:stretch>
            <a:fillRect/>
          </a:stretch>
        </p:blipFill>
        <p:spPr>
          <a:xfrm>
            <a:off x="566738" y="1494378"/>
            <a:ext cx="11039475" cy="3869243"/>
          </a:xfrm>
          <a:prstGeom prst="rect">
            <a:avLst/>
          </a:prstGeom>
          <a:ln>
            <a:solidFill>
              <a:schemeClr val="accent5">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26710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04664"/>
            <a:ext cx="8280000" cy="1080120"/>
          </a:xfrm>
        </p:spPr>
        <p:txBody>
          <a:bodyPr/>
          <a:lstStyle/>
          <a:p>
            <a:r>
              <a:rPr lang="en-GB" cap="none"/>
              <a:t>Developing online interactive</a:t>
            </a:r>
            <a:br>
              <a:rPr lang="en-GB" cap="none"/>
            </a:br>
            <a:r>
              <a:rPr lang="en-GB" cap="none"/>
              <a:t>learning materials… and issues</a:t>
            </a:r>
          </a:p>
        </p:txBody>
      </p:sp>
      <p:sp>
        <p:nvSpPr>
          <p:cNvPr id="3" name="Content Placeholder 2"/>
          <p:cNvSpPr>
            <a:spLocks noGrp="1"/>
          </p:cNvSpPr>
          <p:nvPr>
            <p:ph idx="1"/>
          </p:nvPr>
        </p:nvSpPr>
        <p:spPr>
          <a:xfrm>
            <a:off x="1948800" y="1628800"/>
            <a:ext cx="4003184" cy="3456384"/>
          </a:xfrm>
        </p:spPr>
        <p:txBody>
          <a:bodyPr/>
          <a:lstStyle/>
          <a:p>
            <a:r>
              <a:rPr lang="en-GB"/>
              <a:t>Takes a long time to develop them</a:t>
            </a:r>
          </a:p>
          <a:p>
            <a:pPr marL="0" indent="0">
              <a:buNone/>
            </a:pPr>
            <a:endParaRPr lang="en-GB"/>
          </a:p>
          <a:p>
            <a:r>
              <a:rPr lang="en-GB"/>
              <a:t>Teachers/staff have to learn a new technology</a:t>
            </a:r>
          </a:p>
          <a:p>
            <a:pPr marL="0" indent="0">
              <a:buNone/>
            </a:pPr>
            <a:endParaRPr lang="en-GB"/>
          </a:p>
          <a:p>
            <a:r>
              <a:rPr lang="en-GB"/>
              <a:t>Do students really want or need them?</a:t>
            </a:r>
          </a:p>
          <a:p>
            <a:pPr marL="0" indent="0">
              <a:buNone/>
            </a:pPr>
            <a:endParaRPr lang="en-GB"/>
          </a:p>
          <a:p>
            <a:pPr marL="0" indent="0">
              <a:buNone/>
            </a:pPr>
            <a:endParaRPr lang="en-GB"/>
          </a:p>
          <a:p>
            <a:pPr marL="0" indent="0">
              <a:buNone/>
            </a:pPr>
            <a:endParaRPr lang="en-GB"/>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sp>
        <p:nvSpPr>
          <p:cNvPr id="6" name="TextBox 5">
            <a:extLst>
              <a:ext uri="{FF2B5EF4-FFF2-40B4-BE49-F238E27FC236}">
                <a16:creationId xmlns:a16="http://schemas.microsoft.com/office/drawing/2014/main" xmlns="" id="{64C245E8-0172-4A6F-A710-23EAA54B64EB}"/>
              </a:ext>
            </a:extLst>
          </p:cNvPr>
          <p:cNvSpPr txBox="1"/>
          <p:nvPr/>
        </p:nvSpPr>
        <p:spPr>
          <a:xfrm>
            <a:off x="6290261" y="1628800"/>
            <a:ext cx="4414439" cy="707886"/>
          </a:xfrm>
          <a:prstGeom prst="rect">
            <a:avLst/>
          </a:prstGeom>
          <a:noFill/>
        </p:spPr>
        <p:txBody>
          <a:bodyPr wrap="square" rtlCol="0">
            <a:spAutoFit/>
          </a:bodyPr>
          <a:lstStyle/>
          <a:p>
            <a:r>
              <a:rPr lang="en-GB">
                <a:solidFill>
                  <a:srgbClr val="D2002E"/>
                </a:solidFill>
              </a:rPr>
              <a:t>True, but it’s a long game… Look for a longish shelf life, flexibility of use</a:t>
            </a:r>
          </a:p>
        </p:txBody>
      </p:sp>
      <p:sp>
        <p:nvSpPr>
          <p:cNvPr id="7" name="TextBox 6">
            <a:extLst>
              <a:ext uri="{FF2B5EF4-FFF2-40B4-BE49-F238E27FC236}">
                <a16:creationId xmlns:a16="http://schemas.microsoft.com/office/drawing/2014/main" xmlns="" id="{0914C74A-3F99-4077-9D1B-58720CC375F8}"/>
              </a:ext>
            </a:extLst>
          </p:cNvPr>
          <p:cNvSpPr txBox="1"/>
          <p:nvPr/>
        </p:nvSpPr>
        <p:spPr>
          <a:xfrm>
            <a:off x="6290262" y="2652998"/>
            <a:ext cx="4414438" cy="707886"/>
          </a:xfrm>
          <a:prstGeom prst="rect">
            <a:avLst/>
          </a:prstGeom>
          <a:noFill/>
        </p:spPr>
        <p:txBody>
          <a:bodyPr wrap="square" rtlCol="0">
            <a:spAutoFit/>
          </a:bodyPr>
          <a:lstStyle/>
          <a:p>
            <a:r>
              <a:rPr lang="en-GB">
                <a:solidFill>
                  <a:srgbClr val="D2002E"/>
                </a:solidFill>
              </a:rPr>
              <a:t>Also true, but there’s a lot you can do to make it easier for teachers</a:t>
            </a:r>
          </a:p>
        </p:txBody>
      </p:sp>
      <p:grpSp>
        <p:nvGrpSpPr>
          <p:cNvPr id="11" name="Group 10">
            <a:extLst>
              <a:ext uri="{FF2B5EF4-FFF2-40B4-BE49-F238E27FC236}">
                <a16:creationId xmlns:a16="http://schemas.microsoft.com/office/drawing/2014/main" xmlns="" id="{81701349-80D6-4B12-8CF5-5183728B4F07}"/>
              </a:ext>
            </a:extLst>
          </p:cNvPr>
          <p:cNvGrpSpPr/>
          <p:nvPr/>
        </p:nvGrpSpPr>
        <p:grpSpPr>
          <a:xfrm>
            <a:off x="2798737" y="4521315"/>
            <a:ext cx="8275707" cy="1900205"/>
            <a:chOff x="2798737" y="4521315"/>
            <a:chExt cx="8275707" cy="1900205"/>
          </a:xfrm>
        </p:grpSpPr>
        <p:pic>
          <p:nvPicPr>
            <p:cNvPr id="9" name="Picture 8">
              <a:extLst>
                <a:ext uri="{FF2B5EF4-FFF2-40B4-BE49-F238E27FC236}">
                  <a16:creationId xmlns:a16="http://schemas.microsoft.com/office/drawing/2014/main" xmlns="" id="{2043CF7E-7EDD-4B46-AC35-6A152F36C5B9}"/>
                </a:ext>
              </a:extLst>
            </p:cNvPr>
            <p:cNvPicPr>
              <a:picLocks noChangeAspect="1"/>
            </p:cNvPicPr>
            <p:nvPr/>
          </p:nvPicPr>
          <p:blipFill rotWithShape="1">
            <a:blip r:embed="rId3"/>
            <a:srcRect t="20862"/>
            <a:stretch/>
          </p:blipFill>
          <p:spPr>
            <a:xfrm>
              <a:off x="2798737" y="4521315"/>
              <a:ext cx="8239939" cy="1428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xmlns="" id="{BEE6F5F2-F6D5-4A5C-A06C-001FA5DB5E70}"/>
                </a:ext>
              </a:extLst>
            </p:cNvPr>
            <p:cNvSpPr txBox="1"/>
            <p:nvPr/>
          </p:nvSpPr>
          <p:spPr>
            <a:xfrm>
              <a:off x="7608168" y="5990633"/>
              <a:ext cx="3466276" cy="430887"/>
            </a:xfrm>
            <a:prstGeom prst="rect">
              <a:avLst/>
            </a:prstGeom>
            <a:noFill/>
          </p:spPr>
          <p:txBody>
            <a:bodyPr wrap="square" rtlCol="0">
              <a:spAutoFit/>
            </a:bodyPr>
            <a:lstStyle/>
            <a:p>
              <a:r>
                <a:rPr lang="en-GB" sz="1100" err="1">
                  <a:solidFill>
                    <a:schemeClr val="tx2"/>
                  </a:solidFill>
                  <a:latin typeface="Effra Light" panose="020B0604020202020204" charset="0"/>
                  <a:cs typeface="Effra Light" panose="020B0604020202020204" charset="0"/>
                </a:rPr>
                <a:t>Gruba</a:t>
              </a:r>
              <a:r>
                <a:rPr lang="en-GB" sz="1100">
                  <a:solidFill>
                    <a:schemeClr val="tx2"/>
                  </a:solidFill>
                  <a:latin typeface="Effra Light" panose="020B0604020202020204" charset="0"/>
                  <a:cs typeface="Effra Light" panose="020B0604020202020204" charset="0"/>
                </a:rPr>
                <a:t>, </a:t>
              </a:r>
              <a:r>
                <a:rPr lang="en-GB" sz="1100" err="1">
                  <a:solidFill>
                    <a:schemeClr val="tx2"/>
                  </a:solidFill>
                  <a:latin typeface="Effra Light" panose="020B0604020202020204" charset="0"/>
                  <a:cs typeface="Effra Light" panose="020B0604020202020204" charset="0"/>
                </a:rPr>
                <a:t>Hinkelman</a:t>
              </a:r>
              <a:r>
                <a:rPr lang="en-GB" sz="1100">
                  <a:solidFill>
                    <a:schemeClr val="tx2"/>
                  </a:solidFill>
                  <a:latin typeface="Effra Light" panose="020B0604020202020204" charset="0"/>
                  <a:cs typeface="Effra Light" panose="020B0604020202020204" charset="0"/>
                </a:rPr>
                <a:t> &amp; Cárdenas-Claros (2016) in</a:t>
              </a:r>
            </a:p>
            <a:p>
              <a:r>
                <a:rPr lang="en-GB" sz="1100">
                  <a:latin typeface="Effra Light" panose="020B0604020202020204" charset="0"/>
                  <a:cs typeface="Effra Light" panose="020B0604020202020204" charset="0"/>
                </a:rPr>
                <a:t>The Routledge Handbook of English Language Teaching</a:t>
              </a:r>
              <a:endParaRPr lang="en-GB" sz="1100">
                <a:solidFill>
                  <a:schemeClr val="tx2"/>
                </a:solidFill>
                <a:latin typeface="Effra Light" panose="020B0604020202020204" charset="0"/>
                <a:cs typeface="Effra Light" panose="020B0604020202020204" charset="0"/>
              </a:endParaRPr>
            </a:p>
          </p:txBody>
        </p:sp>
      </p:grpSp>
    </p:spTree>
    <p:extLst>
      <p:ext uri="{BB962C8B-B14F-4D97-AF65-F5344CB8AC3E}">
        <p14:creationId xmlns:p14="http://schemas.microsoft.com/office/powerpoint/2010/main" val="149355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04664"/>
            <a:ext cx="8280000" cy="504056"/>
          </a:xfrm>
        </p:spPr>
        <p:txBody>
          <a:bodyPr/>
          <a:lstStyle/>
          <a:p>
            <a:r>
              <a:rPr lang="en-GB" cap="none"/>
              <a:t>So why bother?</a:t>
            </a:r>
          </a:p>
        </p:txBody>
      </p:sp>
      <p:sp>
        <p:nvSpPr>
          <p:cNvPr id="3" name="Content Placeholder 2"/>
          <p:cNvSpPr>
            <a:spLocks noGrp="1"/>
          </p:cNvSpPr>
          <p:nvPr>
            <p:ph idx="1"/>
          </p:nvPr>
        </p:nvSpPr>
        <p:spPr>
          <a:xfrm>
            <a:off x="1948800" y="1340768"/>
            <a:ext cx="7675592" cy="4833232"/>
          </a:xfrm>
        </p:spPr>
        <p:txBody>
          <a:bodyPr/>
          <a:lstStyle/>
          <a:p>
            <a:r>
              <a:rPr lang="en-GB" dirty="0"/>
              <a:t>Provide opportunities for flipped learning that are difficult to achieve with print-based materials, though integration of audio, video, text</a:t>
            </a:r>
          </a:p>
          <a:p>
            <a:endParaRPr lang="en-GB" dirty="0"/>
          </a:p>
          <a:p>
            <a:r>
              <a:rPr lang="en-GB" dirty="0"/>
              <a:t>Quality of feedback is essential, and technology offers opportunities for flexibility in the ways feedback is delivered.</a:t>
            </a:r>
          </a:p>
          <a:p>
            <a:endParaRPr lang="en-GB" dirty="0"/>
          </a:p>
          <a:p>
            <a:r>
              <a:rPr lang="en-GB" dirty="0"/>
              <a:t>Can produce large amounts of data on use and performance, more evidence on which to base assessment, more evidence on which to base decisions on revising materials</a:t>
            </a:r>
          </a:p>
          <a:p>
            <a:endParaRPr lang="en-GB" dirty="0"/>
          </a:p>
          <a:p>
            <a:r>
              <a:rPr lang="en-GB" dirty="0"/>
              <a:t>Study at university necessitates the use of technology, so its use on an EAP programme is consistent with an overall approach to learning.</a:t>
            </a:r>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3699715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04664"/>
            <a:ext cx="8280000" cy="576064"/>
          </a:xfrm>
        </p:spPr>
        <p:txBody>
          <a:bodyPr/>
          <a:lstStyle/>
          <a:p>
            <a:r>
              <a:rPr lang="en-GB" cap="none"/>
              <a:t>Choosing an authoring tool</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7" name="TextBox 6">
            <a:extLst>
              <a:ext uri="{FF2B5EF4-FFF2-40B4-BE49-F238E27FC236}">
                <a16:creationId xmlns:a16="http://schemas.microsoft.com/office/drawing/2014/main" xmlns="" id="{B38D9D8F-59D1-4EC7-93BF-877851C64529}"/>
              </a:ext>
            </a:extLst>
          </p:cNvPr>
          <p:cNvSpPr txBox="1"/>
          <p:nvPr/>
        </p:nvSpPr>
        <p:spPr>
          <a:xfrm>
            <a:off x="1271464" y="1792464"/>
            <a:ext cx="2672526" cy="707886"/>
          </a:xfrm>
          <a:prstGeom prst="rect">
            <a:avLst/>
          </a:prstGeom>
          <a:noFill/>
        </p:spPr>
        <p:txBody>
          <a:bodyPr wrap="none" rtlCol="0">
            <a:spAutoFit/>
          </a:bodyPr>
          <a:lstStyle/>
          <a:p>
            <a:r>
              <a:rPr lang="en-GB">
                <a:solidFill>
                  <a:schemeClr val="tx2"/>
                </a:solidFill>
                <a:latin typeface="+mn-lt"/>
              </a:rPr>
              <a:t>Simple but restrictive</a:t>
            </a:r>
          </a:p>
          <a:p>
            <a:r>
              <a:rPr lang="en-GB"/>
              <a:t>e.g. </a:t>
            </a:r>
            <a:r>
              <a:rPr lang="en-GB" err="1"/>
              <a:t>AuthorPlus</a:t>
            </a:r>
            <a:endParaRPr lang="en-GB">
              <a:solidFill>
                <a:schemeClr val="tx2"/>
              </a:solidFill>
              <a:latin typeface="+mn-lt"/>
            </a:endParaRPr>
          </a:p>
        </p:txBody>
      </p:sp>
      <p:sp>
        <p:nvSpPr>
          <p:cNvPr id="8" name="TextBox 7">
            <a:extLst>
              <a:ext uri="{FF2B5EF4-FFF2-40B4-BE49-F238E27FC236}">
                <a16:creationId xmlns:a16="http://schemas.microsoft.com/office/drawing/2014/main" xmlns="" id="{6CAF4B16-92A2-469F-8861-1171FC79D2D7}"/>
              </a:ext>
            </a:extLst>
          </p:cNvPr>
          <p:cNvSpPr txBox="1"/>
          <p:nvPr/>
        </p:nvSpPr>
        <p:spPr>
          <a:xfrm>
            <a:off x="8175082" y="1792464"/>
            <a:ext cx="3095719" cy="707886"/>
          </a:xfrm>
          <a:prstGeom prst="rect">
            <a:avLst/>
          </a:prstGeom>
          <a:noFill/>
        </p:spPr>
        <p:txBody>
          <a:bodyPr wrap="none" rtlCol="0">
            <a:spAutoFit/>
          </a:bodyPr>
          <a:lstStyle/>
          <a:p>
            <a:r>
              <a:rPr lang="en-GB"/>
              <a:t>Feature-rich but complex</a:t>
            </a:r>
          </a:p>
          <a:p>
            <a:r>
              <a:rPr lang="en-GB">
                <a:solidFill>
                  <a:schemeClr val="tx2"/>
                </a:solidFill>
                <a:latin typeface="+mn-lt"/>
              </a:rPr>
              <a:t>e.g. Adobe Captivate</a:t>
            </a:r>
          </a:p>
        </p:txBody>
      </p:sp>
      <p:sp>
        <p:nvSpPr>
          <p:cNvPr id="9" name="Arrow: Left-Right 8">
            <a:extLst>
              <a:ext uri="{FF2B5EF4-FFF2-40B4-BE49-F238E27FC236}">
                <a16:creationId xmlns:a16="http://schemas.microsoft.com/office/drawing/2014/main" xmlns="" id="{4EAC9DD5-C867-4CB7-8266-C57D20F90936}"/>
              </a:ext>
            </a:extLst>
          </p:cNvPr>
          <p:cNvSpPr/>
          <p:nvPr/>
        </p:nvSpPr>
        <p:spPr>
          <a:xfrm>
            <a:off x="2099556" y="1360416"/>
            <a:ext cx="7919960" cy="432048"/>
          </a:xfrm>
          <a:prstGeom prst="leftRightArrow">
            <a:avLst>
              <a:gd name="adj1" fmla="val 36197"/>
              <a:gd name="adj2" fmla="val 50000"/>
            </a:avLst>
          </a:prstGeom>
          <a:solidFill>
            <a:schemeClr val="accent1"/>
          </a:solidFill>
          <a:ln w="38100">
            <a:solidFill>
              <a:schemeClr val="accent1"/>
            </a:solidFill>
          </a:ln>
        </p:spPr>
        <p:txBody>
          <a:bodyPr wrap="square" rtlCol="0" anchor="ctr">
            <a:spAutoFit/>
          </a:bodyPr>
          <a:lstStyle/>
          <a:p>
            <a:pPr algn="ctr"/>
            <a:endParaRPr lang="en-GB">
              <a:solidFill>
                <a:schemeClr val="tx2"/>
              </a:solidFill>
              <a:latin typeface="+mn-lt"/>
            </a:endParaRPr>
          </a:p>
        </p:txBody>
      </p:sp>
      <p:grpSp>
        <p:nvGrpSpPr>
          <p:cNvPr id="12" name="Group 11">
            <a:extLst>
              <a:ext uri="{FF2B5EF4-FFF2-40B4-BE49-F238E27FC236}">
                <a16:creationId xmlns:a16="http://schemas.microsoft.com/office/drawing/2014/main" xmlns="" id="{1519BC13-B902-4188-A5D8-8BAD1B9BA88D}"/>
              </a:ext>
            </a:extLst>
          </p:cNvPr>
          <p:cNvGrpSpPr/>
          <p:nvPr/>
        </p:nvGrpSpPr>
        <p:grpSpPr>
          <a:xfrm>
            <a:off x="4628825" y="1724025"/>
            <a:ext cx="3398319" cy="1704975"/>
            <a:chOff x="4628825" y="1988840"/>
            <a:chExt cx="3398319" cy="1704975"/>
          </a:xfrm>
        </p:grpSpPr>
        <p:pic>
          <p:nvPicPr>
            <p:cNvPr id="1026" name="Picture 2" descr="Xerte Online Toolkits – Swansea Academy of Learning and ...">
              <a:extLst>
                <a:ext uri="{FF2B5EF4-FFF2-40B4-BE49-F238E27FC236}">
                  <a16:creationId xmlns:a16="http://schemas.microsoft.com/office/drawing/2014/main" xmlns="" id="{A32BC375-04BB-44C3-9E1F-53D3F6705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25" y="1988840"/>
              <a:ext cx="2857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28B3A02-5974-4937-A774-EB733D834E90}"/>
                </a:ext>
              </a:extLst>
            </p:cNvPr>
            <p:cNvSpPr txBox="1"/>
            <p:nvPr/>
          </p:nvSpPr>
          <p:spPr>
            <a:xfrm>
              <a:off x="5231904" y="3140968"/>
              <a:ext cx="2795240" cy="461665"/>
            </a:xfrm>
            <a:prstGeom prst="rect">
              <a:avLst/>
            </a:prstGeom>
            <a:noFill/>
          </p:spPr>
          <p:txBody>
            <a:bodyPr wrap="square" rtlCol="0">
              <a:spAutoFit/>
            </a:bodyPr>
            <a:lstStyle/>
            <a:p>
              <a:r>
                <a:rPr lang="en-GB" sz="2400">
                  <a:solidFill>
                    <a:schemeClr val="tx2"/>
                  </a:solidFill>
                  <a:latin typeface="+mn-lt"/>
                </a:rPr>
                <a:t>Online Toolkits</a:t>
              </a:r>
            </a:p>
          </p:txBody>
        </p:sp>
      </p:grpSp>
      <p:sp>
        <p:nvSpPr>
          <p:cNvPr id="13" name="TextBox 12">
            <a:extLst>
              <a:ext uri="{FF2B5EF4-FFF2-40B4-BE49-F238E27FC236}">
                <a16:creationId xmlns:a16="http://schemas.microsoft.com/office/drawing/2014/main" xmlns="" id="{0B829527-9B58-4AEF-AE9E-E7881D19E3F7}"/>
              </a:ext>
            </a:extLst>
          </p:cNvPr>
          <p:cNvSpPr txBox="1"/>
          <p:nvPr/>
        </p:nvSpPr>
        <p:spPr>
          <a:xfrm>
            <a:off x="1971360" y="3942152"/>
            <a:ext cx="8172430" cy="2246769"/>
          </a:xfrm>
          <a:prstGeom prst="rect">
            <a:avLst/>
          </a:prstGeom>
          <a:noFill/>
        </p:spPr>
        <p:txBody>
          <a:bodyPr wrap="none" rtlCol="0">
            <a:spAutoFit/>
          </a:bodyPr>
          <a:lstStyle/>
          <a:p>
            <a:pPr marL="342900" indent="-342900">
              <a:buFont typeface="Arial" panose="020B0604020202020204" pitchFamily="34" charset="0"/>
              <a:buChar char="•"/>
            </a:pPr>
            <a:r>
              <a:rPr lang="en-GB"/>
              <a:t>Offers more flexibility than first appears</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Open-source</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Developed by a small community of enthusiasts who listen to users</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Great for collaborative projects</a:t>
            </a:r>
          </a:p>
        </p:txBody>
      </p:sp>
    </p:spTree>
    <p:extLst>
      <p:ext uri="{BB962C8B-B14F-4D97-AF65-F5344CB8AC3E}">
        <p14:creationId xmlns:p14="http://schemas.microsoft.com/office/powerpoint/2010/main" val="3605979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86" y="206100"/>
            <a:ext cx="11040000" cy="828000"/>
          </a:xfrm>
        </p:spPr>
        <p:txBody>
          <a:bodyPr/>
          <a:lstStyle/>
          <a:p>
            <a:r>
              <a:rPr lang="en-GB" cap="none" dirty="0" smtClean="0"/>
              <a:t>Sample Xerte lesson</a:t>
            </a:r>
            <a:endParaRPr lang="en-GB" cap="none" dirty="0"/>
          </a:p>
        </p:txBody>
      </p:sp>
      <p:sp>
        <p:nvSpPr>
          <p:cNvPr id="3" name="Content Placeholder 2"/>
          <p:cNvSpPr>
            <a:spLocks noGrp="1"/>
          </p:cNvSpPr>
          <p:nvPr>
            <p:ph idx="1"/>
          </p:nvPr>
        </p:nvSpPr>
        <p:spPr>
          <a:xfrm>
            <a:off x="566400" y="1273629"/>
            <a:ext cx="11040000" cy="4900371"/>
          </a:xfrm>
        </p:spPr>
        <p:txBody>
          <a:bodyPr/>
          <a:lstStyle/>
          <a:p>
            <a:r>
              <a:rPr lang="en-GB" dirty="0" smtClean="0"/>
              <a:t>Lesson on understanding reduced relative clauses</a:t>
            </a:r>
          </a:p>
          <a:p>
            <a:pPr marL="0" indent="0">
              <a:buNone/>
            </a:pPr>
            <a:r>
              <a:rPr lang="en-GB" dirty="0" smtClean="0"/>
              <a:t>	</a:t>
            </a:r>
            <a:r>
              <a:rPr lang="en-GB" dirty="0" smtClean="0">
                <a:hlinkClick r:id="rId3"/>
              </a:rPr>
              <a:t>https</a:t>
            </a:r>
            <a:r>
              <a:rPr lang="en-GB" dirty="0">
                <a:hlinkClick r:id="rId3"/>
              </a:rPr>
              <a:t>://</a:t>
            </a:r>
            <a:r>
              <a:rPr lang="en-GB" dirty="0" smtClean="0">
                <a:hlinkClick r:id="rId3"/>
              </a:rPr>
              <a:t>www.islilearning.co.uk/xerte/play.php?template_id=67</a:t>
            </a:r>
            <a:r>
              <a:rPr lang="en-GB" dirty="0" smtClean="0"/>
              <a:t> </a:t>
            </a:r>
          </a:p>
          <a:p>
            <a:pPr marL="0" indent="0">
              <a:buNone/>
            </a:pPr>
            <a:endParaRPr lang="en-GB" dirty="0"/>
          </a:p>
          <a:p>
            <a:pPr marL="0" indent="0">
              <a:buNone/>
            </a:pPr>
            <a:r>
              <a:rPr lang="en-GB" dirty="0" smtClean="0"/>
              <a:t>Page types used:</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graphicFrame>
        <p:nvGraphicFramePr>
          <p:cNvPr id="5" name="Table 4"/>
          <p:cNvGraphicFramePr>
            <a:graphicFrameLocks noGrp="1"/>
          </p:cNvGraphicFramePr>
          <p:nvPr>
            <p:extLst>
              <p:ext uri="{D42A27DB-BD31-4B8C-83A1-F6EECF244321}">
                <p14:modId xmlns:p14="http://schemas.microsoft.com/office/powerpoint/2010/main" val="3462967689"/>
              </p:ext>
            </p:extLst>
          </p:nvPr>
        </p:nvGraphicFramePr>
        <p:xfrm>
          <a:off x="566400" y="2744408"/>
          <a:ext cx="11040000" cy="3238521"/>
        </p:xfrm>
        <a:graphic>
          <a:graphicData uri="http://schemas.openxmlformats.org/drawingml/2006/table">
            <a:tbl>
              <a:tblPr firstRow="1" bandRow="1">
                <a:tableStyleId>{6E25E649-3F16-4E02-A733-19D2CDBF48F0}</a:tableStyleId>
              </a:tblPr>
              <a:tblGrid>
                <a:gridCol w="1059293"/>
                <a:gridCol w="2587591"/>
                <a:gridCol w="7393116"/>
              </a:tblGrid>
              <a:tr h="510547">
                <a:tc>
                  <a:txBody>
                    <a:bodyPr/>
                    <a:lstStyle/>
                    <a:p>
                      <a:r>
                        <a:rPr lang="en-GB" sz="2000" dirty="0" smtClean="0"/>
                        <a:t>Page</a:t>
                      </a:r>
                      <a:endParaRPr lang="en-GB" sz="2000" dirty="0"/>
                    </a:p>
                  </a:txBody>
                  <a:tcPr/>
                </a:tc>
                <a:tc>
                  <a:txBody>
                    <a:bodyPr/>
                    <a:lstStyle/>
                    <a:p>
                      <a:r>
                        <a:rPr lang="en-GB" sz="2000" dirty="0" smtClean="0"/>
                        <a:t>Task type</a:t>
                      </a:r>
                      <a:endParaRPr lang="en-GB" sz="2000" dirty="0"/>
                    </a:p>
                  </a:txBody>
                  <a:tcPr/>
                </a:tc>
                <a:tc>
                  <a:txBody>
                    <a:bodyPr/>
                    <a:lstStyle/>
                    <a:p>
                      <a:r>
                        <a:rPr lang="en-GB" sz="2000" dirty="0" smtClean="0"/>
                        <a:t>Comments</a:t>
                      </a:r>
                      <a:endParaRPr lang="en-GB" sz="2000" dirty="0"/>
                    </a:p>
                  </a:txBody>
                  <a:tcPr/>
                </a:tc>
              </a:tr>
              <a:tr h="881218">
                <a:tc>
                  <a:txBody>
                    <a:bodyPr/>
                    <a:lstStyle/>
                    <a:p>
                      <a:pPr marL="0" indent="0">
                        <a:buNone/>
                      </a:pPr>
                      <a:r>
                        <a:rPr lang="en-GB" sz="2000" dirty="0" smtClean="0"/>
                        <a:t>Page 1 </a:t>
                      </a:r>
                      <a:endParaRPr lang="en-GB" sz="2000" dirty="0"/>
                    </a:p>
                  </a:txBody>
                  <a:tcPr/>
                </a:tc>
                <a:tc>
                  <a:txBody>
                    <a:bodyPr/>
                    <a:lstStyle/>
                    <a:p>
                      <a:r>
                        <a:rPr lang="en-GB" sz="2000" dirty="0" smtClean="0"/>
                        <a:t>Reflective task</a:t>
                      </a:r>
                      <a:endParaRPr lang="en-GB" sz="2000" dirty="0"/>
                    </a:p>
                  </a:txBody>
                  <a:tcPr/>
                </a:tc>
                <a:tc>
                  <a:txBody>
                    <a:bodyPr/>
                    <a:lstStyle/>
                    <a:p>
                      <a:r>
                        <a:rPr lang="en-GB" sz="2000" dirty="0" smtClean="0"/>
                        <a:t>Students read an explanation with examples, then reflect on  the difference between use of Present and Past Participle in reduced relative clauses. Clicking on </a:t>
                      </a:r>
                      <a:r>
                        <a:rPr lang="en-GB" sz="2000" b="1" dirty="0" smtClean="0"/>
                        <a:t>Check</a:t>
                      </a:r>
                      <a:r>
                        <a:rPr lang="en-GB" sz="2000" dirty="0" smtClean="0"/>
                        <a:t> reveals a model answer.</a:t>
                      </a:r>
                      <a:endParaRPr lang="en-GB" sz="2000" dirty="0"/>
                    </a:p>
                  </a:txBody>
                  <a:tcPr/>
                </a:tc>
              </a:tr>
              <a:tr h="510547">
                <a:tc>
                  <a:txBody>
                    <a:bodyPr/>
                    <a:lstStyle/>
                    <a:p>
                      <a:r>
                        <a:rPr lang="en-GB" sz="2000" dirty="0" smtClean="0"/>
                        <a:t>Page 2 </a:t>
                      </a:r>
                      <a:endParaRPr lang="en-GB" sz="2000" dirty="0"/>
                    </a:p>
                  </a:txBody>
                  <a:tcPr/>
                </a:tc>
                <a:tc>
                  <a:txBody>
                    <a:bodyPr/>
                    <a:lstStyle/>
                    <a:p>
                      <a:r>
                        <a:rPr lang="en-GB" sz="2000" dirty="0" smtClean="0"/>
                        <a:t>Interactive text</a:t>
                      </a:r>
                      <a:endParaRPr lang="en-GB" sz="2000" dirty="0"/>
                    </a:p>
                  </a:txBody>
                  <a:tcPr/>
                </a:tc>
                <a:tc>
                  <a:txBody>
                    <a:bodyPr/>
                    <a:lstStyle/>
                    <a:p>
                      <a:r>
                        <a:rPr lang="en-GB" sz="2000" dirty="0" smtClean="0"/>
                        <a:t>This task requires students to search</a:t>
                      </a:r>
                      <a:r>
                        <a:rPr lang="en-GB" sz="2000" baseline="0" dirty="0" smtClean="0"/>
                        <a:t> in a text for particular </a:t>
                      </a:r>
                      <a:endParaRPr lang="en-GB" sz="2000" dirty="0"/>
                    </a:p>
                  </a:txBody>
                  <a:tcPr/>
                </a:tc>
              </a:tr>
              <a:tr h="510547">
                <a:tc>
                  <a:txBody>
                    <a:bodyPr/>
                    <a:lstStyle/>
                    <a:p>
                      <a:r>
                        <a:rPr lang="en-GB" sz="2000" dirty="0" smtClean="0"/>
                        <a:t>Page 3</a:t>
                      </a:r>
                      <a:endParaRPr lang="en-GB" sz="2000" dirty="0"/>
                    </a:p>
                  </a:txBody>
                  <a:tcPr/>
                </a:tc>
                <a:tc>
                  <a:txBody>
                    <a:bodyPr/>
                    <a:lstStyle/>
                    <a:p>
                      <a:r>
                        <a:rPr lang="en-GB" sz="2000" dirty="0" smtClean="0"/>
                        <a:t>Gap-fill</a:t>
                      </a:r>
                      <a:endParaRPr lang="en-GB" sz="2000" dirty="0"/>
                    </a:p>
                  </a:txBody>
                  <a:tcPr/>
                </a:tc>
                <a:tc>
                  <a:txBody>
                    <a:bodyPr/>
                    <a:lstStyle/>
                    <a:p>
                      <a:r>
                        <a:rPr lang="en-GB" sz="2000" dirty="0" smtClean="0"/>
                        <a:t>Students  complete gaps in a text by choosing an option from a drop-down menu</a:t>
                      </a:r>
                      <a:endParaRPr lang="en-GB" sz="2000" dirty="0"/>
                    </a:p>
                  </a:txBody>
                  <a:tcPr/>
                </a:tc>
              </a:tr>
              <a:tr h="510547">
                <a:tc>
                  <a:txBody>
                    <a:bodyPr/>
                    <a:lstStyle/>
                    <a:p>
                      <a:endParaRPr lang="en-GB" sz="2000" dirty="0"/>
                    </a:p>
                  </a:txBody>
                  <a:tcPr/>
                </a:tc>
                <a:tc>
                  <a:txBody>
                    <a:bodyPr/>
                    <a:lstStyle/>
                    <a:p>
                      <a:endParaRPr lang="en-GB" sz="2000" dirty="0"/>
                    </a:p>
                  </a:txBody>
                  <a:tcPr/>
                </a:tc>
                <a:tc>
                  <a:txBody>
                    <a:bodyPr/>
                    <a:lstStyle/>
                    <a:p>
                      <a:endParaRPr lang="en-GB" sz="2000" dirty="0"/>
                    </a:p>
                  </a:txBody>
                  <a:tcPr/>
                </a:tc>
              </a:tr>
            </a:tbl>
          </a:graphicData>
        </a:graphic>
      </p:graphicFrame>
    </p:spTree>
    <p:extLst>
      <p:ext uri="{BB962C8B-B14F-4D97-AF65-F5344CB8AC3E}">
        <p14:creationId xmlns:p14="http://schemas.microsoft.com/office/powerpoint/2010/main" val="24632169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17F90B3-49BD-4C38-9C88-11EACF736FEC}"/>
              </a:ext>
            </a:extLst>
          </p:cNvPr>
          <p:cNvSpPr>
            <a:spLocks noGrp="1"/>
          </p:cNvSpPr>
          <p:nvPr>
            <p:ph type="title"/>
          </p:nvPr>
        </p:nvSpPr>
        <p:spPr>
          <a:xfrm>
            <a:off x="373895" y="324000"/>
            <a:ext cx="11040000" cy="828000"/>
          </a:xfrm>
        </p:spPr>
        <p:txBody>
          <a:bodyPr/>
          <a:lstStyle/>
          <a:p>
            <a:r>
              <a:rPr lang="en-GB" cap="none" dirty="0"/>
              <a:t>Functionality in XERTE</a:t>
            </a:r>
          </a:p>
        </p:txBody>
      </p:sp>
      <p:sp>
        <p:nvSpPr>
          <p:cNvPr id="4" name="Slide Number Placeholder 3">
            <a:extLst>
              <a:ext uri="{FF2B5EF4-FFF2-40B4-BE49-F238E27FC236}">
                <a16:creationId xmlns:a16="http://schemas.microsoft.com/office/drawing/2014/main" xmlns="" id="{9B23F3AC-BD1A-49D5-A250-17BFF8033C4E}"/>
              </a:ext>
            </a:extLst>
          </p:cNvPr>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6" name="Content Placeholder 5">
            <a:extLst>
              <a:ext uri="{FF2B5EF4-FFF2-40B4-BE49-F238E27FC236}">
                <a16:creationId xmlns:a16="http://schemas.microsoft.com/office/drawing/2014/main" xmlns="" id="{79A37A93-74AE-4504-AA21-64AF25D4A7A2}"/>
              </a:ext>
            </a:extLst>
          </p:cNvPr>
          <p:cNvSpPr>
            <a:spLocks noGrp="1"/>
          </p:cNvSpPr>
          <p:nvPr>
            <p:ph idx="11"/>
          </p:nvPr>
        </p:nvSpPr>
        <p:spPr/>
        <p:txBody>
          <a:bodyPr/>
          <a:lstStyle/>
          <a:p>
            <a:pPr marL="0" indent="0">
              <a:buNone/>
            </a:pPr>
            <a:r>
              <a:rPr lang="en-GB" b="1" dirty="0"/>
              <a:t>Presenting information</a:t>
            </a:r>
          </a:p>
          <a:p>
            <a:r>
              <a:rPr lang="en-GB" dirty="0"/>
              <a:t>All the text on screen</a:t>
            </a:r>
          </a:p>
          <a:p>
            <a:r>
              <a:rPr lang="en-GB" dirty="0"/>
              <a:t>Text revealed section by section (timed or controlled by user</a:t>
            </a:r>
          </a:p>
          <a:p>
            <a:r>
              <a:rPr lang="en-GB" dirty="0"/>
              <a:t>Audio</a:t>
            </a:r>
          </a:p>
          <a:p>
            <a:r>
              <a:rPr lang="en-GB" dirty="0"/>
              <a:t>Audio synched with text</a:t>
            </a:r>
          </a:p>
          <a:p>
            <a:r>
              <a:rPr lang="en-GB" dirty="0"/>
              <a:t>Video</a:t>
            </a:r>
          </a:p>
          <a:p>
            <a:r>
              <a:rPr lang="en-GB" dirty="0"/>
              <a:t>Video synched with text</a:t>
            </a:r>
          </a:p>
          <a:p>
            <a:r>
              <a:rPr lang="en-GB" dirty="0"/>
              <a:t>Hot spots with pop-ups</a:t>
            </a:r>
          </a:p>
          <a:p>
            <a:pPr marL="0" indent="0">
              <a:buNone/>
            </a:pPr>
            <a:endParaRPr lang="en-GB" dirty="0"/>
          </a:p>
          <a:p>
            <a:endParaRPr lang="en-GB" dirty="0"/>
          </a:p>
          <a:p>
            <a:endParaRPr lang="en-GB" dirty="0"/>
          </a:p>
        </p:txBody>
      </p:sp>
      <p:sp>
        <p:nvSpPr>
          <p:cNvPr id="7" name="Content Placeholder 6">
            <a:extLst>
              <a:ext uri="{FF2B5EF4-FFF2-40B4-BE49-F238E27FC236}">
                <a16:creationId xmlns:a16="http://schemas.microsoft.com/office/drawing/2014/main" xmlns="" id="{E042B8CD-4A6E-42E6-935F-8DAE5FC19A82}"/>
              </a:ext>
            </a:extLst>
          </p:cNvPr>
          <p:cNvSpPr>
            <a:spLocks noGrp="1"/>
          </p:cNvSpPr>
          <p:nvPr>
            <p:ph idx="12"/>
          </p:nvPr>
        </p:nvSpPr>
        <p:spPr/>
        <p:txBody>
          <a:bodyPr/>
          <a:lstStyle/>
          <a:p>
            <a:pPr marL="0" indent="0">
              <a:buNone/>
            </a:pPr>
            <a:r>
              <a:rPr lang="en-GB" b="1" dirty="0"/>
              <a:t>Testing understanding</a:t>
            </a:r>
          </a:p>
          <a:p>
            <a:r>
              <a:rPr lang="en-GB" dirty="0"/>
              <a:t>Gap-fill (write in, drag and drop, pop-up menu)</a:t>
            </a:r>
          </a:p>
          <a:p>
            <a:r>
              <a:rPr lang="en-GB" dirty="0"/>
              <a:t>Matching</a:t>
            </a:r>
          </a:p>
          <a:p>
            <a:r>
              <a:rPr lang="en-GB" dirty="0"/>
              <a:t>Ordering</a:t>
            </a:r>
          </a:p>
          <a:p>
            <a:r>
              <a:rPr lang="en-GB" dirty="0"/>
              <a:t>Multiple choice</a:t>
            </a:r>
          </a:p>
          <a:p>
            <a:r>
              <a:rPr lang="en-GB" dirty="0"/>
              <a:t>Interactive text</a:t>
            </a:r>
          </a:p>
          <a:p>
            <a:r>
              <a:rPr lang="en-GB" dirty="0"/>
              <a:t>Drag and drop labelling</a:t>
            </a:r>
          </a:p>
          <a:p>
            <a:r>
              <a:rPr lang="en-GB" dirty="0"/>
              <a:t>Modify</a:t>
            </a:r>
          </a:p>
          <a:p>
            <a:endParaRPr lang="en-GB" dirty="0"/>
          </a:p>
        </p:txBody>
      </p:sp>
    </p:spTree>
    <p:extLst>
      <p:ext uri="{BB962C8B-B14F-4D97-AF65-F5344CB8AC3E}">
        <p14:creationId xmlns:p14="http://schemas.microsoft.com/office/powerpoint/2010/main" val="16744919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04664"/>
            <a:ext cx="8280000" cy="1080120"/>
          </a:xfrm>
        </p:spPr>
        <p:txBody>
          <a:bodyPr/>
          <a:lstStyle/>
          <a:p>
            <a:r>
              <a:rPr lang="en-GB" cap="none"/>
              <a:t>Looking back: </a:t>
            </a:r>
            <a:br>
              <a:rPr lang="en-GB" cap="none"/>
            </a:br>
            <a:r>
              <a:rPr lang="en-GB" cap="none"/>
              <a:t>what have we learned?</a:t>
            </a:r>
          </a:p>
        </p:txBody>
      </p:sp>
      <p:sp>
        <p:nvSpPr>
          <p:cNvPr id="3" name="Content Placeholder 2"/>
          <p:cNvSpPr>
            <a:spLocks noGrp="1"/>
          </p:cNvSpPr>
          <p:nvPr>
            <p:ph idx="1"/>
          </p:nvPr>
        </p:nvSpPr>
        <p:spPr>
          <a:xfrm>
            <a:off x="1948800" y="1772816"/>
            <a:ext cx="8280000" cy="4401184"/>
          </a:xfrm>
        </p:spPr>
        <p:txBody>
          <a:bodyPr/>
          <a:lstStyle/>
          <a:p>
            <a:r>
              <a:rPr lang="en-GB" dirty="0"/>
              <a:t>Lots of small LOs are better than one long complex one - provides more flexibility.</a:t>
            </a:r>
          </a:p>
          <a:p>
            <a:endParaRPr lang="en-GB" sz="800" dirty="0"/>
          </a:p>
          <a:p>
            <a:r>
              <a:rPr lang="en-GB" dirty="0"/>
              <a:t>Don’t put too much on one page.</a:t>
            </a:r>
          </a:p>
          <a:p>
            <a:endParaRPr lang="en-GB" sz="800" dirty="0"/>
          </a:p>
          <a:p>
            <a:r>
              <a:rPr lang="en-GB" dirty="0"/>
              <a:t>You need to spend as much time planning feedback, as you do the tasks.</a:t>
            </a:r>
          </a:p>
          <a:p>
            <a:endParaRPr lang="en-GB" sz="800" dirty="0"/>
          </a:p>
          <a:p>
            <a:r>
              <a:rPr lang="en-GB" dirty="0"/>
              <a:t>It’s rarely a case of converting a paper-based task to electronic format.</a:t>
            </a:r>
          </a:p>
          <a:p>
            <a:endParaRPr lang="en-GB" sz="800" dirty="0"/>
          </a:p>
          <a:p>
            <a:r>
              <a:rPr lang="en-GB" dirty="0"/>
              <a:t>You can save a lot of time by working smart, e.g. copying pages and question formats; uploading banks of images to templates. We need to provide “template projects” for teachers to use.</a:t>
            </a:r>
          </a:p>
          <a:p>
            <a:endParaRPr lang="en-GB" sz="800" dirty="0"/>
          </a:p>
          <a:p>
            <a:r>
              <a:rPr lang="en-GB" dirty="0"/>
              <a:t>Xerte authors develop skills and knowledge over time.</a:t>
            </a:r>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Tree>
    <p:extLst>
      <p:ext uri="{BB962C8B-B14F-4D97-AF65-F5344CB8AC3E}">
        <p14:creationId xmlns:p14="http://schemas.microsoft.com/office/powerpoint/2010/main" val="75580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04664"/>
            <a:ext cx="8280000" cy="576064"/>
          </a:xfrm>
        </p:spPr>
        <p:txBody>
          <a:bodyPr/>
          <a:lstStyle/>
          <a:p>
            <a:r>
              <a:rPr lang="en-GB" cap="none"/>
              <a:t>Looking forward: what next?</a:t>
            </a:r>
          </a:p>
        </p:txBody>
      </p:sp>
      <p:sp>
        <p:nvSpPr>
          <p:cNvPr id="3" name="Content Placeholder 2"/>
          <p:cNvSpPr>
            <a:spLocks noGrp="1"/>
          </p:cNvSpPr>
          <p:nvPr>
            <p:ph idx="1"/>
          </p:nvPr>
        </p:nvSpPr>
        <p:spPr>
          <a:xfrm>
            <a:off x="1948800" y="1484784"/>
            <a:ext cx="8280000" cy="4689216"/>
          </a:xfrm>
        </p:spPr>
        <p:txBody>
          <a:bodyPr/>
          <a:lstStyle/>
          <a:p>
            <a:endParaRPr lang="en-GB" sz="800" dirty="0"/>
          </a:p>
          <a:p>
            <a:r>
              <a:rPr lang="en-GB" dirty="0"/>
              <a:t>Ensure integration of online learning materials into the syllabus, through a flipped </a:t>
            </a:r>
            <a:r>
              <a:rPr lang="en-GB"/>
              <a:t>learning approach.</a:t>
            </a:r>
            <a:endParaRPr lang="en-GB" dirty="0"/>
          </a:p>
          <a:p>
            <a:endParaRPr lang="en-GB" sz="800" dirty="0"/>
          </a:p>
          <a:p>
            <a:r>
              <a:rPr lang="en-GB" dirty="0"/>
              <a:t>Develop  online pre-arrival courses.</a:t>
            </a:r>
          </a:p>
          <a:p>
            <a:endParaRPr lang="en-GB" sz="800" dirty="0"/>
          </a:p>
          <a:p>
            <a:r>
              <a:rPr lang="en-GB" dirty="0"/>
              <a:t>Integrate a discussion board (Padlet?).</a:t>
            </a:r>
          </a:p>
          <a:p>
            <a:endParaRPr lang="en-GB" sz="800" dirty="0"/>
          </a:p>
          <a:p>
            <a:r>
              <a:rPr lang="en-GB" dirty="0"/>
              <a:t>Engage with the Xerte developer community: ask for bugs to be corrected, and for additional features; participate in Xerte events.</a:t>
            </a:r>
          </a:p>
          <a:p>
            <a:endParaRPr lang="en-GB" sz="800" dirty="0"/>
          </a:p>
          <a:p>
            <a:r>
              <a:rPr lang="en-GB" dirty="0"/>
              <a:t>Trial the tracking features.</a:t>
            </a:r>
          </a:p>
          <a:p>
            <a:endParaRPr lang="en-GB" sz="800" dirty="0"/>
          </a:p>
          <a:p>
            <a:r>
              <a:rPr lang="en-GB" dirty="0"/>
              <a:t>Work on accessibility.</a:t>
            </a:r>
          </a:p>
          <a:p>
            <a:endParaRPr lang="en-GB" sz="800" dirty="0"/>
          </a:p>
          <a:p>
            <a:r>
              <a:rPr lang="en-GB" dirty="0"/>
              <a:t>Promote Xerte outside ISLI.</a:t>
            </a:r>
          </a:p>
          <a:p>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Tree>
    <p:extLst>
      <p:ext uri="{BB962C8B-B14F-4D97-AF65-F5344CB8AC3E}">
        <p14:creationId xmlns:p14="http://schemas.microsoft.com/office/powerpoint/2010/main" val="2545219736"/>
      </p:ext>
    </p:extLst>
  </p:cSld>
  <p:clrMapOvr>
    <a:masterClrMapping/>
  </p:clrMapOvr>
  <p:transition>
    <p:fade/>
  </p:transition>
</p:sld>
</file>

<file path=ppt/theme/theme1.xml><?xml version="1.0" encoding="utf-8"?>
<a:theme xmlns:a="http://schemas.openxmlformats.org/drawingml/2006/main" name="UoR-PP-Template-STANDARD-WIDTH-v-24">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C00590D80E114681D812AA8A2A28D1" ma:contentTypeVersion="7" ma:contentTypeDescription="Create a new document." ma:contentTypeScope="" ma:versionID="8da96a0096ba7b99f5f23c389a520bee">
  <xsd:schema xmlns:xsd="http://www.w3.org/2001/XMLSchema" xmlns:xs="http://www.w3.org/2001/XMLSchema" xmlns:p="http://schemas.microsoft.com/office/2006/metadata/properties" xmlns:ns2="f0ec246f-fd2b-4d7b-80c3-8903a27d7b76" targetNamespace="http://schemas.microsoft.com/office/2006/metadata/properties" ma:root="true" ma:fieldsID="3da01a12b1857705e3965fab30907a5f" ns2:_="">
    <xsd:import namespace="f0ec246f-fd2b-4d7b-80c3-8903a27d7b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c246f-fd2b-4d7b-80c3-8903a27d7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AD629-5F7E-4095-B4CB-AD7E8E67CEC0}">
  <ds:schemaRefs>
    <ds:schemaRef ds:uri="http://schemas.microsoft.com/office/infopath/2007/PartnerControls"/>
    <ds:schemaRef ds:uri="http://purl.org/dc/elements/1.1/"/>
    <ds:schemaRef ds:uri="f0ec246f-fd2b-4d7b-80c3-8903a27d7b76"/>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E0CC45C-62AE-46E1-BD56-1562A0F16E4C}">
  <ds:schemaRefs>
    <ds:schemaRef ds:uri="http://schemas.microsoft.com/sharepoint/v3/contenttype/forms"/>
  </ds:schemaRefs>
</ds:datastoreItem>
</file>

<file path=customXml/itemProps3.xml><?xml version="1.0" encoding="utf-8"?>
<ds:datastoreItem xmlns:ds="http://schemas.openxmlformats.org/officeDocument/2006/customXml" ds:itemID="{7404899C-AD65-4D0B-8E03-5AFE3C55E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ec246f-fd2b-4d7b-80c3-8903a27d7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UoR-PP-Template-STANDARD-WIDTH-v-24</Template>
  <TotalTime>80</TotalTime>
  <Words>1741</Words>
  <Application>Microsoft Office PowerPoint</Application>
  <PresentationFormat>Widescreen</PresentationFormat>
  <Paragraphs>231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AngsanaUPC</vt:lpstr>
      <vt:lpstr>Effra Bold</vt:lpstr>
      <vt:lpstr>Effra Light</vt:lpstr>
      <vt:lpstr>Effra</vt:lpstr>
      <vt:lpstr>Effra Heavy</vt:lpstr>
      <vt:lpstr>Arial</vt:lpstr>
      <vt:lpstr>UoR-PP-Template-STANDARD-WIDTH-v-24</vt:lpstr>
      <vt:lpstr>“Reculer pour mieux sauter”   Instructional design  in digitally integrated EAP</vt:lpstr>
      <vt:lpstr>PowerPoint Presentation</vt:lpstr>
      <vt:lpstr>Developing online interactive learning materials… and issues</vt:lpstr>
      <vt:lpstr>So why bother?</vt:lpstr>
      <vt:lpstr>Choosing an authoring tool</vt:lpstr>
      <vt:lpstr>Sample Xerte lesson</vt:lpstr>
      <vt:lpstr>Functionality in XERTE</vt:lpstr>
      <vt:lpstr>Looking back:  what have we learned?</vt:lpstr>
      <vt:lpstr>Looking forward: what next?</vt:lpstr>
      <vt:lpstr>More info</vt:lpstr>
    </vt:vector>
  </TitlesOfParts>
  <Company>The 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GRAMMAR 1 - PASSIVES</dc:title>
  <dc:creator>Jonathan Philip Smith</dc:creator>
  <cp:lastModifiedBy>Jonathan Smith</cp:lastModifiedBy>
  <cp:revision>102</cp:revision>
  <cp:lastPrinted>2019-08-06T15:01:14Z</cp:lastPrinted>
  <dcterms:created xsi:type="dcterms:W3CDTF">2015-02-11T16:48:51Z</dcterms:created>
  <dcterms:modified xsi:type="dcterms:W3CDTF">2019-11-18T15:56:35Z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0x0101005CC00590D80E114681D812AA8A2A28D1</vt:lpwstr>
  </property>
</Properties>
</file>