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72" r:id="rId3"/>
    <p:sldId id="271" r:id="rId4"/>
    <p:sldId id="273" r:id="rId5"/>
    <p:sldId id="274" r:id="rId6"/>
    <p:sldId id="269" r:id="rId7"/>
    <p:sldId id="270" r:id="rId8"/>
    <p:sldId id="257" r:id="rId9"/>
    <p:sldId id="258" r:id="rId10"/>
    <p:sldId id="261" r:id="rId11"/>
    <p:sldId id="275" r:id="rId12"/>
    <p:sldId id="262" r:id="rId13"/>
    <p:sldId id="263" r:id="rId14"/>
    <p:sldId id="264" r:id="rId15"/>
    <p:sldId id="266" r:id="rId16"/>
    <p:sldId id="268" r:id="rId17"/>
    <p:sldId id="260" r:id="rId1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E28758-EE5D-CD73-9067-117121A3F910}" v="53" dt="2019-11-08T22:21:57.158"/>
    <p1510:client id="{E1E057EB-41A8-44A1-AF19-1B48A2E14776}" v="416" dt="2019-11-08T21:14:57.3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83855" autoAdjust="0"/>
  </p:normalViewPr>
  <p:slideViewPr>
    <p:cSldViewPr snapToGrid="0">
      <p:cViewPr>
        <p:scale>
          <a:sx n="95" d="100"/>
          <a:sy n="95" d="100"/>
        </p:scale>
        <p:origin x="48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9B0504C-8826-4B0B-B52E-4E8B73D97670}" type="datetimeFigureOut">
              <a:rPr lang="en-GB" smtClean="0"/>
              <a:t>13/11/2019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04D080B-F450-46D9-8176-9A326BBF12A0}" type="slidenum">
              <a:rPr lang="en-GB" smtClean="0"/>
              <a:t>‹#›</a:t>
            </a:fld>
            <a:endParaRPr lang="en-GB"/>
          </a:p>
        </p:txBody>
      </p:sp>
    </p:spTree>
    <p:extLst>
      <p:ext uri="{BB962C8B-B14F-4D97-AF65-F5344CB8AC3E}">
        <p14:creationId xmlns:p14="http://schemas.microsoft.com/office/powerpoint/2010/main" val="1740136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04D080B-F450-46D9-8176-9A326BBF12A0}" type="slidenum">
              <a:rPr lang="en-GB" smtClean="0"/>
              <a:t>1</a:t>
            </a:fld>
            <a:endParaRPr lang="en-GB"/>
          </a:p>
        </p:txBody>
      </p:sp>
    </p:spTree>
    <p:extLst>
      <p:ext uri="{BB962C8B-B14F-4D97-AF65-F5344CB8AC3E}">
        <p14:creationId xmlns:p14="http://schemas.microsoft.com/office/powerpoint/2010/main" val="80068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a:p>
            <a:r>
              <a:rPr lang="en-GB" dirty="0"/>
              <a:t>much of their learning of communities outside of their own has been mediated through technology.</a:t>
            </a:r>
            <a:endParaRPr lang="en-GB" dirty="0">
              <a:cs typeface="Calibri"/>
            </a:endParaRPr>
          </a:p>
          <a:p>
            <a:endParaRPr lang="en-GB" dirty="0"/>
          </a:p>
          <a:p>
            <a:r>
              <a:rPr lang="en-GB" dirty="0"/>
              <a:t>They have also learned how to learn through technology.</a:t>
            </a:r>
          </a:p>
          <a:p>
            <a:endParaRPr lang="en-GB" dirty="0"/>
          </a:p>
          <a:p>
            <a:r>
              <a:rPr lang="en-GB" dirty="0"/>
              <a:t>We should utilise these literacies to activate learning.</a:t>
            </a:r>
          </a:p>
        </p:txBody>
      </p:sp>
      <p:sp>
        <p:nvSpPr>
          <p:cNvPr id="4" name="Slide Number Placeholder 3"/>
          <p:cNvSpPr>
            <a:spLocks noGrp="1"/>
          </p:cNvSpPr>
          <p:nvPr>
            <p:ph type="sldNum" sz="quarter" idx="10"/>
          </p:nvPr>
        </p:nvSpPr>
        <p:spPr/>
        <p:txBody>
          <a:bodyPr/>
          <a:lstStyle/>
          <a:p>
            <a:fld id="{004D080B-F450-46D9-8176-9A326BBF12A0}" type="slidenum">
              <a:rPr lang="en-GB" smtClean="0"/>
              <a:t>10</a:t>
            </a:fld>
            <a:endParaRPr lang="en-GB"/>
          </a:p>
        </p:txBody>
      </p:sp>
    </p:spTree>
    <p:extLst>
      <p:ext uri="{BB962C8B-B14F-4D97-AF65-F5344CB8AC3E}">
        <p14:creationId xmlns:p14="http://schemas.microsoft.com/office/powerpoint/2010/main" val="2059009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Cognitive amplifier - </a:t>
            </a:r>
            <a:r>
              <a:rPr lang="en-GB" sz="1200" b="0" i="0" kern="1200" dirty="0">
                <a:solidFill>
                  <a:schemeClr val="tx1"/>
                </a:solidFill>
                <a:effectLst/>
                <a:latin typeface="+mn-lt"/>
                <a:ea typeface="+mn-ea"/>
                <a:cs typeface="+mn-cs"/>
              </a:rPr>
              <a:t>expanding our capacity to </a:t>
            </a:r>
            <a:r>
              <a:rPr lang="en-GB" sz="1200" b="0" i="0" u="sng" kern="1200" dirty="0">
                <a:solidFill>
                  <a:schemeClr val="tx1"/>
                </a:solidFill>
                <a:effectLst/>
                <a:latin typeface="+mn-lt"/>
                <a:ea typeface="+mn-ea"/>
                <a:cs typeface="+mn-cs"/>
              </a:rPr>
              <a:t>maintain access to multiple discourses </a:t>
            </a:r>
            <a:r>
              <a:rPr lang="en-GB" sz="1200" b="0" i="0" kern="1200" dirty="0">
                <a:solidFill>
                  <a:schemeClr val="tx1"/>
                </a:solidFill>
                <a:effectLst/>
                <a:latin typeface="+mn-lt"/>
                <a:ea typeface="+mn-ea"/>
                <a:cs typeface="+mn-cs"/>
              </a:rPr>
              <a:t>at the same time, using the computer as an </a:t>
            </a:r>
            <a:r>
              <a:rPr lang="en-GB" sz="1200" b="0" i="0" u="sng" kern="1200" dirty="0">
                <a:solidFill>
                  <a:schemeClr val="tx1"/>
                </a:solidFill>
                <a:effectLst/>
                <a:latin typeface="+mn-lt"/>
                <a:ea typeface="+mn-ea"/>
                <a:cs typeface="+mn-cs"/>
              </a:rPr>
              <a:t>augmenting external memory device</a:t>
            </a:r>
            <a:r>
              <a:rPr lang="en-GB" sz="1200" b="0" i="0" kern="1200" dirty="0">
                <a:solidFill>
                  <a:schemeClr val="tx1"/>
                </a:solidFill>
                <a:effectLst/>
                <a:latin typeface="+mn-lt"/>
                <a:ea typeface="+mn-ea"/>
                <a:cs typeface="+mn-cs"/>
              </a:rPr>
              <a:t>.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Many students access info on their phones, or follow have multiple windows open. </a:t>
            </a:r>
            <a:r>
              <a:rPr lang="en-GB" sz="1200" b="0" i="0" u="sng" kern="1200" dirty="0">
                <a:solidFill>
                  <a:schemeClr val="tx1"/>
                </a:solidFill>
                <a:effectLst/>
                <a:latin typeface="+mn-lt"/>
                <a:ea typeface="+mn-ea"/>
                <a:cs typeface="+mn-cs"/>
              </a:rPr>
              <a:t>Teach</a:t>
            </a:r>
            <a:r>
              <a:rPr lang="en-GB" sz="1200" b="0" i="0" u="sng" kern="1200" baseline="0" dirty="0">
                <a:solidFill>
                  <a:schemeClr val="tx1"/>
                </a:solidFill>
                <a:effectLst/>
                <a:latin typeface="+mn-lt"/>
                <a:ea typeface="+mn-ea"/>
                <a:cs typeface="+mn-cs"/>
              </a:rPr>
              <a:t> management of multiple threads. </a:t>
            </a:r>
          </a:p>
          <a:p>
            <a:endParaRPr lang="en-GB" sz="1200" b="0" i="0" u="sng" kern="1200" baseline="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Minimization refers to the ability to </a:t>
            </a:r>
            <a:r>
              <a:rPr lang="en-GB" sz="1200" b="0" i="0" u="sng" kern="1200" dirty="0">
                <a:solidFill>
                  <a:schemeClr val="tx1"/>
                </a:solidFill>
                <a:effectLst/>
                <a:latin typeface="+mn-lt"/>
                <a:ea typeface="+mn-ea"/>
                <a:cs typeface="+mn-cs"/>
              </a:rPr>
              <a:t>narrow streams of information </a:t>
            </a:r>
            <a:r>
              <a:rPr lang="en-GB" sz="1200" b="0" i="0" kern="1200" dirty="0">
                <a:solidFill>
                  <a:schemeClr val="tx1"/>
                </a:solidFill>
                <a:effectLst/>
                <a:latin typeface="+mn-lt"/>
                <a:ea typeface="+mn-ea"/>
                <a:cs typeface="+mn-cs"/>
              </a:rPr>
              <a:t>and contexts using </a:t>
            </a:r>
            <a:r>
              <a:rPr lang="en-GB" sz="1200" b="0" i="0" u="sng" kern="1200" dirty="0">
                <a:solidFill>
                  <a:schemeClr val="tx1"/>
                </a:solidFill>
                <a:effectLst/>
                <a:latin typeface="+mn-lt"/>
                <a:ea typeface="+mn-ea"/>
                <a:cs typeface="+mn-cs"/>
              </a:rPr>
              <a:t>search methodologies and the consultative procedures employed by students in groups</a:t>
            </a:r>
            <a:r>
              <a:rPr lang="en-GB" sz="1200" b="0" i="0" kern="1200" dirty="0">
                <a:solidFill>
                  <a:schemeClr val="tx1"/>
                </a:solidFill>
                <a:effectLst/>
                <a:latin typeface="+mn-lt"/>
                <a:ea typeface="+mn-ea"/>
                <a:cs typeface="+mn-cs"/>
              </a:rPr>
              <a:t>. </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This results in the setting of appropriate parameters on the seemingly endless plane of information offered by hyperlinked web sites. </a:t>
            </a:r>
          </a:p>
          <a:p>
            <a:pPr rtl="0" fontAlgn="base"/>
            <a:r>
              <a:rPr lang="en-GB" sz="1200" b="0" i="0" kern="1200" dirty="0">
                <a:solidFill>
                  <a:schemeClr val="tx1"/>
                </a:solidFill>
                <a:effectLst/>
                <a:latin typeface="+mn-lt"/>
                <a:ea typeface="+mn-ea"/>
                <a:cs typeface="+mn-cs"/>
              </a:rPr>
              <a:t> </a:t>
            </a:r>
          </a:p>
          <a:p>
            <a:endParaRPr lang="en-GB" u="sng" dirty="0"/>
          </a:p>
        </p:txBody>
      </p:sp>
      <p:sp>
        <p:nvSpPr>
          <p:cNvPr id="4" name="Slide Number Placeholder 3"/>
          <p:cNvSpPr>
            <a:spLocks noGrp="1"/>
          </p:cNvSpPr>
          <p:nvPr>
            <p:ph type="sldNum" sz="quarter" idx="10"/>
          </p:nvPr>
        </p:nvSpPr>
        <p:spPr/>
        <p:txBody>
          <a:bodyPr/>
          <a:lstStyle/>
          <a:p>
            <a:fld id="{004D080B-F450-46D9-8176-9A326BBF12A0}" type="slidenum">
              <a:rPr lang="en-GB" smtClean="0"/>
              <a:t>12</a:t>
            </a:fld>
            <a:endParaRPr lang="en-GB"/>
          </a:p>
        </p:txBody>
      </p:sp>
    </p:spTree>
    <p:extLst>
      <p:ext uri="{BB962C8B-B14F-4D97-AF65-F5344CB8AC3E}">
        <p14:creationId xmlns:p14="http://schemas.microsoft.com/office/powerpoint/2010/main" val="1717711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Livingstone (2002) notes how internet spaces are often based on 'bricolage or juxtaposition', where texts circulate widely and are simultaneously cut, pasted, edited and revised.</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Part of the process of recognising status is appreciating that ideas are iterated in many forms across web-based contexts. For example, English (2011) notes the 're-</a:t>
            </a:r>
            <a:r>
              <a:rPr lang="en-GB" sz="1200" b="0" i="0" kern="1200" dirty="0" err="1">
                <a:solidFill>
                  <a:schemeClr val="tx1"/>
                </a:solidFill>
                <a:effectLst/>
                <a:latin typeface="+mn-lt"/>
                <a:ea typeface="+mn-ea"/>
                <a:cs typeface="+mn-cs"/>
              </a:rPr>
              <a:t>genreing</a:t>
            </a:r>
            <a:r>
              <a:rPr lang="en-GB" sz="1200" b="0" i="0" kern="1200" dirty="0">
                <a:solidFill>
                  <a:schemeClr val="tx1"/>
                </a:solidFill>
                <a:effectLst/>
                <a:latin typeface="+mn-lt"/>
                <a:ea typeface="+mn-ea"/>
                <a:cs typeface="+mn-cs"/>
              </a:rPr>
              <a:t>' process of information from scientific articles to popular-science blogs.</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An understanding of intertextuality and citation is essential to avoiding plagiarism. </a:t>
            </a:r>
          </a:p>
          <a:p>
            <a:pPr marL="171450" indent="-171450" rtl="0" fontAlgn="base">
              <a:buFont typeface="Arial" panose="020B0604020202020204" pitchFamily="34" charset="0"/>
              <a:buChar char="•"/>
            </a:pPr>
            <a:r>
              <a:rPr lang="en-GB" sz="1200" b="0" i="0" kern="1200" dirty="0">
                <a:solidFill>
                  <a:schemeClr val="tx1"/>
                </a:solidFill>
                <a:effectLst/>
                <a:latin typeface="+mn-lt"/>
                <a:ea typeface="+mn-ea"/>
                <a:cs typeface="+mn-cs"/>
              </a:rPr>
              <a:t>Students need help in assessing info. However, accessing different genres of info can be more </a:t>
            </a:r>
            <a:r>
              <a:rPr lang="en-GB" sz="1200" b="0" i="0" kern="1200" dirty="0" err="1">
                <a:solidFill>
                  <a:schemeClr val="tx1"/>
                </a:solidFill>
                <a:effectLst/>
                <a:latin typeface="+mn-lt"/>
                <a:ea typeface="+mn-ea"/>
                <a:cs typeface="+mn-cs"/>
              </a:rPr>
              <a:t>accessable</a:t>
            </a:r>
            <a:r>
              <a:rPr lang="en-GB" sz="1200" b="0" i="0" kern="1200" dirty="0">
                <a:solidFill>
                  <a:schemeClr val="tx1"/>
                </a:solidFill>
                <a:effectLst/>
                <a:latin typeface="+mn-lt"/>
                <a:ea typeface="+mn-ea"/>
                <a:cs typeface="+mn-cs"/>
              </a:rPr>
              <a:t>.</a:t>
            </a:r>
          </a:p>
          <a:p>
            <a:pPr rtl="0" fontAlgn="base"/>
            <a:r>
              <a:rPr lang="en-GB" sz="1200" b="0" i="0" kern="1200" dirty="0">
                <a:solidFill>
                  <a:schemeClr val="tx1"/>
                </a:solidFill>
                <a:effectLst/>
                <a:latin typeface="+mn-lt"/>
                <a:ea typeface="+mn-ea"/>
                <a:cs typeface="+mn-cs"/>
              </a:rPr>
              <a:t>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004D080B-F450-46D9-8176-9A326BBF12A0}" type="slidenum">
              <a:rPr lang="en-GB" smtClean="0"/>
              <a:t>13</a:t>
            </a:fld>
            <a:endParaRPr lang="en-GB"/>
          </a:p>
        </p:txBody>
      </p:sp>
    </p:spTree>
    <p:extLst>
      <p:ext uri="{BB962C8B-B14F-4D97-AF65-F5344CB8AC3E}">
        <p14:creationId xmlns:p14="http://schemas.microsoft.com/office/powerpoint/2010/main" val="3828231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NLs challenge </a:t>
            </a:r>
            <a:r>
              <a:rPr lang="en-GB" sz="1200" b="0" i="0" kern="1200" baseline="0" dirty="0">
                <a:solidFill>
                  <a:schemeClr val="tx1"/>
                </a:solidFill>
                <a:effectLst/>
                <a:latin typeface="+mn-lt"/>
                <a:ea typeface="+mn-ea"/>
                <a:cs typeface="+mn-cs"/>
              </a:rPr>
              <a:t>the </a:t>
            </a:r>
            <a:r>
              <a:rPr lang="en-GB" sz="1200" b="0" i="0" kern="1200" dirty="0">
                <a:solidFill>
                  <a:schemeClr val="tx1"/>
                </a:solidFill>
                <a:effectLst/>
                <a:latin typeface="+mn-lt"/>
                <a:ea typeface="+mn-ea"/>
                <a:cs typeface="+mn-cs"/>
              </a:rPr>
              <a:t>individual consumption and production of texts.</a:t>
            </a:r>
            <a:r>
              <a:rPr lang="en-GB" sz="1200" b="0" i="0" kern="1200" baseline="0" dirty="0">
                <a:solidFill>
                  <a:schemeClr val="tx1"/>
                </a:solidFill>
                <a:effectLst/>
                <a:latin typeface="+mn-lt"/>
                <a:ea typeface="+mn-ea"/>
                <a:cs typeface="+mn-cs"/>
              </a:rPr>
              <a:t> </a:t>
            </a:r>
            <a:endParaRPr lang="en-GB"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Key new literacies in IRT are based on altruistic behaviours</a:t>
            </a:r>
            <a:r>
              <a:rPr lang="en-GB" sz="1200" b="0" i="0" kern="1200" baseline="0" dirty="0">
                <a:solidFill>
                  <a:schemeClr val="tx1"/>
                </a:solidFill>
                <a:effectLst/>
                <a:latin typeface="+mn-lt"/>
                <a:ea typeface="+mn-ea"/>
                <a:cs typeface="+mn-cs"/>
              </a:rPr>
              <a:t> and </a:t>
            </a:r>
            <a:r>
              <a:rPr lang="en-GB" sz="1200" b="0" i="0" kern="1200" dirty="0">
                <a:solidFill>
                  <a:schemeClr val="tx1"/>
                </a:solidFill>
                <a:effectLst/>
                <a:latin typeface="+mn-lt"/>
                <a:ea typeface="+mn-ea"/>
                <a:cs typeface="+mn-cs"/>
              </a:rPr>
              <a:t>engagement with '</a:t>
            </a:r>
            <a:r>
              <a:rPr lang="en-GB" sz="1200" b="0" i="0" kern="1200" dirty="0" err="1">
                <a:solidFill>
                  <a:schemeClr val="tx1"/>
                </a:solidFill>
                <a:effectLst/>
                <a:latin typeface="+mn-lt"/>
                <a:ea typeface="+mn-ea"/>
                <a:cs typeface="+mn-cs"/>
              </a:rPr>
              <a:t>participatary</a:t>
            </a:r>
            <a:r>
              <a:rPr lang="en-GB" sz="1200" b="0" i="0" kern="1200" dirty="0">
                <a:solidFill>
                  <a:schemeClr val="tx1"/>
                </a:solidFill>
                <a:effectLst/>
                <a:latin typeface="+mn-lt"/>
                <a:ea typeface="+mn-ea"/>
                <a:cs typeface="+mn-cs"/>
              </a:rPr>
              <a:t> culture' (see Jenkins </a:t>
            </a:r>
            <a:r>
              <a:rPr lang="en-GB" sz="1200" b="0" i="1" kern="1200" dirty="0">
                <a:solidFill>
                  <a:schemeClr val="tx1"/>
                </a:solidFill>
                <a:effectLst/>
                <a:latin typeface="+mn-lt"/>
                <a:ea typeface="+mn-ea"/>
                <a:cs typeface="+mn-cs"/>
              </a:rPr>
              <a:t>et al</a:t>
            </a:r>
            <a:r>
              <a:rPr lang="en-GB" sz="1200" b="0" i="0" kern="1200" dirty="0">
                <a:solidFill>
                  <a:schemeClr val="tx1"/>
                </a:solidFill>
                <a:effectLst/>
                <a:latin typeface="+mn-lt"/>
                <a:ea typeface="+mn-ea"/>
                <a:cs typeface="+mn-cs"/>
              </a:rPr>
              <a:t>, 2009).  </a:t>
            </a:r>
            <a:r>
              <a:rPr lang="en-GB" sz="1200" b="0" i="0" u="sng" kern="1200" dirty="0">
                <a:solidFill>
                  <a:schemeClr val="tx1"/>
                </a:solidFill>
                <a:effectLst/>
                <a:latin typeface="+mn-lt"/>
                <a:ea typeface="+mn-ea"/>
                <a:cs typeface="+mn-cs"/>
              </a:rPr>
              <a:t>Move students from observers to participators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kern="1200" dirty="0" err="1">
                <a:solidFill>
                  <a:schemeClr val="tx1"/>
                </a:solidFill>
                <a:effectLst/>
                <a:latin typeface="+mn-lt"/>
                <a:ea typeface="+mn-ea"/>
                <a:cs typeface="+mn-cs"/>
              </a:rPr>
              <a:t>Lankshear</a:t>
            </a:r>
            <a:r>
              <a:rPr lang="en-GB" sz="1200" b="0" i="0" kern="1200" dirty="0">
                <a:solidFill>
                  <a:schemeClr val="tx1"/>
                </a:solidFill>
                <a:effectLst/>
                <a:latin typeface="+mn-lt"/>
                <a:ea typeface="+mn-ea"/>
                <a:cs typeface="+mn-cs"/>
              </a:rPr>
              <a:t> &amp; </a:t>
            </a:r>
            <a:r>
              <a:rPr lang="en-GB" sz="1200" b="0" i="0" kern="1200" dirty="0" err="1">
                <a:solidFill>
                  <a:schemeClr val="tx1"/>
                </a:solidFill>
                <a:effectLst/>
                <a:latin typeface="+mn-lt"/>
                <a:ea typeface="+mn-ea"/>
                <a:cs typeface="+mn-cs"/>
              </a:rPr>
              <a:t>Knobel</a:t>
            </a:r>
            <a:r>
              <a:rPr lang="en-GB" sz="1200" b="0" i="0" kern="1200" dirty="0">
                <a:solidFill>
                  <a:schemeClr val="tx1"/>
                </a:solidFill>
                <a:effectLst/>
                <a:latin typeface="+mn-lt"/>
                <a:ea typeface="+mn-ea"/>
                <a:cs typeface="+mn-cs"/>
              </a:rPr>
              <a:t> (2007) have documented expertise sharing in online communities where the norms and criteria for success are made as explicit as possible. </a:t>
            </a:r>
            <a:r>
              <a:rPr lang="en-GB" sz="1200" b="0" i="0" kern="1200" dirty="0" err="1">
                <a:solidFill>
                  <a:schemeClr val="tx1"/>
                </a:solidFill>
                <a:effectLst/>
                <a:latin typeface="+mn-lt"/>
                <a:ea typeface="+mn-ea"/>
                <a:cs typeface="+mn-cs"/>
              </a:rPr>
              <a:t>Eg</a:t>
            </a:r>
            <a:r>
              <a:rPr lang="en-GB" sz="1200" b="0" i="0" kern="1200" dirty="0">
                <a:solidFill>
                  <a:schemeClr val="tx1"/>
                </a:solidFill>
                <a:effectLst/>
                <a:latin typeface="+mn-lt"/>
                <a:ea typeface="+mn-ea"/>
                <a:cs typeface="+mn-cs"/>
              </a:rPr>
              <a:t>. Forums supporting computer games. Make-up blogs on </a:t>
            </a:r>
            <a:r>
              <a:rPr lang="en-GB" sz="1200" b="0" i="0" kern="1200" dirty="0" err="1">
                <a:solidFill>
                  <a:schemeClr val="tx1"/>
                </a:solidFill>
                <a:effectLst/>
                <a:latin typeface="+mn-lt"/>
                <a:ea typeface="+mn-ea"/>
                <a:cs typeface="+mn-cs"/>
              </a:rPr>
              <a:t>Youtube</a:t>
            </a:r>
            <a:endParaRPr lang="en-GB" sz="1200" b="0" i="0" kern="1200" dirty="0">
              <a:solidFill>
                <a:schemeClr val="tx1"/>
              </a:solidFill>
              <a:effectLst/>
              <a:latin typeface="+mn-lt"/>
              <a:ea typeface="+mn-ea"/>
              <a:cs typeface="+mn-cs"/>
            </a:endParaRPr>
          </a:p>
          <a:p>
            <a:pPr rtl="0" fontAlgn="base"/>
            <a:endParaRPr lang="en-GB" sz="1200" b="0" i="0" kern="1200" dirty="0">
              <a:solidFill>
                <a:schemeClr val="tx1"/>
              </a:solidFill>
              <a:effectLst/>
              <a:latin typeface="+mn-lt"/>
              <a:ea typeface="+mn-ea"/>
              <a:cs typeface="+mn-cs"/>
            </a:endParaRP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Students work together, both </a:t>
            </a:r>
            <a:r>
              <a:rPr lang="en-GB" sz="1200" b="0" i="0" u="sng" kern="1200" dirty="0">
                <a:solidFill>
                  <a:schemeClr val="tx1"/>
                </a:solidFill>
                <a:effectLst/>
                <a:latin typeface="+mn-lt"/>
                <a:ea typeface="+mn-ea"/>
                <a:cs typeface="+mn-cs"/>
              </a:rPr>
              <a:t>through group text location, archiving and communal annotation</a:t>
            </a:r>
            <a:r>
              <a:rPr lang="en-GB" sz="1200" b="0" i="0" kern="1200" dirty="0">
                <a:solidFill>
                  <a:schemeClr val="tx1"/>
                </a:solidFill>
                <a:effectLst/>
                <a:latin typeface="+mn-lt"/>
                <a:ea typeface="+mn-ea"/>
                <a:cs typeface="+mn-cs"/>
              </a:rPr>
              <a:t>, and can </a:t>
            </a:r>
            <a:r>
              <a:rPr lang="en-GB" sz="1200" b="0" i="0" u="sng" kern="1200" dirty="0">
                <a:solidFill>
                  <a:schemeClr val="tx1"/>
                </a:solidFill>
                <a:effectLst/>
                <a:latin typeface="+mn-lt"/>
                <a:ea typeface="+mn-ea"/>
                <a:cs typeface="+mn-cs"/>
              </a:rPr>
              <a:t>peer check, comment on and correct </a:t>
            </a:r>
            <a:r>
              <a:rPr lang="en-GB" sz="1200" b="0" i="0" kern="1200" dirty="0">
                <a:solidFill>
                  <a:schemeClr val="tx1"/>
                </a:solidFill>
                <a:effectLst/>
                <a:latin typeface="+mn-lt"/>
                <a:ea typeface="+mn-ea"/>
                <a:cs typeface="+mn-cs"/>
              </a:rPr>
              <a:t>each other's work. </a:t>
            </a:r>
          </a:p>
          <a:p>
            <a:pPr rtl="0" fontAlgn="base"/>
            <a:r>
              <a:rPr lang="en-GB" sz="1200" b="0" i="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004D080B-F450-46D9-8176-9A326BBF12A0}" type="slidenum">
              <a:rPr lang="en-GB" smtClean="0"/>
              <a:t>14</a:t>
            </a:fld>
            <a:endParaRPr lang="en-GB"/>
          </a:p>
        </p:txBody>
      </p:sp>
    </p:spTree>
    <p:extLst>
      <p:ext uri="{BB962C8B-B14F-4D97-AF65-F5344CB8AC3E}">
        <p14:creationId xmlns:p14="http://schemas.microsoft.com/office/powerpoint/2010/main" val="272878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Finally, the use of digital media  leaves traces that can be utilised as feedback for teachers and researchers. </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This is particularly important for monitoring progress and is unique in its ability to help </a:t>
            </a:r>
            <a:r>
              <a:rPr lang="en-GB" sz="1200" b="0" i="0" u="sng" kern="1200" dirty="0">
                <a:solidFill>
                  <a:schemeClr val="tx1"/>
                </a:solidFill>
                <a:effectLst/>
                <a:latin typeface="+mn-lt"/>
                <a:ea typeface="+mn-ea"/>
                <a:cs typeface="+mn-cs"/>
              </a:rPr>
              <a:t>visualise the hidden structures of knowledge development </a:t>
            </a:r>
            <a:r>
              <a:rPr lang="en-GB" sz="1200" b="0" i="0" kern="1200" dirty="0">
                <a:solidFill>
                  <a:schemeClr val="tx1"/>
                </a:solidFill>
                <a:effectLst/>
                <a:latin typeface="+mn-lt"/>
                <a:ea typeface="+mn-ea"/>
                <a:cs typeface="+mn-cs"/>
              </a:rPr>
              <a:t>in students. </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By leaving ‘breadcrumb trails’ the students r not only helping themselves to track their path through the discourse, but also providing vital data for future researchers (with consent of course) to help in </a:t>
            </a:r>
            <a:r>
              <a:rPr lang="en-GB" sz="1200" b="0" i="0" u="sng" kern="1200" dirty="0">
                <a:solidFill>
                  <a:schemeClr val="tx1"/>
                </a:solidFill>
                <a:effectLst/>
                <a:latin typeface="+mn-lt"/>
                <a:ea typeface="+mn-ea"/>
                <a:cs typeface="+mn-cs"/>
              </a:rPr>
              <a:t>furthering the understanding of digital reading processes. </a:t>
            </a:r>
          </a:p>
          <a:p>
            <a:pPr rtl="0" fontAlgn="base"/>
            <a:r>
              <a:rPr lang="en-GB" sz="1200" b="0" i="0" u="sng"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004D080B-F450-46D9-8176-9A326BBF12A0}" type="slidenum">
              <a:rPr lang="en-GB" smtClean="0"/>
              <a:t>15</a:t>
            </a:fld>
            <a:endParaRPr lang="en-GB"/>
          </a:p>
        </p:txBody>
      </p:sp>
    </p:spTree>
    <p:extLst>
      <p:ext uri="{BB962C8B-B14F-4D97-AF65-F5344CB8AC3E}">
        <p14:creationId xmlns:p14="http://schemas.microsoft.com/office/powerpoint/2010/main" val="3567407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Should we promote NLs?</a:t>
            </a:r>
          </a:p>
          <a:p>
            <a:endParaRPr lang="en-GB" dirty="0"/>
          </a:p>
          <a:p>
            <a:r>
              <a:rPr lang="en-GB" sz="1200" b="0" i="0" kern="1200" dirty="0">
                <a:solidFill>
                  <a:schemeClr val="tx1"/>
                </a:solidFill>
                <a:effectLst/>
                <a:latin typeface="+mn-lt"/>
                <a:ea typeface="+mn-ea"/>
                <a:cs typeface="+mn-cs"/>
              </a:rPr>
              <a:t>It is my hope that the answer will increasingly be yes, and that practitioner led action research will facilitate the inclusion of New Literacies into the EAP teacher's pedagogic toolkit.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In order to achieve this aim, it will be necessary to better understand how new literacies operate within EAP specific domains, certainly in terms of shifts in academic practice, but also at a more fundamental epistemological level.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Once this process has begun to be mapped, I contend that we are better serving our student cohort if we develop pedagogies that are able to adapt to and withstand the inescapable changes that are occurring in this digital age. </a:t>
            </a:r>
            <a:endParaRPr lang="en-GB" dirty="0"/>
          </a:p>
        </p:txBody>
      </p:sp>
      <p:sp>
        <p:nvSpPr>
          <p:cNvPr id="4" name="Slide Number Placeholder 3"/>
          <p:cNvSpPr>
            <a:spLocks noGrp="1"/>
          </p:cNvSpPr>
          <p:nvPr>
            <p:ph type="sldNum" sz="quarter" idx="10"/>
          </p:nvPr>
        </p:nvSpPr>
        <p:spPr/>
        <p:txBody>
          <a:bodyPr/>
          <a:lstStyle/>
          <a:p>
            <a:fld id="{004D080B-F450-46D9-8176-9A326BBF12A0}" type="slidenum">
              <a:rPr lang="en-GB" smtClean="0"/>
              <a:t>16</a:t>
            </a:fld>
            <a:endParaRPr lang="en-GB"/>
          </a:p>
        </p:txBody>
      </p:sp>
    </p:spTree>
    <p:extLst>
      <p:ext uri="{BB962C8B-B14F-4D97-AF65-F5344CB8AC3E}">
        <p14:creationId xmlns:p14="http://schemas.microsoft.com/office/powerpoint/2010/main" val="3601100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04D080B-F450-46D9-8176-9A326BBF12A0}" type="slidenum">
              <a:rPr lang="en-GB" smtClean="0"/>
              <a:t>17</a:t>
            </a:fld>
            <a:endParaRPr lang="en-GB"/>
          </a:p>
        </p:txBody>
      </p:sp>
    </p:spTree>
    <p:extLst>
      <p:ext uri="{BB962C8B-B14F-4D97-AF65-F5344CB8AC3E}">
        <p14:creationId xmlns:p14="http://schemas.microsoft.com/office/powerpoint/2010/main" val="21492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04D080B-F450-46D9-8176-9A326BBF12A0}" type="slidenum">
              <a:rPr lang="en-GB" smtClean="0"/>
              <a:t>2</a:t>
            </a:fld>
            <a:endParaRPr lang="en-GB"/>
          </a:p>
        </p:txBody>
      </p:sp>
    </p:spTree>
    <p:extLst>
      <p:ext uri="{BB962C8B-B14F-4D97-AF65-F5344CB8AC3E}">
        <p14:creationId xmlns:p14="http://schemas.microsoft.com/office/powerpoint/2010/main" val="2279085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04D080B-F450-46D9-8176-9A326BBF12A0}" type="slidenum">
              <a:rPr lang="en-GB" smtClean="0"/>
              <a:t>3</a:t>
            </a:fld>
            <a:endParaRPr lang="en-GB"/>
          </a:p>
        </p:txBody>
      </p:sp>
    </p:spTree>
    <p:extLst>
      <p:ext uri="{BB962C8B-B14F-4D97-AF65-F5344CB8AC3E}">
        <p14:creationId xmlns:p14="http://schemas.microsoft.com/office/powerpoint/2010/main" val="4235613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04D080B-F450-46D9-8176-9A326BBF12A0}" type="slidenum">
              <a:rPr lang="en-GB" smtClean="0"/>
              <a:t>4</a:t>
            </a:fld>
            <a:endParaRPr lang="en-GB"/>
          </a:p>
        </p:txBody>
      </p:sp>
    </p:spTree>
    <p:extLst>
      <p:ext uri="{BB962C8B-B14F-4D97-AF65-F5344CB8AC3E}">
        <p14:creationId xmlns:p14="http://schemas.microsoft.com/office/powerpoint/2010/main" val="3884813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Not only has the Internet changed the modes through which we create and perceive data, but it is also disseminating even newer technologies of literacy to anyone with online access.</a:t>
            </a:r>
            <a:r>
              <a:rPr lang="en-GB" dirty="0"/>
              <a:t> (</a:t>
            </a:r>
            <a:r>
              <a:rPr lang="en-GB" dirty="0" err="1"/>
              <a:t>powerpoint</a:t>
            </a:r>
            <a:r>
              <a:rPr lang="en-GB" dirty="0"/>
              <a:t>, prezzie)</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This process of innovation is hyper-accelerating change in communicative practices</a:t>
            </a:r>
            <a:endParaRPr lang="en-GB" dirty="0">
              <a:cs typeface="Calibri"/>
            </a:endParaRPr>
          </a:p>
          <a:p>
            <a:endParaRPr lang="en-GB" dirty="0"/>
          </a:p>
          <a:p>
            <a:r>
              <a:rPr lang="en-GB" dirty="0"/>
              <a:t>Leu</a:t>
            </a:r>
            <a:r>
              <a:rPr lang="en-GB" sz="1200" b="0" i="0" kern="1200" dirty="0">
                <a:solidFill>
                  <a:schemeClr val="tx1"/>
                </a:solidFill>
                <a:effectLst/>
                <a:latin typeface="+mn-lt"/>
                <a:ea typeface="+mn-ea"/>
                <a:cs typeface="+mn-cs"/>
              </a:rPr>
              <a:t> (2000) argues that literacy is now deictic.</a:t>
            </a:r>
            <a:endParaRPr lang="en-GB" dirty="0">
              <a:cs typeface="Calibri"/>
            </a:endParaRP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 word or expression whose meaning is dependent on the context in which it is used) </a:t>
            </a:r>
            <a:r>
              <a:rPr lang="en-GB" sz="1200" b="0" i="0" u="sng" kern="1200" dirty="0">
                <a:solidFill>
                  <a:schemeClr val="tx1"/>
                </a:solidFill>
                <a:effectLst/>
                <a:latin typeface="+mn-lt"/>
                <a:ea typeface="+mn-ea"/>
                <a:cs typeface="+mn-cs"/>
              </a:rPr>
              <a:t>there are multiple literacies</a:t>
            </a:r>
            <a:endParaRPr lang="en-GB" u="sng" dirty="0"/>
          </a:p>
        </p:txBody>
      </p:sp>
      <p:sp>
        <p:nvSpPr>
          <p:cNvPr id="4" name="Slide Number Placeholder 3"/>
          <p:cNvSpPr>
            <a:spLocks noGrp="1"/>
          </p:cNvSpPr>
          <p:nvPr>
            <p:ph type="sldNum" sz="quarter" idx="10"/>
          </p:nvPr>
        </p:nvSpPr>
        <p:spPr/>
        <p:txBody>
          <a:bodyPr/>
          <a:lstStyle/>
          <a:p>
            <a:fld id="{004D080B-F450-46D9-8176-9A326BBF12A0}" type="slidenum">
              <a:rPr lang="en-GB" smtClean="0"/>
              <a:t>5</a:t>
            </a:fld>
            <a:endParaRPr lang="en-GB"/>
          </a:p>
        </p:txBody>
      </p:sp>
    </p:spTree>
    <p:extLst>
      <p:ext uri="{BB962C8B-B14F-4D97-AF65-F5344CB8AC3E}">
        <p14:creationId xmlns:p14="http://schemas.microsoft.com/office/powerpoint/2010/main" val="2583572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central importance of the shift in literacy practices has been recognised by most academic fields, but has not necessarily been accompanied by a corresponding shift in teaching practices. </a:t>
            </a:r>
          </a:p>
          <a:p>
            <a:r>
              <a:rPr lang="en-GB" dirty="0">
                <a:cs typeface="Calibri"/>
              </a:rPr>
              <a:t> </a:t>
            </a:r>
            <a:endParaRPr lang="en-GB" sz="1200" b="0" i="0" kern="1200" dirty="0">
              <a:solidFill>
                <a:schemeClr val="tx1"/>
              </a:solidFill>
              <a:effectLst/>
              <a:latin typeface="+mn-lt"/>
              <a:ea typeface="+mn-ea"/>
              <a:cs typeface="+mn-cs"/>
            </a:endParaRPr>
          </a:p>
          <a:p>
            <a:r>
              <a:rPr lang="en-GB" dirty="0">
                <a:cs typeface="Calibri"/>
              </a:rPr>
              <a:t>Hyland in Inaugural edition of journal of EAP</a:t>
            </a:r>
            <a:endParaRPr lang="en-GB" sz="1200" b="0" i="0" kern="1200" dirty="0">
              <a:solidFill>
                <a:schemeClr val="tx1"/>
              </a:solidFill>
              <a:effectLst/>
              <a:latin typeface="+mn-lt"/>
              <a:cs typeface="Calibri"/>
            </a:endParaRPr>
          </a:p>
          <a:p>
            <a:pPr marL="171450" indent="-171450">
              <a:buFont typeface="Arial" panose="020B0604020202020204" pitchFamily="34" charset="0"/>
              <a:buChar char="•"/>
            </a:pPr>
            <a:endParaRPr lang="en-GB" sz="1200" b="0" i="0" kern="1200" dirty="0">
              <a:solidFill>
                <a:schemeClr val="tx1"/>
              </a:solidFill>
              <a:effectLst/>
              <a:latin typeface="+mn-lt"/>
              <a:cs typeface="Calibri"/>
            </a:endParaRPr>
          </a:p>
          <a:p>
            <a:endParaRPr lang="en-GB" dirty="0">
              <a:cs typeface="Calibri"/>
            </a:endParaRPr>
          </a:p>
        </p:txBody>
      </p:sp>
      <p:sp>
        <p:nvSpPr>
          <p:cNvPr id="4" name="Slide Number Placeholder 3"/>
          <p:cNvSpPr>
            <a:spLocks noGrp="1"/>
          </p:cNvSpPr>
          <p:nvPr>
            <p:ph type="sldNum" sz="quarter" idx="10"/>
          </p:nvPr>
        </p:nvSpPr>
        <p:spPr/>
        <p:txBody>
          <a:bodyPr/>
          <a:lstStyle/>
          <a:p>
            <a:fld id="{004D080B-F450-46D9-8176-9A326BBF12A0}" type="slidenum">
              <a:rPr lang="en-GB" smtClean="0"/>
              <a:t>6</a:t>
            </a:fld>
            <a:endParaRPr lang="en-GB"/>
          </a:p>
        </p:txBody>
      </p:sp>
    </p:spTree>
    <p:extLst>
      <p:ext uri="{BB962C8B-B14F-4D97-AF65-F5344CB8AC3E}">
        <p14:creationId xmlns:p14="http://schemas.microsoft.com/office/powerpoint/2010/main" val="1865644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 paucity of research and teaching materials that reflect how Internet based practices are impacting literacy within EAP domains specifically.</a:t>
            </a:r>
            <a:endParaRPr lang="en-US" dirty="0"/>
          </a:p>
          <a:p>
            <a:endParaRPr lang="en-GB" dirty="0"/>
          </a:p>
          <a:p>
            <a:r>
              <a:rPr lang="en-GB" sz="1200" b="0" i="0" kern="1200" dirty="0">
                <a:solidFill>
                  <a:schemeClr val="tx1"/>
                </a:solidFill>
                <a:effectLst/>
                <a:latin typeface="+mn-lt"/>
                <a:ea typeface="+mn-ea"/>
                <a:cs typeface="+mn-cs"/>
              </a:rPr>
              <a:t>This position</a:t>
            </a:r>
            <a:r>
              <a:rPr lang="en-GB" dirty="0"/>
              <a:t> (White, 2015)</a:t>
            </a:r>
            <a:r>
              <a:rPr lang="en-GB" sz="1200" b="0" i="0" kern="1200" baseline="0" dirty="0">
                <a:solidFill>
                  <a:schemeClr val="tx1"/>
                </a:solidFill>
                <a:effectLst/>
                <a:latin typeface="+mn-lt"/>
                <a:ea typeface="+mn-ea"/>
                <a:cs typeface="+mn-cs"/>
              </a:rPr>
              <a:t> is</a:t>
            </a:r>
            <a:r>
              <a:rPr lang="en-GB" sz="1200" b="0" i="0" kern="1200" dirty="0">
                <a:solidFill>
                  <a:schemeClr val="tx1"/>
                </a:solidFill>
                <a:effectLst/>
                <a:latin typeface="+mn-lt"/>
                <a:ea typeface="+mn-ea"/>
                <a:cs typeface="+mn-cs"/>
              </a:rPr>
              <a:t> admirable, but risks having limited impact on higher education policy if no approach to EAP reading and writing pedagogy is developed.</a:t>
            </a:r>
            <a:endParaRPr lang="en-GB" dirty="0">
              <a:cs typeface="Calibri"/>
            </a:endParaRPr>
          </a:p>
          <a:p>
            <a:endParaRPr lang="en-GB" dirty="0">
              <a:cs typeface="Calibri"/>
            </a:endParaRPr>
          </a:p>
          <a:p>
            <a:endParaRPr lang="en-GB" dirty="0"/>
          </a:p>
        </p:txBody>
      </p:sp>
      <p:sp>
        <p:nvSpPr>
          <p:cNvPr id="4" name="Slide Number Placeholder 3"/>
          <p:cNvSpPr>
            <a:spLocks noGrp="1"/>
          </p:cNvSpPr>
          <p:nvPr>
            <p:ph type="sldNum" sz="quarter" idx="10"/>
          </p:nvPr>
        </p:nvSpPr>
        <p:spPr/>
        <p:txBody>
          <a:bodyPr/>
          <a:lstStyle/>
          <a:p>
            <a:fld id="{004D080B-F450-46D9-8176-9A326BBF12A0}" type="slidenum">
              <a:rPr lang="en-GB" smtClean="0"/>
              <a:t>7</a:t>
            </a:fld>
            <a:endParaRPr lang="en-GB"/>
          </a:p>
        </p:txBody>
      </p:sp>
    </p:spTree>
    <p:extLst>
      <p:ext uri="{BB962C8B-B14F-4D97-AF65-F5344CB8AC3E}">
        <p14:creationId xmlns:p14="http://schemas.microsoft.com/office/powerpoint/2010/main" val="1532873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04D080B-F450-46D9-8176-9A326BBF12A0}" type="slidenum">
              <a:rPr lang="en-GB" smtClean="0"/>
              <a:t>8</a:t>
            </a:fld>
            <a:endParaRPr lang="en-GB"/>
          </a:p>
        </p:txBody>
      </p:sp>
    </p:spTree>
    <p:extLst>
      <p:ext uri="{BB962C8B-B14F-4D97-AF65-F5344CB8AC3E}">
        <p14:creationId xmlns:p14="http://schemas.microsoft.com/office/powerpoint/2010/main" val="2425688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students see professional in their fields making meaning and producing texts in ways that are very different to the assessment tasks in the academy.</a:t>
            </a:r>
            <a:endParaRPr lang="en-US" dirty="0"/>
          </a:p>
          <a:p>
            <a:endParaRPr lang="en-GB" dirty="0">
              <a:cs typeface="Calibri"/>
            </a:endParaRPr>
          </a:p>
          <a:p>
            <a:r>
              <a:rPr lang="en-GB" dirty="0">
                <a:cs typeface="Calibri"/>
              </a:rPr>
              <a:t>We need to maintain validity</a:t>
            </a:r>
          </a:p>
          <a:p>
            <a:endParaRPr lang="en-GB" dirty="0"/>
          </a:p>
          <a:p>
            <a:r>
              <a:rPr lang="en-GB" dirty="0"/>
              <a:t>Some courses are good models.</a:t>
            </a:r>
            <a:endParaRPr lang="en-GB" dirty="0">
              <a:cs typeface="Calibri" panose="020F0502020204030204"/>
            </a:endParaRPr>
          </a:p>
        </p:txBody>
      </p:sp>
      <p:sp>
        <p:nvSpPr>
          <p:cNvPr id="4" name="Slide Number Placeholder 3"/>
          <p:cNvSpPr>
            <a:spLocks noGrp="1"/>
          </p:cNvSpPr>
          <p:nvPr>
            <p:ph type="sldNum" sz="quarter" idx="10"/>
          </p:nvPr>
        </p:nvSpPr>
        <p:spPr/>
        <p:txBody>
          <a:bodyPr/>
          <a:lstStyle/>
          <a:p>
            <a:fld id="{004D080B-F450-46D9-8176-9A326BBF12A0}" type="slidenum">
              <a:rPr lang="en-GB" smtClean="0"/>
              <a:t>9</a:t>
            </a:fld>
            <a:endParaRPr lang="en-GB"/>
          </a:p>
        </p:txBody>
      </p:sp>
    </p:spTree>
    <p:extLst>
      <p:ext uri="{BB962C8B-B14F-4D97-AF65-F5344CB8AC3E}">
        <p14:creationId xmlns:p14="http://schemas.microsoft.com/office/powerpoint/2010/main" val="2147903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A54931-99B0-4E68-8C6E-4B043F14A4E1}" type="datetimeFigureOut">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BA2C43-CDDA-4F48-8299-537D256D2E92}" type="slidenum">
              <a:rPr lang="en-GB" smtClean="0"/>
              <a:t>‹#›</a:t>
            </a:fld>
            <a:endParaRPr lang="en-GB"/>
          </a:p>
        </p:txBody>
      </p:sp>
    </p:spTree>
    <p:extLst>
      <p:ext uri="{BB962C8B-B14F-4D97-AF65-F5344CB8AC3E}">
        <p14:creationId xmlns:p14="http://schemas.microsoft.com/office/powerpoint/2010/main" val="3586431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A54931-99B0-4E68-8C6E-4B043F14A4E1}" type="datetimeFigureOut">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BA2C43-CDDA-4F48-8299-537D256D2E92}" type="slidenum">
              <a:rPr lang="en-GB" smtClean="0"/>
              <a:t>‹#›</a:t>
            </a:fld>
            <a:endParaRPr lang="en-GB"/>
          </a:p>
        </p:txBody>
      </p:sp>
    </p:spTree>
    <p:extLst>
      <p:ext uri="{BB962C8B-B14F-4D97-AF65-F5344CB8AC3E}">
        <p14:creationId xmlns:p14="http://schemas.microsoft.com/office/powerpoint/2010/main" val="2725055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A54931-99B0-4E68-8C6E-4B043F14A4E1}" type="datetimeFigureOut">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BA2C43-CDDA-4F48-8299-537D256D2E92}"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14349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A54931-99B0-4E68-8C6E-4B043F14A4E1}" type="datetimeFigureOut">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BA2C43-CDDA-4F48-8299-537D256D2E92}" type="slidenum">
              <a:rPr lang="en-GB" smtClean="0"/>
              <a:t>‹#›</a:t>
            </a:fld>
            <a:endParaRPr lang="en-GB"/>
          </a:p>
        </p:txBody>
      </p:sp>
    </p:spTree>
    <p:extLst>
      <p:ext uri="{BB962C8B-B14F-4D97-AF65-F5344CB8AC3E}">
        <p14:creationId xmlns:p14="http://schemas.microsoft.com/office/powerpoint/2010/main" val="37576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A54931-99B0-4E68-8C6E-4B043F14A4E1}" type="datetimeFigureOut">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BA2C43-CDDA-4F48-8299-537D256D2E92}"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12393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A54931-99B0-4E68-8C6E-4B043F14A4E1}" type="datetimeFigureOut">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BA2C43-CDDA-4F48-8299-537D256D2E92}" type="slidenum">
              <a:rPr lang="en-GB" smtClean="0"/>
              <a:t>‹#›</a:t>
            </a:fld>
            <a:endParaRPr lang="en-GB"/>
          </a:p>
        </p:txBody>
      </p:sp>
    </p:spTree>
    <p:extLst>
      <p:ext uri="{BB962C8B-B14F-4D97-AF65-F5344CB8AC3E}">
        <p14:creationId xmlns:p14="http://schemas.microsoft.com/office/powerpoint/2010/main" val="3827529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A54931-99B0-4E68-8C6E-4B043F14A4E1}" type="datetimeFigureOut">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BA2C43-CDDA-4F48-8299-537D256D2E92}" type="slidenum">
              <a:rPr lang="en-GB" smtClean="0"/>
              <a:t>‹#›</a:t>
            </a:fld>
            <a:endParaRPr lang="en-GB"/>
          </a:p>
        </p:txBody>
      </p:sp>
    </p:spTree>
    <p:extLst>
      <p:ext uri="{BB962C8B-B14F-4D97-AF65-F5344CB8AC3E}">
        <p14:creationId xmlns:p14="http://schemas.microsoft.com/office/powerpoint/2010/main" val="652799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A54931-99B0-4E68-8C6E-4B043F14A4E1}" type="datetimeFigureOut">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BA2C43-CDDA-4F48-8299-537D256D2E92}" type="slidenum">
              <a:rPr lang="en-GB" smtClean="0"/>
              <a:t>‹#›</a:t>
            </a:fld>
            <a:endParaRPr lang="en-GB"/>
          </a:p>
        </p:txBody>
      </p:sp>
    </p:spTree>
    <p:extLst>
      <p:ext uri="{BB962C8B-B14F-4D97-AF65-F5344CB8AC3E}">
        <p14:creationId xmlns:p14="http://schemas.microsoft.com/office/powerpoint/2010/main" val="2880569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A54931-99B0-4E68-8C6E-4B043F14A4E1}" type="datetimeFigureOut">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BA2C43-CDDA-4F48-8299-537D256D2E92}" type="slidenum">
              <a:rPr lang="en-GB" smtClean="0"/>
              <a:t>‹#›</a:t>
            </a:fld>
            <a:endParaRPr lang="en-GB"/>
          </a:p>
        </p:txBody>
      </p:sp>
    </p:spTree>
    <p:extLst>
      <p:ext uri="{BB962C8B-B14F-4D97-AF65-F5344CB8AC3E}">
        <p14:creationId xmlns:p14="http://schemas.microsoft.com/office/powerpoint/2010/main" val="396014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A54931-99B0-4E68-8C6E-4B043F14A4E1}" type="datetimeFigureOut">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BA2C43-CDDA-4F48-8299-537D256D2E92}" type="slidenum">
              <a:rPr lang="en-GB" smtClean="0"/>
              <a:t>‹#›</a:t>
            </a:fld>
            <a:endParaRPr lang="en-GB"/>
          </a:p>
        </p:txBody>
      </p:sp>
    </p:spTree>
    <p:extLst>
      <p:ext uri="{BB962C8B-B14F-4D97-AF65-F5344CB8AC3E}">
        <p14:creationId xmlns:p14="http://schemas.microsoft.com/office/powerpoint/2010/main" val="1636914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A54931-99B0-4E68-8C6E-4B043F14A4E1}" type="datetimeFigureOut">
              <a:rPr lang="en-GB" smtClean="0"/>
              <a:t>13/11/2019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BA2C43-CDDA-4F48-8299-537D256D2E92}" type="slidenum">
              <a:rPr lang="en-GB" smtClean="0"/>
              <a:t>‹#›</a:t>
            </a:fld>
            <a:endParaRPr lang="en-GB"/>
          </a:p>
        </p:txBody>
      </p:sp>
    </p:spTree>
    <p:extLst>
      <p:ext uri="{BB962C8B-B14F-4D97-AF65-F5344CB8AC3E}">
        <p14:creationId xmlns:p14="http://schemas.microsoft.com/office/powerpoint/2010/main" val="2079566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A54931-99B0-4E68-8C6E-4B043F14A4E1}" type="datetimeFigureOut">
              <a:rPr lang="en-GB" smtClean="0"/>
              <a:t>13/11/2019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6BA2C43-CDDA-4F48-8299-537D256D2E92}" type="slidenum">
              <a:rPr lang="en-GB" smtClean="0"/>
              <a:t>‹#›</a:t>
            </a:fld>
            <a:endParaRPr lang="en-GB"/>
          </a:p>
        </p:txBody>
      </p:sp>
    </p:spTree>
    <p:extLst>
      <p:ext uri="{BB962C8B-B14F-4D97-AF65-F5344CB8AC3E}">
        <p14:creationId xmlns:p14="http://schemas.microsoft.com/office/powerpoint/2010/main" val="240542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A54931-99B0-4E68-8C6E-4B043F14A4E1}" type="datetimeFigureOut">
              <a:rPr lang="en-GB" smtClean="0"/>
              <a:t>13/11/2019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6BA2C43-CDDA-4F48-8299-537D256D2E92}" type="slidenum">
              <a:rPr lang="en-GB" smtClean="0"/>
              <a:t>‹#›</a:t>
            </a:fld>
            <a:endParaRPr lang="en-GB"/>
          </a:p>
        </p:txBody>
      </p:sp>
    </p:spTree>
    <p:extLst>
      <p:ext uri="{BB962C8B-B14F-4D97-AF65-F5344CB8AC3E}">
        <p14:creationId xmlns:p14="http://schemas.microsoft.com/office/powerpoint/2010/main" val="645239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A54931-99B0-4E68-8C6E-4B043F14A4E1}" type="datetimeFigureOut">
              <a:rPr lang="en-GB" smtClean="0"/>
              <a:t>13/11/2019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6BA2C43-CDDA-4F48-8299-537D256D2E92}" type="slidenum">
              <a:rPr lang="en-GB" smtClean="0"/>
              <a:t>‹#›</a:t>
            </a:fld>
            <a:endParaRPr lang="en-GB"/>
          </a:p>
        </p:txBody>
      </p:sp>
    </p:spTree>
    <p:extLst>
      <p:ext uri="{BB962C8B-B14F-4D97-AF65-F5344CB8AC3E}">
        <p14:creationId xmlns:p14="http://schemas.microsoft.com/office/powerpoint/2010/main" val="207281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A54931-99B0-4E68-8C6E-4B043F14A4E1}" type="datetimeFigureOut">
              <a:rPr lang="en-GB" smtClean="0"/>
              <a:t>13/11/2019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BA2C43-CDDA-4F48-8299-537D256D2E92}" type="slidenum">
              <a:rPr lang="en-GB" smtClean="0"/>
              <a:t>‹#›</a:t>
            </a:fld>
            <a:endParaRPr lang="en-GB"/>
          </a:p>
        </p:txBody>
      </p:sp>
    </p:spTree>
    <p:extLst>
      <p:ext uri="{BB962C8B-B14F-4D97-AF65-F5344CB8AC3E}">
        <p14:creationId xmlns:p14="http://schemas.microsoft.com/office/powerpoint/2010/main" val="3079631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9A54931-99B0-4E68-8C6E-4B043F14A4E1}" type="datetimeFigureOut">
              <a:rPr lang="en-GB" smtClean="0"/>
              <a:t>13/11/2019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BA2C43-CDDA-4F48-8299-537D256D2E92}" type="slidenum">
              <a:rPr lang="en-GB" smtClean="0"/>
              <a:t>‹#›</a:t>
            </a:fld>
            <a:endParaRPr lang="en-GB"/>
          </a:p>
        </p:txBody>
      </p:sp>
    </p:spTree>
    <p:extLst>
      <p:ext uri="{BB962C8B-B14F-4D97-AF65-F5344CB8AC3E}">
        <p14:creationId xmlns:p14="http://schemas.microsoft.com/office/powerpoint/2010/main" val="2113284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A54931-99B0-4E68-8C6E-4B043F14A4E1}" type="datetimeFigureOut">
              <a:rPr lang="en-GB" smtClean="0"/>
              <a:t>13/11/2019</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6BA2C43-CDDA-4F48-8299-537D256D2E92}" type="slidenum">
              <a:rPr lang="en-GB" smtClean="0"/>
              <a:t>‹#›</a:t>
            </a:fld>
            <a:endParaRPr lang="en-GB"/>
          </a:p>
        </p:txBody>
      </p:sp>
    </p:spTree>
    <p:extLst>
      <p:ext uri="{BB962C8B-B14F-4D97-AF65-F5344CB8AC3E}">
        <p14:creationId xmlns:p14="http://schemas.microsoft.com/office/powerpoint/2010/main" val="1686946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Exploring New Literacies Approaches in EAP</a:t>
            </a:r>
          </a:p>
        </p:txBody>
      </p:sp>
      <p:sp>
        <p:nvSpPr>
          <p:cNvPr id="3" name="Subtitle 2"/>
          <p:cNvSpPr>
            <a:spLocks noGrp="1"/>
          </p:cNvSpPr>
          <p:nvPr>
            <p:ph type="subTitle" idx="1"/>
          </p:nvPr>
        </p:nvSpPr>
        <p:spPr>
          <a:xfrm>
            <a:off x="6307015" y="4267200"/>
            <a:ext cx="2867130" cy="939783"/>
          </a:xfrm>
        </p:spPr>
        <p:txBody>
          <a:bodyPr>
            <a:normAutofit/>
          </a:bodyPr>
          <a:lstStyle/>
          <a:p>
            <a:r>
              <a:rPr lang="en-GB" sz="4000" dirty="0">
                <a:solidFill>
                  <a:schemeClr val="tx1">
                    <a:lumMod val="85000"/>
                    <a:lumOff val="15000"/>
                  </a:schemeClr>
                </a:solidFill>
              </a:rPr>
              <a:t>Guy Barton</a:t>
            </a:r>
          </a:p>
        </p:txBody>
      </p:sp>
      <p:pic>
        <p:nvPicPr>
          <p:cNvPr id="1026" name="Picture 2" descr="Image result for ual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9817" y="761676"/>
            <a:ext cx="2700008" cy="1156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313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2. Adapt</a:t>
            </a:r>
            <a:br>
              <a:rPr lang="en-GB" b="1" dirty="0"/>
            </a:br>
            <a:br>
              <a:rPr lang="en-GB" dirty="0"/>
            </a:br>
            <a:r>
              <a:rPr lang="en-GB" sz="2200" dirty="0"/>
              <a:t>Activate learning by using New Literacies</a:t>
            </a:r>
          </a:p>
        </p:txBody>
      </p:sp>
      <p:sp>
        <p:nvSpPr>
          <p:cNvPr id="3" name="Content Placeholder 2"/>
          <p:cNvSpPr>
            <a:spLocks noGrp="1"/>
          </p:cNvSpPr>
          <p:nvPr>
            <p:ph idx="1"/>
          </p:nvPr>
        </p:nvSpPr>
        <p:spPr/>
        <p:txBody>
          <a:bodyPr vert="horz" lIns="91440" tIns="45720" rIns="91440" bIns="45720" rtlCol="0" anchor="t">
            <a:normAutofit/>
          </a:bodyPr>
          <a:lstStyle/>
          <a:p>
            <a:r>
              <a:rPr lang="en-GB" sz="2400" dirty="0"/>
              <a:t>“The question is whether we want to make literacy more engaging for students and more meaningful to their present and future lives in a digitally mediated world.”</a:t>
            </a:r>
          </a:p>
          <a:p>
            <a:endParaRPr lang="en-GB" sz="2400" dirty="0"/>
          </a:p>
          <a:p>
            <a:r>
              <a:rPr lang="en-GB" sz="2000" dirty="0"/>
              <a:t>(Lewis, 2006:236)</a:t>
            </a:r>
          </a:p>
          <a:p>
            <a:endParaRPr lang="en-GB" sz="2000" dirty="0"/>
          </a:p>
          <a:p>
            <a:endParaRPr lang="en-GB" sz="2000" dirty="0">
              <a:solidFill>
                <a:schemeClr val="accent1">
                  <a:lumMod val="75000"/>
                </a:schemeClr>
              </a:solidFill>
            </a:endParaRPr>
          </a:p>
        </p:txBody>
      </p:sp>
    </p:spTree>
    <p:extLst>
      <p:ext uri="{BB962C8B-B14F-4D97-AF65-F5344CB8AC3E}">
        <p14:creationId xmlns:p14="http://schemas.microsoft.com/office/powerpoint/2010/main" val="3269855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94563-761D-4653-A16C-58F8977A6733}"/>
              </a:ext>
            </a:extLst>
          </p:cNvPr>
          <p:cNvSpPr>
            <a:spLocks noGrp="1"/>
          </p:cNvSpPr>
          <p:nvPr>
            <p:ph type="title"/>
          </p:nvPr>
        </p:nvSpPr>
        <p:spPr>
          <a:xfrm>
            <a:off x="621579" y="71038"/>
            <a:ext cx="8596668" cy="1826581"/>
          </a:xfrm>
        </p:spPr>
        <p:txBody>
          <a:bodyPr/>
          <a:lstStyle/>
          <a:p>
            <a:r>
              <a:rPr lang="en-US" dirty="0"/>
              <a:t>Some New Literacies approaches...</a:t>
            </a:r>
          </a:p>
        </p:txBody>
      </p:sp>
      <p:sp>
        <p:nvSpPr>
          <p:cNvPr id="3" name="Text Placeholder 2">
            <a:extLst>
              <a:ext uri="{FF2B5EF4-FFF2-40B4-BE49-F238E27FC236}">
                <a16:creationId xmlns:a16="http://schemas.microsoft.com/office/drawing/2014/main" id="{F7A5E112-2D68-49D7-89AE-64C52515F15B}"/>
              </a:ext>
            </a:extLst>
          </p:cNvPr>
          <p:cNvSpPr>
            <a:spLocks noGrp="1"/>
          </p:cNvSpPr>
          <p:nvPr>
            <p:ph type="body" idx="1"/>
          </p:nvPr>
        </p:nvSpPr>
        <p:spPr>
          <a:xfrm>
            <a:off x="621578" y="2882643"/>
            <a:ext cx="8596668" cy="860400"/>
          </a:xfrm>
        </p:spPr>
        <p:txBody>
          <a:bodyPr>
            <a:normAutofit fontScale="92500" lnSpcReduction="10000"/>
          </a:bodyPr>
          <a:lstStyle/>
          <a:p>
            <a:endParaRPr lang="en-US" sz="2400" dirty="0"/>
          </a:p>
          <a:p>
            <a:r>
              <a:rPr lang="en-US" sz="2400" dirty="0">
                <a:solidFill>
                  <a:schemeClr val="tx1">
                    <a:lumMod val="85000"/>
                    <a:lumOff val="15000"/>
                  </a:schemeClr>
                </a:solidFill>
              </a:rPr>
              <a:t>A few receptive approaches </a:t>
            </a:r>
            <a:r>
              <a:rPr lang="en-US" sz="2400" dirty="0" err="1">
                <a:solidFill>
                  <a:schemeClr val="tx1">
                    <a:lumMod val="85000"/>
                    <a:lumOff val="15000"/>
                  </a:schemeClr>
                </a:solidFill>
              </a:rPr>
              <a:t>synthesised</a:t>
            </a:r>
            <a:r>
              <a:rPr lang="en-US" sz="2400" dirty="0">
                <a:solidFill>
                  <a:schemeClr val="tx1">
                    <a:lumMod val="85000"/>
                    <a:lumOff val="15000"/>
                  </a:schemeClr>
                </a:solidFill>
              </a:rPr>
              <a:t> from across the literature</a:t>
            </a:r>
            <a:endParaRPr lang="en-US" sz="2400">
              <a:solidFill>
                <a:schemeClr val="tx1">
                  <a:lumMod val="85000"/>
                  <a:lumOff val="15000"/>
                </a:schemeClr>
              </a:solidFill>
            </a:endParaRPr>
          </a:p>
        </p:txBody>
      </p:sp>
    </p:spTree>
    <p:extLst>
      <p:ext uri="{BB962C8B-B14F-4D97-AF65-F5344CB8AC3E}">
        <p14:creationId xmlns:p14="http://schemas.microsoft.com/office/powerpoint/2010/main" val="1000845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Augmentation and Minimisation</a:t>
            </a:r>
          </a:p>
        </p:txBody>
      </p:sp>
      <p:sp>
        <p:nvSpPr>
          <p:cNvPr id="4" name="Content Placeholder 3"/>
          <p:cNvSpPr>
            <a:spLocks noGrp="1"/>
          </p:cNvSpPr>
          <p:nvPr>
            <p:ph sz="half" idx="2"/>
          </p:nvPr>
        </p:nvSpPr>
        <p:spPr>
          <a:xfrm>
            <a:off x="4049486" y="2111233"/>
            <a:ext cx="5224518" cy="3930130"/>
          </a:xfrm>
        </p:spPr>
        <p:txBody>
          <a:bodyPr/>
          <a:lstStyle/>
          <a:p>
            <a:r>
              <a:rPr lang="en-GB" sz="2400" dirty="0"/>
              <a:t>Technology is a ‘cognitive amplifier’ (</a:t>
            </a:r>
            <a:r>
              <a:rPr lang="en-GB" sz="2400" dirty="0" err="1"/>
              <a:t>Haythornthwaite</a:t>
            </a:r>
            <a:r>
              <a:rPr lang="en-GB" sz="2400" dirty="0"/>
              <a:t>, 2014)</a:t>
            </a:r>
          </a:p>
          <a:p>
            <a:endParaRPr lang="en-GB" sz="2400" dirty="0"/>
          </a:p>
          <a:p>
            <a:r>
              <a:rPr lang="en-GB" sz="2400" dirty="0"/>
              <a:t>Minimisation by search methods and consultation</a:t>
            </a:r>
          </a:p>
          <a:p>
            <a:endParaRPr lang="en-GB" dirty="0"/>
          </a:p>
          <a:p>
            <a:endParaRPr lang="en-GB" dirty="0"/>
          </a:p>
        </p:txBody>
      </p:sp>
      <p:pic>
        <p:nvPicPr>
          <p:cNvPr id="2050" name="Picture 2" descr="Image result for brain implant vecto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54110" y="2111232"/>
            <a:ext cx="2812920" cy="2922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502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Iterability</a:t>
            </a:r>
            <a:r>
              <a:rPr lang="en-GB" dirty="0"/>
              <a:t> and Circulation</a:t>
            </a:r>
          </a:p>
        </p:txBody>
      </p:sp>
      <p:sp>
        <p:nvSpPr>
          <p:cNvPr id="4" name="Content Placeholder 3"/>
          <p:cNvSpPr>
            <a:spLocks noGrp="1"/>
          </p:cNvSpPr>
          <p:nvPr>
            <p:ph sz="half" idx="2"/>
          </p:nvPr>
        </p:nvSpPr>
        <p:spPr>
          <a:xfrm>
            <a:off x="4983982" y="1824880"/>
            <a:ext cx="4290022" cy="4216483"/>
          </a:xfrm>
        </p:spPr>
        <p:txBody>
          <a:bodyPr>
            <a:normAutofit/>
          </a:bodyPr>
          <a:lstStyle/>
          <a:p>
            <a:r>
              <a:rPr lang="en-GB" sz="2400" dirty="0"/>
              <a:t>Internet space based on bricolage (Livingstone, 2002)</a:t>
            </a:r>
          </a:p>
          <a:p>
            <a:r>
              <a:rPr lang="en-GB" sz="2400" dirty="0"/>
              <a:t>‘</a:t>
            </a:r>
            <a:r>
              <a:rPr lang="en-GB" sz="2400" dirty="0" err="1"/>
              <a:t>Re-Genreing</a:t>
            </a:r>
            <a:r>
              <a:rPr lang="en-GB" sz="2400" dirty="0"/>
              <a:t>’(English, 2011)</a:t>
            </a:r>
          </a:p>
          <a:p>
            <a:r>
              <a:rPr lang="en-GB" sz="2400" dirty="0"/>
              <a:t>Students need to identify differences in register</a:t>
            </a:r>
          </a:p>
          <a:p>
            <a:r>
              <a:rPr lang="en-GB" sz="2400" dirty="0"/>
              <a:t>Danger of </a:t>
            </a:r>
            <a:r>
              <a:rPr lang="en-GB" sz="2400" dirty="0" err="1"/>
              <a:t>plagarism</a:t>
            </a:r>
            <a:endParaRPr lang="en-GB" sz="2400" dirty="0"/>
          </a:p>
          <a:p>
            <a:endParaRPr lang="en-GB" sz="2400" dirty="0"/>
          </a:p>
        </p:txBody>
      </p:sp>
      <p:pic>
        <p:nvPicPr>
          <p:cNvPr id="3074" name="Picture 2" descr="Image result for lego batman film"/>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677332" y="1930400"/>
            <a:ext cx="3462589" cy="23083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677334" y="3969099"/>
            <a:ext cx="3462587" cy="1990939"/>
          </a:xfrm>
          <a:prstGeom prst="rect">
            <a:avLst/>
          </a:prstGeom>
        </p:spPr>
      </p:pic>
    </p:spTree>
    <p:extLst>
      <p:ext uri="{BB962C8B-B14F-4D97-AF65-F5344CB8AC3E}">
        <p14:creationId xmlns:p14="http://schemas.microsoft.com/office/powerpoint/2010/main" val="302419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Sharing expertise and collaboration</a:t>
            </a:r>
          </a:p>
        </p:txBody>
      </p:sp>
      <p:sp>
        <p:nvSpPr>
          <p:cNvPr id="4" name="Content Placeholder 3"/>
          <p:cNvSpPr>
            <a:spLocks noGrp="1"/>
          </p:cNvSpPr>
          <p:nvPr>
            <p:ph sz="half" idx="2"/>
          </p:nvPr>
        </p:nvSpPr>
        <p:spPr>
          <a:xfrm>
            <a:off x="4180114" y="2160589"/>
            <a:ext cx="5093890" cy="3880773"/>
          </a:xfrm>
        </p:spPr>
        <p:txBody>
          <a:bodyPr/>
          <a:lstStyle/>
          <a:p>
            <a:r>
              <a:rPr lang="en-GB" sz="2400" dirty="0"/>
              <a:t>Written tasks in the academy promote individual consumption and production of text.</a:t>
            </a:r>
          </a:p>
          <a:p>
            <a:r>
              <a:rPr lang="en-GB" sz="2400" dirty="0"/>
              <a:t>NLs are based on altruistic behaviours and participatory culture (Jenkins et al, 2009)</a:t>
            </a:r>
          </a:p>
          <a:p>
            <a:r>
              <a:rPr lang="en-GB" sz="2400" dirty="0" err="1"/>
              <a:t>Lankshear</a:t>
            </a:r>
            <a:r>
              <a:rPr lang="en-GB" sz="2400" dirty="0"/>
              <a:t> and </a:t>
            </a:r>
            <a:r>
              <a:rPr lang="en-GB" sz="2400" dirty="0" err="1"/>
              <a:t>Knoble</a:t>
            </a:r>
            <a:r>
              <a:rPr lang="en-GB" sz="2400" dirty="0"/>
              <a:t> (2007) online communities</a:t>
            </a:r>
          </a:p>
          <a:p>
            <a:endParaRPr lang="en-GB" dirty="0"/>
          </a:p>
        </p:txBody>
      </p:sp>
      <p:pic>
        <p:nvPicPr>
          <p:cNvPr id="5" name="Content Placeholder 4" descr="Image result for sharing vector"/>
          <p:cNvPicPr>
            <a:picLocks noGrp="1"/>
          </p:cNvPicPr>
          <p:nvPr>
            <p:ph sz="half" idx="1"/>
          </p:nvPr>
        </p:nvPicPr>
        <p:blipFill rotWithShape="1">
          <a:blip r:embed="rId3" cstate="print">
            <a:extLst>
              <a:ext uri="{28A0092B-C50C-407E-A947-70E740481C1C}">
                <a14:useLocalDpi xmlns:a14="http://schemas.microsoft.com/office/drawing/2010/main" val="0"/>
              </a:ext>
            </a:extLst>
          </a:blip>
          <a:srcRect r="689" b="8206"/>
          <a:stretch/>
        </p:blipFill>
        <p:spPr bwMode="auto">
          <a:xfrm>
            <a:off x="825279" y="2160588"/>
            <a:ext cx="3063433" cy="302436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66167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Analytics</a:t>
            </a:r>
          </a:p>
        </p:txBody>
      </p:sp>
      <p:pic>
        <p:nvPicPr>
          <p:cNvPr id="5" name="Content Placeholder 4"/>
          <p:cNvPicPr>
            <a:picLocks noGrp="1" noChangeAspect="1"/>
          </p:cNvPicPr>
          <p:nvPr>
            <p:ph sz="half" idx="1"/>
          </p:nvPr>
        </p:nvPicPr>
        <p:blipFill>
          <a:blip r:embed="rId3"/>
          <a:stretch>
            <a:fillRect/>
          </a:stretch>
        </p:blipFill>
        <p:spPr>
          <a:xfrm>
            <a:off x="828676" y="2160589"/>
            <a:ext cx="3210762" cy="3210762"/>
          </a:xfrm>
          <a:prstGeom prst="rect">
            <a:avLst/>
          </a:prstGeom>
        </p:spPr>
      </p:pic>
      <p:sp>
        <p:nvSpPr>
          <p:cNvPr id="4" name="Content Placeholder 3"/>
          <p:cNvSpPr>
            <a:spLocks noGrp="1"/>
          </p:cNvSpPr>
          <p:nvPr>
            <p:ph sz="half" idx="2"/>
          </p:nvPr>
        </p:nvSpPr>
        <p:spPr/>
        <p:txBody>
          <a:bodyPr>
            <a:normAutofit/>
          </a:bodyPr>
          <a:lstStyle/>
          <a:p>
            <a:r>
              <a:rPr lang="en-GB" sz="2400" dirty="0"/>
              <a:t>The behaviours previously mentioned can assist research</a:t>
            </a:r>
          </a:p>
          <a:p>
            <a:r>
              <a:rPr lang="en-GB" sz="2400" dirty="0"/>
              <a:t>Further the understanding of digital processes</a:t>
            </a:r>
          </a:p>
        </p:txBody>
      </p:sp>
    </p:spTree>
    <p:extLst>
      <p:ext uri="{BB962C8B-B14F-4D97-AF65-F5344CB8AC3E}">
        <p14:creationId xmlns:p14="http://schemas.microsoft.com/office/powerpoint/2010/main" val="4132109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a:t>
            </a:r>
          </a:p>
        </p:txBody>
      </p:sp>
      <p:sp>
        <p:nvSpPr>
          <p:cNvPr id="3" name="Content Placeholder 2"/>
          <p:cNvSpPr>
            <a:spLocks noGrp="1"/>
          </p:cNvSpPr>
          <p:nvPr>
            <p:ph idx="1"/>
          </p:nvPr>
        </p:nvSpPr>
        <p:spPr/>
        <p:txBody>
          <a:bodyPr>
            <a:normAutofit/>
          </a:bodyPr>
          <a:lstStyle/>
          <a:p>
            <a:r>
              <a:rPr lang="en-GB" sz="2400" dirty="0"/>
              <a:t>Literacy practices have fundamentally changed</a:t>
            </a:r>
          </a:p>
          <a:p>
            <a:r>
              <a:rPr lang="en-GB" sz="2400" dirty="0"/>
              <a:t>Assessment tasks have not</a:t>
            </a:r>
          </a:p>
          <a:p>
            <a:r>
              <a:rPr lang="en-GB" sz="2400" u="sng" dirty="0"/>
              <a:t>Advocate</a:t>
            </a:r>
            <a:r>
              <a:rPr lang="en-GB" sz="2400" dirty="0"/>
              <a:t> for permissibility of a wider range of ‘texts’</a:t>
            </a:r>
          </a:p>
          <a:p>
            <a:r>
              <a:rPr lang="en-GB" sz="2400" u="sng" dirty="0"/>
              <a:t>Adapt</a:t>
            </a:r>
            <a:r>
              <a:rPr lang="en-GB" sz="2400" dirty="0"/>
              <a:t> by using New Literacies as a pedagogic base</a:t>
            </a:r>
          </a:p>
          <a:p>
            <a:r>
              <a:rPr lang="en-GB" sz="2400" u="sng" dirty="0"/>
              <a:t>Analyse</a:t>
            </a:r>
            <a:r>
              <a:rPr lang="en-GB" sz="2400" dirty="0"/>
              <a:t> these experiences for research</a:t>
            </a:r>
          </a:p>
          <a:p>
            <a:endParaRPr lang="en-GB" sz="2400" dirty="0"/>
          </a:p>
          <a:p>
            <a:r>
              <a:rPr lang="en-GB" sz="2400" dirty="0">
                <a:solidFill>
                  <a:schemeClr val="accent1">
                    <a:lumMod val="75000"/>
                  </a:schemeClr>
                </a:solidFill>
              </a:rPr>
              <a:t>g.barton@arts.ac.uk</a:t>
            </a:r>
          </a:p>
        </p:txBody>
      </p:sp>
    </p:spTree>
    <p:extLst>
      <p:ext uri="{BB962C8B-B14F-4D97-AF65-F5344CB8AC3E}">
        <p14:creationId xmlns:p14="http://schemas.microsoft.com/office/powerpoint/2010/main" val="3557722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3" name="Content Placeholder 2"/>
          <p:cNvSpPr>
            <a:spLocks noGrp="1"/>
          </p:cNvSpPr>
          <p:nvPr>
            <p:ph idx="1"/>
          </p:nvPr>
        </p:nvSpPr>
        <p:spPr>
          <a:xfrm>
            <a:off x="677334" y="1517301"/>
            <a:ext cx="8596668" cy="4524061"/>
          </a:xfrm>
        </p:spPr>
        <p:txBody>
          <a:bodyPr>
            <a:normAutofit fontScale="85000" lnSpcReduction="10000"/>
          </a:bodyPr>
          <a:lstStyle/>
          <a:p>
            <a:r>
              <a:rPr lang="en-GB" dirty="0" err="1"/>
              <a:t>Coiro</a:t>
            </a:r>
            <a:r>
              <a:rPr lang="en-GB" dirty="0"/>
              <a:t>, J., </a:t>
            </a:r>
            <a:r>
              <a:rPr lang="en-GB" dirty="0" err="1"/>
              <a:t>Knobel</a:t>
            </a:r>
            <a:r>
              <a:rPr lang="en-GB" dirty="0"/>
              <a:t>, M., </a:t>
            </a:r>
            <a:r>
              <a:rPr lang="en-GB" dirty="0" err="1"/>
              <a:t>Lankshear</a:t>
            </a:r>
            <a:r>
              <a:rPr lang="en-GB" dirty="0"/>
              <a:t>, C. and </a:t>
            </a:r>
            <a:r>
              <a:rPr lang="en-GB" dirty="0" err="1"/>
              <a:t>Leu</a:t>
            </a:r>
            <a:r>
              <a:rPr lang="en-GB" dirty="0"/>
              <a:t>, D.J. eds. (2014). </a:t>
            </a:r>
            <a:r>
              <a:rPr lang="en-GB" i="1" dirty="0"/>
              <a:t>Handbook of research on new literacies</a:t>
            </a:r>
            <a:r>
              <a:rPr lang="en-GB" dirty="0"/>
              <a:t>. Routledge. </a:t>
            </a:r>
          </a:p>
          <a:p>
            <a:r>
              <a:rPr lang="en-GB" dirty="0"/>
              <a:t>English, F. (2011). </a:t>
            </a:r>
            <a:r>
              <a:rPr lang="en-GB" i="1" dirty="0"/>
              <a:t>Student writing and genre: Reconfiguring academic knowledge</a:t>
            </a:r>
            <a:r>
              <a:rPr lang="en-GB" dirty="0"/>
              <a:t>. A&amp;C Black. </a:t>
            </a:r>
          </a:p>
          <a:p>
            <a:r>
              <a:rPr lang="en-GB" dirty="0" err="1"/>
              <a:t>Gourlay</a:t>
            </a:r>
            <a:r>
              <a:rPr lang="en-GB" dirty="0"/>
              <a:t>, L., Hamilton, M., &amp; Lea, M. R. (2014). Textual practices in the new media digital landscape: messing with digital literacies. </a:t>
            </a:r>
            <a:r>
              <a:rPr lang="en-GB" i="1" dirty="0"/>
              <a:t>Research in Learning Technology</a:t>
            </a:r>
            <a:r>
              <a:rPr lang="en-GB" dirty="0"/>
              <a:t>, </a:t>
            </a:r>
            <a:r>
              <a:rPr lang="en-GB" i="1" dirty="0"/>
              <a:t>21</a:t>
            </a:r>
            <a:r>
              <a:rPr lang="en-GB" dirty="0"/>
              <a:t>(4).</a:t>
            </a:r>
          </a:p>
          <a:p>
            <a:r>
              <a:rPr lang="en-GB" dirty="0"/>
              <a:t>Jenkins, H., </a:t>
            </a:r>
            <a:r>
              <a:rPr lang="en-GB" dirty="0" err="1"/>
              <a:t>Purushotma</a:t>
            </a:r>
            <a:r>
              <a:rPr lang="en-GB" dirty="0"/>
              <a:t>, R., </a:t>
            </a:r>
            <a:r>
              <a:rPr lang="en-GB" dirty="0" err="1"/>
              <a:t>Weigel</a:t>
            </a:r>
            <a:r>
              <a:rPr lang="en-GB" dirty="0"/>
              <a:t>, M., Clinton, K. and Robison, A.J. (2009). </a:t>
            </a:r>
            <a:r>
              <a:rPr lang="en-GB" i="1" dirty="0"/>
              <a:t>Confronting the challenges of participatory culture: Media education for the 21st century</a:t>
            </a:r>
            <a:r>
              <a:rPr lang="en-GB" dirty="0"/>
              <a:t>. </a:t>
            </a:r>
            <a:r>
              <a:rPr lang="en-GB" dirty="0" err="1"/>
              <a:t>Mit</a:t>
            </a:r>
            <a:r>
              <a:rPr lang="en-GB" dirty="0"/>
              <a:t> Press. </a:t>
            </a:r>
          </a:p>
          <a:p>
            <a:r>
              <a:rPr lang="en-GB" dirty="0" err="1"/>
              <a:t>Lankshear</a:t>
            </a:r>
            <a:r>
              <a:rPr lang="en-GB" dirty="0"/>
              <a:t>, C., &amp; </a:t>
            </a:r>
            <a:r>
              <a:rPr lang="en-GB" dirty="0" err="1"/>
              <a:t>Knobel</a:t>
            </a:r>
            <a:r>
              <a:rPr lang="en-GB" dirty="0"/>
              <a:t>, M. (2006). </a:t>
            </a:r>
            <a:r>
              <a:rPr lang="en-GB" i="1" dirty="0"/>
              <a:t>New literacies: Everyday practices &amp; classroom learning</a:t>
            </a:r>
            <a:r>
              <a:rPr lang="en-GB" dirty="0"/>
              <a:t> (2nd ed.). New York: Open University Press and McGraw Hill. </a:t>
            </a:r>
          </a:p>
          <a:p>
            <a:r>
              <a:rPr lang="en-GB" dirty="0"/>
              <a:t>Lewis, C. (2007). New literacies. </a:t>
            </a:r>
            <a:r>
              <a:rPr lang="en-GB" i="1" dirty="0"/>
              <a:t>A new literacies sampler</a:t>
            </a:r>
            <a:r>
              <a:rPr lang="en-GB" dirty="0"/>
              <a:t>, 229-237.</a:t>
            </a:r>
          </a:p>
          <a:p>
            <a:r>
              <a:rPr lang="en-GB" dirty="0"/>
              <a:t>Lillis, T. and Scott, M. (2007). Defining academic literacies research: Issues of epistemology, ideology and strategy. </a:t>
            </a:r>
            <a:r>
              <a:rPr lang="en-GB" i="1" dirty="0"/>
              <a:t>Journal of applied linguistics</a:t>
            </a:r>
            <a:r>
              <a:rPr lang="en-GB" dirty="0"/>
              <a:t>, </a:t>
            </a:r>
            <a:r>
              <a:rPr lang="en-GB" i="1" dirty="0"/>
              <a:t>4</a:t>
            </a:r>
            <a:r>
              <a:rPr lang="en-GB" dirty="0"/>
              <a:t>(1), pp.5-32. </a:t>
            </a:r>
          </a:p>
          <a:p>
            <a:pPr fontAlgn="base"/>
            <a:r>
              <a:rPr lang="en-GB" dirty="0"/>
              <a:t>White, J. (2015). </a:t>
            </a:r>
            <a:r>
              <a:rPr lang="en-GB" i="1" dirty="0"/>
              <a:t>Digital literacy skills for FE teachers</a:t>
            </a:r>
            <a:r>
              <a:rPr lang="en-GB" dirty="0"/>
              <a:t>. Learning Matters. </a:t>
            </a:r>
          </a:p>
          <a:p>
            <a:pPr fontAlgn="base"/>
            <a:r>
              <a:rPr lang="en-GB" dirty="0"/>
              <a:t>Wingate, U. (2012). Using Academic Literacies and genre-based models for academic writing instruction: A ‘literacy’ journey. </a:t>
            </a:r>
            <a:r>
              <a:rPr lang="en-GB" i="1" dirty="0"/>
              <a:t>Journal of English for Academic Purposes</a:t>
            </a:r>
            <a:r>
              <a:rPr lang="en-GB" dirty="0"/>
              <a:t>, </a:t>
            </a:r>
            <a:r>
              <a:rPr lang="en-GB" i="1" dirty="0"/>
              <a:t>11</a:t>
            </a:r>
            <a:r>
              <a:rPr lang="en-GB" dirty="0"/>
              <a:t>(1), pp.26-37. </a:t>
            </a:r>
          </a:p>
          <a:p>
            <a:pPr fontAlgn="base"/>
            <a:endParaRPr lang="en-GB" dirty="0"/>
          </a:p>
          <a:p>
            <a:endParaRPr lang="en-GB" dirty="0"/>
          </a:p>
        </p:txBody>
      </p:sp>
    </p:spTree>
    <p:extLst>
      <p:ext uri="{BB962C8B-B14F-4D97-AF65-F5344CB8AC3E}">
        <p14:creationId xmlns:p14="http://schemas.microsoft.com/office/powerpoint/2010/main" val="29779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Thought experiment…</a:t>
            </a:r>
          </a:p>
        </p:txBody>
      </p:sp>
      <p:sp>
        <p:nvSpPr>
          <p:cNvPr id="3" name="Content Placeholder 2"/>
          <p:cNvSpPr>
            <a:spLocks noGrp="1"/>
          </p:cNvSpPr>
          <p:nvPr>
            <p:ph idx="1"/>
          </p:nvPr>
        </p:nvSpPr>
        <p:spPr/>
        <p:txBody>
          <a:bodyPr>
            <a:normAutofit/>
          </a:bodyPr>
          <a:lstStyle/>
          <a:p>
            <a:r>
              <a:rPr lang="en-GB" sz="3600" dirty="0"/>
              <a:t>Try to remember writing essays at school.</a:t>
            </a:r>
          </a:p>
          <a:p>
            <a:r>
              <a:rPr lang="en-GB" sz="3600" dirty="0"/>
              <a:t>What did it look like?</a:t>
            </a:r>
          </a:p>
        </p:txBody>
      </p:sp>
    </p:spTree>
    <p:extLst>
      <p:ext uri="{BB962C8B-B14F-4D97-AF65-F5344CB8AC3E}">
        <p14:creationId xmlns:p14="http://schemas.microsoft.com/office/powerpoint/2010/main" val="1757574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Was it like this?</a:t>
            </a:r>
          </a:p>
        </p:txBody>
      </p:sp>
      <p:pic>
        <p:nvPicPr>
          <p:cNvPr id="5" name="Content Placeholder 4"/>
          <p:cNvPicPr>
            <a:picLocks noGrp="1" noChangeAspect="1"/>
          </p:cNvPicPr>
          <p:nvPr>
            <p:ph sz="half" idx="2"/>
          </p:nvPr>
        </p:nvPicPr>
        <p:blipFill>
          <a:blip r:embed="rId3"/>
          <a:stretch>
            <a:fillRect/>
          </a:stretch>
        </p:blipFill>
        <p:spPr>
          <a:xfrm>
            <a:off x="5235191" y="1930400"/>
            <a:ext cx="3543685" cy="4111625"/>
          </a:xfrm>
          <a:prstGeom prst="rect">
            <a:avLst/>
          </a:prstGeom>
        </p:spPr>
      </p:pic>
      <p:pic>
        <p:nvPicPr>
          <p:cNvPr id="4098" name="Picture 2" descr="Image result for 80s library"/>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bwMode="auto">
          <a:xfrm>
            <a:off x="677863" y="2710357"/>
            <a:ext cx="4183062" cy="2781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328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Today it is more like this…</a:t>
            </a:r>
          </a:p>
        </p:txBody>
      </p:sp>
      <p:pic>
        <p:nvPicPr>
          <p:cNvPr id="5" name="Content Placeholder 4"/>
          <p:cNvPicPr>
            <a:picLocks noGrp="1" noChangeAspect="1"/>
          </p:cNvPicPr>
          <p:nvPr>
            <p:ph sz="half" idx="1"/>
          </p:nvPr>
        </p:nvPicPr>
        <p:blipFill>
          <a:blip r:embed="rId3"/>
          <a:stretch>
            <a:fillRect/>
          </a:stretch>
        </p:blipFill>
        <p:spPr>
          <a:xfrm>
            <a:off x="677863" y="2922979"/>
            <a:ext cx="4183062" cy="2356654"/>
          </a:xfrm>
          <a:prstGeom prst="rect">
            <a:avLst/>
          </a:prstGeom>
        </p:spPr>
      </p:pic>
      <p:pic>
        <p:nvPicPr>
          <p:cNvPr id="6" name="Content Placeholder 5"/>
          <p:cNvPicPr>
            <a:picLocks noGrp="1" noChangeAspect="1"/>
          </p:cNvPicPr>
          <p:nvPr>
            <p:ph sz="half" idx="2"/>
          </p:nvPr>
        </p:nvPicPr>
        <p:blipFill>
          <a:blip r:embed="rId4"/>
          <a:stretch>
            <a:fillRect/>
          </a:stretch>
        </p:blipFill>
        <p:spPr>
          <a:xfrm>
            <a:off x="5089525" y="2550257"/>
            <a:ext cx="4184650" cy="3102099"/>
          </a:xfrm>
          <a:prstGeom prst="rect">
            <a:avLst/>
          </a:prstGeom>
        </p:spPr>
      </p:pic>
    </p:spTree>
    <p:extLst>
      <p:ext uri="{BB962C8B-B14F-4D97-AF65-F5344CB8AC3E}">
        <p14:creationId xmlns:p14="http://schemas.microsoft.com/office/powerpoint/2010/main" val="2452735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New Literacies</a:t>
            </a:r>
            <a:br>
              <a:rPr lang="en-GB" dirty="0"/>
            </a:br>
            <a:endParaRPr lang="en-GB" dirty="0"/>
          </a:p>
        </p:txBody>
      </p:sp>
      <p:sp>
        <p:nvSpPr>
          <p:cNvPr id="3" name="Content Placeholder 2"/>
          <p:cNvSpPr>
            <a:spLocks noGrp="1"/>
          </p:cNvSpPr>
          <p:nvPr>
            <p:ph idx="1"/>
          </p:nvPr>
        </p:nvSpPr>
        <p:spPr>
          <a:xfrm>
            <a:off x="677334" y="1930400"/>
            <a:ext cx="8596668" cy="3880773"/>
          </a:xfrm>
        </p:spPr>
        <p:txBody>
          <a:bodyPr>
            <a:normAutofit lnSpcReduction="10000"/>
          </a:bodyPr>
          <a:lstStyle/>
          <a:p>
            <a:r>
              <a:rPr lang="en-GB" sz="2400" dirty="0"/>
              <a:t>The change in reading and writing practices made possible by digital technology</a:t>
            </a:r>
          </a:p>
          <a:p>
            <a:endParaRPr lang="en-GB" sz="2400" dirty="0"/>
          </a:p>
          <a:p>
            <a:r>
              <a:rPr lang="en-GB" sz="2400" dirty="0"/>
              <a:t>"Literacy is no longer a static construct from the standpoint of its defining technology for the past 500 years; it has now come to mean a rapid and continuous process of change in the ways in which we read, write, view, listen, compose, and communicate information“</a:t>
            </a:r>
          </a:p>
          <a:p>
            <a:endParaRPr lang="en-GB" dirty="0"/>
          </a:p>
          <a:p>
            <a:r>
              <a:rPr lang="en-GB" dirty="0"/>
              <a:t>(</a:t>
            </a:r>
            <a:r>
              <a:rPr lang="en-GB" dirty="0" err="1"/>
              <a:t>Coiro</a:t>
            </a:r>
            <a:r>
              <a:rPr lang="en-GB" dirty="0"/>
              <a:t> et al, 2014)</a:t>
            </a:r>
          </a:p>
        </p:txBody>
      </p:sp>
    </p:spTree>
    <p:extLst>
      <p:ext uri="{BB962C8B-B14F-4D97-AF65-F5344CB8AC3E}">
        <p14:creationId xmlns:p14="http://schemas.microsoft.com/office/powerpoint/2010/main" val="2643959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Literacies in EAP</a:t>
            </a:r>
          </a:p>
        </p:txBody>
      </p:sp>
      <p:sp>
        <p:nvSpPr>
          <p:cNvPr id="3" name="Content Placeholder 2"/>
          <p:cNvSpPr>
            <a:spLocks noGrp="1"/>
          </p:cNvSpPr>
          <p:nvPr>
            <p:ph idx="1"/>
          </p:nvPr>
        </p:nvSpPr>
        <p:spPr>
          <a:xfrm>
            <a:off x="677334" y="1519394"/>
            <a:ext cx="8596668" cy="4521968"/>
          </a:xfrm>
        </p:spPr>
        <p:txBody>
          <a:bodyPr vert="horz" lIns="91440" tIns="45720" rIns="91440" bIns="45720" rtlCol="0" anchor="t">
            <a:normAutofit lnSpcReduction="10000"/>
          </a:bodyPr>
          <a:lstStyle/>
          <a:p>
            <a:r>
              <a:rPr lang="en-GB" sz="2400" dirty="0"/>
              <a:t>Importance of ‘electronic discourses’ recognised as early as 2002 by Hyland and Hamp-Lyons:</a:t>
            </a:r>
          </a:p>
          <a:p>
            <a:endParaRPr lang="en-GB" sz="2400" dirty="0">
              <a:ea typeface="+mn-lt"/>
              <a:cs typeface="+mn-lt"/>
            </a:endParaRPr>
          </a:p>
          <a:p>
            <a:pPr marL="171450" indent="-171450">
              <a:spcBef>
                <a:spcPts val="0"/>
              </a:spcBef>
              <a:buFont typeface="Arial,Sans-Serif" charset="2"/>
              <a:buChar char="•"/>
            </a:pPr>
            <a:r>
              <a:rPr lang="en-GB" sz="2400" dirty="0">
                <a:ea typeface="+mn-lt"/>
                <a:cs typeface="+mn-lt"/>
              </a:rPr>
              <a:t>the diversification of academic genres due to new media, </a:t>
            </a:r>
            <a:endParaRPr lang="en-US" sz="2400" dirty="0">
              <a:ea typeface="+mn-lt"/>
              <a:cs typeface="+mn-lt"/>
            </a:endParaRPr>
          </a:p>
          <a:p>
            <a:pPr>
              <a:spcBef>
                <a:spcPts val="0"/>
              </a:spcBef>
            </a:pPr>
            <a:endParaRPr lang="en-GB" sz="2400" dirty="0">
              <a:ea typeface="+mn-lt"/>
              <a:cs typeface="+mn-lt"/>
            </a:endParaRPr>
          </a:p>
          <a:p>
            <a:pPr marL="171450" indent="-171450">
              <a:spcBef>
                <a:spcPts val="0"/>
              </a:spcBef>
              <a:buFont typeface="Arial,Sans-Serif" charset="2"/>
              <a:buChar char="•"/>
            </a:pPr>
            <a:r>
              <a:rPr lang="en-GB" sz="2400" dirty="0">
                <a:ea typeface="+mn-lt"/>
                <a:cs typeface="+mn-lt"/>
              </a:rPr>
              <a:t>the importance of multi-modality in communication, </a:t>
            </a:r>
            <a:endParaRPr lang="en-US" sz="2400" dirty="0">
              <a:ea typeface="+mn-lt"/>
              <a:cs typeface="+mn-lt"/>
            </a:endParaRPr>
          </a:p>
          <a:p>
            <a:pPr>
              <a:spcBef>
                <a:spcPts val="0"/>
              </a:spcBef>
            </a:pPr>
            <a:endParaRPr lang="en-GB" sz="2400" dirty="0">
              <a:ea typeface="+mn-lt"/>
              <a:cs typeface="+mn-lt"/>
            </a:endParaRPr>
          </a:p>
          <a:p>
            <a:pPr marL="171450" indent="-171450">
              <a:spcBef>
                <a:spcPts val="0"/>
              </a:spcBef>
              <a:buFont typeface="Arial,Sans-Serif" charset="2"/>
              <a:buChar char="•"/>
            </a:pPr>
            <a:r>
              <a:rPr lang="en-GB" sz="2400" dirty="0">
                <a:ea typeface="+mn-lt"/>
                <a:cs typeface="+mn-lt"/>
              </a:rPr>
              <a:t>and the increase of interactions across remote networks. </a:t>
            </a:r>
            <a:endParaRPr lang="en-US" sz="2400" dirty="0">
              <a:ea typeface="+mn-lt"/>
              <a:cs typeface="+mn-lt"/>
            </a:endParaRPr>
          </a:p>
          <a:p>
            <a:endParaRPr lang="en-GB" sz="2400" dirty="0"/>
          </a:p>
          <a:p>
            <a:r>
              <a:rPr lang="en-GB" sz="2400" dirty="0"/>
              <a:t>However, EAP has mostly focused on Academic Literacies and Genre approaches (Lillis and Scott, 2007; Wingate, 2012)</a:t>
            </a:r>
          </a:p>
          <a:p>
            <a:endParaRPr lang="en-GB" sz="2400" dirty="0"/>
          </a:p>
        </p:txBody>
      </p:sp>
    </p:spTree>
    <p:extLst>
      <p:ext uri="{BB962C8B-B14F-4D97-AF65-F5344CB8AC3E}">
        <p14:creationId xmlns:p14="http://schemas.microsoft.com/office/powerpoint/2010/main" val="2681752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a typeface="+mj-lt"/>
                <a:cs typeface="+mj-lt"/>
              </a:rPr>
              <a:t>EAP engagement with New Literacies has fallen short of pedagogic approaches</a:t>
            </a:r>
            <a:endParaRPr lang="en-US" dirty="0"/>
          </a:p>
        </p:txBody>
      </p:sp>
      <p:sp>
        <p:nvSpPr>
          <p:cNvPr id="3" name="Content Placeholder 2"/>
          <p:cNvSpPr>
            <a:spLocks noGrp="1"/>
          </p:cNvSpPr>
          <p:nvPr>
            <p:ph idx="1"/>
          </p:nvPr>
        </p:nvSpPr>
        <p:spPr/>
        <p:txBody>
          <a:bodyPr>
            <a:normAutofit/>
          </a:bodyPr>
          <a:lstStyle/>
          <a:p>
            <a:r>
              <a:rPr lang="en-GB" sz="2400" dirty="0"/>
              <a:t>White (2015:24) proposes, </a:t>
            </a:r>
          </a:p>
          <a:p>
            <a:endParaRPr lang="en-GB" sz="2400" dirty="0"/>
          </a:p>
          <a:p>
            <a:r>
              <a:rPr lang="en-GB" sz="2400" dirty="0"/>
              <a:t>‘developing the knowledge, skills, competencies, confidence...capabilities...to make use of digital technologies in a productive, creative, critical, safe and ethical way.’</a:t>
            </a:r>
          </a:p>
          <a:p>
            <a:endParaRPr lang="en-GB" sz="2400" dirty="0"/>
          </a:p>
          <a:p>
            <a:r>
              <a:rPr lang="en-GB" sz="2400" dirty="0">
                <a:solidFill>
                  <a:schemeClr val="accent1">
                    <a:lumMod val="75000"/>
                  </a:schemeClr>
                </a:solidFill>
              </a:rPr>
              <a:t>How can EAP practitioners respond?</a:t>
            </a:r>
          </a:p>
        </p:txBody>
      </p:sp>
    </p:spTree>
    <p:extLst>
      <p:ext uri="{BB962C8B-B14F-4D97-AF65-F5344CB8AC3E}">
        <p14:creationId xmlns:p14="http://schemas.microsoft.com/office/powerpoint/2010/main" val="136245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Suggested responses:</a:t>
            </a:r>
          </a:p>
        </p:txBody>
      </p:sp>
      <p:sp>
        <p:nvSpPr>
          <p:cNvPr id="3" name="Content Placeholder 2"/>
          <p:cNvSpPr>
            <a:spLocks noGrp="1"/>
          </p:cNvSpPr>
          <p:nvPr>
            <p:ph idx="1"/>
          </p:nvPr>
        </p:nvSpPr>
        <p:spPr/>
        <p:txBody>
          <a:bodyPr>
            <a:normAutofit/>
          </a:bodyPr>
          <a:lstStyle/>
          <a:p>
            <a:r>
              <a:rPr lang="en-GB" sz="2400" dirty="0"/>
              <a:t>1. </a:t>
            </a:r>
            <a:r>
              <a:rPr lang="en-GB" sz="2400" b="1" dirty="0"/>
              <a:t>Advocate</a:t>
            </a:r>
          </a:p>
          <a:p>
            <a:r>
              <a:rPr lang="en-GB" sz="2400" dirty="0"/>
              <a:t>Support course teams to encourage the production of multi-modal texts.</a:t>
            </a:r>
          </a:p>
          <a:p>
            <a:endParaRPr lang="en-GB" sz="2400" dirty="0"/>
          </a:p>
          <a:p>
            <a:r>
              <a:rPr lang="en-GB" sz="2400" dirty="0"/>
              <a:t>2. </a:t>
            </a:r>
            <a:r>
              <a:rPr lang="en-GB" sz="2400" b="1" dirty="0"/>
              <a:t>Adapt</a:t>
            </a:r>
          </a:p>
          <a:p>
            <a:r>
              <a:rPr lang="en-GB" sz="2400" dirty="0"/>
              <a:t>Activate learning by using New Literacies approaches</a:t>
            </a:r>
          </a:p>
        </p:txBody>
      </p:sp>
    </p:spTree>
    <p:extLst>
      <p:ext uri="{BB962C8B-B14F-4D97-AF65-F5344CB8AC3E}">
        <p14:creationId xmlns:p14="http://schemas.microsoft.com/office/powerpoint/2010/main" val="570809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1. Advocate</a:t>
            </a:r>
            <a:br>
              <a:rPr lang="en-GB" b="1" dirty="0"/>
            </a:br>
            <a:br>
              <a:rPr lang="en-GB" dirty="0"/>
            </a:br>
            <a:r>
              <a:rPr lang="en-GB" sz="2000" dirty="0"/>
              <a:t>BA Architecture: Interactive, multimodal texts published on issuu.com</a:t>
            </a:r>
            <a:endParaRPr lang="en-GB" dirty="0"/>
          </a:p>
        </p:txBody>
      </p:sp>
      <p:pic>
        <p:nvPicPr>
          <p:cNvPr id="6" name="Content Placeholder 5"/>
          <p:cNvPicPr>
            <a:picLocks noGrp="1"/>
          </p:cNvPicPr>
          <p:nvPr>
            <p:ph idx="1"/>
          </p:nvPr>
        </p:nvPicPr>
        <p:blipFill rotWithShape="1">
          <a:blip r:embed="rId3"/>
          <a:srcRect l="21091" t="18192" r="50458" b="27614"/>
          <a:stretch/>
        </p:blipFill>
        <p:spPr bwMode="auto">
          <a:xfrm>
            <a:off x="823965" y="2009670"/>
            <a:ext cx="3252124" cy="3871581"/>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a:srcRect l="2686" t="18742" r="51856" b="28129"/>
          <a:stretch/>
        </p:blipFill>
        <p:spPr bwMode="auto">
          <a:xfrm>
            <a:off x="4603350" y="1999814"/>
            <a:ext cx="4670652" cy="38814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403381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220</TotalTime>
  <Words>994</Words>
  <Application>Microsoft Office PowerPoint</Application>
  <PresentationFormat>Widescreen</PresentationFormat>
  <Paragraphs>169</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Facet</vt:lpstr>
      <vt:lpstr>Exploring New Literacies Approaches in EAP</vt:lpstr>
      <vt:lpstr>Thought experiment…</vt:lpstr>
      <vt:lpstr>Was it like this?</vt:lpstr>
      <vt:lpstr>Today it is more like this…</vt:lpstr>
      <vt:lpstr>New Literacies </vt:lpstr>
      <vt:lpstr>New Literacies in EAP</vt:lpstr>
      <vt:lpstr>EAP engagement with New Literacies has fallen short of pedagogic approaches</vt:lpstr>
      <vt:lpstr>Suggested responses:</vt:lpstr>
      <vt:lpstr>1. Advocate  BA Architecture: Interactive, multimodal texts published on issuu.com</vt:lpstr>
      <vt:lpstr>2. Adapt  Activate learning by using New Literacies</vt:lpstr>
      <vt:lpstr>Some New Literacies approaches...</vt:lpstr>
      <vt:lpstr>Augmentation and Minimisation</vt:lpstr>
      <vt:lpstr>Iterability and Circulation</vt:lpstr>
      <vt:lpstr>Sharing expertise and collaboration</vt:lpstr>
      <vt:lpstr>Analytics</vt:lpstr>
      <vt:lpstr>Conclusion</vt:lpstr>
      <vt:lpstr>References</vt:lpstr>
    </vt:vector>
  </TitlesOfParts>
  <Company>University of the Arts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New Literacies Approaches in EAP</dc:title>
  <dc:creator>Guy Barton</dc:creator>
  <cp:lastModifiedBy>Guy Barton</cp:lastModifiedBy>
  <cp:revision>138</cp:revision>
  <dcterms:created xsi:type="dcterms:W3CDTF">2019-11-08T13:00:13Z</dcterms:created>
  <dcterms:modified xsi:type="dcterms:W3CDTF">2019-11-13T14:27:34Z</dcterms:modified>
</cp:coreProperties>
</file>