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0" r:id="rId4"/>
    <p:sldMasterId id="2147483692" r:id="rId5"/>
  </p:sldMasterIdLst>
  <p:notesMasterIdLst>
    <p:notesMasterId r:id="rId38"/>
  </p:notesMasterIdLst>
  <p:handoutMasterIdLst>
    <p:handoutMasterId r:id="rId39"/>
  </p:handoutMasterIdLst>
  <p:sldIdLst>
    <p:sldId id="256" r:id="rId6"/>
    <p:sldId id="347" r:id="rId7"/>
    <p:sldId id="348" r:id="rId8"/>
    <p:sldId id="350" r:id="rId9"/>
    <p:sldId id="349" r:id="rId10"/>
    <p:sldId id="351" r:id="rId11"/>
    <p:sldId id="352" r:id="rId12"/>
    <p:sldId id="361" r:id="rId13"/>
    <p:sldId id="353" r:id="rId14"/>
    <p:sldId id="354" r:id="rId15"/>
    <p:sldId id="355" r:id="rId16"/>
    <p:sldId id="363" r:id="rId17"/>
    <p:sldId id="364" r:id="rId18"/>
    <p:sldId id="369" r:id="rId19"/>
    <p:sldId id="366" r:id="rId20"/>
    <p:sldId id="367" r:id="rId21"/>
    <p:sldId id="368" r:id="rId22"/>
    <p:sldId id="356" r:id="rId23"/>
    <p:sldId id="370" r:id="rId24"/>
    <p:sldId id="357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58" r:id="rId35"/>
    <p:sldId id="362" r:id="rId36"/>
    <p:sldId id="359" r:id="rId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F3CD-71A8-4E6C-B226-55E227C42EB7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94BC-1DEB-45FA-8CB4-D01EC8863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20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44DD-C778-46D2-BDC1-07FEA8966002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42BC-2003-4360-AC27-7B842565A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70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47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60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2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71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910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83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05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3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469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6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12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main parts to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9895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Capabilities framework front page and workshop schedule</a:t>
            </a:r>
          </a:p>
        </p:txBody>
      </p:sp>
    </p:spTree>
    <p:extLst>
      <p:ext uri="{BB962C8B-B14F-4D97-AF65-F5344CB8AC3E}">
        <p14:creationId xmlns:p14="http://schemas.microsoft.com/office/powerpoint/2010/main" val="3906642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Capabilities framework front page and workshop schedule</a:t>
            </a:r>
          </a:p>
        </p:txBody>
      </p:sp>
    </p:spTree>
    <p:extLst>
      <p:ext uri="{BB962C8B-B14F-4D97-AF65-F5344CB8AC3E}">
        <p14:creationId xmlns:p14="http://schemas.microsoft.com/office/powerpoint/2010/main" val="2753093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612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05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407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251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93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Reflective writing: What? So what? Now what? (BIA awarded small number of bursaries towards the cost of gaining Fellowship)</a:t>
            </a:r>
          </a:p>
        </p:txBody>
      </p:sp>
    </p:spTree>
    <p:extLst>
      <p:ext uri="{BB962C8B-B14F-4D97-AF65-F5344CB8AC3E}">
        <p14:creationId xmlns:p14="http://schemas.microsoft.com/office/powerpoint/2010/main" val="4117755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41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0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891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642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7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2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93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79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76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76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30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4156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4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1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3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94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0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4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0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8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4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1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8558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29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672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30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20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43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00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92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792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4084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50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4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845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01357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03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0135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97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79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96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30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387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105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01357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24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19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925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0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8558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7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37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64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3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04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0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602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549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14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8558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2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1357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34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30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9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44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050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8972"/>
            <a:ext cx="1224136" cy="563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913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7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52876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61" y="5911885"/>
            <a:ext cx="3591888" cy="946115"/>
          </a:xfrm>
          <a:prstGeom prst="rect">
            <a:avLst/>
          </a:prstGeom>
        </p:spPr>
      </p:pic>
      <p:pic>
        <p:nvPicPr>
          <p:cNvPr id="7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0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2" descr="N:\PUBLICITY\Logos\BIA logos\BIA crested lock-up_landscap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32248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in.live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in.liv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96944" cy="108012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br>
              <a:rPr lang="en-GB" sz="6000" b="1" i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6000" b="1" i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6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000" b="1" i="1" dirty="0"/>
              <a:t>Keep, chuck or change?</a:t>
            </a:r>
            <a:br>
              <a:rPr lang="en-GB" sz="4000" b="1" i="1" dirty="0"/>
            </a:br>
            <a:r>
              <a:rPr lang="en-GB" sz="4000" i="1" dirty="0"/>
              <a:t>Adapting Presessional CPD Provision</a:t>
            </a:r>
            <a:br>
              <a:rPr lang="en-GB" sz="4000" i="1" dirty="0"/>
            </a:br>
            <a:r>
              <a:rPr lang="en-GB" sz="4000" i="1" dirty="0"/>
              <a:t>in a Challenging Environment</a:t>
            </a:r>
            <a:br>
              <a:rPr lang="en-GB" sz="4000" i="1" dirty="0"/>
            </a:br>
            <a:br>
              <a:rPr lang="en-GB" dirty="0"/>
            </a:b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488832" cy="93610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Dave Watton &amp; Jane Sjoberg</a:t>
            </a:r>
          </a:p>
          <a:p>
            <a:r>
              <a:rPr lang="en-GB" dirty="0">
                <a:solidFill>
                  <a:srgbClr val="0070C0"/>
                </a:solidFill>
              </a:rPr>
              <a:t> Birmingham International Academy</a:t>
            </a:r>
          </a:p>
          <a:p>
            <a:r>
              <a:rPr lang="en-GB" dirty="0">
                <a:solidFill>
                  <a:srgbClr val="0070C0"/>
                </a:solidFill>
              </a:rPr>
              <a:t>University of Birmingham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03648" y="548680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BALEAP PIM: The Future of EAP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Saturday 9 November 2019 </a:t>
            </a:r>
          </a:p>
        </p:txBody>
      </p:sp>
    </p:spTree>
    <p:extLst>
      <p:ext uri="{BB962C8B-B14F-4D97-AF65-F5344CB8AC3E}">
        <p14:creationId xmlns:p14="http://schemas.microsoft.com/office/powerpoint/2010/main" val="427492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271440"/>
            <a:ext cx="8085584" cy="1143000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70C0"/>
                </a:solidFill>
              </a:rPr>
              <a:t>Birmingham International Academy:</a:t>
            </a:r>
            <a:br>
              <a:rPr lang="en-GB" sz="6000" b="1" dirty="0">
                <a:solidFill>
                  <a:srgbClr val="0070C0"/>
                </a:solidFill>
              </a:rPr>
            </a:br>
            <a:r>
              <a:rPr lang="en-GB" sz="6000" b="1" dirty="0">
                <a:solidFill>
                  <a:srgbClr val="0070C0"/>
                </a:solidFill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53878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Keep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85584" cy="413305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Bringing people/resources together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‘One-stop shop’ VLE course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Initial CPD induction &amp; training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Weekly teacher development workshops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conference </a:t>
            </a:r>
          </a:p>
        </p:txBody>
      </p:sp>
    </p:spTree>
    <p:extLst>
      <p:ext uri="{BB962C8B-B14F-4D97-AF65-F5344CB8AC3E}">
        <p14:creationId xmlns:p14="http://schemas.microsoft.com/office/powerpoint/2010/main" val="22056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Keep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85584" cy="413305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Bringing people/resources together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‘One-stop shop’ VLE course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Initial CPD induction &amp; training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Weekly teacher development workshops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conference </a:t>
            </a:r>
          </a:p>
        </p:txBody>
      </p:sp>
    </p:spTree>
    <p:extLst>
      <p:ext uri="{BB962C8B-B14F-4D97-AF65-F5344CB8AC3E}">
        <p14:creationId xmlns:p14="http://schemas.microsoft.com/office/powerpoint/2010/main" val="21166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D0D839-E614-461C-B588-D8EFE47C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4"/>
            <a:ext cx="8712968" cy="46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D0D839-E614-461C-B588-D8EFE47CE6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51520" y="836714"/>
            <a:ext cx="8712968" cy="46104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7DED8-68B9-49A6-B978-F0221C18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628800"/>
            <a:ext cx="3581400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4F7CF8-F6A2-4FC6-89F7-B0FC2D9AD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107658"/>
            <a:ext cx="3209925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75F42-4C7A-447E-9168-2BBFEEDD3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2162427"/>
            <a:ext cx="3816424" cy="845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AFCA7-29A5-421C-9CC5-D41984603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4373965"/>
            <a:ext cx="4000500" cy="9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Keep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85584" cy="413305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Bringing people/resources together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‘One-stop shop’ VLE course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Initial CPD induction &amp; training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Weekly teacher development workshops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conference </a:t>
            </a:r>
          </a:p>
        </p:txBody>
      </p:sp>
    </p:spTree>
    <p:extLst>
      <p:ext uri="{BB962C8B-B14F-4D97-AF65-F5344CB8AC3E}">
        <p14:creationId xmlns:p14="http://schemas.microsoft.com/office/powerpoint/2010/main" val="385401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Keep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85584" cy="413305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Bringing people/resources together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‘One-stop shop’ VLE course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Initial CPD induction &amp; training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Weekly teacher development workshops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conference </a:t>
            </a:r>
          </a:p>
        </p:txBody>
      </p:sp>
    </p:spTree>
    <p:extLst>
      <p:ext uri="{BB962C8B-B14F-4D97-AF65-F5344CB8AC3E}">
        <p14:creationId xmlns:p14="http://schemas.microsoft.com/office/powerpoint/2010/main" val="107362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Keep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85584" cy="413305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Bringing people/resources together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‘One-stop shop’ VLE course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Initial CPD induction &amp; training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Weekly teacher development workshops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CPD conference </a:t>
            </a:r>
          </a:p>
        </p:txBody>
      </p:sp>
    </p:spTree>
    <p:extLst>
      <p:ext uri="{BB962C8B-B14F-4D97-AF65-F5344CB8AC3E}">
        <p14:creationId xmlns:p14="http://schemas.microsoft.com/office/powerpoint/2010/main" val="389048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Chuck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85584" cy="44210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Limited take-up &amp; impact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Reading / Writing groups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dirty="0"/>
              <a:t>			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1787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Chuck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85584" cy="44210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Limited take-up &amp; impact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Reading / Writing groups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dirty="0"/>
              <a:t>			Next to go…?</a:t>
            </a:r>
            <a:endParaRPr lang="en-GB" sz="36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6751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27435">
            <a:off x="4456833" y="3779901"/>
            <a:ext cx="1679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Mentoring?</a:t>
            </a:r>
          </a:p>
        </p:txBody>
      </p:sp>
      <p:sp>
        <p:nvSpPr>
          <p:cNvPr id="6" name="Rectangle 5"/>
          <p:cNvSpPr/>
          <p:nvPr/>
        </p:nvSpPr>
        <p:spPr>
          <a:xfrm rot="945877">
            <a:off x="1905861" y="3705671"/>
            <a:ext cx="257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‘Snapshot’ videos?</a:t>
            </a:r>
          </a:p>
        </p:txBody>
      </p:sp>
    </p:spTree>
    <p:extLst>
      <p:ext uri="{BB962C8B-B14F-4D97-AF65-F5344CB8AC3E}">
        <p14:creationId xmlns:p14="http://schemas.microsoft.com/office/powerpoint/2010/main" val="17445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06" y="188640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Workshop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560840" cy="41764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4000" dirty="0"/>
              <a:t>Our challenges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4000" dirty="0"/>
              <a:t>Your challenges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4000" dirty="0"/>
              <a:t>Our interventions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4000" dirty="0"/>
              <a:t>Applicability to your context</a:t>
            </a:r>
          </a:p>
        </p:txBody>
      </p:sp>
    </p:spTree>
    <p:extLst>
      <p:ext uri="{BB962C8B-B14F-4D97-AF65-F5344CB8AC3E}">
        <p14:creationId xmlns:p14="http://schemas.microsoft.com/office/powerpoint/2010/main" val="140599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Needs-based and reflective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BIA Capabilities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Themed, differentiated workshops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1-1 CPD clinics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Portfolio project (aligned with HEA Fellowship)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A developmental approach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378148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Needs-based and reflective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/>
              <a:t>BIA Capabilities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Themed, differentiated workshops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1-1 CPD clinics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Portfolio project (aligned with HEA Fellowship)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A developmental approach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84702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720157-539A-4DE5-8D25-E688E379E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92244"/>
            <a:ext cx="6026825" cy="57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FDC55-BB82-4C18-B04B-BCE069FE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928992" cy="46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Needs-based and reflective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BIA Capabilities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/>
              <a:t>Themed, differentiated workshops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1-1 CPD clinics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Portfolio project (aligned with HEA Fellowship)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A developmental approach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178896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CF258C-1BF7-4CD3-88AE-D4CB5826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2420888"/>
            <a:ext cx="8856984" cy="1351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C3FA5A-5D8C-47E2-827A-36A62F86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844824"/>
            <a:ext cx="1600200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86C38-8028-4462-98F4-6E3611A60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149" y="1869774"/>
            <a:ext cx="37242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Needs-based and reflective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BIA Capabilities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Themed, differentiated workshops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/>
              <a:t>1-1 CPD clinics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Portfolio project (aligned with HEA Fellowship)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A developmental approach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3056606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Needs-based and reflective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BIA Capabilities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Themed, differentiated workshops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1-1 CPD clinics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/>
              <a:t>CPD Portfolio project (aligned with HEA Fellowship)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A developmental approach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3095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Needs-based and reflective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BIA Capabilities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Themed, differentiated workshops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1-1 CPD clinics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CPD Portfolio project (aligned with HEA Fellowship)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3600" dirty="0"/>
              <a:t>A developmental approach to observation</a:t>
            </a:r>
          </a:p>
        </p:txBody>
      </p:sp>
    </p:spTree>
    <p:extLst>
      <p:ext uri="{BB962C8B-B14F-4D97-AF65-F5344CB8AC3E}">
        <p14:creationId xmlns:p14="http://schemas.microsoft.com/office/powerpoint/2010/main" val="230508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44328-752C-4937-8429-D861D044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8569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8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271440"/>
            <a:ext cx="8085584" cy="1143000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70C0"/>
                </a:solidFill>
              </a:rPr>
              <a:t>Birmingham International Academy:</a:t>
            </a:r>
            <a:br>
              <a:rPr lang="en-GB" sz="6000" b="1" dirty="0">
                <a:solidFill>
                  <a:srgbClr val="0070C0"/>
                </a:solidFill>
              </a:rPr>
            </a:br>
            <a:r>
              <a:rPr lang="en-GB" sz="6000" b="1" dirty="0">
                <a:solidFill>
                  <a:srgbClr val="0070C0"/>
                </a:solidFill>
              </a:rPr>
              <a:t>Challenges in our Context</a:t>
            </a:r>
          </a:p>
        </p:txBody>
      </p:sp>
    </p:spTree>
    <p:extLst>
      <p:ext uri="{BB962C8B-B14F-4D97-AF65-F5344CB8AC3E}">
        <p14:creationId xmlns:p14="http://schemas.microsoft.com/office/powerpoint/2010/main" val="2351981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You &amp; your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345638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dirty="0"/>
              <a:t>How applicable is what we did in your own context(s)? Which (of our interventions) would </a:t>
            </a:r>
            <a:r>
              <a:rPr lang="en-GB" sz="3600" u="sng" dirty="0"/>
              <a:t>you</a:t>
            </a:r>
            <a:r>
              <a:rPr lang="en-GB" sz="3600" dirty="0"/>
              <a:t> keep, chuck or change?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dirty="0">
                <a:hlinkClick r:id="rId3"/>
              </a:rPr>
              <a:t>www.popin.live</a:t>
            </a:r>
            <a:r>
              <a:rPr lang="en-GB" sz="3600" dirty="0"/>
              <a:t>  sh4pmp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</p:txBody>
      </p:sp>
      <p:pic>
        <p:nvPicPr>
          <p:cNvPr id="4" name="Picture 2" descr="“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2307"/>
            <a:ext cx="3024336" cy="20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eview of your QR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8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Where </a:t>
            </a:r>
            <a:r>
              <a:rPr lang="en-GB" sz="4800" b="1" u="sng" dirty="0">
                <a:solidFill>
                  <a:srgbClr val="0070C0"/>
                </a:solidFill>
              </a:rPr>
              <a:t>we</a:t>
            </a:r>
            <a:r>
              <a:rPr lang="en-GB" sz="4800" b="1" dirty="0">
                <a:solidFill>
                  <a:srgbClr val="0070C0"/>
                </a:solidFill>
              </a:rPr>
              <a:t> want to improve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3600" dirty="0"/>
              <a:t>Richardson, S.  and Diaz </a:t>
            </a:r>
            <a:r>
              <a:rPr lang="en-GB" sz="3600" dirty="0" err="1"/>
              <a:t>Maggioli</a:t>
            </a:r>
            <a:r>
              <a:rPr lang="en-GB" sz="3600" dirty="0"/>
              <a:t> G. (2018) </a:t>
            </a:r>
            <a:r>
              <a:rPr lang="en-GB" sz="3600" i="1" dirty="0"/>
              <a:t>Effective professional development: Principles and best practice</a:t>
            </a:r>
            <a:r>
              <a:rPr lang="en-GB" sz="3600" dirty="0"/>
              <a:t>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More tailoring for very diverse needs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Evaluating impact on T &amp; L 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988840"/>
            <a:ext cx="3866783" cy="33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54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/>
              <a:t>Myers, M., &amp; Clark, S. (2002). CPD, lifelong learning and going meta. In J. Edge (Ed.), </a:t>
            </a:r>
            <a:r>
              <a:rPr lang="en-GB" i="1" dirty="0"/>
              <a:t>Continuing professional development: Some of our perspectives</a:t>
            </a:r>
            <a:r>
              <a:rPr lang="en-GB" dirty="0"/>
              <a:t> (pp. 50–62). Whitstable, Kent: IATEFL.</a:t>
            </a:r>
          </a:p>
          <a:p>
            <a:r>
              <a:rPr lang="en-GB" dirty="0"/>
              <a:t>Richardson, S.  and Diaz </a:t>
            </a:r>
            <a:r>
              <a:rPr lang="en-GB" dirty="0" err="1"/>
              <a:t>Maggioli</a:t>
            </a:r>
            <a:r>
              <a:rPr lang="en-GB" dirty="0"/>
              <a:t> G. (2018) </a:t>
            </a:r>
            <a:r>
              <a:rPr lang="en-GB" i="1" dirty="0"/>
              <a:t>Effective professional development: Principles and best practice</a:t>
            </a:r>
            <a:r>
              <a:rPr lang="en-GB" dirty="0"/>
              <a:t>. Cambridge Papers in ELT, Cambridge CUP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37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Programme-related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41330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Diverse presessional programmes: PG EAP, PG BME &amp; UG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Variable entry points: 20-, 15-, 10-, 6-, 4-week courses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Language support programme (some PT staff)</a:t>
            </a:r>
          </a:p>
        </p:txBody>
      </p:sp>
    </p:spTree>
    <p:extLst>
      <p:ext uri="{BB962C8B-B14F-4D97-AF65-F5344CB8AC3E}">
        <p14:creationId xmlns:p14="http://schemas.microsoft.com/office/powerpoint/2010/main" val="412655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Logistical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41330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Remote working across campus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A/B timetables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Intensive courses: High teaching, assessment &amp; administrative load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Scheduling CPD events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3818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439248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50% increase in student numbers: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Summer 2017 ≈ 1200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Summer 2019 ≈ 1800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Parallel increase in teacher numbers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2017 ≈ 100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2019 ≈ 160+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4069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alance, by David.sv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1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90" y="2060848"/>
            <a:ext cx="4896544" cy="45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Teacher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5651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Diverse knowledge, skills, backgrounds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British Council Recruitment Restrictions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TEFLQ-qualified teachers with limited EAP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EAP (Masters+ qualified) but no CELTA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/>
              <a:t>Returning /new teachers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5973" y="5308369"/>
            <a:ext cx="110575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Self-Directed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5308369"/>
            <a:ext cx="110575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Directed </a:t>
            </a:r>
          </a:p>
        </p:txBody>
      </p:sp>
    </p:spTree>
    <p:extLst>
      <p:ext uri="{BB962C8B-B14F-4D97-AF65-F5344CB8AC3E}">
        <p14:creationId xmlns:p14="http://schemas.microsoft.com/office/powerpoint/2010/main" val="244427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Teacher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41330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</p:txBody>
      </p:sp>
      <p:pic>
        <p:nvPicPr>
          <p:cNvPr id="4" name="Picture 3" descr="E:\Dropbox\00_CPD_2019\Lazy Stu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284984"/>
            <a:ext cx="2292561" cy="18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66" y="2276872"/>
            <a:ext cx="3123157" cy="28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635896" y="3708077"/>
            <a:ext cx="244827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lipart smile teac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17951"/>
            <a:ext cx="975613" cy="13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8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11430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Your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268760"/>
            <a:ext cx="7992888" cy="33843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dirty="0"/>
              <a:t>What challenges does your institution face to ensure teacher access to training &amp; developmental opportunities on presessional programmes? 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dirty="0">
                <a:hlinkClick r:id="rId3"/>
              </a:rPr>
              <a:t>www.popin.live</a:t>
            </a:r>
            <a:r>
              <a:rPr lang="en-GB" dirty="0"/>
              <a:t> ps5m3c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36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GB" sz="3600" dirty="0"/>
          </a:p>
        </p:txBody>
      </p:sp>
      <p:pic>
        <p:nvPicPr>
          <p:cNvPr id="2050" name="Picture 2" descr="“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8992"/>
            <a:ext cx="3024336" cy="20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view of your QR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49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054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  -  Read-Only" id="{0CF6DFDE-4D5D-422C-A6DA-A4D475445D31}" vid="{F92E7CDE-2486-46E2-9553-F6E541C9DFB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  -  Read-Only" id="{0CF6DFDE-4D5D-422C-A6DA-A4D475445D31}" vid="{816F95C6-EC37-41B7-86E0-681E8F173AF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  -  Read-Only" id="{0CF6DFDE-4D5D-422C-A6DA-A4D475445D31}" vid="{3B9DE9CF-97E6-487B-9B39-2D510F2EA068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  -  Read-Only" id="{0CF6DFDE-4D5D-422C-A6DA-A4D475445D31}" vid="{B689FB03-D787-4432-BFF3-EB346546DB10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  -  Read-Only" id="{0CF6DFDE-4D5D-422C-A6DA-A4D475445D31}" vid="{AD9BC5BD-B9BC-46C5-A482-87E3D797D8B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BIA slides</Template>
  <TotalTime>6583</TotalTime>
  <Words>731</Words>
  <Application>Microsoft Office PowerPoint</Application>
  <PresentationFormat>On-screen Show (4:3)</PresentationFormat>
  <Paragraphs>148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Presentation1</vt:lpstr>
      <vt:lpstr>Custom Design</vt:lpstr>
      <vt:lpstr>1_Custom Design</vt:lpstr>
      <vt:lpstr>2_Custom Design</vt:lpstr>
      <vt:lpstr>3_Custom Design</vt:lpstr>
      <vt:lpstr>   Keep, chuck or change? Adapting Presessional CPD Provision in a Challenging Environment  </vt:lpstr>
      <vt:lpstr>Workshop outline</vt:lpstr>
      <vt:lpstr>Birmingham International Academy: Challenges in our Context</vt:lpstr>
      <vt:lpstr>Programme-related</vt:lpstr>
      <vt:lpstr>Logistical</vt:lpstr>
      <vt:lpstr>Growth</vt:lpstr>
      <vt:lpstr>Teacher Experience</vt:lpstr>
      <vt:lpstr>Teacher engagement</vt:lpstr>
      <vt:lpstr>Your challenges</vt:lpstr>
      <vt:lpstr>Birmingham International Academy: Interventions</vt:lpstr>
      <vt:lpstr>Keep</vt:lpstr>
      <vt:lpstr>Keep</vt:lpstr>
      <vt:lpstr>PowerPoint Presentation</vt:lpstr>
      <vt:lpstr>PowerPoint Presentation</vt:lpstr>
      <vt:lpstr>Keep</vt:lpstr>
      <vt:lpstr>Keep</vt:lpstr>
      <vt:lpstr>Keep</vt:lpstr>
      <vt:lpstr>Chuck</vt:lpstr>
      <vt:lpstr>Chuck</vt:lpstr>
      <vt:lpstr>Change</vt:lpstr>
      <vt:lpstr>Change</vt:lpstr>
      <vt:lpstr>PowerPoint Presentation</vt:lpstr>
      <vt:lpstr>PowerPoint Presentation</vt:lpstr>
      <vt:lpstr>Change</vt:lpstr>
      <vt:lpstr>PowerPoint Presentation</vt:lpstr>
      <vt:lpstr>Change</vt:lpstr>
      <vt:lpstr>Change</vt:lpstr>
      <vt:lpstr>Change</vt:lpstr>
      <vt:lpstr>PowerPoint Presentation</vt:lpstr>
      <vt:lpstr>You &amp; your context</vt:lpstr>
      <vt:lpstr>Where we want to improve</vt:lpstr>
      <vt:lpstr>References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Nickalls (Birmingham International Academy)</dc:creator>
  <cp:lastModifiedBy>David Watton</cp:lastModifiedBy>
  <cp:revision>568</cp:revision>
  <cp:lastPrinted>2019-04-01T11:31:37Z</cp:lastPrinted>
  <dcterms:created xsi:type="dcterms:W3CDTF">2017-11-08T09:21:03Z</dcterms:created>
  <dcterms:modified xsi:type="dcterms:W3CDTF">2019-11-08T17:08:55Z</dcterms:modified>
</cp:coreProperties>
</file>