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8"/>
  </p:notesMasterIdLst>
  <p:sldIdLst>
    <p:sldId id="311" r:id="rId5"/>
    <p:sldId id="364" r:id="rId6"/>
    <p:sldId id="318" r:id="rId7"/>
    <p:sldId id="348" r:id="rId8"/>
    <p:sldId id="356" r:id="rId9"/>
    <p:sldId id="357" r:id="rId10"/>
    <p:sldId id="358" r:id="rId11"/>
    <p:sldId id="359" r:id="rId12"/>
    <p:sldId id="360" r:id="rId13"/>
    <p:sldId id="361" r:id="rId14"/>
    <p:sldId id="363" r:id="rId15"/>
    <p:sldId id="352" r:id="rId16"/>
    <p:sldId id="362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44"/>
    <a:srgbClr val="000544"/>
    <a:srgbClr val="CE57C1"/>
    <a:srgbClr val="0000FE"/>
    <a:srgbClr val="1AC3B9"/>
    <a:srgbClr val="18B4AB"/>
    <a:srgbClr val="1FD9CF"/>
    <a:srgbClr val="D200FE"/>
    <a:srgbClr val="FD7C08"/>
    <a:srgbClr val="023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16" autoAdjust="0"/>
    <p:restoredTop sz="88323" autoAdjust="0"/>
  </p:normalViewPr>
  <p:slideViewPr>
    <p:cSldViewPr snapToGrid="0" snapToObjects="1">
      <p:cViewPr varScale="1">
        <p:scale>
          <a:sx n="135" d="100"/>
          <a:sy n="135" d="100"/>
        </p:scale>
        <p:origin x="1480" y="160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BADF8-166D-464F-9CD6-EB1A92ACA0C7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F7EA8C-4442-2B43-BEFB-AB7F822E7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74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English Title:</a:t>
            </a:r>
            <a:r>
              <a:rPr lang="en-US" baseline="0" dirty="0"/>
              <a:t> Uppercase, Calibri size 60, XJTLU Navy </a:t>
            </a:r>
          </a:p>
          <a:p>
            <a:r>
              <a:rPr lang="en-US" baseline="0" dirty="0"/>
              <a:t>English Subtitle: Uppercase, Calibri size 36, XJTLU Navy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7EA8C-4442-2B43-BEFB-AB7F822E77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230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Header:</a:t>
            </a:r>
            <a:r>
              <a:rPr lang="en-GB" baseline="0" dirty="0"/>
              <a:t> Uppercase, Calibri size 28, XJTLU Navy</a:t>
            </a:r>
          </a:p>
          <a:p>
            <a:r>
              <a:rPr lang="en-GB" baseline="0" dirty="0"/>
              <a:t>Body Text: Sentence case, Calibri size 14, Black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7EA8C-4442-2B43-BEFB-AB7F822E773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49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Header:</a:t>
            </a:r>
            <a:r>
              <a:rPr lang="en-GB" baseline="0" dirty="0"/>
              <a:t> Uppercase, Calibri size 28, XJTLU Navy</a:t>
            </a:r>
          </a:p>
          <a:p>
            <a:r>
              <a:rPr lang="en-GB" baseline="0" dirty="0"/>
              <a:t>Body Text: Sentence case, Calibri size 14, Black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7EA8C-4442-2B43-BEFB-AB7F822E773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490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Header:</a:t>
            </a:r>
            <a:r>
              <a:rPr lang="en-GB" baseline="0" dirty="0"/>
              <a:t> Uppercase, Calibri size 28, XJTLU Navy</a:t>
            </a:r>
          </a:p>
          <a:p>
            <a:r>
              <a:rPr lang="en-GB" baseline="0" dirty="0"/>
              <a:t>Body Text: Sentence case, Calibri size 14, Black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7EA8C-4442-2B43-BEFB-AB7F822E773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490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Header:</a:t>
            </a:r>
            <a:r>
              <a:rPr lang="en-GB" baseline="0" dirty="0"/>
              <a:t> Uppercase, Calibri size 28, XJTLU Navy</a:t>
            </a:r>
          </a:p>
          <a:p>
            <a:r>
              <a:rPr lang="en-GB" baseline="0" dirty="0"/>
              <a:t>Body Text: Sentence case, Calibri size 14, Black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7EA8C-4442-2B43-BEFB-AB7F822E773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49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English Title:</a:t>
            </a:r>
            <a:r>
              <a:rPr lang="en-US" baseline="0" dirty="0"/>
              <a:t> Uppercase, Calibri size 60, XJTLU Navy </a:t>
            </a:r>
          </a:p>
          <a:p>
            <a:r>
              <a:rPr lang="en-US" baseline="0" dirty="0"/>
              <a:t>English Subtitle: Uppercase, Calibri size 36, XJTLU Navy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7EA8C-4442-2B43-BEFB-AB7F822E77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20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Header:</a:t>
            </a:r>
            <a:r>
              <a:rPr lang="en-GB" baseline="0" dirty="0"/>
              <a:t> Uppercase, Calibri size 28, XJTLU Navy</a:t>
            </a:r>
          </a:p>
          <a:p>
            <a:r>
              <a:rPr lang="en-GB" baseline="0" dirty="0"/>
              <a:t>Body Text: Sentence case, Calibri size 14, Black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7EA8C-4442-2B43-BEFB-AB7F822E77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49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Header:</a:t>
            </a:r>
            <a:r>
              <a:rPr lang="en-GB" baseline="0" dirty="0"/>
              <a:t> Uppercase, Calibri size 28, XJTLU Navy</a:t>
            </a:r>
          </a:p>
          <a:p>
            <a:r>
              <a:rPr lang="en-GB" baseline="0" dirty="0"/>
              <a:t>Body Text: Sentence case, Calibri size 14, Black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7EA8C-4442-2B43-BEFB-AB7F822E77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49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Header:</a:t>
            </a:r>
            <a:r>
              <a:rPr lang="en-GB" baseline="0" dirty="0"/>
              <a:t> Uppercase, Calibri size 28, XJTLU Navy</a:t>
            </a:r>
          </a:p>
          <a:p>
            <a:r>
              <a:rPr lang="en-GB" baseline="0" dirty="0"/>
              <a:t>Body Text: Sentence case, Calibri size 14, Black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7EA8C-4442-2B43-BEFB-AB7F822E77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49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Header:</a:t>
            </a:r>
            <a:r>
              <a:rPr lang="en-GB" baseline="0" dirty="0"/>
              <a:t> Uppercase, Calibri size 28, XJTLU Navy</a:t>
            </a:r>
          </a:p>
          <a:p>
            <a:r>
              <a:rPr lang="en-GB" baseline="0" dirty="0"/>
              <a:t>Body Text: Sentence case, Calibri size 14, Black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7EA8C-4442-2B43-BEFB-AB7F822E77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49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Header:</a:t>
            </a:r>
            <a:r>
              <a:rPr lang="en-GB" baseline="0" dirty="0"/>
              <a:t> Uppercase, Calibri size 28, XJTLU Navy</a:t>
            </a:r>
          </a:p>
          <a:p>
            <a:r>
              <a:rPr lang="en-GB" baseline="0" dirty="0"/>
              <a:t>Body Text: Sentence case, Calibri size 14, Black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7EA8C-4442-2B43-BEFB-AB7F822E773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49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Header:</a:t>
            </a:r>
            <a:r>
              <a:rPr lang="en-GB" baseline="0" dirty="0"/>
              <a:t> Uppercase, Calibri size 28, XJTLU Navy</a:t>
            </a:r>
          </a:p>
          <a:p>
            <a:r>
              <a:rPr lang="en-GB" baseline="0" dirty="0"/>
              <a:t>Body Text: Sentence case, Calibri size 14, Black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7EA8C-4442-2B43-BEFB-AB7F822E773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490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Header:</a:t>
            </a:r>
            <a:r>
              <a:rPr lang="en-GB" baseline="0" dirty="0"/>
              <a:t> Uppercase, Calibri size 28, XJTLU Navy</a:t>
            </a:r>
          </a:p>
          <a:p>
            <a:r>
              <a:rPr lang="en-GB" baseline="0" dirty="0"/>
              <a:t>Body Text: Sentence case, Calibri size 14, Black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F7EA8C-4442-2B43-BEFB-AB7F822E773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49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1B10-1EBC-FD4C-9140-0291364A5810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B98-1115-2D49-A18E-6B66BF9F6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11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1B10-1EBC-FD4C-9140-0291364A5810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B98-1115-2D49-A18E-6B66BF9F6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66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1B10-1EBC-FD4C-9140-0291364A5810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B98-1115-2D49-A18E-6B66BF9F6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5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1B10-1EBC-FD4C-9140-0291364A5810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B98-1115-2D49-A18E-6B66BF9F6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4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1B10-1EBC-FD4C-9140-0291364A5810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B98-1115-2D49-A18E-6B66BF9F6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6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1B10-1EBC-FD4C-9140-0291364A5810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B98-1115-2D49-A18E-6B66BF9F6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3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1B10-1EBC-FD4C-9140-0291364A5810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B98-1115-2D49-A18E-6B66BF9F6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1B10-1EBC-FD4C-9140-0291364A5810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B98-1115-2D49-A18E-6B66BF9F6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2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1B10-1EBC-FD4C-9140-0291364A5810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B98-1115-2D49-A18E-6B66BF9F6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29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1B10-1EBC-FD4C-9140-0291364A5810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B98-1115-2D49-A18E-6B66BF9F6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33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F1B10-1EBC-FD4C-9140-0291364A5810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4AB98-1115-2D49-A18E-6B66BF9F6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7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F1B10-1EBC-FD4C-9140-0291364A5810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4AB98-1115-2D49-A18E-6B66BF9F6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156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ntonia.Paterson@xjtlu.edu.cn" TargetMode="External"/><Relationship Id="rId5" Type="http://schemas.openxmlformats.org/officeDocument/2006/relationships/hyperlink" Target="mailto:chris.macallister@xjtlu.edu.cn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67" y="761054"/>
            <a:ext cx="9144000" cy="2072374"/>
          </a:xfrm>
        </p:spPr>
        <p:txBody>
          <a:bodyPr>
            <a:noAutofit/>
          </a:bodyPr>
          <a:lstStyle/>
          <a:p>
            <a:r>
              <a:rPr lang="en-GB" dirty="0"/>
              <a:t>We Are Your Future! </a:t>
            </a:r>
            <a:br>
              <a:rPr lang="en-GB" dirty="0"/>
            </a:br>
            <a:r>
              <a:rPr lang="en-GB" dirty="0"/>
              <a:t>EAP in a Transnational Context: </a:t>
            </a:r>
            <a:br>
              <a:rPr lang="en-GB" dirty="0"/>
            </a:br>
            <a:r>
              <a:rPr lang="en-GB" dirty="0"/>
              <a:t>a futurology of the EAP world</a:t>
            </a:r>
            <a:br>
              <a:rPr lang="en-GB" dirty="0"/>
            </a:br>
            <a:r>
              <a:rPr lang="en-US" sz="2000" b="1" dirty="0"/>
              <a:t>“I’ve seen things you people wouldn’t believe” Hauer R. 1982</a:t>
            </a:r>
            <a:br>
              <a:rPr lang="en-US" sz="4000" b="1" dirty="0"/>
            </a:br>
            <a:r>
              <a:rPr lang="en-GB" sz="6000" dirty="0"/>
              <a:t> </a:t>
            </a:r>
            <a:endParaRPr lang="en-US" sz="6000" b="1" cap="all" spc="300" dirty="0">
              <a:solidFill>
                <a:srgbClr val="000044"/>
              </a:solidFill>
              <a:latin typeface="+mn-lt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33428"/>
            <a:ext cx="9144000" cy="1889401"/>
          </a:xfrm>
        </p:spPr>
        <p:txBody>
          <a:bodyPr>
            <a:noAutofit/>
          </a:bodyPr>
          <a:lstStyle/>
          <a:p>
            <a:pPr algn="r"/>
            <a:r>
              <a:rPr lang="en-US" cap="all" dirty="0">
                <a:solidFill>
                  <a:srgbClr val="000044"/>
                </a:solidFill>
                <a:cs typeface="DIN-Regular"/>
              </a:rPr>
              <a:t>Chris Macallister</a:t>
            </a:r>
          </a:p>
          <a:p>
            <a:pPr algn="l"/>
            <a:r>
              <a:rPr lang="en-US" cap="all" dirty="0">
                <a:solidFill>
                  <a:srgbClr val="000044"/>
                </a:solidFill>
                <a:cs typeface="DIN-Regular"/>
              </a:rPr>
              <a:t>Antonia Paterson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507" y="4286904"/>
            <a:ext cx="2368000" cy="50285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 rot="10800000">
            <a:off x="-50799" y="5004309"/>
            <a:ext cx="9262533" cy="161125"/>
          </a:xfrm>
          <a:prstGeom prst="rect">
            <a:avLst/>
          </a:prstGeom>
          <a:gradFill>
            <a:gsLst>
              <a:gs pos="100000">
                <a:srgbClr val="CE57C1"/>
              </a:gs>
              <a:gs pos="27000">
                <a:srgbClr val="000044"/>
              </a:gs>
            </a:gsLst>
            <a:lin ang="135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42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lum bright="-20000" contrast="-40000"/>
            <a:alphaModFix amt="7000"/>
          </a:blip>
          <a:stretch>
            <a:fillRect/>
          </a:stretch>
        </p:blipFill>
        <p:spPr>
          <a:xfrm>
            <a:off x="7382874" y="-51840"/>
            <a:ext cx="1847237" cy="521727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0800000">
            <a:off x="-50799" y="5004309"/>
            <a:ext cx="9262533" cy="161125"/>
          </a:xfrm>
          <a:prstGeom prst="rect">
            <a:avLst/>
          </a:prstGeom>
          <a:gradFill>
            <a:gsLst>
              <a:gs pos="100000">
                <a:srgbClr val="CE57C1"/>
              </a:gs>
              <a:gs pos="27000">
                <a:srgbClr val="000044"/>
              </a:gs>
            </a:gsLst>
            <a:lin ang="135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ield-navy(rgb for online)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2531" y="4446764"/>
            <a:ext cx="313183" cy="390907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31162" y="935265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964122" y="1270922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1" y="2556797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327988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4018139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156335" y="261330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31162" y="267045"/>
            <a:ext cx="7975330" cy="46925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u="sng" dirty="0"/>
          </a:p>
          <a:p>
            <a:pPr algn="l"/>
            <a:endParaRPr lang="en-US" sz="2000" b="1" dirty="0"/>
          </a:p>
          <a:p>
            <a:pPr algn="l"/>
            <a:r>
              <a:rPr lang="en-US" sz="2000" b="1" dirty="0"/>
              <a:t>Understanding Professional Standards</a:t>
            </a:r>
          </a:p>
          <a:p>
            <a:pPr marL="342900" indent="-342900" algn="l">
              <a:buFont typeface="Wingdings" pitchFamily="2" charset="2"/>
              <a:buChar char="q"/>
            </a:pPr>
            <a:r>
              <a:rPr lang="en-US" sz="2000" b="1" dirty="0"/>
              <a:t>Standards can’t be imported – they need to grow out of and true to a context</a:t>
            </a:r>
          </a:p>
          <a:p>
            <a:pPr marL="342900" indent="-342900" algn="l">
              <a:buFont typeface="Wingdings" pitchFamily="2" charset="2"/>
              <a:buChar char="q"/>
            </a:pPr>
            <a:r>
              <a:rPr lang="en-US" sz="2000" b="1" dirty="0"/>
              <a:t>Language as a local practice/standards as a local practice</a:t>
            </a:r>
          </a:p>
          <a:p>
            <a:pPr marL="342900" indent="-342900" algn="l">
              <a:buFont typeface="Wingdings" pitchFamily="2" charset="2"/>
              <a:buChar char="q"/>
            </a:pPr>
            <a:r>
              <a:rPr lang="en-US" sz="2000" b="1" dirty="0"/>
              <a:t>Teachers from many pedagogical cultures</a:t>
            </a:r>
          </a:p>
          <a:p>
            <a:pPr marL="342900" indent="-342900" algn="l">
              <a:buFont typeface="Wingdings" pitchFamily="2" charset="2"/>
              <a:buChar char="q"/>
            </a:pPr>
            <a:r>
              <a:rPr lang="en-US" sz="2000" b="1" dirty="0"/>
              <a:t>Pedagogical principles AND ethical principles</a:t>
            </a:r>
          </a:p>
          <a:p>
            <a:pPr marL="342900" indent="-342900" algn="l">
              <a:buFont typeface="Wingdings" pitchFamily="2" charset="2"/>
              <a:buChar char="q"/>
            </a:pPr>
            <a:endParaRPr lang="en-US" sz="2000" b="1" dirty="0"/>
          </a:p>
          <a:p>
            <a:pPr algn="l"/>
            <a:endParaRPr lang="en-US" sz="2000" b="1" dirty="0"/>
          </a:p>
          <a:p>
            <a:pPr algn="l"/>
            <a:endParaRPr lang="en-US" sz="2000" b="1" dirty="0"/>
          </a:p>
          <a:p>
            <a:pPr algn="l"/>
            <a:endParaRPr lang="en-US" sz="2800" b="1" cap="all" dirty="0">
              <a:solidFill>
                <a:srgbClr val="000044"/>
              </a:solidFill>
              <a:cs typeface="Calibri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1162" y="3414047"/>
            <a:ext cx="546289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7236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lum bright="-20000" contrast="-40000"/>
            <a:alphaModFix amt="7000"/>
          </a:blip>
          <a:stretch>
            <a:fillRect/>
          </a:stretch>
        </p:blipFill>
        <p:spPr>
          <a:xfrm>
            <a:off x="7382874" y="-51840"/>
            <a:ext cx="1847237" cy="521727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0800000">
            <a:off x="-50799" y="5004309"/>
            <a:ext cx="9262533" cy="161125"/>
          </a:xfrm>
          <a:prstGeom prst="rect">
            <a:avLst/>
          </a:prstGeom>
          <a:gradFill>
            <a:gsLst>
              <a:gs pos="100000">
                <a:srgbClr val="CE57C1"/>
              </a:gs>
              <a:gs pos="27000">
                <a:srgbClr val="000044"/>
              </a:gs>
            </a:gsLst>
            <a:lin ang="135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ield-navy(rgb for online)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2531" y="4446764"/>
            <a:ext cx="313183" cy="390907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31162" y="935265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964122" y="1270922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1" y="2556797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327988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4018139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156335" y="261330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31162" y="267045"/>
            <a:ext cx="7975330" cy="46925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00" b="1" dirty="0"/>
          </a:p>
          <a:p>
            <a:pPr algn="l"/>
            <a:endParaRPr lang="en-US" sz="2000" b="1" dirty="0"/>
          </a:p>
          <a:p>
            <a:pPr algn="l"/>
            <a:endParaRPr lang="en-US" sz="2000" b="1" dirty="0"/>
          </a:p>
          <a:p>
            <a:pPr algn="l"/>
            <a:endParaRPr lang="en-US" sz="2000" b="1" dirty="0"/>
          </a:p>
          <a:p>
            <a:pPr algn="l"/>
            <a:r>
              <a:rPr lang="en-US" sz="2000" b="1" dirty="0"/>
              <a:t>Revisiting the Critical Turn</a:t>
            </a:r>
          </a:p>
          <a:p>
            <a:pPr marL="342900" indent="-342900" algn="l">
              <a:buFont typeface="Wingdings" pitchFamily="2" charset="2"/>
              <a:buChar char="q"/>
            </a:pPr>
            <a:r>
              <a:rPr lang="en-US" sz="2000" b="1" dirty="0"/>
              <a:t>Rights analysis</a:t>
            </a:r>
          </a:p>
          <a:p>
            <a:pPr marL="342900" indent="-342900" algn="l">
              <a:buFont typeface="Wingdings" pitchFamily="2" charset="2"/>
              <a:buChar char="q"/>
            </a:pPr>
            <a:r>
              <a:rPr lang="en-US" sz="2000" b="1" dirty="0"/>
              <a:t>Question </a:t>
            </a:r>
            <a:r>
              <a:rPr lang="en-US" sz="2000" b="1" i="1" dirty="0"/>
              <a:t>all</a:t>
            </a:r>
            <a:r>
              <a:rPr lang="en-US" sz="2000" b="1" dirty="0"/>
              <a:t> narratives – even those of emancipation… they may no longer be emancipatory </a:t>
            </a:r>
            <a:r>
              <a:rPr lang="en-GB" sz="2000" b="1" dirty="0"/>
              <a:t> </a:t>
            </a:r>
            <a:endParaRPr lang="en-US" sz="2000" b="1" dirty="0"/>
          </a:p>
          <a:p>
            <a:pPr algn="l"/>
            <a:endParaRPr lang="en-US" sz="2000" b="1" dirty="0"/>
          </a:p>
          <a:p>
            <a:pPr algn="l"/>
            <a:endParaRPr lang="en-US" sz="2800" b="1" cap="all" dirty="0">
              <a:solidFill>
                <a:srgbClr val="000044"/>
              </a:solidFill>
              <a:cs typeface="Calibri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1162" y="3414047"/>
            <a:ext cx="546289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97338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lum bright="-20000" contrast="-40000"/>
            <a:alphaModFix amt="7000"/>
          </a:blip>
          <a:stretch>
            <a:fillRect/>
          </a:stretch>
        </p:blipFill>
        <p:spPr>
          <a:xfrm>
            <a:off x="7382874" y="-51840"/>
            <a:ext cx="1847237" cy="521727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0800000">
            <a:off x="-50799" y="5004309"/>
            <a:ext cx="9262533" cy="161125"/>
          </a:xfrm>
          <a:prstGeom prst="rect">
            <a:avLst/>
          </a:prstGeom>
          <a:gradFill>
            <a:gsLst>
              <a:gs pos="100000">
                <a:srgbClr val="CE57C1"/>
              </a:gs>
              <a:gs pos="27000">
                <a:srgbClr val="000044"/>
              </a:gs>
            </a:gsLst>
            <a:lin ang="135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ield-navy(rgb for online)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2531" y="4446764"/>
            <a:ext cx="313183" cy="390907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31162" y="935265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964122" y="1270922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1" y="2556797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327988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4018139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156335" y="261330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31162" y="267045"/>
            <a:ext cx="7975330" cy="46925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u="sng" dirty="0"/>
          </a:p>
          <a:p>
            <a:pPr algn="l"/>
            <a:r>
              <a:rPr lang="en-US" sz="2000" b="1" dirty="0"/>
              <a:t>Finally...</a:t>
            </a:r>
          </a:p>
          <a:p>
            <a:pPr algn="l"/>
            <a:endParaRPr lang="en-US" sz="2000" b="1" dirty="0"/>
          </a:p>
          <a:p>
            <a:pPr algn="l"/>
            <a:r>
              <a:rPr lang="en-US" sz="2000" b="1"/>
              <a:t>you too can </a:t>
            </a:r>
            <a:r>
              <a:rPr lang="en-US" sz="2000" b="1" dirty="0"/>
              <a:t>visit the future…</a:t>
            </a:r>
          </a:p>
          <a:p>
            <a:pPr algn="l"/>
            <a:endParaRPr lang="en-US" sz="2000" b="1" dirty="0"/>
          </a:p>
          <a:p>
            <a:pPr algn="l"/>
            <a:endParaRPr lang="en-US" sz="2000" b="1" dirty="0"/>
          </a:p>
          <a:p>
            <a:pPr algn="l"/>
            <a:r>
              <a:rPr lang="en-US" sz="2000" b="1" dirty="0"/>
              <a:t> See you in Suzhou May 2020 for the BALEAP – China EAP conference!</a:t>
            </a:r>
          </a:p>
          <a:p>
            <a:pPr algn="l"/>
            <a:endParaRPr lang="en-US" sz="2800" b="1" cap="all" dirty="0">
              <a:solidFill>
                <a:srgbClr val="000044"/>
              </a:solidFill>
              <a:cs typeface="Calibri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1162" y="3414047"/>
            <a:ext cx="546289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7223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lum bright="-20000" contrast="-40000"/>
            <a:alphaModFix amt="7000"/>
          </a:blip>
          <a:stretch>
            <a:fillRect/>
          </a:stretch>
        </p:blipFill>
        <p:spPr>
          <a:xfrm>
            <a:off x="7382874" y="-51840"/>
            <a:ext cx="1847237" cy="521727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0800000">
            <a:off x="-50799" y="5004309"/>
            <a:ext cx="9262533" cy="161125"/>
          </a:xfrm>
          <a:prstGeom prst="rect">
            <a:avLst/>
          </a:prstGeom>
          <a:gradFill>
            <a:gsLst>
              <a:gs pos="100000">
                <a:srgbClr val="CE57C1"/>
              </a:gs>
              <a:gs pos="27000">
                <a:srgbClr val="000044"/>
              </a:gs>
            </a:gsLst>
            <a:lin ang="135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ield-navy(rgb for online)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2531" y="4446764"/>
            <a:ext cx="313183" cy="390907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31162" y="935265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964122" y="1270922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1" y="2556797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327988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4018139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156335" y="261330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31162" y="267045"/>
            <a:ext cx="7975330" cy="46925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u="sng" dirty="0"/>
          </a:p>
          <a:p>
            <a:pPr algn="l"/>
            <a:endParaRPr lang="en-US" sz="2000" b="1" u="sng" dirty="0"/>
          </a:p>
          <a:p>
            <a:pPr algn="l"/>
            <a:endParaRPr lang="en-US" sz="2000" b="1" dirty="0"/>
          </a:p>
          <a:p>
            <a:pPr algn="l"/>
            <a:endParaRPr lang="en-US" sz="2000" b="1" dirty="0"/>
          </a:p>
          <a:p>
            <a:r>
              <a:rPr lang="en-US" sz="2000" b="1" dirty="0"/>
              <a:t>Questions</a:t>
            </a:r>
          </a:p>
          <a:p>
            <a:endParaRPr lang="en-US" sz="2000" b="1" dirty="0"/>
          </a:p>
          <a:p>
            <a:r>
              <a:rPr lang="en-US" sz="2000" b="1" dirty="0">
                <a:hlinkClick r:id="rId5"/>
              </a:rPr>
              <a:t>chris.macallister@xjtlu.edu.cn</a:t>
            </a:r>
            <a:endParaRPr lang="en-US" sz="2000" b="1" dirty="0"/>
          </a:p>
          <a:p>
            <a:endParaRPr lang="en-US" sz="2000" b="1" dirty="0"/>
          </a:p>
          <a:p>
            <a:r>
              <a:rPr lang="en-US" sz="2000" b="1" dirty="0">
                <a:hlinkClick r:id="rId6"/>
              </a:rPr>
              <a:t>Antonia.Paterson@xjtlu.edu.cn</a:t>
            </a:r>
            <a:endParaRPr lang="en-US" sz="2000" b="1" dirty="0"/>
          </a:p>
          <a:p>
            <a:pPr algn="l"/>
            <a:endParaRPr lang="en-US" sz="2000" b="1" dirty="0"/>
          </a:p>
          <a:p>
            <a:pPr algn="l"/>
            <a:endParaRPr lang="en-US" sz="2000" b="1" dirty="0"/>
          </a:p>
          <a:p>
            <a:pPr algn="l"/>
            <a:endParaRPr lang="en-US" sz="2000" b="1" dirty="0"/>
          </a:p>
          <a:p>
            <a:pPr algn="l"/>
            <a:endParaRPr lang="en-US" sz="2000" b="1" dirty="0"/>
          </a:p>
          <a:p>
            <a:pPr algn="l"/>
            <a:endParaRPr lang="en-US" sz="2000" b="1" dirty="0"/>
          </a:p>
          <a:p>
            <a:pPr algn="l"/>
            <a:endParaRPr lang="en-US" sz="2800" b="1" cap="all" dirty="0">
              <a:solidFill>
                <a:srgbClr val="000044"/>
              </a:solidFill>
              <a:cs typeface="Calibri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1162" y="3414047"/>
            <a:ext cx="546289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9040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67" y="292231"/>
            <a:ext cx="9144000" cy="2072374"/>
          </a:xfrm>
        </p:spPr>
        <p:txBody>
          <a:bodyPr>
            <a:noAutofit/>
          </a:bodyPr>
          <a:lstStyle/>
          <a:p>
            <a:r>
              <a:rPr lang="en-GB" sz="6000" dirty="0"/>
              <a:t>Myths of the (EAP) Near Future  </a:t>
            </a:r>
            <a:endParaRPr lang="en-US" sz="6000" b="1" cap="all" spc="300" dirty="0">
              <a:solidFill>
                <a:srgbClr val="000044"/>
              </a:solidFill>
              <a:latin typeface="+mn-lt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833428"/>
            <a:ext cx="9144000" cy="1889401"/>
          </a:xfrm>
        </p:spPr>
        <p:txBody>
          <a:bodyPr>
            <a:noAutofit/>
          </a:bodyPr>
          <a:lstStyle/>
          <a:p>
            <a:r>
              <a:rPr lang="en-US" sz="2400" cap="all" dirty="0">
                <a:solidFill>
                  <a:srgbClr val="000044"/>
                </a:solidFill>
                <a:cs typeface="DIN-Regular"/>
              </a:rPr>
              <a:t>JG Ballard 1982 </a:t>
            </a:r>
          </a:p>
          <a:p>
            <a:r>
              <a:rPr lang="en-US" sz="2400" cap="all" dirty="0">
                <a:solidFill>
                  <a:srgbClr val="000044"/>
                </a:solidFill>
                <a:cs typeface="DIN-Regular"/>
              </a:rPr>
              <a:t>C Macallister &amp; AJ Paterson 2019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0507" y="4286904"/>
            <a:ext cx="2368000" cy="50285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 rot="10800000">
            <a:off x="-50799" y="5004309"/>
            <a:ext cx="9262533" cy="161125"/>
          </a:xfrm>
          <a:prstGeom prst="rect">
            <a:avLst/>
          </a:prstGeom>
          <a:gradFill>
            <a:gsLst>
              <a:gs pos="100000">
                <a:srgbClr val="CE57C1"/>
              </a:gs>
              <a:gs pos="27000">
                <a:srgbClr val="000044"/>
              </a:gs>
            </a:gsLst>
            <a:lin ang="135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58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lum bright="-20000" contrast="-40000"/>
            <a:alphaModFix amt="7000"/>
          </a:blip>
          <a:stretch>
            <a:fillRect/>
          </a:stretch>
        </p:blipFill>
        <p:spPr>
          <a:xfrm>
            <a:off x="7382874" y="-51840"/>
            <a:ext cx="1847237" cy="521727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0800000">
            <a:off x="-50799" y="5004309"/>
            <a:ext cx="9262533" cy="161125"/>
          </a:xfrm>
          <a:prstGeom prst="rect">
            <a:avLst/>
          </a:prstGeom>
          <a:gradFill>
            <a:gsLst>
              <a:gs pos="100000">
                <a:srgbClr val="CE57C1"/>
              </a:gs>
              <a:gs pos="27000">
                <a:srgbClr val="000044"/>
              </a:gs>
            </a:gsLst>
            <a:lin ang="135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ield-navy(rgb for online)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2531" y="4446764"/>
            <a:ext cx="313183" cy="390907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31162" y="935265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964122" y="1270922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1" y="2556797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327988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4018139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156335" y="261330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31162" y="267045"/>
            <a:ext cx="7975330" cy="46925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u="sng" dirty="0"/>
          </a:p>
          <a:p>
            <a:pPr algn="l"/>
            <a:r>
              <a:rPr lang="en-US" sz="2000" b="1" dirty="0"/>
              <a:t>Transnational Education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an evolutionary hothouse for education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An ‘EAP Galapagos’</a:t>
            </a:r>
          </a:p>
          <a:p>
            <a:pPr algn="l"/>
            <a:endParaRPr lang="en-US" sz="2800" b="1" cap="all" dirty="0">
              <a:solidFill>
                <a:srgbClr val="000044"/>
              </a:solidFill>
              <a:cs typeface="Calibri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1162" y="3414047"/>
            <a:ext cx="546289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038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lum bright="-20000" contrast="-40000"/>
            <a:alphaModFix amt="7000"/>
          </a:blip>
          <a:stretch>
            <a:fillRect/>
          </a:stretch>
        </p:blipFill>
        <p:spPr>
          <a:xfrm>
            <a:off x="7382874" y="-51840"/>
            <a:ext cx="1847237" cy="521727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0800000">
            <a:off x="-50799" y="5004309"/>
            <a:ext cx="9262533" cy="161125"/>
          </a:xfrm>
          <a:prstGeom prst="rect">
            <a:avLst/>
          </a:prstGeom>
          <a:gradFill>
            <a:gsLst>
              <a:gs pos="100000">
                <a:srgbClr val="CE57C1"/>
              </a:gs>
              <a:gs pos="27000">
                <a:srgbClr val="000044"/>
              </a:gs>
            </a:gsLst>
            <a:lin ang="135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ield-navy(rgb for online)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2531" y="4446764"/>
            <a:ext cx="313183" cy="390907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31162" y="935265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964122" y="1270922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1" y="2556797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327988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4018139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156335" y="261330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31162" y="267045"/>
            <a:ext cx="7975330" cy="46925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u="sng" dirty="0"/>
          </a:p>
          <a:p>
            <a:pPr algn="l"/>
            <a:r>
              <a:rPr lang="en-US" sz="2000" b="1" dirty="0"/>
              <a:t>Social </a:t>
            </a:r>
            <a:r>
              <a:rPr lang="en-US" sz="2000" b="1" i="1" dirty="0"/>
              <a:t>Futurismo</a:t>
            </a:r>
            <a:r>
              <a:rPr lang="en-US" sz="2000" b="1" dirty="0"/>
              <a:t> of the 1920s – EAP futurism of the 2020s: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Speed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Technology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Youth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/>
              <a:t>(structural) </a:t>
            </a:r>
            <a:r>
              <a:rPr lang="en-US" sz="2000" b="1" dirty="0"/>
              <a:t>Violence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The Industrial City/campus</a:t>
            </a:r>
          </a:p>
          <a:p>
            <a:pPr algn="l"/>
            <a:endParaRPr lang="en-US" sz="2000" b="1" dirty="0"/>
          </a:p>
          <a:p>
            <a:pPr algn="l"/>
            <a:endParaRPr lang="en-US" sz="2000" b="1" dirty="0"/>
          </a:p>
          <a:p>
            <a:pPr algn="l"/>
            <a:endParaRPr lang="en-US" sz="2800" b="1" cap="all" dirty="0">
              <a:solidFill>
                <a:srgbClr val="000044"/>
              </a:solidFill>
              <a:cs typeface="Calibri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1162" y="3414047"/>
            <a:ext cx="546289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57223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lum bright="-20000" contrast="-40000"/>
            <a:alphaModFix amt="7000"/>
          </a:blip>
          <a:stretch>
            <a:fillRect/>
          </a:stretch>
        </p:blipFill>
        <p:spPr>
          <a:xfrm>
            <a:off x="7382874" y="-51840"/>
            <a:ext cx="1847237" cy="521727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0800000">
            <a:off x="-50799" y="5004309"/>
            <a:ext cx="9262533" cy="161125"/>
          </a:xfrm>
          <a:prstGeom prst="rect">
            <a:avLst/>
          </a:prstGeom>
          <a:gradFill>
            <a:gsLst>
              <a:gs pos="100000">
                <a:srgbClr val="CE57C1"/>
              </a:gs>
              <a:gs pos="27000">
                <a:srgbClr val="000044"/>
              </a:gs>
            </a:gsLst>
            <a:lin ang="135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ield-navy(rgb for online)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2531" y="4446764"/>
            <a:ext cx="313183" cy="390907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31162" y="935265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964122" y="1270922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1" y="2556797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327988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4018139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156335" y="261330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31162" y="267045"/>
            <a:ext cx="7975330" cy="46925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00" b="1" dirty="0"/>
          </a:p>
          <a:p>
            <a:pPr algn="l"/>
            <a:r>
              <a:rPr lang="en-US" sz="2000" b="1" dirty="0"/>
              <a:t>1. Snapshots of the future –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Private – Public sector engagement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Technology the ‘gift’ of AI</a:t>
            </a:r>
          </a:p>
          <a:p>
            <a:pPr algn="l"/>
            <a:endParaRPr lang="en-US" sz="2000" b="1" dirty="0"/>
          </a:p>
          <a:p>
            <a:pPr algn="l"/>
            <a:r>
              <a:rPr lang="en-US" sz="2000" b="1" dirty="0"/>
              <a:t>2. Warnings from the future –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The Iron cage of bureaucracy – is out there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Skills teachers not language teachers</a:t>
            </a:r>
          </a:p>
          <a:p>
            <a:pPr algn="l"/>
            <a:endParaRPr lang="en-US" sz="2000" b="1" dirty="0"/>
          </a:p>
          <a:p>
            <a:pPr algn="l"/>
            <a:r>
              <a:rPr lang="en-US" sz="2000" b="1" dirty="0"/>
              <a:t>3. Solutions from the future – nothing is pre-determined!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Professional standards across cultures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Revisiting the Critical Turn</a:t>
            </a:r>
          </a:p>
          <a:p>
            <a:pPr algn="l"/>
            <a:endParaRPr lang="en-US" sz="2000" b="1" dirty="0"/>
          </a:p>
          <a:p>
            <a:pPr algn="l"/>
            <a:endParaRPr lang="en-US" sz="2800" b="1" cap="all" dirty="0">
              <a:solidFill>
                <a:srgbClr val="000044"/>
              </a:solidFill>
              <a:cs typeface="Calibri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1162" y="3414047"/>
            <a:ext cx="546289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1190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lum bright="-20000" contrast="-40000"/>
            <a:alphaModFix amt="7000"/>
          </a:blip>
          <a:stretch>
            <a:fillRect/>
          </a:stretch>
        </p:blipFill>
        <p:spPr>
          <a:xfrm>
            <a:off x="7382874" y="-51840"/>
            <a:ext cx="1847237" cy="521727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0800000">
            <a:off x="-50799" y="5004309"/>
            <a:ext cx="9262533" cy="161125"/>
          </a:xfrm>
          <a:prstGeom prst="rect">
            <a:avLst/>
          </a:prstGeom>
          <a:gradFill>
            <a:gsLst>
              <a:gs pos="100000">
                <a:srgbClr val="CE57C1"/>
              </a:gs>
              <a:gs pos="27000">
                <a:srgbClr val="000044"/>
              </a:gs>
            </a:gsLst>
            <a:lin ang="135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ield-navy(rgb for online)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2531" y="4446764"/>
            <a:ext cx="313183" cy="390907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31162" y="935265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964122" y="1270922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1" y="2556797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327988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4018139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156335" y="261330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31162" y="267045"/>
            <a:ext cx="7975330" cy="46925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u="sng" dirty="0"/>
          </a:p>
          <a:p>
            <a:pPr algn="l"/>
            <a:endParaRPr lang="en-US" sz="2000" b="1" dirty="0"/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000" b="1" dirty="0"/>
              <a:t>SNAPSHOTS </a:t>
            </a:r>
            <a:r>
              <a:rPr lang="en-US" sz="2000" b="1" dirty="0" err="1"/>
              <a:t>i</a:t>
            </a:r>
            <a:r>
              <a:rPr lang="en-US" sz="2000" b="1" dirty="0"/>
              <a:t>.</a:t>
            </a:r>
          </a:p>
          <a:p>
            <a:pPr algn="l"/>
            <a:endParaRPr lang="en-US" sz="2000" b="1" dirty="0"/>
          </a:p>
          <a:p>
            <a:pPr algn="l"/>
            <a:r>
              <a:rPr lang="en-US" sz="2000" b="1" dirty="0"/>
              <a:t>The Private – Public sector relationship – </a:t>
            </a:r>
          </a:p>
          <a:p>
            <a:pPr algn="l"/>
            <a:r>
              <a:rPr lang="en-US" sz="2000" b="1" dirty="0"/>
              <a:t>the industrial city/campus and the structural violence of change</a:t>
            </a:r>
          </a:p>
          <a:p>
            <a:pPr algn="l"/>
            <a:endParaRPr lang="en-US" sz="2000" b="1" dirty="0"/>
          </a:p>
          <a:p>
            <a:pPr algn="l"/>
            <a:r>
              <a:rPr lang="en-US" sz="2000" b="1" dirty="0"/>
              <a:t>Developing a productive working relationship with the private world of: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Tests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Resources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Teacher training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Recruitment </a:t>
            </a:r>
          </a:p>
          <a:p>
            <a:pPr algn="l"/>
            <a:endParaRPr lang="en-US" sz="2000" b="1" dirty="0"/>
          </a:p>
          <a:p>
            <a:pPr algn="l"/>
            <a:r>
              <a:rPr lang="en-US" sz="2000" b="1" dirty="0"/>
              <a:t>The EAP Centre of the future cannot do everything itself…</a:t>
            </a:r>
          </a:p>
          <a:p>
            <a:pPr algn="l"/>
            <a:endParaRPr lang="en-US" sz="2000" b="1" dirty="0"/>
          </a:p>
          <a:p>
            <a:pPr algn="l"/>
            <a:endParaRPr lang="en-US" sz="2000" b="1" dirty="0"/>
          </a:p>
          <a:p>
            <a:pPr algn="l"/>
            <a:r>
              <a:rPr lang="en-US" sz="2000" b="1" dirty="0"/>
              <a:t> </a:t>
            </a:r>
          </a:p>
          <a:p>
            <a:pPr algn="l"/>
            <a:endParaRPr lang="en-US" sz="2000" b="1" dirty="0"/>
          </a:p>
          <a:p>
            <a:pPr algn="l"/>
            <a:endParaRPr lang="en-US" sz="2800" b="1" cap="all" dirty="0">
              <a:solidFill>
                <a:srgbClr val="000044"/>
              </a:solidFill>
              <a:cs typeface="Calibri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1162" y="3414047"/>
            <a:ext cx="546289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7106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lum bright="-20000" contrast="-40000"/>
            <a:alphaModFix amt="7000"/>
          </a:blip>
          <a:stretch>
            <a:fillRect/>
          </a:stretch>
        </p:blipFill>
        <p:spPr>
          <a:xfrm>
            <a:off x="7382874" y="-51840"/>
            <a:ext cx="1847237" cy="521727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0800000">
            <a:off x="-50799" y="5004309"/>
            <a:ext cx="9262533" cy="161125"/>
          </a:xfrm>
          <a:prstGeom prst="rect">
            <a:avLst/>
          </a:prstGeom>
          <a:gradFill>
            <a:gsLst>
              <a:gs pos="100000">
                <a:srgbClr val="CE57C1"/>
              </a:gs>
              <a:gs pos="27000">
                <a:srgbClr val="000044"/>
              </a:gs>
            </a:gsLst>
            <a:lin ang="135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ield-navy(rgb for online)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2531" y="4446764"/>
            <a:ext cx="313183" cy="390907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31162" y="935265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964122" y="1270922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1" y="2556797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327988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4018139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156335" y="261330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31162" y="267045"/>
            <a:ext cx="7975330" cy="46925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u="sng" dirty="0"/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000" b="1" dirty="0"/>
              <a:t>SNAPSHOTS ii.</a:t>
            </a:r>
          </a:p>
          <a:p>
            <a:pPr algn="l"/>
            <a:endParaRPr lang="en-US" sz="2000" b="1" dirty="0"/>
          </a:p>
          <a:p>
            <a:pPr algn="l"/>
            <a:r>
              <a:rPr lang="en-US" sz="2000" b="1" dirty="0"/>
              <a:t>Technology Youth and Speed – </a:t>
            </a:r>
          </a:p>
          <a:p>
            <a:pPr algn="l"/>
            <a:r>
              <a:rPr lang="en-US" sz="4800" b="1" dirty="0"/>
              <a:t>AI the master technology of the future</a:t>
            </a:r>
            <a:r>
              <a:rPr lang="en-US" sz="2000" b="1" dirty="0"/>
              <a:t> (</a:t>
            </a:r>
            <a:r>
              <a:rPr lang="en-US" sz="1200" b="1" dirty="0"/>
              <a:t>not VR or AR)  </a:t>
            </a:r>
          </a:p>
          <a:p>
            <a:pPr algn="l"/>
            <a:endParaRPr lang="en-US" sz="2000" b="1" cap="all" dirty="0">
              <a:solidFill>
                <a:srgbClr val="000044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AI offers mastery of testing &amp; assessment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Return teachers to teaching?</a:t>
            </a:r>
          </a:p>
          <a:p>
            <a:pPr algn="l"/>
            <a:endParaRPr lang="en-US" sz="2000" b="1" cap="all" dirty="0">
              <a:solidFill>
                <a:srgbClr val="000044"/>
              </a:solidFill>
              <a:cs typeface="Calibri"/>
            </a:endParaRPr>
          </a:p>
          <a:p>
            <a:pPr algn="l"/>
            <a:endParaRPr lang="en-US" sz="2000" b="1" cap="all" dirty="0">
              <a:solidFill>
                <a:srgbClr val="000044"/>
              </a:solidFill>
              <a:cs typeface="Calibri"/>
            </a:endParaRPr>
          </a:p>
          <a:p>
            <a:pPr algn="l"/>
            <a:endParaRPr lang="en-US" sz="2800" b="1" cap="all" dirty="0">
              <a:solidFill>
                <a:srgbClr val="000044"/>
              </a:solidFill>
              <a:cs typeface="Calibri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1162" y="3414047"/>
            <a:ext cx="546289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5036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lum bright="-20000" contrast="-40000"/>
            <a:alphaModFix amt="7000"/>
          </a:blip>
          <a:stretch>
            <a:fillRect/>
          </a:stretch>
        </p:blipFill>
        <p:spPr>
          <a:xfrm>
            <a:off x="7382874" y="-51840"/>
            <a:ext cx="1847237" cy="521727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0800000">
            <a:off x="-50799" y="5004309"/>
            <a:ext cx="9262533" cy="161125"/>
          </a:xfrm>
          <a:prstGeom prst="rect">
            <a:avLst/>
          </a:prstGeom>
          <a:gradFill>
            <a:gsLst>
              <a:gs pos="100000">
                <a:srgbClr val="CE57C1"/>
              </a:gs>
              <a:gs pos="27000">
                <a:srgbClr val="000044"/>
              </a:gs>
            </a:gsLst>
            <a:lin ang="135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ield-navy(rgb for online)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2531" y="4446764"/>
            <a:ext cx="313183" cy="390907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31162" y="935265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964122" y="1270922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1" y="2556797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327988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4018139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156335" y="261330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31162" y="267045"/>
            <a:ext cx="7975330" cy="46925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buFont typeface="Wingdings" pitchFamily="2" charset="2"/>
              <a:buChar char="Ø"/>
            </a:pPr>
            <a:r>
              <a:rPr lang="en-US" sz="2800" b="1" dirty="0"/>
              <a:t>WARNINGS</a:t>
            </a:r>
          </a:p>
          <a:p>
            <a:pPr algn="l"/>
            <a:endParaRPr lang="en-US" sz="20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The Iron Cage of bureaucracy &amp; technological coercion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/>
              <a:t>The rise of the EAP skills teacher, the decline of the EAP language teacher</a:t>
            </a:r>
          </a:p>
          <a:p>
            <a:pPr algn="l"/>
            <a:endParaRPr lang="en-US" sz="2000" b="1" dirty="0"/>
          </a:p>
          <a:p>
            <a:pPr marL="342900" indent="-342900" algn="l">
              <a:buFont typeface="Wingdings" charset="2"/>
              <a:buChar char="q"/>
            </a:pPr>
            <a:endParaRPr lang="en-US" sz="2000" b="1" dirty="0"/>
          </a:p>
          <a:p>
            <a:pPr algn="l"/>
            <a:endParaRPr lang="en-US" sz="2000" b="1" dirty="0"/>
          </a:p>
          <a:p>
            <a:pPr algn="l"/>
            <a:endParaRPr lang="en-US" sz="2800" b="1" cap="all" dirty="0">
              <a:solidFill>
                <a:srgbClr val="000044"/>
              </a:solidFill>
              <a:cs typeface="Calibri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1162" y="3414047"/>
            <a:ext cx="546289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177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lum bright="-20000" contrast="-40000"/>
            <a:alphaModFix amt="7000"/>
          </a:blip>
          <a:stretch>
            <a:fillRect/>
          </a:stretch>
        </p:blipFill>
        <p:spPr>
          <a:xfrm>
            <a:off x="7382874" y="-51840"/>
            <a:ext cx="1847237" cy="521727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10800000">
            <a:off x="-50799" y="5004309"/>
            <a:ext cx="9262533" cy="161125"/>
          </a:xfrm>
          <a:prstGeom prst="rect">
            <a:avLst/>
          </a:prstGeom>
          <a:gradFill>
            <a:gsLst>
              <a:gs pos="100000">
                <a:srgbClr val="CE57C1"/>
              </a:gs>
              <a:gs pos="27000">
                <a:srgbClr val="000044"/>
              </a:gs>
            </a:gsLst>
            <a:lin ang="135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ield-navy(rgb for online)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2531" y="4446764"/>
            <a:ext cx="313183" cy="390907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31162" y="935265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964122" y="1270922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1" y="2556797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327988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4018139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156335" y="2613300"/>
            <a:ext cx="797533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331162" y="267045"/>
            <a:ext cx="7975330" cy="46925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u="sng" dirty="0"/>
          </a:p>
          <a:p>
            <a:pPr marL="342900" indent="-342900" algn="l">
              <a:buFont typeface="Wingdings" pitchFamily="2" charset="2"/>
              <a:buChar char="Ø"/>
            </a:pPr>
            <a:r>
              <a:rPr lang="en-US" sz="2000" b="1" dirty="0"/>
              <a:t>Solutions…</a:t>
            </a:r>
          </a:p>
          <a:p>
            <a:pPr algn="l"/>
            <a:endParaRPr lang="en-US" sz="2000" b="1" dirty="0"/>
          </a:p>
          <a:p>
            <a:pPr algn="l"/>
            <a:r>
              <a:rPr lang="en-US" sz="2000" b="1" dirty="0"/>
              <a:t>A little something </a:t>
            </a:r>
            <a:r>
              <a:rPr lang="en-US" sz="2000" b="1" i="1" dirty="0"/>
              <a:t>from</a:t>
            </a:r>
            <a:r>
              <a:rPr lang="en-US" sz="2000" b="1" dirty="0"/>
              <a:t> your tempunauts </a:t>
            </a:r>
            <a:r>
              <a:rPr lang="en-US" sz="1600" b="1" dirty="0"/>
              <a:t>(P. K. Dick 1975)  </a:t>
            </a:r>
          </a:p>
          <a:p>
            <a:pPr algn="l"/>
            <a:endParaRPr lang="en-US" sz="2800" b="1" cap="all" dirty="0">
              <a:solidFill>
                <a:srgbClr val="000044"/>
              </a:solidFill>
              <a:cs typeface="Calibri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31162" y="3414047"/>
            <a:ext cx="5462897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cap="all" dirty="0">
              <a:solidFill>
                <a:srgbClr val="000044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829471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<ct:contentTypeSchema ct:_="" ma:_="" ma:contentTypeName="Document" ma:contentTypeID="0x0101000C92E395E8E08542BE84397FDFC4739E" ma:contentTypeVersion="" ma:contentTypeDescription="Create a new document." ma:contentTypeScope="" ma:versionID="a6c32c42d6b9b054ce49606a6ea29a96" xmlns:ct="http://schemas.microsoft.com/office/2006/metadata/contentType" xmlns:ma="http://schemas.microsoft.com/office/2006/metadata/properties/metaAttributes">
<xsd:schema targetNamespace="http://schemas.microsoft.com/office/2006/metadata/properties" ma:root="true" ma:fieldsID="7503db7f5557d481fda480109d4de2ef" ns2:_="" ns3:_="" xmlns:xsd="http://www.w3.org/2001/XMLSchema" xmlns:xs="http://www.w3.org/2001/XMLSchema" xmlns:p="http://schemas.microsoft.com/office/2006/metadata/properties" xmlns:ns2="$ListId:Shared Documents;" xmlns:ns3="e8331262-de25-436d-8f05-154a071bbe3b">
<xsd:import namespace="$ListId:Shared Documents;"/>
<xsd:import namespace="e8331262-de25-436d-8f05-154a071bbe3b"/>
<xsd:element name="properties">
<xsd:complexType>
<xsd:sequence>
<xsd:element name="documentManagement">
<xsd:complexType>
<xsd:all>
<xsd:element ref="ns2:hc6d7eca65f9478abad7d03f5cf64e0f" minOccurs="0"/>
<xsd:element ref="ns3:TaxCatchAll" minOccurs="0"/>
</xsd:all>
</xsd:complexType>
</xsd:element>
</xsd:sequence>
</xsd:complexType>
</xsd:element>
</xsd:schema>
<xsd:schema targetNamespace="$ListId:Shared Documents;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hc6d7eca65f9478abad7d03f5cf64e0f" ma:index="9" nillable="true" ma:taxonomy="true" ma:internalName="hc6d7eca65f9478abad7d03f5cf64e0f" ma:taxonomyFieldName="Category" ma:displayName="Category" ma:default="" ma:fieldId="{1c6d7eca-65f9-478a-bad7-d03f5cf64e0f}" ma:sspId="415ee74b-2602-4e7a-8fdc-0d76d9df16f1" ma:termSetId="c9e38beb-e60a-46ec-a1a3-d119e6b2538e" ma:anchorId="00000000-0000-0000-0000-000000000000" ma:open="false" ma:isKeyword="false">
<xsd:complexType>
<xsd:sequence>
<xsd:element ref="pc:Terms" minOccurs="0" maxOccurs="1"></xsd:element>
</xsd:sequence>
</xsd:complexType>
</xsd:element>
</xsd:schema>
<xsd:schema targetNamespace="e8331262-de25-436d-8f05-154a071bbe3b" elementFormDefault="qualified" xmlns:xsd="http://www.w3.org/2001/XMLSchema" xmlns:xs="http://www.w3.org/2001/XMLSchema" xmlns:dms="http://schemas.microsoft.com/office/2006/documentManagement/types" xmlns:pc="http://schemas.microsoft.com/office/infopath/2007/PartnerControls">
<xsd:import namespace="http://schemas.microsoft.com/office/2006/documentManagement/types"/>
<xsd:import namespace="http://schemas.microsoft.com/office/infopath/2007/PartnerControls"/>
<xsd:element name="TaxCatchAll" ma:index="10" nillable="true" ma:displayName="Taxonomy Catch All Column" ma:hidden="true" ma:list="{1B25C4DA-95C3-46C8-9C47-A37510700FC4}" ma:internalName="TaxCatchAll" ma:showField="CatchAllData" ma:web="{94c9b129-8f0b-4efd-a3a7-0f552c179199}">
<xsd:complexType>
<xsd:complexContent>
<xsd:extension base="dms:MultiChoiceLookup">
<xsd:sequence>
<xsd:element name="Value" type="dms:Lookup" maxOccurs="unbounded" minOccurs="0" nillable="true"/>
</xsd:sequence>
</xsd:extension>
</xsd:complexContent>
</xsd:complexType>
</xsd:element>
</xsd:schema>
<xsd:schema targetNamespace="http://schemas.openxmlformats.org/package/2006/metadata/core-properties" elementFormDefault="qualified" attributeFormDefault="unqualified" blockDefault="#all"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>
<xsd:import namespace="http://purl.org/dc/elements/1.1/" schemaLocation="http://dublincore.org/schemas/xmls/qdc/2003/04/02/dc.xsd"/>
<xsd:import namespace="http://purl.org/dc/terms/" schemaLocation="http://dublincore.org/schemas/xmls/qdc/2003/04/02/dcterms.xsd"/>
<xsd:element name="coreProperties" type="CT_coreProperties"/>
<xsd:complexType name="CT_coreProperties">
<xsd:all>
<xsd:element ref="dc:creator" minOccurs="0" maxOccurs="1"/>
<xsd:element ref="dcterms:created" minOccurs="0" maxOccurs="1"/>
<xsd:element ref="dc:identifier" minOccurs="0" maxOccurs="1"/>
<xsd:element name="contentType" minOccurs="0" maxOccurs="1" type="xsd:string" ma:index="0" ma:displayName="Content Type"/>
<xsd:element ref="dc:title" minOccurs="0" maxOccurs="1" ma:index="4" ma:displayName="Title"/>
<xsd:element ref="dc:subject" minOccurs="0" maxOccurs="1"/>
<xsd:element ref="dc:description" minOccurs="0" maxOccurs="1"/>
<xsd:element name="keywords" minOccurs="0" maxOccurs="1" type="xsd:string"/>
<xsd:element ref="dc:language" minOccurs="0" maxOccurs="1"/>
<xsd:element name="category" minOccurs="0" maxOccurs="1" type="xsd:string"/>
<xsd:element name="version" minOccurs="0" maxOccurs="1" type="xsd:string"/>
<xsd:element name="revision" minOccurs="0" maxOccurs="1" type="xsd:string">
<xsd:annotation>
<xsd:documentation>
                        This value indicates the number of saves or revisions. The application is responsible for updating this value after each revision.
                    </xsd:documentation>
</xsd:annotation>
</xsd:element>
<xsd:element name="lastModifiedBy" minOccurs="0" maxOccurs="1" type="xsd:string"/>
<xsd:element ref="dcterms:modified" minOccurs="0" maxOccurs="1"/>
<xsd:element name="contentStatus" minOccurs="0" maxOccurs="1" type="xsd:string"/>
</xsd:all>
</xsd:complexType>
</xsd:schema>
<xs:schema targetNamespace="http://schemas.microsoft.com/office/infopath/2007/PartnerControls" elementFormDefault="qualified" attributeFormDefault="unqualified" xmlns:pc="http://schemas.microsoft.com/office/infopath/2007/PartnerControls" xmlns:xs="http://www.w3.org/2001/XMLSchema">
<xs:element name="Person">
<xs:complexType>
<xs:sequence>
<xs:element ref="pc:DisplayName" minOccurs="0"></xs:element>
<xs:element ref="pc:AccountId" minOccurs="0"></xs:element>
<xs:element ref="pc:AccountType" minOccurs="0"></xs:element>
</xs:sequence>
</xs:complexType>
</xs:element>
<xs:element name="DisplayName" type="xs:string"></xs:element>
<xs:element name="AccountId" type="xs:string"></xs:element>
<xs:element name="AccountType" type="xs:string"></xs:element>
<xs:element name="BDCAssociatedEntity">
<xs:complexType>
<xs:sequence>
<xs:element ref="pc:BDCEntity" minOccurs="0" maxOccurs="unbounded"></xs:element>
</xs:sequence>
<xs:attribute ref="pc:EntityNamespace"></xs:attribute>
<xs:attribute ref="pc:EntityName"></xs:attribute>
<xs:attribute ref="pc:SystemInstanceName"></xs:attribute>
<xs:attribute ref="pc:AssociationName"></xs:attribute>
</xs:complexType>
</xs:element>
<xs:attribute name="EntityNamespace" type="xs:string"></xs:attribute>
<xs:attribute name="EntityName" type="xs:string"></xs:attribute>
<xs:attribute name="SystemInstanceName" type="xs:string"></xs:attribute>
<xs:attribute name="AssociationName" type="xs:string"></xs:attribute>
<xs:element name="BDCEntity">
<xs:complexType>
<xs:sequence>
<xs:element ref="pc:EntityDisplayName" minOccurs="0"></xs:element>
<xs:element ref="pc:EntityInstanceReference" minOccurs="0"></xs:element>
<xs:element ref="pc:EntityId1" minOccurs="0"></xs:element>
<xs:element ref="pc:EntityId2" minOccurs="0"></xs:element>
<xs:element ref="pc:EntityId3" minOccurs="0"></xs:element>
<xs:element ref="pc:EntityId4" minOccurs="0"></xs:element>
<xs:element ref="pc:EntityId5" minOccurs="0"></xs:element>
</xs:sequence>
</xs:complexType>
</xs:element>
<xs:element name="EntityDisplayName" type="xs:string"></xs:element>
<xs:element name="EntityInstanceReference" type="xs:string"></xs:element>
<xs:element name="EntityId1" type="xs:string"></xs:element>
<xs:element name="EntityId2" type="xs:string"></xs:element>
<xs:element name="EntityId3" type="xs:string"></xs:element>
<xs:element name="EntityId4" type="xs:string"></xs:element>
<xs:element name="EntityId5" type="xs:string"></xs:element>
<xs:element name="Terms">
<xs:complexType>
<xs:sequence>
<xs:element ref="pc:TermInfo" minOccurs="0" maxOccurs="unbounded"></xs:element>
</xs:sequence>
</xs:complexType>
</xs:element>
<xs:element name="TermInfo">
<xs:complexType>
<xs:sequence>
<xs:element ref="pc:TermName" minOccurs="0"></xs:element>
<xs:element ref="pc:TermId" minOccurs="0"></xs:element>
</xs:sequence>
</xs:complexType>
</xs:element>
<xs:element name="TermName" type="xs:string"></xs:element>
<xs:element name="TermId" type="xs:string"></xs:element>
</xs:schema>
</ct:contentTypeSchema>
</file>

<file path=customXml/item3.xml><?xml version="1.0" encoding="utf-8"?><p:properties xmlns:p="http://schemas.microsoft.com/office/2006/metadata/properties" xmlns:xsi="http://www.w3.org/2001/XMLSchema-instance" xmlns:pc="http://schemas.microsoft.com/office/infopath/2007/PartnerControls"><documentManagement><hc6d7eca65f9478abad7d03f5cf64e0f xmlns="$ListId:Shared Documents;"><Terms xmlns="http://schemas.microsoft.com/office/infopath/2007/PartnerControls"></Terms></hc6d7eca65f9478abad7d03f5cf64e0f><TaxCatchAll xmlns="e8331262-de25-436d-8f05-154a071bbe3b"/></documentManagement></p:properties>
</file>

<file path=customXml/itemProps1.xml><?xml version="1.0" encoding="utf-8"?>
<ds:datastoreItem xmlns:ds="http://schemas.openxmlformats.org/officeDocument/2006/customXml" ds:itemID="{1DCF8A76-1436-47FC-9370-1D27FEBE2E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C8E77D-B8E2-43BF-A607-672D88FF0D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$ListId:Shared Documents;"/>
    <ds:schemaRef ds:uri="e8331262-de25-436d-8f05-154a071bbe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4E0F55A-5ACE-4E81-A452-A8FF73E0354A}">
  <ds:schemaRefs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metadata/properties"/>
    <ds:schemaRef ds:uri="$ListId:Shared Documents;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e8331262-de25-436d-8f05-154a071bbe3b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3325</TotalTime>
  <Words>635</Words>
  <Application>Microsoft Macintosh PowerPoint</Application>
  <PresentationFormat>On-screen Show (16:9)</PresentationFormat>
  <Paragraphs>142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Default Theme</vt:lpstr>
      <vt:lpstr>We Are Your Future!  EAP in a Transnational Context:  a futurology of the EAP world “I’ve seen things you people wouldn’t believe” Hauer R. 1982  </vt:lpstr>
      <vt:lpstr>Myths of the (EAP) Near Future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Xi'an Jiaotong-Liverpool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thank you</dc:title>
  <dc:creator>Micah Park</dc:creator>
  <cp:lastModifiedBy>Christopher Macallister</cp:lastModifiedBy>
  <cp:revision>269</cp:revision>
  <cp:lastPrinted>2017-09-14T05:15:08Z</cp:lastPrinted>
  <dcterms:created xsi:type="dcterms:W3CDTF">2016-01-19T04:00:20Z</dcterms:created>
  <dcterms:modified xsi:type="dcterms:W3CDTF">2019-11-16T05:49:57Z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0x0101000C92E395E8E08542BE84397FDFC4739E</vt:lpwstr>
  </property>
  <property fmtid="{D5CDD505-2E9C-101B-9397-08002B2CF9AE}" pid="3" name="Category">
    <vt:lpwstr/>
  </property>
</Properties>
</file>