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67" r:id="rId3"/>
    <p:sldId id="257" r:id="rId4"/>
    <p:sldId id="271" r:id="rId5"/>
    <p:sldId id="268" r:id="rId6"/>
    <p:sldId id="269" r:id="rId7"/>
    <p:sldId id="265" r:id="rId8"/>
    <p:sldId id="260" r:id="rId9"/>
    <p:sldId id="266" r:id="rId10"/>
    <p:sldId id="264" r:id="rId11"/>
    <p:sldId id="261" r:id="rId12"/>
    <p:sldId id="270" r:id="rId13"/>
    <p:sldId id="258" r:id="rId14"/>
    <p:sldId id="262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244" y="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6FDD6-6647-4B69-8410-86E2E98DE25A}" type="doc">
      <dgm:prSet loTypeId="urn:microsoft.com/office/officeart/2005/8/layout/radial3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B775134A-362B-495C-A157-DFE9F6759C11}">
      <dgm:prSet phldrT="[Text]" custT="1"/>
      <dgm:spPr/>
      <dgm:t>
        <a:bodyPr/>
        <a:lstStyle/>
        <a:p>
          <a:r>
            <a:rPr lang="en-GB" sz="2400" b="1" dirty="0" smtClean="0"/>
            <a:t>Neurodiversity</a:t>
          </a:r>
          <a:endParaRPr lang="en-GB" sz="2400" b="1" dirty="0"/>
        </a:p>
      </dgm:t>
    </dgm:pt>
    <dgm:pt modelId="{DDBD26BD-6AE2-4533-AA31-535CC2CE0E66}" type="parTrans" cxnId="{CEB042C4-1FD6-4516-A424-721C3E42E2A9}">
      <dgm:prSet/>
      <dgm:spPr/>
      <dgm:t>
        <a:bodyPr/>
        <a:lstStyle/>
        <a:p>
          <a:endParaRPr lang="en-GB"/>
        </a:p>
      </dgm:t>
    </dgm:pt>
    <dgm:pt modelId="{0FFCEA6A-8A16-41A4-8F35-AE70FD61F5BF}" type="sibTrans" cxnId="{CEB042C4-1FD6-4516-A424-721C3E42E2A9}">
      <dgm:prSet/>
      <dgm:spPr/>
      <dgm:t>
        <a:bodyPr/>
        <a:lstStyle/>
        <a:p>
          <a:endParaRPr lang="en-GB"/>
        </a:p>
      </dgm:t>
    </dgm:pt>
    <dgm:pt modelId="{860D12D3-5B4F-41DB-89EE-4791B13F84E0}">
      <dgm:prSet phldrT="[Text]"/>
      <dgm:spPr/>
      <dgm:t>
        <a:bodyPr/>
        <a:lstStyle/>
        <a:p>
          <a:r>
            <a:rPr lang="en-GB" dirty="0" smtClean="0"/>
            <a:t>Dyslexia</a:t>
          </a:r>
          <a:endParaRPr lang="en-GB" dirty="0"/>
        </a:p>
      </dgm:t>
    </dgm:pt>
    <dgm:pt modelId="{5F9E6F18-5A01-457F-A9F1-8B50D0520AEB}" type="parTrans" cxnId="{7FEB8218-81DC-47D4-A844-84BC1C8D9A15}">
      <dgm:prSet/>
      <dgm:spPr/>
      <dgm:t>
        <a:bodyPr/>
        <a:lstStyle/>
        <a:p>
          <a:endParaRPr lang="en-GB"/>
        </a:p>
      </dgm:t>
    </dgm:pt>
    <dgm:pt modelId="{E971C857-7672-44B3-93C8-7201AC3E88CA}" type="sibTrans" cxnId="{7FEB8218-81DC-47D4-A844-84BC1C8D9A15}">
      <dgm:prSet/>
      <dgm:spPr/>
      <dgm:t>
        <a:bodyPr/>
        <a:lstStyle/>
        <a:p>
          <a:endParaRPr lang="en-GB"/>
        </a:p>
      </dgm:t>
    </dgm:pt>
    <dgm:pt modelId="{D273AF65-CE80-412B-BF9C-87CF8B7976C6}">
      <dgm:prSet phldrT="[Text]"/>
      <dgm:spPr/>
      <dgm:t>
        <a:bodyPr/>
        <a:lstStyle/>
        <a:p>
          <a:r>
            <a:rPr lang="en-GB" dirty="0" smtClean="0"/>
            <a:t>AD(H)D</a:t>
          </a:r>
          <a:endParaRPr lang="en-GB" dirty="0"/>
        </a:p>
      </dgm:t>
    </dgm:pt>
    <dgm:pt modelId="{D7FF9F53-BAB1-420E-99DA-C893183283AB}" type="parTrans" cxnId="{79010031-D2ED-4F79-9C13-4E2EFEC47BBE}">
      <dgm:prSet/>
      <dgm:spPr/>
      <dgm:t>
        <a:bodyPr/>
        <a:lstStyle/>
        <a:p>
          <a:endParaRPr lang="en-GB"/>
        </a:p>
      </dgm:t>
    </dgm:pt>
    <dgm:pt modelId="{2FBAB6F0-C069-4D07-9A38-B54340BB31B6}" type="sibTrans" cxnId="{79010031-D2ED-4F79-9C13-4E2EFEC47BBE}">
      <dgm:prSet/>
      <dgm:spPr/>
      <dgm:t>
        <a:bodyPr/>
        <a:lstStyle/>
        <a:p>
          <a:endParaRPr lang="en-GB"/>
        </a:p>
      </dgm:t>
    </dgm:pt>
    <dgm:pt modelId="{2A646315-1527-414A-8E72-7C458A793E60}">
      <dgm:prSet phldrT="[Text]"/>
      <dgm:spPr/>
      <dgm:t>
        <a:bodyPr/>
        <a:lstStyle/>
        <a:p>
          <a:r>
            <a:rPr lang="en-GB" dirty="0" smtClean="0"/>
            <a:t>ASC</a:t>
          </a:r>
          <a:endParaRPr lang="en-GB" dirty="0"/>
        </a:p>
      </dgm:t>
    </dgm:pt>
    <dgm:pt modelId="{D7AD82AE-15EF-4B90-A5BF-8A8DFBAD22E8}" type="parTrans" cxnId="{7C213B04-6BD2-4CC5-A28D-F1E5D0BDE4D2}">
      <dgm:prSet/>
      <dgm:spPr/>
      <dgm:t>
        <a:bodyPr/>
        <a:lstStyle/>
        <a:p>
          <a:endParaRPr lang="en-GB"/>
        </a:p>
      </dgm:t>
    </dgm:pt>
    <dgm:pt modelId="{A60FC4E8-4D0E-4EFA-A11B-DD8FC01E2604}" type="sibTrans" cxnId="{7C213B04-6BD2-4CC5-A28D-F1E5D0BDE4D2}">
      <dgm:prSet/>
      <dgm:spPr/>
      <dgm:t>
        <a:bodyPr/>
        <a:lstStyle/>
        <a:p>
          <a:endParaRPr lang="en-GB"/>
        </a:p>
      </dgm:t>
    </dgm:pt>
    <dgm:pt modelId="{DAFBD6BD-A17F-4F82-8C6D-0672F19D4FF5}">
      <dgm:prSet phldrT="[Text]"/>
      <dgm:spPr/>
      <dgm:t>
        <a:bodyPr/>
        <a:lstStyle/>
        <a:p>
          <a:r>
            <a:rPr lang="en-GB" dirty="0" smtClean="0"/>
            <a:t>Dyspraxia</a:t>
          </a:r>
          <a:endParaRPr lang="en-GB" dirty="0"/>
        </a:p>
      </dgm:t>
    </dgm:pt>
    <dgm:pt modelId="{C7590A36-7E19-4DD7-9211-3CDA4254569C}" type="parTrans" cxnId="{CA64DB24-6B05-4717-A94C-F1F02558B58C}">
      <dgm:prSet/>
      <dgm:spPr/>
      <dgm:t>
        <a:bodyPr/>
        <a:lstStyle/>
        <a:p>
          <a:endParaRPr lang="en-GB"/>
        </a:p>
      </dgm:t>
    </dgm:pt>
    <dgm:pt modelId="{E230BFF3-399E-48FC-96C5-461B5CE8169D}" type="sibTrans" cxnId="{CA64DB24-6B05-4717-A94C-F1F02558B58C}">
      <dgm:prSet/>
      <dgm:spPr/>
      <dgm:t>
        <a:bodyPr/>
        <a:lstStyle/>
        <a:p>
          <a:endParaRPr lang="en-GB"/>
        </a:p>
      </dgm:t>
    </dgm:pt>
    <dgm:pt modelId="{08E6E95F-5783-4FFE-BA84-619215882B7E}" type="pres">
      <dgm:prSet presAssocID="{3896FDD6-6647-4B69-8410-86E2E98DE25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4517082-C052-4144-BF52-DB0D0A1B9A26}" type="pres">
      <dgm:prSet presAssocID="{3896FDD6-6647-4B69-8410-86E2E98DE25A}" presName="radial" presStyleCnt="0">
        <dgm:presLayoutVars>
          <dgm:animLvl val="ctr"/>
        </dgm:presLayoutVars>
      </dgm:prSet>
      <dgm:spPr/>
    </dgm:pt>
    <dgm:pt modelId="{48AD3E46-B131-4619-8370-1E5D07192879}" type="pres">
      <dgm:prSet presAssocID="{B775134A-362B-495C-A157-DFE9F6759C11}" presName="centerShape" presStyleLbl="vennNode1" presStyleIdx="0" presStyleCnt="5" custScaleX="84243" custScaleY="78152"/>
      <dgm:spPr/>
      <dgm:t>
        <a:bodyPr/>
        <a:lstStyle/>
        <a:p>
          <a:endParaRPr lang="en-GB"/>
        </a:p>
      </dgm:t>
    </dgm:pt>
    <dgm:pt modelId="{B11EFDE6-F464-4F68-AB28-5180579A0C96}" type="pres">
      <dgm:prSet presAssocID="{860D12D3-5B4F-41DB-89EE-4791B13F84E0}" presName="node" presStyleLbl="vennNode1" presStyleIdx="1" presStyleCnt="5" custScaleX="226625" custScaleY="137081" custRadScaleRad="87651" custRadScaleInc="15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E3E490-BEC3-404E-B0B8-D753237EB7C6}" type="pres">
      <dgm:prSet presAssocID="{D273AF65-CE80-412B-BF9C-87CF8B7976C6}" presName="node" presStyleLbl="vennNode1" presStyleIdx="2" presStyleCnt="5" custScaleX="185851" custScaleY="190723" custRadScaleRad="118409" custRadScaleInc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A2A754-CAC2-4AAA-9AFF-02E6A693B27C}" type="pres">
      <dgm:prSet presAssocID="{2A646315-1527-414A-8E72-7C458A793E60}" presName="node" presStyleLbl="vennNode1" presStyleIdx="3" presStyleCnt="5" custScaleX="237676" custScaleY="123455" custRadScaleRad="80579" custRadScaleInc="-83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B038F-B28F-417E-8493-7EC6F3C45E07}" type="pres">
      <dgm:prSet presAssocID="{DAFBD6BD-A17F-4F82-8C6D-0672F19D4FF5}" presName="node" presStyleLbl="vennNode1" presStyleIdx="4" presStyleCnt="5" custScaleX="170125" custScaleY="179249" custRadScaleRad="112253" custRadScaleInc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9010031-D2ED-4F79-9C13-4E2EFEC47BBE}" srcId="{B775134A-362B-495C-A157-DFE9F6759C11}" destId="{D273AF65-CE80-412B-BF9C-87CF8B7976C6}" srcOrd="1" destOrd="0" parTransId="{D7FF9F53-BAB1-420E-99DA-C893183283AB}" sibTransId="{2FBAB6F0-C069-4D07-9A38-B54340BB31B6}"/>
    <dgm:cxn modelId="{CA64DB24-6B05-4717-A94C-F1F02558B58C}" srcId="{B775134A-362B-495C-A157-DFE9F6759C11}" destId="{DAFBD6BD-A17F-4F82-8C6D-0672F19D4FF5}" srcOrd="3" destOrd="0" parTransId="{C7590A36-7E19-4DD7-9211-3CDA4254569C}" sibTransId="{E230BFF3-399E-48FC-96C5-461B5CE8169D}"/>
    <dgm:cxn modelId="{D7ADA933-4C85-48EA-8117-3A6BCB50EDF0}" type="presOf" srcId="{2A646315-1527-414A-8E72-7C458A793E60}" destId="{3FA2A754-CAC2-4AAA-9AFF-02E6A693B27C}" srcOrd="0" destOrd="0" presId="urn:microsoft.com/office/officeart/2005/8/layout/radial3"/>
    <dgm:cxn modelId="{CEB042C4-1FD6-4516-A424-721C3E42E2A9}" srcId="{3896FDD6-6647-4B69-8410-86E2E98DE25A}" destId="{B775134A-362B-495C-A157-DFE9F6759C11}" srcOrd="0" destOrd="0" parTransId="{DDBD26BD-6AE2-4533-AA31-535CC2CE0E66}" sibTransId="{0FFCEA6A-8A16-41A4-8F35-AE70FD61F5BF}"/>
    <dgm:cxn modelId="{18F42261-80CE-4BDD-9F7B-84DB9D8AEB89}" type="presOf" srcId="{DAFBD6BD-A17F-4F82-8C6D-0672F19D4FF5}" destId="{611B038F-B28F-417E-8493-7EC6F3C45E07}" srcOrd="0" destOrd="0" presId="urn:microsoft.com/office/officeart/2005/8/layout/radial3"/>
    <dgm:cxn modelId="{B9058FD4-7851-4B4C-B254-D1252E3647AF}" type="presOf" srcId="{B775134A-362B-495C-A157-DFE9F6759C11}" destId="{48AD3E46-B131-4619-8370-1E5D07192879}" srcOrd="0" destOrd="0" presId="urn:microsoft.com/office/officeart/2005/8/layout/radial3"/>
    <dgm:cxn modelId="{7FEB8218-81DC-47D4-A844-84BC1C8D9A15}" srcId="{B775134A-362B-495C-A157-DFE9F6759C11}" destId="{860D12D3-5B4F-41DB-89EE-4791B13F84E0}" srcOrd="0" destOrd="0" parTransId="{5F9E6F18-5A01-457F-A9F1-8B50D0520AEB}" sibTransId="{E971C857-7672-44B3-93C8-7201AC3E88CA}"/>
    <dgm:cxn modelId="{7B9514E9-324B-45A4-918B-62367014F6C2}" type="presOf" srcId="{3896FDD6-6647-4B69-8410-86E2E98DE25A}" destId="{08E6E95F-5783-4FFE-BA84-619215882B7E}" srcOrd="0" destOrd="0" presId="urn:microsoft.com/office/officeart/2005/8/layout/radial3"/>
    <dgm:cxn modelId="{60F54CBF-49FD-49B1-9217-FE12AADA8008}" type="presOf" srcId="{D273AF65-CE80-412B-BF9C-87CF8B7976C6}" destId="{29E3E490-BEC3-404E-B0B8-D753237EB7C6}" srcOrd="0" destOrd="0" presId="urn:microsoft.com/office/officeart/2005/8/layout/radial3"/>
    <dgm:cxn modelId="{7C213B04-6BD2-4CC5-A28D-F1E5D0BDE4D2}" srcId="{B775134A-362B-495C-A157-DFE9F6759C11}" destId="{2A646315-1527-414A-8E72-7C458A793E60}" srcOrd="2" destOrd="0" parTransId="{D7AD82AE-15EF-4B90-A5BF-8A8DFBAD22E8}" sibTransId="{A60FC4E8-4D0E-4EFA-A11B-DD8FC01E2604}"/>
    <dgm:cxn modelId="{6F922ED8-A217-462F-8CD2-DE8C021FD760}" type="presOf" srcId="{860D12D3-5B4F-41DB-89EE-4791B13F84E0}" destId="{B11EFDE6-F464-4F68-AB28-5180579A0C96}" srcOrd="0" destOrd="0" presId="urn:microsoft.com/office/officeart/2005/8/layout/radial3"/>
    <dgm:cxn modelId="{38E16CC2-BEB1-4B8A-869D-9272A150BC49}" type="presParOf" srcId="{08E6E95F-5783-4FFE-BA84-619215882B7E}" destId="{14517082-C052-4144-BF52-DB0D0A1B9A26}" srcOrd="0" destOrd="0" presId="urn:microsoft.com/office/officeart/2005/8/layout/radial3"/>
    <dgm:cxn modelId="{5442E2A8-2B85-4C08-BD5A-D00C4FDAC686}" type="presParOf" srcId="{14517082-C052-4144-BF52-DB0D0A1B9A26}" destId="{48AD3E46-B131-4619-8370-1E5D07192879}" srcOrd="0" destOrd="0" presId="urn:microsoft.com/office/officeart/2005/8/layout/radial3"/>
    <dgm:cxn modelId="{7E4A6B20-7CDA-45FD-A51C-95F5CB196F06}" type="presParOf" srcId="{14517082-C052-4144-BF52-DB0D0A1B9A26}" destId="{B11EFDE6-F464-4F68-AB28-5180579A0C96}" srcOrd="1" destOrd="0" presId="urn:microsoft.com/office/officeart/2005/8/layout/radial3"/>
    <dgm:cxn modelId="{13B847E1-97B6-407A-9F42-C8412BEF0190}" type="presParOf" srcId="{14517082-C052-4144-BF52-DB0D0A1B9A26}" destId="{29E3E490-BEC3-404E-B0B8-D753237EB7C6}" srcOrd="2" destOrd="0" presId="urn:microsoft.com/office/officeart/2005/8/layout/radial3"/>
    <dgm:cxn modelId="{F5E5731F-351C-4225-9DAB-BF8C6578B39A}" type="presParOf" srcId="{14517082-C052-4144-BF52-DB0D0A1B9A26}" destId="{3FA2A754-CAC2-4AAA-9AFF-02E6A693B27C}" srcOrd="3" destOrd="0" presId="urn:microsoft.com/office/officeart/2005/8/layout/radial3"/>
    <dgm:cxn modelId="{1454C276-958A-40CC-A6FD-28E57F5497B1}" type="presParOf" srcId="{14517082-C052-4144-BF52-DB0D0A1B9A26}" destId="{611B038F-B28F-417E-8493-7EC6F3C45E0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D3E46-B131-4619-8370-1E5D07192879}">
      <dsp:nvSpPr>
        <dsp:cNvPr id="0" name=""/>
        <dsp:cNvSpPr/>
      </dsp:nvSpPr>
      <dsp:spPr>
        <a:xfrm>
          <a:off x="3007991" y="1324740"/>
          <a:ext cx="2114916" cy="196200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Neurodiversity</a:t>
          </a:r>
          <a:endParaRPr lang="en-GB" sz="2400" b="1" kern="1200" dirty="0"/>
        </a:p>
      </dsp:txBody>
      <dsp:txXfrm>
        <a:off x="3317713" y="1612069"/>
        <a:ext cx="1495472" cy="1387344"/>
      </dsp:txXfrm>
    </dsp:sp>
    <dsp:sp modelId="{B11EFDE6-F464-4F68-AB28-5180579A0C96}">
      <dsp:nvSpPr>
        <dsp:cNvPr id="0" name=""/>
        <dsp:cNvSpPr/>
      </dsp:nvSpPr>
      <dsp:spPr>
        <a:xfrm>
          <a:off x="2678704" y="12816"/>
          <a:ext cx="2844704" cy="172070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Dyslexia</a:t>
          </a:r>
          <a:endParaRPr lang="en-GB" sz="2800" kern="1200" dirty="0"/>
        </a:p>
      </dsp:txBody>
      <dsp:txXfrm>
        <a:off x="3095301" y="264807"/>
        <a:ext cx="2011510" cy="1216723"/>
      </dsp:txXfrm>
    </dsp:sp>
    <dsp:sp modelId="{29E3E490-BEC3-404E-B0B8-D753237EB7C6}">
      <dsp:nvSpPr>
        <dsp:cNvPr id="0" name=""/>
        <dsp:cNvSpPr/>
      </dsp:nvSpPr>
      <dsp:spPr>
        <a:xfrm>
          <a:off x="4834885" y="1108718"/>
          <a:ext cx="2332890" cy="239404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AD(H)D</a:t>
          </a:r>
          <a:endParaRPr lang="en-GB" sz="2800" kern="1200" dirty="0"/>
        </a:p>
      </dsp:txBody>
      <dsp:txXfrm>
        <a:off x="5176529" y="1459318"/>
        <a:ext cx="1649602" cy="1692845"/>
      </dsp:txXfrm>
    </dsp:sp>
    <dsp:sp modelId="{3FA2A754-CAC2-4AAA-9AFF-02E6A693B27C}">
      <dsp:nvSpPr>
        <dsp:cNvPr id="0" name=""/>
        <dsp:cNvSpPr/>
      </dsp:nvSpPr>
      <dsp:spPr>
        <a:xfrm>
          <a:off x="2746650" y="2836905"/>
          <a:ext cx="2983422" cy="154966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ASC</a:t>
          </a:r>
          <a:endParaRPr lang="en-GB" sz="2800" kern="1200" dirty="0"/>
        </a:p>
      </dsp:txBody>
      <dsp:txXfrm>
        <a:off x="3183562" y="3063848"/>
        <a:ext cx="2109598" cy="1095779"/>
      </dsp:txXfrm>
    </dsp:sp>
    <dsp:sp modelId="{611B038F-B28F-417E-8493-7EC6F3C45E07}">
      <dsp:nvSpPr>
        <dsp:cNvPr id="0" name=""/>
        <dsp:cNvSpPr/>
      </dsp:nvSpPr>
      <dsp:spPr>
        <a:xfrm>
          <a:off x="1162469" y="1180732"/>
          <a:ext cx="2135489" cy="2250018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Dyspraxia</a:t>
          </a:r>
          <a:endParaRPr lang="en-GB" sz="2800" kern="1200" dirty="0"/>
        </a:p>
      </dsp:txBody>
      <dsp:txXfrm>
        <a:off x="1475204" y="1510240"/>
        <a:ext cx="1510019" cy="159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0FF01-0BFB-4613-8B5B-37B423BF2CCD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70C6C-4279-495B-925D-000EF037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37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08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9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23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15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69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19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68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46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09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51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57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DF80B-1DA8-4542-944E-0339FD21E93E}" type="datetimeFigureOut">
              <a:rPr lang="en-GB" smtClean="0"/>
              <a:t>23/02/2019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AA441-108D-43DC-84B7-DBC62D258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earningwithadifference17@gmail.com" TargetMode="External"/><Relationship Id="rId2" Type="http://schemas.openxmlformats.org/officeDocument/2006/relationships/hyperlink" Target="mailto:ruth.arrowsmithcrook@intogloba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Neurodiversity and 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EAP and beyond..</a:t>
            </a:r>
          </a:p>
          <a:p>
            <a:r>
              <a:rPr lang="en-GB" dirty="0" smtClean="0"/>
              <a:t>Ruth Arrowsmith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3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Wider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Exams – ‘reasonable adjustments’</a:t>
            </a:r>
          </a:p>
          <a:p>
            <a:r>
              <a:rPr lang="en-GB" dirty="0" smtClean="0"/>
              <a:t>Learning Support provision</a:t>
            </a:r>
          </a:p>
          <a:p>
            <a:r>
              <a:rPr lang="en-GB" dirty="0" smtClean="0"/>
              <a:t>The role of culture and stigma</a:t>
            </a:r>
          </a:p>
          <a:p>
            <a:r>
              <a:rPr lang="en-GB" dirty="0" smtClean="0"/>
              <a:t>The challenge of identification</a:t>
            </a:r>
          </a:p>
          <a:p>
            <a:r>
              <a:rPr lang="en-GB" dirty="0" err="1" smtClean="0"/>
              <a:t>Coursebooks</a:t>
            </a:r>
            <a:r>
              <a:rPr lang="en-GB" dirty="0" smtClean="0"/>
              <a:t> and exam rubric</a:t>
            </a:r>
          </a:p>
          <a:p>
            <a:r>
              <a:rPr lang="en-GB" dirty="0" smtClean="0"/>
              <a:t>Lack of awareness and understanding</a:t>
            </a:r>
          </a:p>
          <a:p>
            <a:r>
              <a:rPr lang="en-GB" dirty="0" smtClean="0"/>
              <a:t>Teacher training</a:t>
            </a:r>
          </a:p>
          <a:p>
            <a:r>
              <a:rPr lang="en-GB" dirty="0" smtClean="0"/>
              <a:t>Mental health and related conditions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77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might you do differently?</a:t>
            </a:r>
          </a:p>
          <a:p>
            <a:r>
              <a:rPr lang="en-GB" dirty="0" smtClean="0"/>
              <a:t>What is within your power to change and what isn’t?</a:t>
            </a:r>
          </a:p>
          <a:p>
            <a:r>
              <a:rPr lang="en-GB" dirty="0" smtClean="0"/>
              <a:t>What could you share with colleagues / managers / subject teachers?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879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we actually testing?</a:t>
            </a:r>
          </a:p>
          <a:p>
            <a:r>
              <a:rPr lang="en-GB" dirty="0" smtClean="0"/>
              <a:t>How do we balance inclusivity with assessment requirements?</a:t>
            </a:r>
          </a:p>
          <a:p>
            <a:r>
              <a:rPr lang="en-GB" dirty="0" smtClean="0"/>
              <a:t>Are we unintentionally putting up barriers for some students?</a:t>
            </a:r>
          </a:p>
          <a:p>
            <a:r>
              <a:rPr lang="en-GB" dirty="0" smtClean="0"/>
              <a:t>Are we allowing our neuro-diverse students to shine?</a:t>
            </a:r>
          </a:p>
          <a:p>
            <a:r>
              <a:rPr lang="en-GB" dirty="0" smtClean="0"/>
              <a:t>How can we ensure an equal footing?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195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British Dyslexia Foundation</a:t>
            </a:r>
          </a:p>
          <a:p>
            <a:r>
              <a:rPr lang="en-GB" dirty="0" smtClean="0"/>
              <a:t>Dyspraxia Foundation</a:t>
            </a:r>
          </a:p>
          <a:p>
            <a:r>
              <a:rPr lang="en-GB" dirty="0" smtClean="0"/>
              <a:t>National Autistic Society</a:t>
            </a:r>
          </a:p>
          <a:p>
            <a:r>
              <a:rPr lang="en-GB" dirty="0" smtClean="0"/>
              <a:t>ADHD Foundation</a:t>
            </a:r>
          </a:p>
          <a:p>
            <a:r>
              <a:rPr lang="en-GB" dirty="0" smtClean="0"/>
              <a:t>ELT Well – Anne Margaret Smith</a:t>
            </a:r>
          </a:p>
          <a:p>
            <a:r>
              <a:rPr lang="en-GB" i="1" dirty="0" smtClean="0"/>
              <a:t>‘Teaching Languages to Students With Specific Learning Differences</a:t>
            </a:r>
            <a:r>
              <a:rPr lang="en-GB" dirty="0" smtClean="0"/>
              <a:t>’ </a:t>
            </a:r>
            <a:r>
              <a:rPr lang="en-GB" dirty="0" err="1" smtClean="0"/>
              <a:t>Judit</a:t>
            </a:r>
            <a:r>
              <a:rPr lang="en-GB" dirty="0" smtClean="0"/>
              <a:t> </a:t>
            </a:r>
            <a:r>
              <a:rPr lang="en-GB" dirty="0" err="1" smtClean="0"/>
              <a:t>Kormos</a:t>
            </a:r>
            <a:r>
              <a:rPr lang="en-GB" dirty="0" smtClean="0"/>
              <a:t> and Anne Margaret Smith</a:t>
            </a:r>
          </a:p>
          <a:p>
            <a:r>
              <a:rPr lang="en-GB" i="1" dirty="0" smtClean="0"/>
              <a:t>‘Understanding Working Memory’ </a:t>
            </a:r>
            <a:r>
              <a:rPr lang="en-GB" dirty="0" err="1" smtClean="0"/>
              <a:t>Alloway</a:t>
            </a:r>
            <a:r>
              <a:rPr lang="en-GB" dirty="0" smtClean="0"/>
              <a:t> and </a:t>
            </a:r>
            <a:r>
              <a:rPr lang="en-GB" dirty="0" err="1" smtClean="0"/>
              <a:t>Alloway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290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Training and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r</a:t>
            </a:r>
            <a:r>
              <a:rPr lang="en-GB" dirty="0" smtClean="0">
                <a:hlinkClick r:id="rId2"/>
              </a:rPr>
              <a:t>uth.arrowsmithcrook@intoglobal.com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learningwithadifference17@gmail.com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FB Learning With A Difference @</a:t>
            </a:r>
            <a:r>
              <a:rPr lang="en-GB" dirty="0" err="1" smtClean="0"/>
              <a:t>learnwithadifference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63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Overview of what we mean by neurodiversity and Learning Differences and how they could affect learning/EAP</a:t>
            </a:r>
          </a:p>
          <a:p>
            <a:r>
              <a:rPr lang="en-GB" dirty="0" smtClean="0"/>
              <a:t>Look at  common EAP assessment tasks and the challenges they might pose.</a:t>
            </a:r>
          </a:p>
          <a:p>
            <a:r>
              <a:rPr lang="en-GB" dirty="0" smtClean="0"/>
              <a:t>Look at adjustments that could be made to support neuro-diverse students</a:t>
            </a:r>
          </a:p>
          <a:p>
            <a:r>
              <a:rPr lang="en-GB" dirty="0" smtClean="0"/>
              <a:t>Reflect on your own practice and workplace in terms of inclusivity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6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Neurodiversity?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8016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961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Where on the diagram would you put the following?</a:t>
            </a:r>
          </a:p>
          <a:p>
            <a:r>
              <a:rPr lang="en-GB" dirty="0" smtClean="0"/>
              <a:t>Planning and organising, time management</a:t>
            </a:r>
          </a:p>
          <a:p>
            <a:r>
              <a:rPr lang="en-GB" dirty="0" smtClean="0"/>
              <a:t>Sensory issues</a:t>
            </a:r>
          </a:p>
          <a:p>
            <a:r>
              <a:rPr lang="en-GB" dirty="0" smtClean="0"/>
              <a:t>Anxiety</a:t>
            </a:r>
          </a:p>
          <a:p>
            <a:r>
              <a:rPr lang="en-GB" dirty="0" smtClean="0"/>
              <a:t>Social issues</a:t>
            </a:r>
          </a:p>
          <a:p>
            <a:r>
              <a:rPr lang="en-GB" dirty="0" smtClean="0"/>
              <a:t>Working memory issues</a:t>
            </a:r>
          </a:p>
          <a:p>
            <a:r>
              <a:rPr lang="en-GB" dirty="0" smtClean="0"/>
              <a:t>Processing differences and difficulties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1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might we see it in the classroom?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Executive functioning</a:t>
            </a:r>
          </a:p>
          <a:p>
            <a:r>
              <a:rPr lang="en-GB" dirty="0" smtClean="0"/>
              <a:t>Anxiety (this is not always obvious)</a:t>
            </a:r>
          </a:p>
          <a:p>
            <a:r>
              <a:rPr lang="en-GB" dirty="0" smtClean="0"/>
              <a:t>Working memory (how might students ‘cover up’?)</a:t>
            </a:r>
          </a:p>
          <a:p>
            <a:r>
              <a:rPr lang="en-GB" dirty="0" smtClean="0"/>
              <a:t>Sensory issues</a:t>
            </a:r>
          </a:p>
          <a:p>
            <a:r>
              <a:rPr lang="en-GB" dirty="0" smtClean="0"/>
              <a:t>Processing issues</a:t>
            </a:r>
          </a:p>
          <a:p>
            <a:r>
              <a:rPr lang="en-GB" dirty="0" smtClean="0"/>
              <a:t>Social / communication</a:t>
            </a:r>
          </a:p>
          <a:p>
            <a:endParaRPr lang="en-GB" dirty="0"/>
          </a:p>
          <a:p>
            <a:r>
              <a:rPr lang="en-GB" dirty="0" smtClean="0"/>
              <a:t>So how does this translate to EAP and assessment???</a:t>
            </a:r>
          </a:p>
          <a:p>
            <a:r>
              <a:rPr lang="en-GB" dirty="0" smtClean="0"/>
              <a:t>What value judgements are attached to differences and difficulties in these areas??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8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extra issues does this present for international students??</a:t>
            </a:r>
          </a:p>
          <a:p>
            <a:r>
              <a:rPr lang="en-GB" dirty="0" smtClean="0"/>
              <a:t>Language, culture, living away from home, anxiety, pressure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How did you feel??</a:t>
            </a:r>
          </a:p>
          <a:p>
            <a:r>
              <a:rPr lang="en-GB" dirty="0" smtClean="0"/>
              <a:t>What are the problems with the spelling game?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8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challenges with assessment?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Discuss the common EAP tasks and the challenges they might pose.</a:t>
            </a:r>
          </a:p>
          <a:p>
            <a:r>
              <a:rPr lang="en-GB" dirty="0" smtClean="0"/>
              <a:t>Draw your ideas if you want.</a:t>
            </a:r>
          </a:p>
          <a:p>
            <a:r>
              <a:rPr lang="en-GB" dirty="0" smtClean="0"/>
              <a:t>What other tasks might be a challenge?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88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Samples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Look at the EAP coursework tasks for Listening, Reading and Speaking</a:t>
            </a:r>
          </a:p>
          <a:p>
            <a:r>
              <a:rPr lang="en-GB" dirty="0" smtClean="0"/>
              <a:t>What challenges might they pose and how could you make them more accessible?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Think about the opening spelling task. Why isn’t it inclusive? How could you adjust it so it is?</a:t>
            </a:r>
          </a:p>
        </p:txBody>
      </p:sp>
    </p:spTree>
    <p:extLst>
      <p:ext uri="{BB962C8B-B14F-4D97-AF65-F5344CB8AC3E}">
        <p14:creationId xmlns:p14="http://schemas.microsoft.com/office/powerpoint/2010/main" val="49402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can we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Support executive functioning</a:t>
            </a:r>
          </a:p>
          <a:p>
            <a:r>
              <a:rPr lang="en-GB" dirty="0" smtClean="0"/>
              <a:t>Support working memory</a:t>
            </a:r>
          </a:p>
          <a:p>
            <a:r>
              <a:rPr lang="en-GB" dirty="0" smtClean="0"/>
              <a:t>Multi-sensory learning</a:t>
            </a:r>
          </a:p>
          <a:p>
            <a:r>
              <a:rPr lang="en-GB" dirty="0" smtClean="0"/>
              <a:t>Instructions / rubric</a:t>
            </a:r>
          </a:p>
          <a:p>
            <a:r>
              <a:rPr lang="en-GB" dirty="0" smtClean="0"/>
              <a:t>Over-learning and repetition</a:t>
            </a:r>
          </a:p>
          <a:p>
            <a:r>
              <a:rPr lang="en-GB" dirty="0" smtClean="0"/>
              <a:t>Visuals</a:t>
            </a:r>
          </a:p>
          <a:p>
            <a:r>
              <a:rPr lang="en-GB" dirty="0" smtClean="0"/>
              <a:t>Feedback</a:t>
            </a:r>
          </a:p>
          <a:p>
            <a:r>
              <a:rPr lang="en-GB" dirty="0" smtClean="0"/>
              <a:t>Build confidence and academic self-concept</a:t>
            </a:r>
          </a:p>
          <a:p>
            <a:r>
              <a:rPr lang="en-GB" dirty="0" smtClean="0"/>
              <a:t>Adapt materials</a:t>
            </a:r>
          </a:p>
          <a:p>
            <a:r>
              <a:rPr lang="en-GB" dirty="0" smtClean="0"/>
              <a:t>Spread awareness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836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eam + blue">
      <a:dk1>
        <a:srgbClr val="00359E"/>
      </a:dk1>
      <a:lt1>
        <a:srgbClr val="FFFFD9"/>
      </a:lt1>
      <a:dk2>
        <a:srgbClr val="004D86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479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Neurodiversity and Assessment</vt:lpstr>
      <vt:lpstr>Session Aims</vt:lpstr>
      <vt:lpstr>What is Neurodiversity?</vt:lpstr>
      <vt:lpstr>Task</vt:lpstr>
      <vt:lpstr>How might we see it in the classroom?</vt:lpstr>
      <vt:lpstr>Simulation</vt:lpstr>
      <vt:lpstr>What are the challenges with assessment?</vt:lpstr>
      <vt:lpstr>Some Samples</vt:lpstr>
      <vt:lpstr>So what can we do?</vt:lpstr>
      <vt:lpstr>Wider Issues</vt:lpstr>
      <vt:lpstr>Reflection</vt:lpstr>
      <vt:lpstr>Final Questions</vt:lpstr>
      <vt:lpstr>Further Information</vt:lpstr>
      <vt:lpstr>Further Training and Support</vt:lpstr>
    </vt:vector>
  </TitlesOfParts>
  <Company>INTO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 Scaresbrook</dc:creator>
  <cp:lastModifiedBy>UoBConf29120</cp:lastModifiedBy>
  <cp:revision>35</cp:revision>
  <cp:lastPrinted>2019-02-21T15:09:23Z</cp:lastPrinted>
  <dcterms:created xsi:type="dcterms:W3CDTF">2015-02-17T08:40:04Z</dcterms:created>
  <dcterms:modified xsi:type="dcterms:W3CDTF">2019-02-23T11:21:52Z</dcterms:modified>
</cp:coreProperties>
</file>