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8"/>
  </p:handoutMasterIdLst>
  <p:sldIdLst>
    <p:sldId id="256" r:id="rId2"/>
    <p:sldId id="261" r:id="rId3"/>
    <p:sldId id="263" r:id="rId4"/>
    <p:sldId id="275" r:id="rId5"/>
    <p:sldId id="264" r:id="rId6"/>
    <p:sldId id="265" r:id="rId7"/>
    <p:sldId id="266" r:id="rId8"/>
    <p:sldId id="274" r:id="rId9"/>
    <p:sldId id="267" r:id="rId10"/>
    <p:sldId id="272" r:id="rId11"/>
    <p:sldId id="270" r:id="rId12"/>
    <p:sldId id="273" r:id="rId13"/>
    <p:sldId id="271" r:id="rId14"/>
    <p:sldId id="268" r:id="rId15"/>
    <p:sldId id="269" r:id="rId16"/>
    <p:sldId id="260" r:id="rId17"/>
  </p:sldIdLst>
  <p:sldSz cx="9144000" cy="6858000" type="screen4x3"/>
  <p:notesSz cx="6797675" cy="9926638"/>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5E0C54-3938-4BCD-BA67-98DAE6E01167}">
          <p14:sldIdLst>
            <p14:sldId id="256"/>
            <p14:sldId id="261"/>
            <p14:sldId id="263"/>
            <p14:sldId id="275"/>
            <p14:sldId id="264"/>
            <p14:sldId id="265"/>
            <p14:sldId id="266"/>
            <p14:sldId id="274"/>
            <p14:sldId id="267"/>
            <p14:sldId id="272"/>
            <p14:sldId id="270"/>
            <p14:sldId id="273"/>
            <p14:sldId id="271"/>
            <p14:sldId id="268"/>
            <p14:sldId id="269"/>
            <p14:sldId id="26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421F6C"/>
    <a:srgbClr val="2803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41"/>
  </p:normalViewPr>
  <p:slideViewPr>
    <p:cSldViewPr snapToGrid="0" snapToObjects="1">
      <p:cViewPr varScale="1">
        <p:scale>
          <a:sx n="67" d="100"/>
          <a:sy n="67" d="100"/>
        </p:scale>
        <p:origin x="-1206" y="-9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notesViewPr>
    <p:cSldViewPr snapToGrid="0" snapToObjects="1">
      <p:cViewPr varScale="1">
        <p:scale>
          <a:sx n="89" d="100"/>
          <a:sy n="89" d="100"/>
        </p:scale>
        <p:origin x="-384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ws8.lboro.ac.uk\SSC-IFP\2018-19\EXAMS%20AND%20COURSEWORK\SEM%201\WRITING\Portfolio\SFeedback\PF%20Student%20Feedback.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ws8.lboro.ac.uk\SSC-IFP\2018-19\EXAMS%20AND%20COURSEWORK\SEM%201\WRITING\Portfolio\SFeedback\PF%20Student%20Feedback.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ws8.lboro.ac.uk\SSC-IFP\2018-19\EXAMS%20AND%20COURSEWORK\SEM%201\WRITING\Portfolio\SFeedback\PF%20Student%20Feedback.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ws8.lboro.ac.uk\SSC-IFP\2018-19\EXAMS%20AND%20COURSEWORK\SEM%201\WRITING\Portfolio\SFeedback\PF%20Student%20Feedback.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ws8.lboro.ac.uk\SSC-IFP\2018-19\EXAMS%20AND%20COURSEWORK\SEM%201\WRITING\Portfolio\SFeedback\PF%20Student%20Feedback.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ws8.lboro.ac.uk\SSC-IFP\2018-19\EXAMS%20AND%20COURSEWORK\SEM%201\WRITING\Portfolio\SFeedback\PF%20Student%20Feedb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GB" dirty="0">
                <a:solidFill>
                  <a:srgbClr val="330066"/>
                </a:solidFill>
              </a:rPr>
              <a:t>Did writing the four reflections help you to improve your writing skills?</a:t>
            </a:r>
          </a:p>
        </c:rich>
      </c:tx>
      <c:layout>
        <c:manualLayout>
          <c:xMode val="edge"/>
          <c:yMode val="edge"/>
          <c:x val="0.14392978395005701"/>
          <c:y val="0"/>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8C9F-4E8D-87B3-50626C0F753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3-8C9F-4E8D-87B3-50626C0F753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5-8C9F-4E8D-87B3-50626C0F7531}"/>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dLbl>
            <c:spPr>
              <a:solidFill>
                <a:srgbClr val="FFFFFF">
                  <a:alpha val="90000"/>
                </a:srgbClr>
              </a:solidFill>
              <a:ln w="12700" cap="flat" cmpd="sng" algn="ctr">
                <a:solidFill>
                  <a:srgbClr val="6F3092"/>
                </a:solidFill>
                <a:round/>
              </a:ln>
              <a:effectLst>
                <a:outerShdw blurRad="50800" dist="38100" dir="2700000" algn="tl" rotWithShape="0">
                  <a:srgbClr val="6F3092">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Analysis!$B$18:$B$20</c:f>
              <c:strCache>
                <c:ptCount val="3"/>
                <c:pt idx="0">
                  <c:v>Y</c:v>
                </c:pt>
                <c:pt idx="1">
                  <c:v>N</c:v>
                </c:pt>
                <c:pt idx="2">
                  <c:v>Y/N</c:v>
                </c:pt>
              </c:strCache>
            </c:strRef>
          </c:cat>
          <c:val>
            <c:numRef>
              <c:f>Analysis!$C$18:$C$20</c:f>
              <c:numCache>
                <c:formatCode>General</c:formatCode>
                <c:ptCount val="3"/>
                <c:pt idx="0">
                  <c:v>8</c:v>
                </c:pt>
                <c:pt idx="1">
                  <c:v>2</c:v>
                </c:pt>
                <c:pt idx="2">
                  <c:v>1</c:v>
                </c:pt>
              </c:numCache>
            </c:numRef>
          </c:val>
          <c:extLst xmlns:c16r2="http://schemas.microsoft.com/office/drawing/2015/06/chart">
            <c:ext xmlns:c16="http://schemas.microsoft.com/office/drawing/2014/chart" uri="{C3380CC4-5D6E-409C-BE32-E72D297353CC}">
              <c16:uniqueId val="{00000006-8C9F-4E8D-87B3-50626C0F753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GB" dirty="0">
                <a:solidFill>
                  <a:srgbClr val="330066"/>
                </a:solidFill>
              </a:rPr>
              <a:t>Did the feedback help you to improve your reflective writing skills?</a:t>
            </a:r>
          </a:p>
        </c:rich>
      </c:tx>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D36E-4A92-911C-B578477E70CF}"/>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3-D36E-4A92-911C-B578477E70CF}"/>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5-D36E-4A92-911C-B578477E70CF}"/>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dLbl>
            <c:spPr>
              <a:solidFill>
                <a:srgbClr val="FFFFFF">
                  <a:alpha val="90000"/>
                </a:srgbClr>
              </a:solidFill>
              <a:ln w="12700" cap="flat" cmpd="sng" algn="ctr">
                <a:solidFill>
                  <a:srgbClr val="6F3092"/>
                </a:solidFill>
                <a:round/>
              </a:ln>
              <a:effectLst>
                <a:outerShdw blurRad="50800" dist="38100" dir="2700000" algn="tl" rotWithShape="0">
                  <a:srgbClr val="6F3092">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Analysis!$D$18:$D$20</c:f>
              <c:strCache>
                <c:ptCount val="3"/>
                <c:pt idx="0">
                  <c:v>Y</c:v>
                </c:pt>
                <c:pt idx="1">
                  <c:v>N</c:v>
                </c:pt>
                <c:pt idx="2">
                  <c:v>Y/N</c:v>
                </c:pt>
              </c:strCache>
            </c:strRef>
          </c:cat>
          <c:val>
            <c:numRef>
              <c:f>Analysis!$E$18:$E$20</c:f>
              <c:numCache>
                <c:formatCode>General</c:formatCode>
                <c:ptCount val="3"/>
                <c:pt idx="0">
                  <c:v>9</c:v>
                </c:pt>
                <c:pt idx="1">
                  <c:v>1</c:v>
                </c:pt>
                <c:pt idx="2">
                  <c:v>1</c:v>
                </c:pt>
              </c:numCache>
            </c:numRef>
          </c:val>
          <c:extLst xmlns:c16r2="http://schemas.microsoft.com/office/drawing/2015/06/chart">
            <c:ext xmlns:c16="http://schemas.microsoft.com/office/drawing/2014/chart" uri="{C3380CC4-5D6E-409C-BE32-E72D297353CC}">
              <c16:uniqueId val="{00000006-D36E-4A92-911C-B578477E70CF}"/>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Which statements describe your feelings as a result of completing the</a:t>
            </a:r>
          </a:p>
          <a:p>
            <a:pPr>
              <a:defRPr sz="2128" b="1" i="0" u="none" strike="noStrike" kern="1200" baseline="0">
                <a:solidFill>
                  <a:schemeClr val="tx2"/>
                </a:solidFill>
                <a:latin typeface="+mn-lt"/>
                <a:ea typeface="+mn-ea"/>
                <a:cs typeface="+mn-cs"/>
              </a:defRPr>
            </a:pPr>
            <a:r>
              <a:rPr lang="en-GB"/>
              <a:t>reflective writing tasks?</a:t>
            </a:r>
          </a:p>
        </c:rich>
      </c:tx>
      <c:layout>
        <c:manualLayout>
          <c:xMode val="edge"/>
          <c:yMode val="edge"/>
          <c:x val="0.12933042212518195"/>
          <c:y val="1.7513134851138354E-2"/>
        </c:manualLayout>
      </c:layout>
      <c:overlay val="0"/>
      <c:spPr>
        <a:noFill/>
        <a:ln>
          <a:noFill/>
        </a:ln>
        <a:effectLst/>
      </c:spPr>
    </c:title>
    <c:autoTitleDeleted val="0"/>
    <c:plotArea>
      <c:layout>
        <c:manualLayout>
          <c:layoutTarget val="inner"/>
          <c:xMode val="edge"/>
          <c:yMode val="edge"/>
          <c:x val="0.47957455099771917"/>
          <c:y val="0.25372165607144992"/>
          <c:w val="0.4862597279051909"/>
          <c:h val="0.68148480126499078"/>
        </c:manualLayout>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'[PF Student Feedback.xlsx]Analysis'!$G$17:$N$17</c:f>
              <c:strCache>
                <c:ptCount val="8"/>
                <c:pt idx="0">
                  <c:v>I learned a lot about myself as a learner from the reflective writing tasks</c:v>
                </c:pt>
                <c:pt idx="1">
                  <c:v>I hate reflective writing.</c:v>
                </c:pt>
                <c:pt idx="2">
                  <c:v>I learned from the feedback.</c:v>
                </c:pt>
                <c:pt idx="3">
                  <c:v>I improved my language and study skills as a result of the reflective writing tasks.</c:v>
                </c:pt>
                <c:pt idx="4">
                  <c:v>This was not a good use of my study time .</c:v>
                </c:pt>
                <c:pt idx="5">
                  <c:v>The feedback made me feel less confident.</c:v>
                </c:pt>
                <c:pt idx="6">
                  <c:v>I enjoyed thinking about my learning in this way.</c:v>
                </c:pt>
                <c:pt idx="7">
                  <c:v>I now feel better able to plan my independent study.</c:v>
                </c:pt>
              </c:strCache>
            </c:strRef>
          </c:cat>
          <c:val>
            <c:numRef>
              <c:f>'[PF Student Feedback.xlsx]Analysis'!$G$18:$N$18</c:f>
              <c:numCache>
                <c:formatCode>0%</c:formatCode>
                <c:ptCount val="8"/>
                <c:pt idx="0">
                  <c:v>0.27272727272727271</c:v>
                </c:pt>
                <c:pt idx="1">
                  <c:v>9.0909090909090912E-2</c:v>
                </c:pt>
                <c:pt idx="2">
                  <c:v>0.72727272727272729</c:v>
                </c:pt>
                <c:pt idx="3">
                  <c:v>0.72727272727272729</c:v>
                </c:pt>
                <c:pt idx="4">
                  <c:v>0.18181818181818182</c:v>
                </c:pt>
                <c:pt idx="5">
                  <c:v>0.27272727272727271</c:v>
                </c:pt>
                <c:pt idx="6">
                  <c:v>0.36363636363636365</c:v>
                </c:pt>
                <c:pt idx="7">
                  <c:v>0.36363636363636365</c:v>
                </c:pt>
              </c:numCache>
            </c:numRef>
          </c:val>
          <c:extLst xmlns:c16r2="http://schemas.microsoft.com/office/drawing/2015/06/chart">
            <c:ext xmlns:c16="http://schemas.microsoft.com/office/drawing/2014/chart" uri="{C3380CC4-5D6E-409C-BE32-E72D297353CC}">
              <c16:uniqueId val="{00000000-B63C-43DE-ADD0-DEA120AA1BA4}"/>
            </c:ext>
          </c:extLst>
        </c:ser>
        <c:dLbls>
          <c:dLblPos val="inEnd"/>
          <c:showLegendKey val="0"/>
          <c:showVal val="1"/>
          <c:showCatName val="0"/>
          <c:showSerName val="0"/>
          <c:showPercent val="0"/>
          <c:showBubbleSize val="0"/>
        </c:dLbls>
        <c:gapWidth val="100"/>
        <c:axId val="49807744"/>
        <c:axId val="49810432"/>
      </c:barChart>
      <c:catAx>
        <c:axId val="498077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810432"/>
        <c:crosses val="autoZero"/>
        <c:auto val="1"/>
        <c:lblAlgn val="ctr"/>
        <c:lblOffset val="100"/>
        <c:noMultiLvlLbl val="0"/>
      </c:catAx>
      <c:valAx>
        <c:axId val="4981043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807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Annotated Bibliography: Did the task help you to improve any of the following skills?</a:t>
            </a:r>
          </a:p>
        </c:rich>
      </c:tx>
      <c:layout>
        <c:manualLayout>
          <c:xMode val="edge"/>
          <c:yMode val="edge"/>
          <c:x val="0.10885143957259148"/>
          <c:y val="4.9701789264413522E-2"/>
        </c:manualLayout>
      </c:layout>
      <c:overlay val="0"/>
      <c:spPr>
        <a:noFill/>
        <a:ln>
          <a:noFill/>
        </a:ln>
        <a:effectLst/>
      </c:spPr>
    </c:title>
    <c:autoTitleDeleted val="0"/>
    <c:plotArea>
      <c:layout/>
      <c:barChart>
        <c:barDir val="bar"/>
        <c:grouping val="stack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Analysis!$Y$15:$AC$15</c:f>
              <c:strCache>
                <c:ptCount val="5"/>
                <c:pt idx="0">
                  <c:v>Research skills</c:v>
                </c:pt>
                <c:pt idx="1">
                  <c:v>Understanding what makes a source reliable</c:v>
                </c:pt>
                <c:pt idx="2">
                  <c:v>Writing a full reference</c:v>
                </c:pt>
                <c:pt idx="3">
                  <c:v>Describing the content of source</c:v>
                </c:pt>
                <c:pt idx="4">
                  <c:v>Thinking about why a source is useful</c:v>
                </c:pt>
              </c:strCache>
            </c:strRef>
          </c:cat>
          <c:val>
            <c:numRef>
              <c:f>Analysis!$Y$16:$AC$16</c:f>
              <c:numCache>
                <c:formatCode>0%</c:formatCode>
                <c:ptCount val="5"/>
                <c:pt idx="0">
                  <c:v>0.72727272727272729</c:v>
                </c:pt>
                <c:pt idx="1">
                  <c:v>0.63636363636363635</c:v>
                </c:pt>
                <c:pt idx="2">
                  <c:v>0.63636363636363635</c:v>
                </c:pt>
                <c:pt idx="3">
                  <c:v>0.72727272727272729</c:v>
                </c:pt>
                <c:pt idx="4">
                  <c:v>0.36363636363636365</c:v>
                </c:pt>
              </c:numCache>
            </c:numRef>
          </c:val>
          <c:extLst xmlns:c16r2="http://schemas.microsoft.com/office/drawing/2015/06/chart">
            <c:ext xmlns:c16="http://schemas.microsoft.com/office/drawing/2014/chart" uri="{C3380CC4-5D6E-409C-BE32-E72D297353CC}">
              <c16:uniqueId val="{00000000-D1FF-4685-A7FC-32C9083F9CD3}"/>
            </c:ext>
          </c:extLst>
        </c:ser>
        <c:dLbls>
          <c:dLblPos val="ctr"/>
          <c:showLegendKey val="0"/>
          <c:showVal val="1"/>
          <c:showCatName val="0"/>
          <c:showSerName val="0"/>
          <c:showPercent val="0"/>
          <c:showBubbleSize val="0"/>
        </c:dLbls>
        <c:gapWidth val="150"/>
        <c:overlap val="100"/>
        <c:axId val="49823104"/>
        <c:axId val="49858816"/>
      </c:barChart>
      <c:catAx>
        <c:axId val="498231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858816"/>
        <c:crosses val="autoZero"/>
        <c:auto val="1"/>
        <c:lblAlgn val="ctr"/>
        <c:lblOffset val="100"/>
        <c:noMultiLvlLbl val="0"/>
      </c:catAx>
      <c:valAx>
        <c:axId val="49858816"/>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823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Which skills did the Essay Plan task help you to improve?</a:t>
            </a:r>
          </a:p>
        </c:rich>
      </c:tx>
      <c:overlay val="0"/>
      <c:spPr>
        <a:noFill/>
        <a:ln>
          <a:noFill/>
        </a:ln>
        <a:effectLst/>
      </c:spPr>
    </c:title>
    <c:autoTitleDeleted val="0"/>
    <c:plotArea>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Analysis!$V$17:$V$20</c:f>
              <c:strCache>
                <c:ptCount val="4"/>
                <c:pt idx="0">
                  <c:v>Organising my main ideas</c:v>
                </c:pt>
                <c:pt idx="1">
                  <c:v>Structuring my paragraphs</c:v>
                </c:pt>
                <c:pt idx="2">
                  <c:v>Paraphrasing</c:v>
                </c:pt>
                <c:pt idx="3">
                  <c:v>Referencing sources</c:v>
                </c:pt>
              </c:strCache>
            </c:strRef>
          </c:cat>
          <c:val>
            <c:numRef>
              <c:f>Analysis!$W$17:$W$20</c:f>
              <c:numCache>
                <c:formatCode>0%</c:formatCode>
                <c:ptCount val="4"/>
                <c:pt idx="0">
                  <c:v>0.63636363636363635</c:v>
                </c:pt>
                <c:pt idx="1">
                  <c:v>0.45454545454545453</c:v>
                </c:pt>
                <c:pt idx="2">
                  <c:v>0.54545454545454541</c:v>
                </c:pt>
                <c:pt idx="3">
                  <c:v>1</c:v>
                </c:pt>
              </c:numCache>
            </c:numRef>
          </c:val>
          <c:extLst xmlns:c16r2="http://schemas.microsoft.com/office/drawing/2015/06/chart">
            <c:ext xmlns:c16="http://schemas.microsoft.com/office/drawing/2014/chart" uri="{C3380CC4-5D6E-409C-BE32-E72D297353CC}">
              <c16:uniqueId val="{00000000-ED7B-4368-A3AE-AA22C85C93FD}"/>
            </c:ext>
          </c:extLst>
        </c:ser>
        <c:dLbls>
          <c:dLblPos val="inEnd"/>
          <c:showLegendKey val="0"/>
          <c:showVal val="1"/>
          <c:showCatName val="0"/>
          <c:showSerName val="0"/>
          <c:showPercent val="0"/>
          <c:showBubbleSize val="0"/>
        </c:dLbls>
        <c:gapWidth val="100"/>
        <c:axId val="49891968"/>
        <c:axId val="49903104"/>
      </c:barChart>
      <c:catAx>
        <c:axId val="4989196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903104"/>
        <c:crosses val="autoZero"/>
        <c:auto val="1"/>
        <c:lblAlgn val="ctr"/>
        <c:lblOffset val="100"/>
        <c:noMultiLvlLbl val="0"/>
      </c:catAx>
      <c:valAx>
        <c:axId val="4990310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891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GB" dirty="0">
                <a:solidFill>
                  <a:srgbClr val="421F6C"/>
                </a:solidFill>
              </a:rPr>
              <a:t>Are you likely to write a similar essay plan for future essays?</a:t>
            </a:r>
          </a:p>
        </c:rich>
      </c:tx>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7B82-4B1F-81F3-31842D14F25B}"/>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3-7B82-4B1F-81F3-31842D14F25B}"/>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5-7B82-4B1F-81F3-31842D14F25B}"/>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7-7B82-4B1F-81F3-31842D14F25B}"/>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dLbl>
            <c:spPr>
              <a:solidFill>
                <a:srgbClr val="FFFFFF">
                  <a:alpha val="90000"/>
                </a:srgbClr>
              </a:solidFill>
              <a:ln w="12700" cap="flat" cmpd="sng" algn="ctr">
                <a:solidFill>
                  <a:srgbClr val="6F3092"/>
                </a:solidFill>
                <a:round/>
              </a:ln>
              <a:effectLst>
                <a:outerShdw blurRad="50800" dist="38100" dir="2700000" algn="tl" rotWithShape="0">
                  <a:srgbClr val="6F3092">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Analysis!$Q$17:$Q$20</c:f>
              <c:strCache>
                <c:ptCount val="4"/>
                <c:pt idx="0">
                  <c:v>Definitely</c:v>
                </c:pt>
                <c:pt idx="1">
                  <c:v>Probably</c:v>
                </c:pt>
                <c:pt idx="2">
                  <c:v>Probably Not</c:v>
                </c:pt>
                <c:pt idx="3">
                  <c:v>Definitely Not</c:v>
                </c:pt>
              </c:strCache>
            </c:strRef>
          </c:cat>
          <c:val>
            <c:numRef>
              <c:f>Analysis!$R$17:$R$20</c:f>
              <c:numCache>
                <c:formatCode>General</c:formatCode>
                <c:ptCount val="4"/>
                <c:pt idx="0">
                  <c:v>7</c:v>
                </c:pt>
                <c:pt idx="1">
                  <c:v>4</c:v>
                </c:pt>
                <c:pt idx="2">
                  <c:v>0</c:v>
                </c:pt>
                <c:pt idx="3">
                  <c:v>0</c:v>
                </c:pt>
              </c:numCache>
            </c:numRef>
          </c:val>
          <c:extLst xmlns:c16r2="http://schemas.microsoft.com/office/drawing/2015/06/chart">
            <c:ext xmlns:c16="http://schemas.microsoft.com/office/drawing/2014/chart" uri="{C3380CC4-5D6E-409C-BE32-E72D297353CC}">
              <c16:uniqueId val="{00000008-7B82-4B1F-81F3-31842D14F25B}"/>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4777C37F-70CA-DA4B-9BF7-D3284F004EB6}" type="datetimeFigureOut">
              <a:rPr lang="en-US" smtClean="0"/>
              <a:t>2/23/2019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26A85354-1BB5-0D49-8EAE-C2125EAED337}" type="slidenum">
              <a:rPr lang="en-US" smtClean="0"/>
              <a:t>‹#›</a:t>
            </a:fld>
            <a:endParaRPr lang="en-US"/>
          </a:p>
        </p:txBody>
      </p:sp>
    </p:spTree>
    <p:extLst>
      <p:ext uri="{BB962C8B-B14F-4D97-AF65-F5344CB8AC3E}">
        <p14:creationId xmlns:p14="http://schemas.microsoft.com/office/powerpoint/2010/main" val="18021093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file://localhost/Users/paulatki/Desktop/2015%20LU%20Logos/PRINT/LU/png/For%20use%20on%20A4/LU_A4_WHITE.p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file://localhost/Users/paulatki/Desktop/2015%20LU%20Logos/PRINT/LU/png/For%20use%20on%20A4/LU_A4_WHITE.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Mod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157" y="3057699"/>
            <a:ext cx="8277728" cy="1807533"/>
          </a:xfrm>
        </p:spPr>
        <p:txBody>
          <a:bodyPr anchor="t"/>
          <a:lstStyle>
            <a:lvl1pPr algn="l">
              <a:lnSpc>
                <a:spcPct val="80000"/>
              </a:lnSpc>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1157" y="2002971"/>
            <a:ext cx="8277728" cy="1054728"/>
          </a:xfrm>
        </p:spPr>
        <p:txBody>
          <a:bodyPr anchor="b">
            <a:normAutofit/>
          </a:bodyPr>
          <a:lstStyle>
            <a:lvl1pPr marL="0" indent="0" algn="l">
              <a:lnSpc>
                <a:spcPct val="80000"/>
              </a:lnSpc>
              <a:buNone/>
              <a:defRPr sz="1800" spc="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5954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5985491"/>
            <a:ext cx="7772400" cy="362531"/>
          </a:xfrm>
        </p:spPr>
        <p:txBody>
          <a:bodyPr anchor="t">
            <a:normAutofit/>
          </a:bodyPr>
          <a:lstStyle>
            <a:lvl1pPr marL="0" indent="0" algn="ctr">
              <a:lnSpc>
                <a:spcPct val="80000"/>
              </a:lnSpc>
              <a:buNone/>
              <a:defRPr sz="2000" spc="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Inspiring Winners since 1909</a:t>
            </a:r>
          </a:p>
        </p:txBody>
      </p:sp>
      <p:sp>
        <p:nvSpPr>
          <p:cNvPr id="6" name="Text Placeholder 2"/>
          <p:cNvSpPr>
            <a:spLocks noGrp="1"/>
          </p:cNvSpPr>
          <p:nvPr>
            <p:ph type="body" idx="10" hasCustomPrompt="1"/>
          </p:nvPr>
        </p:nvSpPr>
        <p:spPr>
          <a:xfrm>
            <a:off x="722313" y="1502547"/>
            <a:ext cx="7772400" cy="2286443"/>
          </a:xfrm>
        </p:spPr>
        <p:txBody>
          <a:bodyPr anchor="t">
            <a:noAutofit/>
          </a:bodyPr>
          <a:lstStyle>
            <a:lvl1pPr marL="0" indent="0" algn="ctr">
              <a:lnSpc>
                <a:spcPct val="80000"/>
              </a:lnSpc>
              <a:buNone/>
              <a:defRPr sz="3600" b="1" spc="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Thank you!</a:t>
            </a:r>
          </a:p>
        </p:txBody>
      </p:sp>
      <p:pic>
        <p:nvPicPr>
          <p:cNvPr id="8" name="LU_A4_WHITE.png" descr="/Users/paulatki/Desktop/2015 LU Logos/PRINT/LU/png/For use on A4/LU_A4_WHITE.pn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3203445" y="4846973"/>
            <a:ext cx="2737110" cy="987554"/>
          </a:xfrm>
          <a:prstGeom prst="rect">
            <a:avLst/>
          </a:prstGeom>
        </p:spPr>
      </p:pic>
    </p:spTree>
    <p:extLst>
      <p:ext uri="{BB962C8B-B14F-4D97-AF65-F5344CB8AC3E}">
        <p14:creationId xmlns:p14="http://schemas.microsoft.com/office/powerpoint/2010/main" val="9811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rm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4552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5736"/>
            <a:ext cx="8229600" cy="812800"/>
          </a:xfrm>
          <a:ln>
            <a:noFill/>
          </a:ln>
        </p:spPr>
        <p:txBody>
          <a:bodyPr>
            <a:normAutofit/>
          </a:bodyPr>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28537"/>
            <a:ext cx="8229600" cy="5057275"/>
          </a:xfrm>
        </p:spPr>
        <p:txBody>
          <a:bodyPr/>
          <a:lstStyle>
            <a:lvl1pPr marL="342900" indent="-342900">
              <a:buClrTx/>
              <a:buFont typeface="Arial"/>
              <a:buChar char="•"/>
              <a:defRPr sz="2400">
                <a:solidFill>
                  <a:schemeClr val="tx2"/>
                </a:solidFill>
              </a:defRPr>
            </a:lvl1pPr>
            <a:lvl2pPr marL="742950" indent="-285750">
              <a:buClrTx/>
              <a:buFont typeface="Arial"/>
              <a:buChar char="•"/>
              <a:defRPr sz="2000">
                <a:solidFill>
                  <a:schemeClr val="tx2"/>
                </a:solidFill>
              </a:defRPr>
            </a:lvl2pPr>
            <a:lvl3pPr marL="1143000" indent="-228600">
              <a:buClrTx/>
              <a:buFont typeface="Arial"/>
              <a:buChar char="•"/>
              <a:defRPr sz="1800">
                <a:solidFill>
                  <a:schemeClr val="tx2"/>
                </a:solidFill>
              </a:defRPr>
            </a:lvl3pPr>
            <a:lvl4pPr marL="1600200" indent="-228600">
              <a:buClrTx/>
              <a:buFont typeface="Arial"/>
              <a:buChar char="•"/>
              <a:defRPr sz="1600">
                <a:solidFill>
                  <a:schemeClr val="tx2"/>
                </a:solidFill>
              </a:defRPr>
            </a:lvl4pPr>
            <a:lvl5pPr marL="2057400" indent="-228600">
              <a:buClrTx/>
              <a:buFont typeface="Arial"/>
              <a:buChar char="•"/>
              <a:defRPr sz="14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278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5736"/>
            <a:ext cx="8229600" cy="812800"/>
          </a:xfrm>
        </p:spPr>
        <p:txBody>
          <a:bodyPr>
            <a:normAutofit/>
          </a:bodyPr>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2" y="1728536"/>
            <a:ext cx="5766197" cy="5053264"/>
          </a:xfrm>
        </p:spPr>
        <p:txBody>
          <a:bodyPr/>
          <a:lstStyle>
            <a:lvl1pPr marL="342900" indent="-342900">
              <a:buClrTx/>
              <a:buFont typeface="Arial"/>
              <a:buChar char="•"/>
              <a:defRPr sz="2400">
                <a:solidFill>
                  <a:schemeClr val="tx2"/>
                </a:solidFill>
              </a:defRPr>
            </a:lvl1pPr>
            <a:lvl2pPr marL="742950" indent="-285750">
              <a:buClrTx/>
              <a:buFont typeface="Arial"/>
              <a:buChar char="•"/>
              <a:defRPr sz="2000">
                <a:solidFill>
                  <a:schemeClr val="tx2"/>
                </a:solidFill>
              </a:defRPr>
            </a:lvl2pPr>
            <a:lvl3pPr marL="1143000" indent="-228600">
              <a:buClrTx/>
              <a:buFont typeface="Arial"/>
              <a:buChar char="•"/>
              <a:defRPr sz="1800">
                <a:solidFill>
                  <a:schemeClr val="tx2"/>
                </a:solidFill>
              </a:defRPr>
            </a:lvl3pPr>
            <a:lvl4pPr marL="1600200" indent="-228600">
              <a:buClrTx/>
              <a:buFont typeface="Arial"/>
              <a:buChar char="•"/>
              <a:defRPr sz="1600">
                <a:solidFill>
                  <a:schemeClr val="tx2"/>
                </a:solidFill>
              </a:defRPr>
            </a:lvl4pPr>
            <a:lvl5pPr marL="2057400" indent="-228600">
              <a:buClrTx/>
              <a:buFont typeface="Arial"/>
              <a:buChar char="•"/>
              <a:defRPr sz="14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10"/>
          <p:cNvSpPr>
            <a:spLocks noGrp="1"/>
          </p:cNvSpPr>
          <p:nvPr>
            <p:ph sz="quarter" idx="12" hasCustomPrompt="1"/>
          </p:nvPr>
        </p:nvSpPr>
        <p:spPr>
          <a:xfrm>
            <a:off x="6301642" y="1728537"/>
            <a:ext cx="2385159" cy="2557056"/>
          </a:xfrm>
        </p:spPr>
        <p:txBody>
          <a:bodyPr anchor="ctr">
            <a:normAutofit/>
          </a:bodyPr>
          <a:lstStyle>
            <a:lvl1pPr marL="0" indent="0" algn="ctr">
              <a:buFontTx/>
              <a:buNone/>
              <a:defRPr sz="1800" baseline="0">
                <a:solidFill>
                  <a:schemeClr val="accent2"/>
                </a:solidFill>
              </a:defRPr>
            </a:lvl1pPr>
          </a:lstStyle>
          <a:p>
            <a:pPr lvl="0"/>
            <a:r>
              <a:rPr lang="en-GB" dirty="0"/>
              <a:t>(click icons to add content)</a:t>
            </a:r>
            <a:endParaRPr lang="en-US" dirty="0"/>
          </a:p>
        </p:txBody>
      </p:sp>
      <p:sp>
        <p:nvSpPr>
          <p:cNvPr id="9" name="Content Placeholder 10"/>
          <p:cNvSpPr>
            <a:spLocks noGrp="1"/>
          </p:cNvSpPr>
          <p:nvPr>
            <p:ph sz="quarter" idx="13" hasCustomPrompt="1"/>
          </p:nvPr>
        </p:nvSpPr>
        <p:spPr>
          <a:xfrm>
            <a:off x="6301642" y="4363840"/>
            <a:ext cx="2385159" cy="2417960"/>
          </a:xfrm>
        </p:spPr>
        <p:txBody>
          <a:bodyPr anchor="ctr">
            <a:normAutofit/>
          </a:bodyPr>
          <a:lstStyle>
            <a:lvl1pPr marL="0" indent="0" algn="ctr">
              <a:buFontTx/>
              <a:buNone/>
              <a:defRPr sz="1800" baseline="0">
                <a:solidFill>
                  <a:schemeClr val="accent2"/>
                </a:solidFill>
              </a:defRPr>
            </a:lvl1pPr>
          </a:lstStyle>
          <a:p>
            <a:pPr lvl="0"/>
            <a:r>
              <a:rPr lang="en-GB" dirty="0"/>
              <a:t>(click icons to add content)</a:t>
            </a:r>
            <a:endParaRPr lang="en-US" dirty="0"/>
          </a:p>
        </p:txBody>
      </p:sp>
    </p:spTree>
    <p:extLst>
      <p:ext uri="{BB962C8B-B14F-4D97-AF65-F5344CB8AC3E}">
        <p14:creationId xmlns:p14="http://schemas.microsoft.com/office/powerpoint/2010/main" val="130722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5736"/>
            <a:ext cx="8229600" cy="812800"/>
          </a:xfrm>
        </p:spPr>
        <p:txBody>
          <a:bodyPr>
            <a:normAutofit/>
          </a:bodyPr>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728536"/>
            <a:ext cx="4038600" cy="5053264"/>
          </a:xfrm>
        </p:spPr>
        <p:txBody>
          <a:bodyPr/>
          <a:lstStyle>
            <a:lvl1pPr marL="342900" indent="-342900">
              <a:buClrTx/>
              <a:buFont typeface="Arial"/>
              <a:buChar char="•"/>
              <a:defRPr sz="2400">
                <a:solidFill>
                  <a:schemeClr val="tx2"/>
                </a:solidFill>
              </a:defRPr>
            </a:lvl1pPr>
            <a:lvl2pPr marL="742950" indent="-285750">
              <a:buClrTx/>
              <a:buFont typeface="Arial"/>
              <a:buChar char="•"/>
              <a:defRPr sz="2000">
                <a:solidFill>
                  <a:schemeClr val="tx2"/>
                </a:solidFill>
              </a:defRPr>
            </a:lvl2pPr>
            <a:lvl3pPr marL="1143000" indent="-228600">
              <a:buClrTx/>
              <a:buFont typeface="Arial"/>
              <a:buChar char="•"/>
              <a:defRPr sz="1800">
                <a:solidFill>
                  <a:schemeClr val="tx2"/>
                </a:solidFill>
              </a:defRPr>
            </a:lvl3pPr>
            <a:lvl4pPr marL="1600200" indent="-228600">
              <a:buClrTx/>
              <a:buFont typeface="Arial"/>
              <a:buChar char="•"/>
              <a:defRPr sz="1600">
                <a:solidFill>
                  <a:schemeClr val="tx2"/>
                </a:solidFill>
              </a:defRPr>
            </a:lvl4pPr>
            <a:lvl5pPr marL="2057400" indent="-228600">
              <a:buClrTx/>
              <a:buFont typeface="Arial"/>
              <a:buChar char="•"/>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28536"/>
            <a:ext cx="4038600" cy="5053264"/>
          </a:xfrm>
        </p:spPr>
        <p:txBody>
          <a:bodyPr/>
          <a:lstStyle>
            <a:lvl1pPr marL="342900" indent="-342900">
              <a:buClrTx/>
              <a:buFont typeface="Arial"/>
              <a:buChar char="•"/>
              <a:defRPr sz="2400">
                <a:solidFill>
                  <a:schemeClr val="tx2"/>
                </a:solidFill>
              </a:defRPr>
            </a:lvl1pPr>
            <a:lvl2pPr marL="742950" indent="-285750">
              <a:buClrTx/>
              <a:buFont typeface="Arial"/>
              <a:buChar char="•"/>
              <a:defRPr sz="2000">
                <a:solidFill>
                  <a:schemeClr val="tx2"/>
                </a:solidFill>
              </a:defRPr>
            </a:lvl2pPr>
            <a:lvl3pPr marL="1143000" indent="-228600">
              <a:buClrTx/>
              <a:buFont typeface="Arial"/>
              <a:buChar char="•"/>
              <a:defRPr sz="1800">
                <a:solidFill>
                  <a:schemeClr val="tx2"/>
                </a:solidFill>
              </a:defRPr>
            </a:lvl3pPr>
            <a:lvl4pPr marL="1600200" indent="-228600">
              <a:buClrTx/>
              <a:buFont typeface="Arial"/>
              <a:buChar char="•"/>
              <a:defRPr sz="1600">
                <a:solidFill>
                  <a:schemeClr val="tx2"/>
                </a:solidFill>
              </a:defRPr>
            </a:lvl4pPr>
            <a:lvl5pPr marL="2057400" indent="-228600">
              <a:buClrTx/>
              <a:buFont typeface="Arial"/>
              <a:buChar char="•"/>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138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5736"/>
            <a:ext cx="8229600" cy="801640"/>
          </a:xfrm>
        </p:spPr>
        <p:txBody>
          <a:bodyPr>
            <a:noAutofit/>
          </a:bodyPr>
          <a:lstStyle>
            <a:lvl1pPr algn="l">
              <a:defRPr sz="3200" b="1">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1" hasCustomPrompt="1"/>
          </p:nvPr>
        </p:nvSpPr>
        <p:spPr>
          <a:xfrm>
            <a:off x="457200" y="1717378"/>
            <a:ext cx="8229600" cy="5064423"/>
          </a:xfrm>
        </p:spPr>
        <p:txBody>
          <a:bodyPr anchor="ctr">
            <a:normAutofit/>
          </a:bodyPr>
          <a:lstStyle>
            <a:lvl1pPr marL="0" indent="0" algn="ctr">
              <a:buFontTx/>
              <a:buNone/>
              <a:defRPr sz="1800" baseline="0">
                <a:solidFill>
                  <a:schemeClr val="accent2"/>
                </a:solidFill>
              </a:defRPr>
            </a:lvl1pPr>
          </a:lstStyle>
          <a:p>
            <a:pPr lvl="0"/>
            <a:r>
              <a:rPr lang="en-GB" dirty="0"/>
              <a:t>(click icons to add content)</a:t>
            </a:r>
            <a:endParaRPr lang="en-US" dirty="0"/>
          </a:p>
        </p:txBody>
      </p:sp>
    </p:spTree>
    <p:extLst>
      <p:ext uri="{BB962C8B-B14F-4D97-AF65-F5344CB8AC3E}">
        <p14:creationId xmlns:p14="http://schemas.microsoft.com/office/powerpoint/2010/main" val="240599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5736"/>
            <a:ext cx="8229600" cy="801640"/>
          </a:xfrm>
        </p:spPr>
        <p:txBody>
          <a:bodyPr>
            <a:noAutofit/>
          </a:bodyPr>
          <a:lstStyle>
            <a:lvl1pPr algn="l">
              <a:defRPr sz="3200" b="1">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1" hasCustomPrompt="1"/>
          </p:nvPr>
        </p:nvSpPr>
        <p:spPr>
          <a:xfrm>
            <a:off x="457200" y="1717378"/>
            <a:ext cx="5754160" cy="5064423"/>
          </a:xfrm>
        </p:spPr>
        <p:txBody>
          <a:bodyPr anchor="ctr">
            <a:normAutofit/>
          </a:bodyPr>
          <a:lstStyle>
            <a:lvl1pPr marL="0" indent="0" algn="ctr">
              <a:buFontTx/>
              <a:buNone/>
              <a:defRPr sz="1800" baseline="0">
                <a:solidFill>
                  <a:schemeClr val="accent2"/>
                </a:solidFill>
              </a:defRPr>
            </a:lvl1pPr>
          </a:lstStyle>
          <a:p>
            <a:pPr lvl="0"/>
            <a:r>
              <a:rPr lang="en-GB" dirty="0"/>
              <a:t>(click icons to add content)</a:t>
            </a:r>
            <a:endParaRPr lang="en-US" dirty="0"/>
          </a:p>
        </p:txBody>
      </p:sp>
      <p:sp>
        <p:nvSpPr>
          <p:cNvPr id="8" name="Content Placeholder 10"/>
          <p:cNvSpPr>
            <a:spLocks noGrp="1"/>
          </p:cNvSpPr>
          <p:nvPr>
            <p:ph sz="quarter" idx="12" hasCustomPrompt="1"/>
          </p:nvPr>
        </p:nvSpPr>
        <p:spPr>
          <a:xfrm>
            <a:off x="6301642" y="1717377"/>
            <a:ext cx="2385159" cy="2568217"/>
          </a:xfrm>
        </p:spPr>
        <p:txBody>
          <a:bodyPr anchor="ctr">
            <a:normAutofit/>
          </a:bodyPr>
          <a:lstStyle>
            <a:lvl1pPr marL="0" indent="0" algn="ctr">
              <a:buFontTx/>
              <a:buNone/>
              <a:defRPr sz="1800" baseline="0">
                <a:solidFill>
                  <a:schemeClr val="accent2"/>
                </a:solidFill>
              </a:defRPr>
            </a:lvl1pPr>
          </a:lstStyle>
          <a:p>
            <a:pPr lvl="0"/>
            <a:r>
              <a:rPr lang="en-GB" dirty="0"/>
              <a:t>(click icons to add content)</a:t>
            </a:r>
            <a:endParaRPr lang="en-US" dirty="0"/>
          </a:p>
        </p:txBody>
      </p:sp>
      <p:sp>
        <p:nvSpPr>
          <p:cNvPr id="9" name="Content Placeholder 10"/>
          <p:cNvSpPr>
            <a:spLocks noGrp="1"/>
          </p:cNvSpPr>
          <p:nvPr>
            <p:ph sz="quarter" idx="13" hasCustomPrompt="1"/>
          </p:nvPr>
        </p:nvSpPr>
        <p:spPr>
          <a:xfrm>
            <a:off x="6301642" y="4363840"/>
            <a:ext cx="2385159" cy="2417960"/>
          </a:xfrm>
        </p:spPr>
        <p:txBody>
          <a:bodyPr anchor="ctr">
            <a:normAutofit/>
          </a:bodyPr>
          <a:lstStyle>
            <a:lvl1pPr marL="0" indent="0" algn="ctr">
              <a:buFontTx/>
              <a:buNone/>
              <a:defRPr sz="1800" baseline="0">
                <a:solidFill>
                  <a:schemeClr val="accent2"/>
                </a:solidFill>
              </a:defRPr>
            </a:lvl1pPr>
          </a:lstStyle>
          <a:p>
            <a:pPr lvl="0"/>
            <a:r>
              <a:rPr lang="en-GB" dirty="0"/>
              <a:t>(click icons to add content)</a:t>
            </a:r>
            <a:endParaRPr lang="en-US" dirty="0"/>
          </a:p>
        </p:txBody>
      </p:sp>
    </p:spTree>
    <p:extLst>
      <p:ext uri="{BB962C8B-B14F-4D97-AF65-F5344CB8AC3E}">
        <p14:creationId xmlns:p14="http://schemas.microsoft.com/office/powerpoint/2010/main" val="349428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6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4325647"/>
            <a:ext cx="7772400" cy="362531"/>
          </a:xfrm>
        </p:spPr>
        <p:txBody>
          <a:bodyPr anchor="t">
            <a:normAutofit/>
          </a:bodyPr>
          <a:lstStyle>
            <a:lvl1pPr marL="0" indent="0" algn="ctr">
              <a:lnSpc>
                <a:spcPct val="80000"/>
              </a:lnSpc>
              <a:buNone/>
              <a:defRPr sz="2000" spc="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Inspiring Winners since 1909</a:t>
            </a:r>
          </a:p>
        </p:txBody>
      </p:sp>
      <p:pic>
        <p:nvPicPr>
          <p:cNvPr id="7" name="LU_A4_WHITE.png" descr="/Users/paulatki/Desktop/2015 LU Logos/PRINT/LU/png/For use on A4/LU_A4_WHITE.pn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3203445" y="2800595"/>
            <a:ext cx="2737110" cy="987554"/>
          </a:xfrm>
          <a:prstGeom prst="rect">
            <a:avLst/>
          </a:prstGeom>
        </p:spPr>
      </p:pic>
    </p:spTree>
    <p:extLst>
      <p:ext uri="{BB962C8B-B14F-4D97-AF65-F5344CB8AC3E}">
        <p14:creationId xmlns:p14="http://schemas.microsoft.com/office/powerpoint/2010/main" val="185518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6379"/>
            <a:ext cx="8229600" cy="8401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92705"/>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BFEFA66-9419-2A49-A041-7C28C5AE4F17}" type="datetimeFigureOut">
              <a:rPr lang="en-US" smtClean="0"/>
              <a:pPr/>
              <a:t>2/23/2019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4895BD5A-1FA1-9D44-B58D-C612997E6C69}" type="slidenum">
              <a:rPr lang="en-US" smtClean="0"/>
              <a:pPr/>
              <a:t>‹#›</a:t>
            </a:fld>
            <a:endParaRPr lang="en-US" dirty="0"/>
          </a:p>
        </p:txBody>
      </p:sp>
    </p:spTree>
    <p:extLst>
      <p:ext uri="{BB962C8B-B14F-4D97-AF65-F5344CB8AC3E}">
        <p14:creationId xmlns:p14="http://schemas.microsoft.com/office/powerpoint/2010/main" val="173520117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71" r:id="rId4"/>
    <p:sldLayoutId id="2147483664" r:id="rId5"/>
    <p:sldLayoutId id="2147483666" r:id="rId6"/>
    <p:sldLayoutId id="2147483670" r:id="rId7"/>
    <p:sldLayoutId id="2147483667" r:id="rId8"/>
    <p:sldLayoutId id="2147483672" r:id="rId9"/>
    <p:sldLayoutId id="2147483673" r:id="rId10"/>
  </p:sldLayoutIdLst>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Developing a Portfolio Assessment for Foundation Students</a:t>
            </a:r>
            <a:endParaRPr lang="en-US" dirty="0"/>
          </a:p>
        </p:txBody>
      </p:sp>
      <p:sp>
        <p:nvSpPr>
          <p:cNvPr id="6" name="Text Placeholder 5"/>
          <p:cNvSpPr>
            <a:spLocks noGrp="1"/>
          </p:cNvSpPr>
          <p:nvPr>
            <p:ph type="body" idx="1"/>
          </p:nvPr>
        </p:nvSpPr>
        <p:spPr/>
        <p:txBody>
          <a:bodyPr/>
          <a:lstStyle/>
          <a:p>
            <a:r>
              <a:rPr lang="en-US" dirty="0"/>
              <a:t>Assessing the assessors</a:t>
            </a:r>
          </a:p>
        </p:txBody>
      </p:sp>
      <p:sp>
        <p:nvSpPr>
          <p:cNvPr id="2" name="TextBox 1">
            <a:extLst>
              <a:ext uri="{FF2B5EF4-FFF2-40B4-BE49-F238E27FC236}">
                <a16:creationId xmlns="" xmlns:a16="http://schemas.microsoft.com/office/drawing/2014/main" id="{6615310B-18C0-4095-854D-8DAEB37DFAE0}"/>
              </a:ext>
            </a:extLst>
          </p:cNvPr>
          <p:cNvSpPr txBox="1"/>
          <p:nvPr/>
        </p:nvSpPr>
        <p:spPr>
          <a:xfrm>
            <a:off x="441157" y="4723832"/>
            <a:ext cx="2634712" cy="646331"/>
          </a:xfrm>
          <a:prstGeom prst="rect">
            <a:avLst/>
          </a:prstGeom>
          <a:noFill/>
        </p:spPr>
        <p:txBody>
          <a:bodyPr wrap="square" rtlCol="0">
            <a:spAutoFit/>
          </a:bodyPr>
          <a:lstStyle/>
          <a:p>
            <a:r>
              <a:rPr lang="en-GB" dirty="0">
                <a:solidFill>
                  <a:schemeClr val="bg1">
                    <a:lumMod val="75000"/>
                  </a:schemeClr>
                </a:solidFill>
              </a:rPr>
              <a:t>Marie Hanlon</a:t>
            </a:r>
          </a:p>
          <a:p>
            <a:r>
              <a:rPr lang="en-GB" dirty="0">
                <a:solidFill>
                  <a:schemeClr val="bg1">
                    <a:lumMod val="75000"/>
                  </a:schemeClr>
                </a:solidFill>
              </a:rPr>
              <a:t>Nick Bostock</a:t>
            </a:r>
          </a:p>
        </p:txBody>
      </p:sp>
    </p:spTree>
    <p:extLst>
      <p:ext uri="{BB962C8B-B14F-4D97-AF65-F5344CB8AC3E}">
        <p14:creationId xmlns:p14="http://schemas.microsoft.com/office/powerpoint/2010/main" val="2191001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5D9D1B-39CB-4382-9887-AA883F86FBB7}"/>
              </a:ext>
            </a:extLst>
          </p:cNvPr>
          <p:cNvSpPr>
            <a:spLocks noGrp="1"/>
          </p:cNvSpPr>
          <p:nvPr>
            <p:ph type="title"/>
          </p:nvPr>
        </p:nvSpPr>
        <p:spPr/>
        <p:txBody>
          <a:bodyPr/>
          <a:lstStyle/>
          <a:p>
            <a:r>
              <a:rPr lang="en-GB" dirty="0"/>
              <a:t>Student Feedback – Reflective writing</a:t>
            </a:r>
          </a:p>
        </p:txBody>
      </p:sp>
      <p:graphicFrame>
        <p:nvGraphicFramePr>
          <p:cNvPr id="6" name="Chart 5">
            <a:extLst>
              <a:ext uri="{FF2B5EF4-FFF2-40B4-BE49-F238E27FC236}">
                <a16:creationId xmlns="" xmlns:a16="http://schemas.microsoft.com/office/drawing/2014/main" id="{C5626733-5C7E-4083-84A2-B90D11B27FF6}"/>
              </a:ext>
            </a:extLst>
          </p:cNvPr>
          <p:cNvGraphicFramePr>
            <a:graphicFrameLocks/>
          </p:cNvGraphicFramePr>
          <p:nvPr>
            <p:extLst>
              <p:ext uri="{D42A27DB-BD31-4B8C-83A1-F6EECF244321}">
                <p14:modId xmlns:p14="http://schemas.microsoft.com/office/powerpoint/2010/main" val="3958149946"/>
              </p:ext>
            </p:extLst>
          </p:nvPr>
        </p:nvGraphicFramePr>
        <p:xfrm>
          <a:off x="874643" y="1728536"/>
          <a:ext cx="7173165" cy="4828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58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840083-33DF-4C25-BEE0-973AD5A22EBB}"/>
              </a:ext>
            </a:extLst>
          </p:cNvPr>
          <p:cNvSpPr>
            <a:spLocks noGrp="1"/>
          </p:cNvSpPr>
          <p:nvPr>
            <p:ph type="title"/>
          </p:nvPr>
        </p:nvSpPr>
        <p:spPr>
          <a:xfrm>
            <a:off x="309966" y="201862"/>
            <a:ext cx="8229600" cy="812800"/>
          </a:xfrm>
        </p:spPr>
        <p:txBody>
          <a:bodyPr/>
          <a:lstStyle/>
          <a:p>
            <a:r>
              <a:rPr lang="en-GB" dirty="0">
                <a:solidFill>
                  <a:schemeClr val="bg1"/>
                </a:solidFill>
              </a:rPr>
              <a:t>Student Feedback – mixed bag </a:t>
            </a:r>
            <a:endParaRPr lang="en-GB" dirty="0">
              <a:solidFill>
                <a:srgbClr val="FF0000"/>
              </a:solidFill>
            </a:endParaRPr>
          </a:p>
        </p:txBody>
      </p:sp>
      <p:sp>
        <p:nvSpPr>
          <p:cNvPr id="3" name="Content Placeholder 2">
            <a:extLst>
              <a:ext uri="{FF2B5EF4-FFF2-40B4-BE49-F238E27FC236}">
                <a16:creationId xmlns="" xmlns:a16="http://schemas.microsoft.com/office/drawing/2014/main" id="{06EE4B70-BB0B-4865-A598-05CC3407E488}"/>
              </a:ext>
            </a:extLst>
          </p:cNvPr>
          <p:cNvSpPr>
            <a:spLocks noGrp="1"/>
          </p:cNvSpPr>
          <p:nvPr>
            <p:ph sz="half" idx="1"/>
          </p:nvPr>
        </p:nvSpPr>
        <p:spPr>
          <a:xfrm>
            <a:off x="162731" y="1216524"/>
            <a:ext cx="8765137" cy="5439614"/>
          </a:xfrm>
        </p:spPr>
        <p:txBody>
          <a:bodyPr>
            <a:normAutofit/>
          </a:bodyPr>
          <a:lstStyle/>
          <a:p>
            <a:r>
              <a:rPr lang="en-GB" sz="1800" i="1" dirty="0"/>
              <a:t>I improved in studying my paragraphs, the reflective writing tasks helped set a plan to practice writing often.</a:t>
            </a:r>
          </a:p>
          <a:p>
            <a:pPr marL="0" indent="0">
              <a:buNone/>
            </a:pPr>
            <a:endParaRPr lang="en-GB" sz="1800" i="1" dirty="0"/>
          </a:p>
          <a:p>
            <a:r>
              <a:rPr lang="en-GB" sz="1800" i="1" dirty="0"/>
              <a:t>I could improve my English skill the writing and vocabulary and reflective writing help to let me study out of class</a:t>
            </a:r>
          </a:p>
          <a:p>
            <a:pPr marL="0" indent="0">
              <a:buNone/>
            </a:pPr>
            <a:endParaRPr lang="en-GB" sz="1800" i="1" dirty="0"/>
          </a:p>
          <a:p>
            <a:r>
              <a:rPr lang="en-GB" sz="1800" i="1" dirty="0"/>
              <a:t>I will always get to know what my strength and weakness are so I can improve better in the next writing.</a:t>
            </a:r>
          </a:p>
          <a:p>
            <a:pPr marL="0" indent="0">
              <a:buNone/>
            </a:pPr>
            <a:endParaRPr lang="en-GB" sz="1800" i="1" dirty="0"/>
          </a:p>
          <a:p>
            <a:r>
              <a:rPr lang="en-GB" sz="1800" i="1" dirty="0"/>
              <a:t>There should be some time between plans for journal reflections.  I didn't think it's quite a  good ideas because most students will write at one time so they won't study much for the plan and the time is quite short if the students really want to see the reflections.</a:t>
            </a:r>
          </a:p>
          <a:p>
            <a:pPr marL="0" indent="0">
              <a:buNone/>
            </a:pPr>
            <a:endParaRPr lang="en-GB" sz="1800" i="1" dirty="0"/>
          </a:p>
          <a:p>
            <a:r>
              <a:rPr lang="en-GB" sz="1800" i="1" dirty="0"/>
              <a:t>It is really good for student that never studied English before, but for me personally it was kind of useless.</a:t>
            </a:r>
          </a:p>
        </p:txBody>
      </p:sp>
    </p:spTree>
    <p:extLst>
      <p:ext uri="{BB962C8B-B14F-4D97-AF65-F5344CB8AC3E}">
        <p14:creationId xmlns:p14="http://schemas.microsoft.com/office/powerpoint/2010/main" val="94612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E0019B-76B1-4265-8C58-A7BDCE6E0A36}"/>
              </a:ext>
            </a:extLst>
          </p:cNvPr>
          <p:cNvSpPr>
            <a:spLocks noGrp="1"/>
          </p:cNvSpPr>
          <p:nvPr>
            <p:ph type="title"/>
          </p:nvPr>
        </p:nvSpPr>
        <p:spPr/>
        <p:txBody>
          <a:bodyPr>
            <a:normAutofit fontScale="90000"/>
          </a:bodyPr>
          <a:lstStyle/>
          <a:p>
            <a:r>
              <a:rPr lang="en-GB" dirty="0"/>
              <a:t>Student feedback – Annotated Bibliography</a:t>
            </a:r>
          </a:p>
        </p:txBody>
      </p:sp>
      <p:graphicFrame>
        <p:nvGraphicFramePr>
          <p:cNvPr id="5" name="Chart 4">
            <a:extLst>
              <a:ext uri="{FF2B5EF4-FFF2-40B4-BE49-F238E27FC236}">
                <a16:creationId xmlns="" xmlns:a16="http://schemas.microsoft.com/office/drawing/2014/main" id="{987E1017-3B4D-4C6D-8995-65548318C5AB}"/>
              </a:ext>
            </a:extLst>
          </p:cNvPr>
          <p:cNvGraphicFramePr>
            <a:graphicFrameLocks/>
          </p:cNvGraphicFramePr>
          <p:nvPr>
            <p:extLst>
              <p:ext uri="{D42A27DB-BD31-4B8C-83A1-F6EECF244321}">
                <p14:modId xmlns:p14="http://schemas.microsoft.com/office/powerpoint/2010/main" val="3034366702"/>
              </p:ext>
            </p:extLst>
          </p:nvPr>
        </p:nvGraphicFramePr>
        <p:xfrm>
          <a:off x="557939" y="1604549"/>
          <a:ext cx="8028122" cy="4920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856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F8A971-3DEE-4472-AE9A-9064B597687D}"/>
              </a:ext>
            </a:extLst>
          </p:cNvPr>
          <p:cNvSpPr>
            <a:spLocks noGrp="1"/>
          </p:cNvSpPr>
          <p:nvPr>
            <p:ph type="title"/>
          </p:nvPr>
        </p:nvSpPr>
        <p:spPr/>
        <p:txBody>
          <a:bodyPr>
            <a:normAutofit/>
          </a:bodyPr>
          <a:lstStyle/>
          <a:p>
            <a:r>
              <a:rPr lang="en-GB" dirty="0"/>
              <a:t>Student Feedback – Essay plan</a:t>
            </a:r>
          </a:p>
        </p:txBody>
      </p:sp>
      <p:graphicFrame>
        <p:nvGraphicFramePr>
          <p:cNvPr id="5" name="Content Placeholder 4">
            <a:extLst>
              <a:ext uri="{FF2B5EF4-FFF2-40B4-BE49-F238E27FC236}">
                <a16:creationId xmlns="" xmlns:a16="http://schemas.microsoft.com/office/drawing/2014/main" id="{D40F7181-1E88-45E8-9D4C-351B74A243B5}"/>
              </a:ext>
            </a:extLst>
          </p:cNvPr>
          <p:cNvGraphicFramePr>
            <a:graphicFrameLocks noGrp="1"/>
          </p:cNvGraphicFramePr>
          <p:nvPr>
            <p:ph sz="half" idx="1"/>
            <p:extLst>
              <p:ext uri="{D42A27DB-BD31-4B8C-83A1-F6EECF244321}">
                <p14:modId xmlns:p14="http://schemas.microsoft.com/office/powerpoint/2010/main" val="3445272960"/>
              </p:ext>
            </p:extLst>
          </p:nvPr>
        </p:nvGraphicFramePr>
        <p:xfrm>
          <a:off x="457200" y="1728788"/>
          <a:ext cx="4038600" cy="4617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 xmlns:a16="http://schemas.microsoft.com/office/drawing/2014/main" id="{AF268D84-DB31-4CC4-BD53-049895606001}"/>
              </a:ext>
            </a:extLst>
          </p:cNvPr>
          <p:cNvGraphicFramePr>
            <a:graphicFrameLocks noGrp="1"/>
          </p:cNvGraphicFramePr>
          <p:nvPr>
            <p:ph sz="half" idx="2"/>
            <p:extLst>
              <p:ext uri="{D42A27DB-BD31-4B8C-83A1-F6EECF244321}">
                <p14:modId xmlns:p14="http://schemas.microsoft.com/office/powerpoint/2010/main" val="3119895201"/>
              </p:ext>
            </p:extLst>
          </p:nvPr>
        </p:nvGraphicFramePr>
        <p:xfrm>
          <a:off x="4648200" y="1728788"/>
          <a:ext cx="4038600" cy="4617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888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3CC048-2FCA-4136-AD7A-2CDF27E8EDE1}"/>
              </a:ext>
            </a:extLst>
          </p:cNvPr>
          <p:cNvSpPr>
            <a:spLocks noGrp="1"/>
          </p:cNvSpPr>
          <p:nvPr>
            <p:ph type="title"/>
          </p:nvPr>
        </p:nvSpPr>
        <p:spPr/>
        <p:txBody>
          <a:bodyPr/>
          <a:lstStyle/>
          <a:p>
            <a:r>
              <a:rPr lang="en-GB" dirty="0"/>
              <a:t>Tutor Feedback</a:t>
            </a:r>
          </a:p>
        </p:txBody>
      </p:sp>
      <p:sp>
        <p:nvSpPr>
          <p:cNvPr id="3" name="Content Placeholder 2">
            <a:extLst>
              <a:ext uri="{FF2B5EF4-FFF2-40B4-BE49-F238E27FC236}">
                <a16:creationId xmlns="" xmlns:a16="http://schemas.microsoft.com/office/drawing/2014/main" id="{427F4C8C-0308-4D8A-B111-9C337F46B85D}"/>
              </a:ext>
            </a:extLst>
          </p:cNvPr>
          <p:cNvSpPr>
            <a:spLocks noGrp="1"/>
          </p:cNvSpPr>
          <p:nvPr>
            <p:ph sz="half" idx="1"/>
          </p:nvPr>
        </p:nvSpPr>
        <p:spPr>
          <a:xfrm>
            <a:off x="457200" y="1961293"/>
            <a:ext cx="8229600" cy="5053264"/>
          </a:xfrm>
        </p:spPr>
        <p:txBody>
          <a:bodyPr/>
          <a:lstStyle/>
          <a:p>
            <a:r>
              <a:rPr lang="en-GB" dirty="0">
                <a:solidFill>
                  <a:srgbClr val="330066"/>
                </a:solidFill>
              </a:rPr>
              <a:t>Improvements in referencing and general use of sources in final essay assessment</a:t>
            </a:r>
          </a:p>
          <a:p>
            <a:pPr marL="0" indent="0">
              <a:buNone/>
            </a:pPr>
            <a:endParaRPr lang="en-GB" dirty="0">
              <a:solidFill>
                <a:srgbClr val="330066"/>
              </a:solidFill>
            </a:endParaRPr>
          </a:p>
          <a:p>
            <a:r>
              <a:rPr lang="en-GB" dirty="0">
                <a:solidFill>
                  <a:srgbClr val="330066"/>
                </a:solidFill>
              </a:rPr>
              <a:t>Improvements in structure in final essay assessment</a:t>
            </a:r>
          </a:p>
          <a:p>
            <a:pPr marL="0" indent="0">
              <a:buNone/>
            </a:pPr>
            <a:endParaRPr lang="en-GB" dirty="0">
              <a:solidFill>
                <a:srgbClr val="330066"/>
              </a:solidFill>
            </a:endParaRPr>
          </a:p>
          <a:p>
            <a:r>
              <a:rPr lang="en-GB" dirty="0">
                <a:solidFill>
                  <a:srgbClr val="330066"/>
                </a:solidFill>
              </a:rPr>
              <a:t>High level of participation</a:t>
            </a:r>
          </a:p>
          <a:p>
            <a:pPr marL="0" indent="0">
              <a:buNone/>
            </a:pPr>
            <a:endParaRPr lang="en-GB" dirty="0">
              <a:solidFill>
                <a:srgbClr val="330066"/>
              </a:solidFill>
            </a:endParaRPr>
          </a:p>
          <a:p>
            <a:r>
              <a:rPr lang="en-GB" dirty="0">
                <a:solidFill>
                  <a:srgbClr val="330066"/>
                </a:solidFill>
              </a:rPr>
              <a:t>Student unease with reflective writing</a:t>
            </a:r>
          </a:p>
          <a:p>
            <a:endParaRPr lang="en-GB" dirty="0"/>
          </a:p>
          <a:p>
            <a:pPr marL="0" indent="0">
              <a:buNone/>
            </a:pPr>
            <a:endParaRPr lang="en-GB" dirty="0"/>
          </a:p>
        </p:txBody>
      </p:sp>
    </p:spTree>
    <p:extLst>
      <p:ext uri="{BB962C8B-B14F-4D97-AF65-F5344CB8AC3E}">
        <p14:creationId xmlns:p14="http://schemas.microsoft.com/office/powerpoint/2010/main" val="2406459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C95EE-0BA9-46ED-82F0-E428A33717AA}"/>
              </a:ext>
            </a:extLst>
          </p:cNvPr>
          <p:cNvSpPr>
            <a:spLocks noGrp="1"/>
          </p:cNvSpPr>
          <p:nvPr>
            <p:ph type="title"/>
          </p:nvPr>
        </p:nvSpPr>
        <p:spPr>
          <a:xfrm>
            <a:off x="58529" y="915736"/>
            <a:ext cx="8628271" cy="812800"/>
          </a:xfrm>
        </p:spPr>
        <p:txBody>
          <a:bodyPr/>
          <a:lstStyle/>
          <a:p>
            <a:r>
              <a:rPr lang="en-GB" dirty="0"/>
              <a:t>Conclusions</a:t>
            </a:r>
          </a:p>
        </p:txBody>
      </p:sp>
      <p:sp>
        <p:nvSpPr>
          <p:cNvPr id="3" name="Content Placeholder 2">
            <a:extLst>
              <a:ext uri="{FF2B5EF4-FFF2-40B4-BE49-F238E27FC236}">
                <a16:creationId xmlns="" xmlns:a16="http://schemas.microsoft.com/office/drawing/2014/main" id="{E7B90C11-A5EB-4621-8378-A36667AC9F8D}"/>
              </a:ext>
            </a:extLst>
          </p:cNvPr>
          <p:cNvSpPr>
            <a:spLocks noGrp="1"/>
          </p:cNvSpPr>
          <p:nvPr>
            <p:ph sz="half" idx="1"/>
          </p:nvPr>
        </p:nvSpPr>
        <p:spPr>
          <a:xfrm>
            <a:off x="58529" y="1728536"/>
            <a:ext cx="6434554" cy="4913106"/>
          </a:xfrm>
        </p:spPr>
        <p:txBody>
          <a:bodyPr>
            <a:normAutofit/>
          </a:bodyPr>
          <a:lstStyle/>
          <a:p>
            <a:r>
              <a:rPr lang="en-GB" dirty="0"/>
              <a:t>Giving a minimal number of marks for tasks vastly improves participation</a:t>
            </a:r>
          </a:p>
          <a:p>
            <a:r>
              <a:rPr lang="en-GB" dirty="0"/>
              <a:t>A structure for homework tasks</a:t>
            </a:r>
          </a:p>
          <a:p>
            <a:r>
              <a:rPr lang="en-GB" dirty="0"/>
              <a:t>Links between various tasks - </a:t>
            </a:r>
            <a:r>
              <a:rPr lang="en-GB" dirty="0">
                <a:solidFill>
                  <a:srgbClr val="330066"/>
                </a:solidFill>
              </a:rPr>
              <a:t>motivates, develops skills and offers credit for </a:t>
            </a:r>
            <a:r>
              <a:rPr lang="en-GB">
                <a:solidFill>
                  <a:srgbClr val="330066"/>
                </a:solidFill>
              </a:rPr>
              <a:t>skills development</a:t>
            </a:r>
            <a:endParaRPr lang="en-GB" dirty="0">
              <a:solidFill>
                <a:srgbClr val="330066"/>
              </a:solidFill>
            </a:endParaRPr>
          </a:p>
          <a:p>
            <a:r>
              <a:rPr lang="en-GB" dirty="0"/>
              <a:t>The reflective value of student feedback in the research process</a:t>
            </a:r>
          </a:p>
          <a:p>
            <a:pPr marL="0" indent="0">
              <a:buNone/>
            </a:pPr>
            <a:endParaRPr lang="en-GB" dirty="0"/>
          </a:p>
          <a:p>
            <a:r>
              <a:rPr lang="en-GB" dirty="0"/>
              <a:t>How do we motivate students to write reflectively?</a:t>
            </a:r>
          </a:p>
          <a:p>
            <a:pPr marL="0" indent="0">
              <a:buNone/>
            </a:pPr>
            <a:endParaRPr lang="en-GB" dirty="0"/>
          </a:p>
          <a:p>
            <a:pPr marL="0" indent="0">
              <a:buNone/>
            </a:pPr>
            <a:endParaRPr lang="en-GB" dirty="0"/>
          </a:p>
        </p:txBody>
      </p:sp>
      <p:pic>
        <p:nvPicPr>
          <p:cNvPr id="1026" name="Picture 2" descr="basic by darcy">
            <a:extLst>
              <a:ext uri="{FF2B5EF4-FFF2-40B4-BE49-F238E27FC236}">
                <a16:creationId xmlns="" xmlns:a16="http://schemas.microsoft.com/office/drawing/2014/main" id="{9D5C1E96-D16D-40F8-AAC5-F27C0013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083" y="3794168"/>
            <a:ext cx="2592388" cy="284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3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1800" dirty="0"/>
              <a:t>Inspiring Winners Since 1909</a:t>
            </a:r>
          </a:p>
        </p:txBody>
      </p:sp>
      <p:sp>
        <p:nvSpPr>
          <p:cNvPr id="6" name="Text Placeholder 5"/>
          <p:cNvSpPr>
            <a:spLocks noGrp="1"/>
          </p:cNvSpPr>
          <p:nvPr>
            <p:ph type="body" idx="10"/>
          </p:nvPr>
        </p:nvSpPr>
        <p:spPr>
          <a:xfrm>
            <a:off x="722313" y="1502547"/>
            <a:ext cx="7772400" cy="3161295"/>
          </a:xfrm>
        </p:spPr>
        <p:txBody>
          <a:bodyPr/>
          <a:lstStyle/>
          <a:p>
            <a:r>
              <a:rPr lang="en-US" dirty="0">
                <a:solidFill>
                  <a:schemeClr val="bg1"/>
                </a:solidFill>
              </a:rPr>
              <a:t>Thank you!</a:t>
            </a:r>
          </a:p>
          <a:p>
            <a:r>
              <a:rPr lang="en-US" sz="2800" b="0" dirty="0">
                <a:solidFill>
                  <a:schemeClr val="bg1"/>
                </a:solidFill>
              </a:rPr>
              <a:t/>
            </a:r>
            <a:br>
              <a:rPr lang="en-US" sz="2800" b="0" dirty="0">
                <a:solidFill>
                  <a:schemeClr val="bg1"/>
                </a:solidFill>
              </a:rPr>
            </a:br>
            <a:r>
              <a:rPr lang="en-US" sz="2400" b="0" dirty="0">
                <a:solidFill>
                  <a:schemeClr val="bg1"/>
                </a:solidFill>
              </a:rPr>
              <a:t/>
            </a:r>
            <a:br>
              <a:rPr lang="en-US" sz="2400" b="0" dirty="0">
                <a:solidFill>
                  <a:schemeClr val="bg1"/>
                </a:solidFill>
              </a:rPr>
            </a:br>
            <a:r>
              <a:rPr lang="en-US" sz="2400" b="0" dirty="0">
                <a:solidFill>
                  <a:schemeClr val="bg1"/>
                </a:solidFill>
              </a:rPr>
              <a:t>Nick Bostock</a:t>
            </a:r>
          </a:p>
          <a:p>
            <a:r>
              <a:rPr lang="en-US" sz="2400" b="0" dirty="0">
                <a:solidFill>
                  <a:schemeClr val="bg1"/>
                </a:solidFill>
              </a:rPr>
              <a:t>N.A.Bostock@lboro.ac.uk</a:t>
            </a:r>
          </a:p>
          <a:p>
            <a:r>
              <a:rPr lang="en-US" sz="2400" b="0" dirty="0">
                <a:solidFill>
                  <a:schemeClr val="bg1"/>
                </a:solidFill>
              </a:rPr>
              <a:t>Marie Hanlon</a:t>
            </a:r>
          </a:p>
          <a:p>
            <a:r>
              <a:rPr lang="en-US" sz="2400" b="0" dirty="0" err="1">
                <a:solidFill>
                  <a:schemeClr val="bg1"/>
                </a:solidFill>
              </a:rPr>
              <a:t>M.</a:t>
            </a:r>
            <a:r>
              <a:rPr lang="en-US" sz="2400" b="0" err="1">
                <a:solidFill>
                  <a:schemeClr val="bg1"/>
                </a:solidFill>
              </a:rPr>
              <a:t>Hanlon</a:t>
            </a:r>
            <a:r>
              <a:rPr lang="en-US" sz="2400" b="0">
                <a:solidFill>
                  <a:schemeClr val="bg1"/>
                </a:solidFill>
              </a:rPr>
              <a:t>@lboro.ac.uk</a:t>
            </a:r>
            <a:endParaRPr lang="en-US" sz="2000" b="0" dirty="0">
              <a:solidFill>
                <a:schemeClr val="bg1"/>
              </a:solidFill>
            </a:endParaRPr>
          </a:p>
        </p:txBody>
      </p:sp>
    </p:spTree>
    <p:extLst>
      <p:ext uri="{BB962C8B-B14F-4D97-AF65-F5344CB8AC3E}">
        <p14:creationId xmlns:p14="http://schemas.microsoft.com/office/powerpoint/2010/main" val="82522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457200" y="1728536"/>
            <a:ext cx="8229600" cy="5057275"/>
          </a:xfrm>
        </p:spPr>
        <p:txBody>
          <a:bodyPr/>
          <a:lstStyle/>
          <a:p>
            <a:r>
              <a:rPr lang="en-GB" dirty="0"/>
              <a:t>Foundation programme</a:t>
            </a:r>
          </a:p>
          <a:p>
            <a:r>
              <a:rPr lang="en-GB" dirty="0"/>
              <a:t>Range of disciplines</a:t>
            </a:r>
          </a:p>
          <a:p>
            <a:r>
              <a:rPr lang="en-GB" dirty="0"/>
              <a:t>One written assignment for the semester</a:t>
            </a:r>
          </a:p>
          <a:p>
            <a:r>
              <a:rPr lang="en-GB" dirty="0"/>
              <a:t>Regular homework – often not completed</a:t>
            </a:r>
          </a:p>
        </p:txBody>
      </p:sp>
      <p:pic>
        <p:nvPicPr>
          <p:cNvPr id="1026" name="Picture 2" descr="https://www.lboro.ac.uk/media/wwwlboroacuk/external/content/schoolsanddepartments/foundationstudies/photos/670x300/IFP%20slide%201.jpg">
            <a:extLst>
              <a:ext uri="{FF2B5EF4-FFF2-40B4-BE49-F238E27FC236}">
                <a16:creationId xmlns="" xmlns:a16="http://schemas.microsoft.com/office/drawing/2014/main" id="{4E2CF4AF-35F5-48EC-839C-987AAFF11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647" y="3720562"/>
            <a:ext cx="6381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2A6E9-53D7-4AFE-A90D-AAB64E252AF8}"/>
              </a:ext>
            </a:extLst>
          </p:cNvPr>
          <p:cNvSpPr>
            <a:spLocks noGrp="1"/>
          </p:cNvSpPr>
          <p:nvPr>
            <p:ph type="title"/>
          </p:nvPr>
        </p:nvSpPr>
        <p:spPr/>
        <p:txBody>
          <a:bodyPr/>
          <a:lstStyle/>
          <a:p>
            <a:r>
              <a:rPr lang="en-GB" dirty="0"/>
              <a:t>Motivation for changes</a:t>
            </a:r>
          </a:p>
        </p:txBody>
      </p:sp>
      <p:sp>
        <p:nvSpPr>
          <p:cNvPr id="3" name="Content Placeholder 2">
            <a:extLst>
              <a:ext uri="{FF2B5EF4-FFF2-40B4-BE49-F238E27FC236}">
                <a16:creationId xmlns="" xmlns:a16="http://schemas.microsoft.com/office/drawing/2014/main" id="{9E3400B3-CCA7-484B-88CF-E1C377DAF529}"/>
              </a:ext>
            </a:extLst>
          </p:cNvPr>
          <p:cNvSpPr>
            <a:spLocks noGrp="1"/>
          </p:cNvSpPr>
          <p:nvPr>
            <p:ph idx="1"/>
          </p:nvPr>
        </p:nvSpPr>
        <p:spPr>
          <a:xfrm>
            <a:off x="365760" y="1944668"/>
            <a:ext cx="5029200" cy="5057275"/>
          </a:xfrm>
        </p:spPr>
        <p:txBody>
          <a:bodyPr/>
          <a:lstStyle/>
          <a:p>
            <a:r>
              <a:rPr lang="en-GB" dirty="0"/>
              <a:t>Students needed to write more</a:t>
            </a:r>
          </a:p>
          <a:p>
            <a:pPr marL="0" indent="0">
              <a:buNone/>
            </a:pPr>
            <a:endParaRPr lang="en-GB" dirty="0"/>
          </a:p>
          <a:p>
            <a:r>
              <a:rPr lang="en-GB" dirty="0"/>
              <a:t>Students needed to reflect – links to UG Programmes</a:t>
            </a:r>
          </a:p>
          <a:p>
            <a:pPr marL="0" indent="0">
              <a:buNone/>
            </a:pPr>
            <a:endParaRPr lang="en-GB" dirty="0"/>
          </a:p>
          <a:p>
            <a:r>
              <a:rPr lang="en-GB" dirty="0"/>
              <a:t>Students needed to engage with independent study resources</a:t>
            </a:r>
          </a:p>
          <a:p>
            <a:pPr marL="0" indent="0">
              <a:buNone/>
            </a:pPr>
            <a:endParaRPr lang="en-GB" dirty="0"/>
          </a:p>
          <a:p>
            <a:r>
              <a:rPr lang="en-GB" dirty="0"/>
              <a:t>Wanted to scaffold sub-skills for major assessment</a:t>
            </a:r>
          </a:p>
        </p:txBody>
      </p:sp>
      <p:pic>
        <p:nvPicPr>
          <p:cNvPr id="2050" name="Picture 2" descr="Image result for changes">
            <a:extLst>
              <a:ext uri="{FF2B5EF4-FFF2-40B4-BE49-F238E27FC236}">
                <a16:creationId xmlns="" xmlns:a16="http://schemas.microsoft.com/office/drawing/2014/main" id="{456A0F1F-F646-4770-98E7-9A67E4FF8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767" y="2629153"/>
            <a:ext cx="3333749" cy="250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068F6-785B-400B-8B94-DACFE8C05630}"/>
              </a:ext>
            </a:extLst>
          </p:cNvPr>
          <p:cNvSpPr>
            <a:spLocks noGrp="1"/>
          </p:cNvSpPr>
          <p:nvPr>
            <p:ph type="title"/>
          </p:nvPr>
        </p:nvSpPr>
        <p:spPr/>
        <p:txBody>
          <a:bodyPr/>
          <a:lstStyle/>
          <a:p>
            <a:r>
              <a:rPr lang="en-GB" dirty="0"/>
              <a:t>The portfolio</a:t>
            </a:r>
          </a:p>
        </p:txBody>
      </p:sp>
      <p:sp>
        <p:nvSpPr>
          <p:cNvPr id="3" name="Content Placeholder 2">
            <a:extLst>
              <a:ext uri="{FF2B5EF4-FFF2-40B4-BE49-F238E27FC236}">
                <a16:creationId xmlns="" xmlns:a16="http://schemas.microsoft.com/office/drawing/2014/main" id="{60D92B33-65C9-412D-A4CB-2E877C450BDD}"/>
              </a:ext>
            </a:extLst>
          </p:cNvPr>
          <p:cNvSpPr>
            <a:spLocks noGrp="1"/>
          </p:cNvSpPr>
          <p:nvPr>
            <p:ph sz="half" idx="1"/>
          </p:nvPr>
        </p:nvSpPr>
        <p:spPr>
          <a:xfrm>
            <a:off x="457200" y="1728537"/>
            <a:ext cx="4038600" cy="4863456"/>
          </a:xfrm>
        </p:spPr>
        <p:txBody>
          <a:bodyPr>
            <a:normAutofit/>
          </a:bodyPr>
          <a:lstStyle/>
          <a:p>
            <a:endParaRPr lang="en-GB" dirty="0"/>
          </a:p>
          <a:p>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pPr marL="0" indent="0">
              <a:buNone/>
            </a:pPr>
            <a:endParaRPr lang="en-GB" dirty="0"/>
          </a:p>
          <a:p>
            <a:pPr marL="0" indent="0">
              <a:buNone/>
            </a:pPr>
            <a:endParaRPr lang="en-GB" dirty="0">
              <a:solidFill>
                <a:srgbClr val="FF0000"/>
              </a:solidFill>
            </a:endParaRPr>
          </a:p>
        </p:txBody>
      </p:sp>
      <p:sp>
        <p:nvSpPr>
          <p:cNvPr id="4" name="Rectangle 3">
            <a:extLst>
              <a:ext uri="{FF2B5EF4-FFF2-40B4-BE49-F238E27FC236}">
                <a16:creationId xmlns="" xmlns:a16="http://schemas.microsoft.com/office/drawing/2014/main" id="{3F023F64-9A07-4A07-91EC-647394177045}"/>
              </a:ext>
            </a:extLst>
          </p:cNvPr>
          <p:cNvSpPr/>
          <p:nvPr/>
        </p:nvSpPr>
        <p:spPr>
          <a:xfrm>
            <a:off x="304798" y="1862051"/>
            <a:ext cx="353291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Reflective journal</a:t>
            </a:r>
          </a:p>
        </p:txBody>
      </p:sp>
      <p:sp>
        <p:nvSpPr>
          <p:cNvPr id="5" name="Rectangle 4">
            <a:extLst>
              <a:ext uri="{FF2B5EF4-FFF2-40B4-BE49-F238E27FC236}">
                <a16:creationId xmlns="" xmlns:a16="http://schemas.microsoft.com/office/drawing/2014/main" id="{7025AF29-6892-41BA-A74E-2FF910A700D4}"/>
              </a:ext>
            </a:extLst>
          </p:cNvPr>
          <p:cNvSpPr/>
          <p:nvPr/>
        </p:nvSpPr>
        <p:spPr>
          <a:xfrm>
            <a:off x="308955" y="2951016"/>
            <a:ext cx="353291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Annotated bibliography</a:t>
            </a:r>
          </a:p>
        </p:txBody>
      </p:sp>
      <p:sp>
        <p:nvSpPr>
          <p:cNvPr id="6" name="Rectangle 5">
            <a:extLst>
              <a:ext uri="{FF2B5EF4-FFF2-40B4-BE49-F238E27FC236}">
                <a16:creationId xmlns="" xmlns:a16="http://schemas.microsoft.com/office/drawing/2014/main" id="{08BB51CB-B61B-4FB4-AA00-986BBF479DCE}"/>
              </a:ext>
            </a:extLst>
          </p:cNvPr>
          <p:cNvSpPr/>
          <p:nvPr/>
        </p:nvSpPr>
        <p:spPr>
          <a:xfrm>
            <a:off x="308956" y="4039981"/>
            <a:ext cx="353291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Essay Plan</a:t>
            </a:r>
          </a:p>
        </p:txBody>
      </p:sp>
      <p:sp>
        <p:nvSpPr>
          <p:cNvPr id="7" name="Rectangle 6">
            <a:extLst>
              <a:ext uri="{FF2B5EF4-FFF2-40B4-BE49-F238E27FC236}">
                <a16:creationId xmlns="" xmlns:a16="http://schemas.microsoft.com/office/drawing/2014/main" id="{7F66F8E4-FBCB-49E0-807B-8EC0593E863B}"/>
              </a:ext>
            </a:extLst>
          </p:cNvPr>
          <p:cNvSpPr/>
          <p:nvPr/>
        </p:nvSpPr>
        <p:spPr>
          <a:xfrm>
            <a:off x="4495800" y="3333404"/>
            <a:ext cx="4415444" cy="11139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t>Final major written assessment (essay using sources)</a:t>
            </a:r>
          </a:p>
        </p:txBody>
      </p:sp>
      <p:sp>
        <p:nvSpPr>
          <p:cNvPr id="8" name="Arrow: Right 7">
            <a:extLst>
              <a:ext uri="{FF2B5EF4-FFF2-40B4-BE49-F238E27FC236}">
                <a16:creationId xmlns="" xmlns:a16="http://schemas.microsoft.com/office/drawing/2014/main" id="{910FBE64-E0CB-4E6D-8BCA-8334C1955DD9}"/>
              </a:ext>
            </a:extLst>
          </p:cNvPr>
          <p:cNvSpPr/>
          <p:nvPr/>
        </p:nvSpPr>
        <p:spPr>
          <a:xfrm>
            <a:off x="3902826" y="3675633"/>
            <a:ext cx="53201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234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50B36-4807-4F0F-B8BC-42344E2A4B0B}"/>
              </a:ext>
            </a:extLst>
          </p:cNvPr>
          <p:cNvSpPr>
            <a:spLocks noGrp="1"/>
          </p:cNvSpPr>
          <p:nvPr>
            <p:ph type="title"/>
          </p:nvPr>
        </p:nvSpPr>
        <p:spPr/>
        <p:txBody>
          <a:bodyPr/>
          <a:lstStyle/>
          <a:p>
            <a:r>
              <a:rPr lang="en-GB" dirty="0"/>
              <a:t>The reflective journal</a:t>
            </a:r>
          </a:p>
        </p:txBody>
      </p:sp>
      <p:sp>
        <p:nvSpPr>
          <p:cNvPr id="3" name="Content Placeholder 2">
            <a:extLst>
              <a:ext uri="{FF2B5EF4-FFF2-40B4-BE49-F238E27FC236}">
                <a16:creationId xmlns="" xmlns:a16="http://schemas.microsoft.com/office/drawing/2014/main" id="{2DFB5C54-EE18-4C05-AC1C-CADCE4D75860}"/>
              </a:ext>
            </a:extLst>
          </p:cNvPr>
          <p:cNvSpPr>
            <a:spLocks noGrp="1"/>
          </p:cNvSpPr>
          <p:nvPr>
            <p:ph idx="1"/>
          </p:nvPr>
        </p:nvSpPr>
        <p:spPr>
          <a:xfrm>
            <a:off x="457200" y="1728537"/>
            <a:ext cx="5137688" cy="5057275"/>
          </a:xfrm>
        </p:spPr>
        <p:txBody>
          <a:bodyPr>
            <a:normAutofit lnSpcReduction="10000"/>
          </a:bodyPr>
          <a:lstStyle/>
          <a:p>
            <a:r>
              <a:rPr lang="en-GB" dirty="0"/>
              <a:t>Reflective journal entry every two weeks</a:t>
            </a:r>
          </a:p>
          <a:p>
            <a:r>
              <a:rPr lang="en-GB" dirty="0"/>
              <a:t>Related to independent study activities</a:t>
            </a:r>
          </a:p>
          <a:p>
            <a:r>
              <a:rPr lang="en-GB" dirty="0"/>
              <a:t>Regular feedback – mark scheme focussed on content but space for language feedback too. – </a:t>
            </a:r>
            <a:r>
              <a:rPr lang="en-GB" dirty="0">
                <a:solidFill>
                  <a:srgbClr val="330066"/>
                </a:solidFill>
              </a:rPr>
              <a:t>link to UG programmes (response to feedback)</a:t>
            </a:r>
          </a:p>
          <a:p>
            <a:r>
              <a:rPr lang="en-GB" dirty="0"/>
              <a:t>Develop critical thinking – link to UG programmes</a:t>
            </a:r>
          </a:p>
          <a:p>
            <a:r>
              <a:rPr lang="en-GB" dirty="0"/>
              <a:t>Develop reflective writing skills – link to UG programmes</a:t>
            </a:r>
          </a:p>
        </p:txBody>
      </p:sp>
      <p:pic>
        <p:nvPicPr>
          <p:cNvPr id="3076" name="Picture 4" descr="Image result for journal">
            <a:extLst>
              <a:ext uri="{FF2B5EF4-FFF2-40B4-BE49-F238E27FC236}">
                <a16:creationId xmlns="" xmlns:a16="http://schemas.microsoft.com/office/drawing/2014/main" id="{3B75C6C9-DC13-483B-987E-69BBC52DE9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54" t="10723" r="18766" b="11759"/>
          <a:stretch/>
        </p:blipFill>
        <p:spPr bwMode="auto">
          <a:xfrm>
            <a:off x="5703376" y="1728537"/>
            <a:ext cx="2983424" cy="268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7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617CD-5B74-4986-980F-E0949FE5A60F}"/>
              </a:ext>
            </a:extLst>
          </p:cNvPr>
          <p:cNvSpPr>
            <a:spLocks noGrp="1"/>
          </p:cNvSpPr>
          <p:nvPr>
            <p:ph type="title"/>
          </p:nvPr>
        </p:nvSpPr>
        <p:spPr/>
        <p:txBody>
          <a:bodyPr/>
          <a:lstStyle/>
          <a:p>
            <a:r>
              <a:rPr lang="en-GB" dirty="0"/>
              <a:t>Annotated Bibliography</a:t>
            </a:r>
          </a:p>
        </p:txBody>
      </p:sp>
      <p:sp>
        <p:nvSpPr>
          <p:cNvPr id="3" name="Content Placeholder 2">
            <a:extLst>
              <a:ext uri="{FF2B5EF4-FFF2-40B4-BE49-F238E27FC236}">
                <a16:creationId xmlns="" xmlns:a16="http://schemas.microsoft.com/office/drawing/2014/main" id="{5ADFA5B5-3B79-49D1-975A-152F6957293F}"/>
              </a:ext>
            </a:extLst>
          </p:cNvPr>
          <p:cNvSpPr>
            <a:spLocks noGrp="1"/>
          </p:cNvSpPr>
          <p:nvPr>
            <p:ph sz="half" idx="1"/>
          </p:nvPr>
        </p:nvSpPr>
        <p:spPr>
          <a:xfrm>
            <a:off x="586048" y="1976384"/>
            <a:ext cx="8370916" cy="5053264"/>
          </a:xfrm>
        </p:spPr>
        <p:txBody>
          <a:bodyPr/>
          <a:lstStyle/>
          <a:p>
            <a:r>
              <a:rPr lang="en-GB" dirty="0"/>
              <a:t>Select sources to prepare for speaking assessment (interview) – Link to UG study (seminars)</a:t>
            </a:r>
          </a:p>
          <a:p>
            <a:pPr marL="0" indent="0">
              <a:buNone/>
            </a:pPr>
            <a:endParaRPr lang="en-GB" dirty="0"/>
          </a:p>
          <a:p>
            <a:r>
              <a:rPr lang="en-GB" dirty="0"/>
              <a:t>Complete Harvard references</a:t>
            </a:r>
          </a:p>
          <a:p>
            <a:pPr marL="0" indent="0">
              <a:buNone/>
            </a:pPr>
            <a:endParaRPr lang="en-GB" dirty="0"/>
          </a:p>
          <a:p>
            <a:r>
              <a:rPr lang="en-GB" dirty="0"/>
              <a:t>Justify choice of sources</a:t>
            </a:r>
          </a:p>
          <a:p>
            <a:pPr marL="0" indent="0">
              <a:buNone/>
            </a:pPr>
            <a:endParaRPr lang="en-GB" dirty="0"/>
          </a:p>
          <a:p>
            <a:r>
              <a:rPr lang="en-GB" dirty="0"/>
              <a:t>Enabled feedback on referencing and choice of sources</a:t>
            </a:r>
          </a:p>
          <a:p>
            <a:endParaRPr lang="en-GB" dirty="0"/>
          </a:p>
        </p:txBody>
      </p:sp>
    </p:spTree>
    <p:extLst>
      <p:ext uri="{BB962C8B-B14F-4D97-AF65-F5344CB8AC3E}">
        <p14:creationId xmlns:p14="http://schemas.microsoft.com/office/powerpoint/2010/main" val="1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260946-9A60-4CFA-A9F4-5F06E36C9CA0}"/>
              </a:ext>
            </a:extLst>
          </p:cNvPr>
          <p:cNvSpPr>
            <a:spLocks noGrp="1"/>
          </p:cNvSpPr>
          <p:nvPr>
            <p:ph type="title"/>
          </p:nvPr>
        </p:nvSpPr>
        <p:spPr/>
        <p:txBody>
          <a:bodyPr/>
          <a:lstStyle/>
          <a:p>
            <a:r>
              <a:rPr lang="en-GB" dirty="0"/>
              <a:t>Essay Plan</a:t>
            </a:r>
          </a:p>
        </p:txBody>
      </p:sp>
      <p:sp>
        <p:nvSpPr>
          <p:cNvPr id="3" name="Content Placeholder 2">
            <a:extLst>
              <a:ext uri="{FF2B5EF4-FFF2-40B4-BE49-F238E27FC236}">
                <a16:creationId xmlns="" xmlns:a16="http://schemas.microsoft.com/office/drawing/2014/main" id="{01E3AE22-66F2-492D-891A-4D3B7AAF7983}"/>
              </a:ext>
            </a:extLst>
          </p:cNvPr>
          <p:cNvSpPr>
            <a:spLocks noGrp="1"/>
          </p:cNvSpPr>
          <p:nvPr>
            <p:ph sz="half" idx="1"/>
          </p:nvPr>
        </p:nvSpPr>
        <p:spPr>
          <a:xfrm>
            <a:off x="457200" y="1911415"/>
            <a:ext cx="8229600" cy="5053264"/>
          </a:xfrm>
        </p:spPr>
        <p:txBody>
          <a:bodyPr/>
          <a:lstStyle/>
          <a:p>
            <a:r>
              <a:rPr lang="en-GB" dirty="0">
                <a:solidFill>
                  <a:srgbClr val="330066"/>
                </a:solidFill>
              </a:rPr>
              <a:t>Work to a set formula: </a:t>
            </a:r>
          </a:p>
          <a:p>
            <a:pPr lvl="1"/>
            <a:r>
              <a:rPr lang="en-GB" dirty="0">
                <a:solidFill>
                  <a:srgbClr val="330066"/>
                </a:solidFill>
              </a:rPr>
              <a:t>paragraph plan - topic sentence; supporting sentences; concluding sentence </a:t>
            </a:r>
          </a:p>
          <a:p>
            <a:pPr lvl="1"/>
            <a:r>
              <a:rPr lang="en-GB" dirty="0">
                <a:solidFill>
                  <a:srgbClr val="330066"/>
                </a:solidFill>
              </a:rPr>
              <a:t>including sources for each piece of evidence</a:t>
            </a:r>
          </a:p>
          <a:p>
            <a:pPr marL="457200" lvl="1" indent="0">
              <a:buNone/>
            </a:pPr>
            <a:endParaRPr lang="en-GB" dirty="0">
              <a:solidFill>
                <a:srgbClr val="330066"/>
              </a:solidFill>
            </a:endParaRPr>
          </a:p>
          <a:p>
            <a:r>
              <a:rPr lang="en-GB" dirty="0">
                <a:solidFill>
                  <a:srgbClr val="330066"/>
                </a:solidFill>
              </a:rPr>
              <a:t>Pick up on referencing issues before final essay</a:t>
            </a:r>
          </a:p>
          <a:p>
            <a:pPr marL="0" indent="0">
              <a:buNone/>
            </a:pPr>
            <a:endParaRPr lang="en-GB" dirty="0">
              <a:solidFill>
                <a:srgbClr val="330066"/>
              </a:solidFill>
            </a:endParaRPr>
          </a:p>
          <a:p>
            <a:r>
              <a:rPr lang="en-GB" dirty="0">
                <a:solidFill>
                  <a:srgbClr val="330066"/>
                </a:solidFill>
              </a:rPr>
              <a:t>Preparation for writing coursework (essay using sources)</a:t>
            </a:r>
          </a:p>
          <a:p>
            <a:pPr marL="0" indent="0">
              <a:buNone/>
            </a:pPr>
            <a:endParaRPr lang="en-GB" dirty="0"/>
          </a:p>
        </p:txBody>
      </p:sp>
    </p:spTree>
    <p:extLst>
      <p:ext uri="{BB962C8B-B14F-4D97-AF65-F5344CB8AC3E}">
        <p14:creationId xmlns:p14="http://schemas.microsoft.com/office/powerpoint/2010/main" val="24473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C02BD1-9E3D-4079-A5A2-4B3164983169}"/>
              </a:ext>
            </a:extLst>
          </p:cNvPr>
          <p:cNvSpPr>
            <a:spLocks noGrp="1"/>
          </p:cNvSpPr>
          <p:nvPr>
            <p:ph type="title"/>
          </p:nvPr>
        </p:nvSpPr>
        <p:spPr/>
        <p:txBody>
          <a:bodyPr/>
          <a:lstStyle/>
          <a:p>
            <a:r>
              <a:rPr lang="en-GB" dirty="0"/>
              <a:t>Results – Reflective journal</a:t>
            </a:r>
          </a:p>
        </p:txBody>
      </p:sp>
      <p:graphicFrame>
        <p:nvGraphicFramePr>
          <p:cNvPr id="5" name="Table 4">
            <a:extLst>
              <a:ext uri="{FF2B5EF4-FFF2-40B4-BE49-F238E27FC236}">
                <a16:creationId xmlns="" xmlns:a16="http://schemas.microsoft.com/office/drawing/2014/main" id="{742AF176-0AFD-41CF-8BDD-1C0E66F1E106}"/>
              </a:ext>
            </a:extLst>
          </p:cNvPr>
          <p:cNvGraphicFramePr>
            <a:graphicFrameLocks noGrp="1"/>
          </p:cNvGraphicFramePr>
          <p:nvPr>
            <p:extLst>
              <p:ext uri="{D42A27DB-BD31-4B8C-83A1-F6EECF244321}">
                <p14:modId xmlns:p14="http://schemas.microsoft.com/office/powerpoint/2010/main" val="3096535458"/>
              </p:ext>
            </p:extLst>
          </p:nvPr>
        </p:nvGraphicFramePr>
        <p:xfrm>
          <a:off x="601579" y="2020051"/>
          <a:ext cx="6665495" cy="1571706"/>
        </p:xfrm>
        <a:graphic>
          <a:graphicData uri="http://schemas.openxmlformats.org/drawingml/2006/table">
            <a:tbl>
              <a:tblPr>
                <a:tableStyleId>{5C22544A-7EE6-4342-B048-85BDC9FD1C3A}</a:tableStyleId>
              </a:tblPr>
              <a:tblGrid>
                <a:gridCol w="1333099">
                  <a:extLst>
                    <a:ext uri="{9D8B030D-6E8A-4147-A177-3AD203B41FA5}">
                      <a16:colId xmlns="" xmlns:a16="http://schemas.microsoft.com/office/drawing/2014/main" val="4206076602"/>
                    </a:ext>
                  </a:extLst>
                </a:gridCol>
                <a:gridCol w="1333099">
                  <a:extLst>
                    <a:ext uri="{9D8B030D-6E8A-4147-A177-3AD203B41FA5}">
                      <a16:colId xmlns="" xmlns:a16="http://schemas.microsoft.com/office/drawing/2014/main" val="1446940991"/>
                    </a:ext>
                  </a:extLst>
                </a:gridCol>
                <a:gridCol w="1333099">
                  <a:extLst>
                    <a:ext uri="{9D8B030D-6E8A-4147-A177-3AD203B41FA5}">
                      <a16:colId xmlns="" xmlns:a16="http://schemas.microsoft.com/office/drawing/2014/main" val="972626128"/>
                    </a:ext>
                  </a:extLst>
                </a:gridCol>
                <a:gridCol w="1333099">
                  <a:extLst>
                    <a:ext uri="{9D8B030D-6E8A-4147-A177-3AD203B41FA5}">
                      <a16:colId xmlns="" xmlns:a16="http://schemas.microsoft.com/office/drawing/2014/main" val="1953195400"/>
                    </a:ext>
                  </a:extLst>
                </a:gridCol>
                <a:gridCol w="1333099">
                  <a:extLst>
                    <a:ext uri="{9D8B030D-6E8A-4147-A177-3AD203B41FA5}">
                      <a16:colId xmlns="" xmlns:a16="http://schemas.microsoft.com/office/drawing/2014/main" val="1527189385"/>
                    </a:ext>
                  </a:extLst>
                </a:gridCol>
              </a:tblGrid>
              <a:tr h="444035">
                <a:tc>
                  <a:txBody>
                    <a:bodyPr/>
                    <a:lstStyle/>
                    <a:p>
                      <a:pPr algn="l" fontAlgn="b"/>
                      <a:endParaRPr lang="en-GB" sz="2400" b="0" i="0" u="none" strike="noStrike" dirty="0">
                        <a:solidFill>
                          <a:srgbClr val="330066"/>
                        </a:solidFill>
                        <a:effectLst/>
                        <a:latin typeface="Calibri" panose="020F0502020204030204" pitchFamily="34" charset="0"/>
                      </a:endParaRPr>
                    </a:p>
                  </a:txBody>
                  <a:tcPr marL="7620" marR="7620" marT="7620" marB="0" anchor="b"/>
                </a:tc>
                <a:tc>
                  <a:txBody>
                    <a:bodyPr/>
                    <a:lstStyle/>
                    <a:p>
                      <a:pPr algn="ctr" fontAlgn="b"/>
                      <a:r>
                        <a:rPr lang="en-GB" sz="2400" b="1" u="none" strike="noStrike" dirty="0">
                          <a:solidFill>
                            <a:srgbClr val="330066"/>
                          </a:solidFill>
                          <a:effectLst/>
                        </a:rPr>
                        <a:t>Journal 1</a:t>
                      </a:r>
                      <a:endParaRPr lang="en-GB" sz="2400" b="1" i="0" u="none" strike="noStrike" dirty="0">
                        <a:solidFill>
                          <a:srgbClr val="330066"/>
                        </a:solidFill>
                        <a:effectLst/>
                        <a:latin typeface="Calibri" panose="020F0502020204030204" pitchFamily="34" charset="0"/>
                      </a:endParaRPr>
                    </a:p>
                  </a:txBody>
                  <a:tcPr marL="7620" marR="7620" marT="7620" marB="0" anchor="b"/>
                </a:tc>
                <a:tc>
                  <a:txBody>
                    <a:bodyPr/>
                    <a:lstStyle/>
                    <a:p>
                      <a:pPr algn="ctr" fontAlgn="b"/>
                      <a:r>
                        <a:rPr lang="en-GB" sz="2400" b="1" u="none" strike="noStrike" dirty="0">
                          <a:solidFill>
                            <a:srgbClr val="330066"/>
                          </a:solidFill>
                          <a:effectLst/>
                        </a:rPr>
                        <a:t>Journal 2</a:t>
                      </a:r>
                      <a:endParaRPr lang="en-GB" sz="2400" b="1" i="0" u="none" strike="noStrike" dirty="0">
                        <a:solidFill>
                          <a:srgbClr val="330066"/>
                        </a:solidFill>
                        <a:effectLst/>
                        <a:latin typeface="Calibri" panose="020F0502020204030204" pitchFamily="34" charset="0"/>
                      </a:endParaRPr>
                    </a:p>
                  </a:txBody>
                  <a:tcPr marL="7620" marR="7620" marT="7620" marB="0" anchor="b"/>
                </a:tc>
                <a:tc>
                  <a:txBody>
                    <a:bodyPr/>
                    <a:lstStyle/>
                    <a:p>
                      <a:pPr algn="ctr" fontAlgn="b"/>
                      <a:r>
                        <a:rPr lang="en-GB" sz="2400" b="1" u="none" strike="noStrike" dirty="0">
                          <a:solidFill>
                            <a:srgbClr val="330066"/>
                          </a:solidFill>
                          <a:effectLst/>
                        </a:rPr>
                        <a:t>Journal 3</a:t>
                      </a:r>
                      <a:endParaRPr lang="en-GB" sz="2400" b="1" i="0" u="none" strike="noStrike" dirty="0">
                        <a:solidFill>
                          <a:srgbClr val="330066"/>
                        </a:solidFill>
                        <a:effectLst/>
                        <a:latin typeface="Calibri" panose="020F0502020204030204" pitchFamily="34" charset="0"/>
                      </a:endParaRPr>
                    </a:p>
                  </a:txBody>
                  <a:tcPr marL="7620" marR="7620" marT="7620" marB="0" anchor="b"/>
                </a:tc>
                <a:tc>
                  <a:txBody>
                    <a:bodyPr/>
                    <a:lstStyle/>
                    <a:p>
                      <a:pPr algn="ctr" fontAlgn="b"/>
                      <a:r>
                        <a:rPr lang="en-GB" sz="2400" b="1" u="none" strike="noStrike" dirty="0">
                          <a:solidFill>
                            <a:srgbClr val="330066"/>
                          </a:solidFill>
                          <a:effectLst/>
                        </a:rPr>
                        <a:t>Journal 4</a:t>
                      </a:r>
                      <a:endParaRPr lang="en-GB" sz="2400" b="1" i="0" u="none" strike="noStrike" dirty="0">
                        <a:solidFill>
                          <a:srgbClr val="330066"/>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2258703852"/>
                  </a:ext>
                </a:extLst>
              </a:tr>
              <a:tr h="832566">
                <a:tc>
                  <a:txBody>
                    <a:bodyPr/>
                    <a:lstStyle/>
                    <a:p>
                      <a:pPr algn="l" fontAlgn="b"/>
                      <a:r>
                        <a:rPr lang="en-GB" sz="2400" b="1" u="none" strike="noStrike" dirty="0">
                          <a:solidFill>
                            <a:srgbClr val="330066"/>
                          </a:solidFill>
                          <a:effectLst/>
                        </a:rPr>
                        <a:t>Average Scores</a:t>
                      </a:r>
                      <a:endParaRPr lang="en-GB" sz="2400" b="1" i="0" u="none" strike="noStrike" dirty="0">
                        <a:solidFill>
                          <a:srgbClr val="330066"/>
                        </a:solidFill>
                        <a:effectLst/>
                        <a:latin typeface="Calibri" panose="020F0502020204030204" pitchFamily="34" charset="0"/>
                      </a:endParaRPr>
                    </a:p>
                  </a:txBody>
                  <a:tcPr marL="7620" marR="7620" marT="7620" marB="0" anchor="b"/>
                </a:tc>
                <a:tc>
                  <a:txBody>
                    <a:bodyPr/>
                    <a:lstStyle/>
                    <a:p>
                      <a:pPr algn="r" fontAlgn="b"/>
                      <a:r>
                        <a:rPr lang="en-GB" sz="2400" u="none" strike="noStrike" dirty="0">
                          <a:solidFill>
                            <a:srgbClr val="330066"/>
                          </a:solidFill>
                          <a:effectLst/>
                        </a:rPr>
                        <a:t>48%</a:t>
                      </a:r>
                      <a:endParaRPr lang="en-GB" sz="2400" b="0" i="0" u="none" strike="noStrike" dirty="0">
                        <a:solidFill>
                          <a:srgbClr val="330066"/>
                        </a:solidFill>
                        <a:effectLst/>
                        <a:latin typeface="Calibri" panose="020F0502020204030204" pitchFamily="34" charset="0"/>
                      </a:endParaRPr>
                    </a:p>
                  </a:txBody>
                  <a:tcPr marL="7620" marR="7620" marT="7620" marB="0" anchor="b"/>
                </a:tc>
                <a:tc>
                  <a:txBody>
                    <a:bodyPr/>
                    <a:lstStyle/>
                    <a:p>
                      <a:pPr algn="r" fontAlgn="b"/>
                      <a:r>
                        <a:rPr lang="en-GB" sz="2400" u="none" strike="noStrike" dirty="0">
                          <a:solidFill>
                            <a:srgbClr val="330066"/>
                          </a:solidFill>
                          <a:effectLst/>
                        </a:rPr>
                        <a:t>68%</a:t>
                      </a:r>
                      <a:endParaRPr lang="en-GB" sz="2400" b="0" i="0" u="none" strike="noStrike" dirty="0">
                        <a:solidFill>
                          <a:srgbClr val="330066"/>
                        </a:solidFill>
                        <a:effectLst/>
                        <a:latin typeface="Calibri" panose="020F0502020204030204" pitchFamily="34" charset="0"/>
                      </a:endParaRPr>
                    </a:p>
                  </a:txBody>
                  <a:tcPr marL="7620" marR="7620" marT="7620" marB="0" anchor="b"/>
                </a:tc>
                <a:tc>
                  <a:txBody>
                    <a:bodyPr/>
                    <a:lstStyle/>
                    <a:p>
                      <a:pPr algn="r" fontAlgn="b"/>
                      <a:r>
                        <a:rPr lang="en-GB" sz="2400" u="none" strike="noStrike" dirty="0">
                          <a:solidFill>
                            <a:srgbClr val="330066"/>
                          </a:solidFill>
                          <a:effectLst/>
                        </a:rPr>
                        <a:t>68%</a:t>
                      </a:r>
                      <a:endParaRPr lang="en-GB" sz="2400" b="0" i="0" u="none" strike="noStrike" dirty="0">
                        <a:solidFill>
                          <a:srgbClr val="330066"/>
                        </a:solidFill>
                        <a:effectLst/>
                        <a:latin typeface="Calibri" panose="020F0502020204030204" pitchFamily="34" charset="0"/>
                      </a:endParaRPr>
                    </a:p>
                  </a:txBody>
                  <a:tcPr marL="7620" marR="7620" marT="7620" marB="0" anchor="b"/>
                </a:tc>
                <a:tc>
                  <a:txBody>
                    <a:bodyPr/>
                    <a:lstStyle/>
                    <a:p>
                      <a:pPr algn="r" fontAlgn="b"/>
                      <a:r>
                        <a:rPr lang="en-GB" sz="2400" u="none" strike="noStrike" dirty="0">
                          <a:solidFill>
                            <a:srgbClr val="330066"/>
                          </a:solidFill>
                          <a:effectLst/>
                        </a:rPr>
                        <a:t>69%</a:t>
                      </a:r>
                      <a:endParaRPr lang="en-GB" sz="2400" b="0" i="0" u="none" strike="noStrike" dirty="0">
                        <a:solidFill>
                          <a:srgbClr val="330066"/>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53898432"/>
                  </a:ext>
                </a:extLst>
              </a:tr>
            </a:tbl>
          </a:graphicData>
        </a:graphic>
      </p:graphicFrame>
      <p:sp>
        <p:nvSpPr>
          <p:cNvPr id="6" name="TextBox 5">
            <a:extLst>
              <a:ext uri="{FF2B5EF4-FFF2-40B4-BE49-F238E27FC236}">
                <a16:creationId xmlns="" xmlns:a16="http://schemas.microsoft.com/office/drawing/2014/main" id="{1A2CCC6D-AA1A-4B27-A1BD-B41E9B515B42}"/>
              </a:ext>
            </a:extLst>
          </p:cNvPr>
          <p:cNvSpPr txBox="1"/>
          <p:nvPr/>
        </p:nvSpPr>
        <p:spPr>
          <a:xfrm>
            <a:off x="601579" y="3883272"/>
            <a:ext cx="7788442"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330066"/>
                </a:solidFill>
              </a:rPr>
              <a:t>Most students improved significantly after initial feedback and a tutor model</a:t>
            </a:r>
          </a:p>
          <a:p>
            <a:pPr marL="285750" indent="-285750">
              <a:buFont typeface="Arial" panose="020B0604020202020204" pitchFamily="34" charset="0"/>
              <a:buChar char="•"/>
            </a:pPr>
            <a:r>
              <a:rPr lang="en-GB" sz="2000" dirty="0">
                <a:solidFill>
                  <a:srgbClr val="330066"/>
                </a:solidFill>
              </a:rPr>
              <a:t>Majority reached a plateau at the second journal entry</a:t>
            </a:r>
          </a:p>
          <a:p>
            <a:pPr marL="285750" indent="-285750">
              <a:buFont typeface="Arial" panose="020B0604020202020204" pitchFamily="34" charset="0"/>
              <a:buChar char="•"/>
            </a:pPr>
            <a:r>
              <a:rPr lang="en-GB" sz="2000" dirty="0">
                <a:solidFill>
                  <a:srgbClr val="330066"/>
                </a:solidFill>
              </a:rPr>
              <a:t>A couple showed virtually no improvement despite repeated written and face-to-face feedback</a:t>
            </a:r>
          </a:p>
        </p:txBody>
      </p:sp>
    </p:spTree>
    <p:extLst>
      <p:ext uri="{BB962C8B-B14F-4D97-AF65-F5344CB8AC3E}">
        <p14:creationId xmlns:p14="http://schemas.microsoft.com/office/powerpoint/2010/main" val="121183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40AA45-F051-4306-B0A5-FE70CE84264F}"/>
              </a:ext>
            </a:extLst>
          </p:cNvPr>
          <p:cNvSpPr>
            <a:spLocks noGrp="1"/>
          </p:cNvSpPr>
          <p:nvPr>
            <p:ph type="title"/>
          </p:nvPr>
        </p:nvSpPr>
        <p:spPr/>
        <p:txBody>
          <a:bodyPr/>
          <a:lstStyle/>
          <a:p>
            <a:r>
              <a:rPr lang="en-GB" dirty="0"/>
              <a:t>Student Feedback – Reflective writing</a:t>
            </a:r>
          </a:p>
        </p:txBody>
      </p:sp>
      <p:graphicFrame>
        <p:nvGraphicFramePr>
          <p:cNvPr id="5" name="Chart 4">
            <a:extLst>
              <a:ext uri="{FF2B5EF4-FFF2-40B4-BE49-F238E27FC236}">
                <a16:creationId xmlns="" xmlns:a16="http://schemas.microsoft.com/office/drawing/2014/main" id="{D38C2479-184D-463A-B5A3-B04B0DC6036F}"/>
              </a:ext>
            </a:extLst>
          </p:cNvPr>
          <p:cNvGraphicFramePr>
            <a:graphicFrameLocks/>
          </p:cNvGraphicFramePr>
          <p:nvPr>
            <p:extLst>
              <p:ext uri="{D42A27DB-BD31-4B8C-83A1-F6EECF244321}">
                <p14:modId xmlns:p14="http://schemas.microsoft.com/office/powerpoint/2010/main" val="213963753"/>
              </p:ext>
            </p:extLst>
          </p:nvPr>
        </p:nvGraphicFramePr>
        <p:xfrm>
          <a:off x="517900" y="1795378"/>
          <a:ext cx="4131591" cy="45715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 xmlns:a16="http://schemas.microsoft.com/office/drawing/2014/main" id="{4372D71F-963C-4A7A-ACD6-D9B904CD7888}"/>
              </a:ext>
            </a:extLst>
          </p:cNvPr>
          <p:cNvGraphicFramePr>
            <a:graphicFrameLocks noGrp="1"/>
          </p:cNvGraphicFramePr>
          <p:nvPr>
            <p:ph sz="half" idx="2"/>
            <p:extLst>
              <p:ext uri="{D42A27DB-BD31-4B8C-83A1-F6EECF244321}">
                <p14:modId xmlns:p14="http://schemas.microsoft.com/office/powerpoint/2010/main" val="3364617486"/>
              </p:ext>
            </p:extLst>
          </p:nvPr>
        </p:nvGraphicFramePr>
        <p:xfrm>
          <a:off x="4803183" y="1728788"/>
          <a:ext cx="4038600" cy="4571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66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be11764-2166-432f-8d52-eb56870629d5"/>
</p:tagLst>
</file>

<file path=ppt/theme/theme1.xml><?xml version="1.0" encoding="utf-8"?>
<a:theme xmlns:a="http://schemas.openxmlformats.org/drawingml/2006/main" name="LU_2015">
  <a:themeElements>
    <a:clrScheme name="Custom 10">
      <a:dk1>
        <a:srgbClr val="6F3092"/>
      </a:dk1>
      <a:lt1>
        <a:srgbClr val="FFFFFF"/>
      </a:lt1>
      <a:dk2>
        <a:srgbClr val="361163"/>
      </a:dk2>
      <a:lt2>
        <a:srgbClr val="CBCECE"/>
      </a:lt2>
      <a:accent1>
        <a:srgbClr val="6F3092"/>
      </a:accent1>
      <a:accent2>
        <a:srgbClr val="B70062"/>
      </a:accent2>
      <a:accent3>
        <a:srgbClr val="ED2482"/>
      </a:accent3>
      <a:accent4>
        <a:srgbClr val="D02F8C"/>
      </a:accent4>
      <a:accent5>
        <a:srgbClr val="ED2482"/>
      </a:accent5>
      <a:accent6>
        <a:srgbClr val="F26A38"/>
      </a:accent6>
      <a:hlink>
        <a:srgbClr val="8C8C8D"/>
      </a:hlink>
      <a:folHlink>
        <a:srgbClr val="525E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lu-template simple" id="{FC701346-0A51-4DE3-8C2D-60322C496A48}" vid="{DAFE2821-CD46-4CEF-8284-37DDE09935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lu-template simple</Template>
  <TotalTime>144</TotalTime>
  <Words>599</Words>
  <Application>Microsoft Office PowerPoint</Application>
  <PresentationFormat>On-screen Show (4:3)</PresentationFormat>
  <Paragraphs>107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LU_2015</vt:lpstr>
      <vt:lpstr>Developing a Portfolio Assessment for Foundation Students</vt:lpstr>
      <vt:lpstr>Background</vt:lpstr>
      <vt:lpstr>Motivation for changes</vt:lpstr>
      <vt:lpstr>The portfolio</vt:lpstr>
      <vt:lpstr>The reflective journal</vt:lpstr>
      <vt:lpstr>Annotated Bibliography</vt:lpstr>
      <vt:lpstr>Essay Plan</vt:lpstr>
      <vt:lpstr>Results – Reflective journal</vt:lpstr>
      <vt:lpstr>Student Feedback – Reflective writing</vt:lpstr>
      <vt:lpstr>Student Feedback – Reflective writing</vt:lpstr>
      <vt:lpstr>Student Feedback – mixed bag </vt:lpstr>
      <vt:lpstr>Student feedback – Annotated Bibliography</vt:lpstr>
      <vt:lpstr>Student Feedback – Essay plan</vt:lpstr>
      <vt:lpstr>Tutor Feedback</vt:lpstr>
      <vt:lpstr>Conclusions</vt:lpstr>
      <vt:lpstr>PowerPoint Presentation</vt:lpstr>
    </vt:vector>
  </TitlesOfParts>
  <Company>Loughborough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Portfolio Assessment for Foundation Students</dc:title>
  <dc:creator>Nick Bostock</dc:creator>
  <cp:lastModifiedBy>ITSupport</cp:lastModifiedBy>
  <cp:revision>31</cp:revision>
  <cp:lastPrinted>2019-02-22T14:14:57Z</cp:lastPrinted>
  <dcterms:created xsi:type="dcterms:W3CDTF">2019-02-12T15:12:31Z</dcterms:created>
  <dcterms:modified xsi:type="dcterms:W3CDTF">2019-02-23T11:25:43Z</dcterms:modified>
</cp:coreProperties>
</file>