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handoutMasterIdLst>
    <p:handoutMasterId r:id="rId35"/>
  </p:handoutMasterIdLst>
  <p:sldIdLst>
    <p:sldId id="256" r:id="rId2"/>
    <p:sldId id="297" r:id="rId3"/>
    <p:sldId id="316" r:id="rId4"/>
    <p:sldId id="335" r:id="rId5"/>
    <p:sldId id="300" r:id="rId6"/>
    <p:sldId id="264" r:id="rId7"/>
    <p:sldId id="303" r:id="rId8"/>
    <p:sldId id="304" r:id="rId9"/>
    <p:sldId id="274" r:id="rId10"/>
    <p:sldId id="276" r:id="rId11"/>
    <p:sldId id="283" r:id="rId12"/>
    <p:sldId id="322" r:id="rId13"/>
    <p:sldId id="330" r:id="rId14"/>
    <p:sldId id="324" r:id="rId15"/>
    <p:sldId id="326" r:id="rId16"/>
    <p:sldId id="328" r:id="rId17"/>
    <p:sldId id="282" r:id="rId18"/>
    <p:sldId id="321" r:id="rId19"/>
    <p:sldId id="281" r:id="rId20"/>
    <p:sldId id="288" r:id="rId21"/>
    <p:sldId id="329" r:id="rId22"/>
    <p:sldId id="289" r:id="rId23"/>
    <p:sldId id="291" r:id="rId24"/>
    <p:sldId id="293" r:id="rId25"/>
    <p:sldId id="294" r:id="rId26"/>
    <p:sldId id="295" r:id="rId27"/>
    <p:sldId id="296" r:id="rId28"/>
    <p:sldId id="331" r:id="rId29"/>
    <p:sldId id="309" r:id="rId30"/>
    <p:sldId id="332" r:id="rId31"/>
    <p:sldId id="333" r:id="rId32"/>
    <p:sldId id="334" r:id="rId33"/>
  </p:sldIdLst>
  <p:sldSz cx="9144000" cy="6858000" type="screen4x3"/>
  <p:notesSz cx="6669088" cy="9775825"/>
  <p:defaultTex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79" userDrawn="1">
          <p15:clr>
            <a:srgbClr val="A4A3A4"/>
          </p15:clr>
        </p15:guide>
        <p15:guide id="2" pos="210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14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4" autoAdjust="0"/>
    <p:restoredTop sz="94444" autoAdjust="0"/>
  </p:normalViewPr>
  <p:slideViewPr>
    <p:cSldViewPr snapToGrid="0" snapToObjects="1">
      <p:cViewPr varScale="1">
        <p:scale>
          <a:sx n="50" d="100"/>
          <a:sy n="50" d="100"/>
        </p:scale>
        <p:origin x="-1243" y="-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5" d="100"/>
          <a:sy n="55" d="100"/>
        </p:scale>
        <p:origin x="-2904" y="-102"/>
      </p:cViewPr>
      <p:guideLst>
        <p:guide orient="horz" pos="3079"/>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522959183673752E-2"/>
          <c:y val="5.0315330217338743E-2"/>
          <c:w val="0.78325738188976246"/>
          <c:h val="0.73746782566800662"/>
        </c:manualLayout>
      </c:layout>
      <c:barChart>
        <c:barDir val="col"/>
        <c:grouping val="clustered"/>
        <c:varyColors val="0"/>
        <c:ser>
          <c:idx val="0"/>
          <c:order val="0"/>
          <c:tx>
            <c:strRef>
              <c:f>Sheet1!$B$1</c:f>
              <c:strCache>
                <c:ptCount val="1"/>
                <c:pt idx="0">
                  <c:v>Column1</c:v>
                </c:pt>
              </c:strCache>
            </c:strRef>
          </c:tx>
          <c:invertIfNegative val="0"/>
          <c:cat>
            <c:strRef>
              <c:f>Sheet1!$A$2:$A$4</c:f>
              <c:strCache>
                <c:ptCount val="3"/>
                <c:pt idx="0">
                  <c:v>70-79</c:v>
                </c:pt>
                <c:pt idx="1">
                  <c:v>60-69</c:v>
                </c:pt>
                <c:pt idx="2">
                  <c:v>50-59</c:v>
                </c:pt>
              </c:strCache>
            </c:strRef>
          </c:cat>
          <c:val>
            <c:numRef>
              <c:f>Sheet1!$B$2:$B$4</c:f>
              <c:numCache>
                <c:formatCode>0%</c:formatCode>
                <c:ptCount val="3"/>
                <c:pt idx="0">
                  <c:v>8.0000000000000029E-2</c:v>
                </c:pt>
                <c:pt idx="1">
                  <c:v>0.33000000000000013</c:v>
                </c:pt>
                <c:pt idx="2">
                  <c:v>0.54</c:v>
                </c:pt>
              </c:numCache>
            </c:numRef>
          </c:val>
        </c:ser>
        <c:ser>
          <c:idx val="1"/>
          <c:order val="1"/>
          <c:tx>
            <c:strRef>
              <c:f>Sheet1!$C$1</c:f>
              <c:strCache>
                <c:ptCount val="1"/>
              </c:strCache>
            </c:strRef>
          </c:tx>
          <c:invertIfNegative val="0"/>
          <c:cat>
            <c:strRef>
              <c:f>Sheet1!$A$2:$A$4</c:f>
              <c:strCache>
                <c:ptCount val="3"/>
                <c:pt idx="0">
                  <c:v>70-79</c:v>
                </c:pt>
                <c:pt idx="1">
                  <c:v>60-69</c:v>
                </c:pt>
                <c:pt idx="2">
                  <c:v>50-59</c:v>
                </c:pt>
              </c:strCache>
            </c:strRef>
          </c:cat>
          <c:val>
            <c:numRef>
              <c:f>Sheet1!$C$2:$C$4</c:f>
              <c:numCache>
                <c:formatCode>General</c:formatCode>
                <c:ptCount val="3"/>
              </c:numCache>
            </c:numRef>
          </c:val>
        </c:ser>
        <c:dLbls>
          <c:showLegendKey val="0"/>
          <c:showVal val="0"/>
          <c:showCatName val="0"/>
          <c:showSerName val="0"/>
          <c:showPercent val="0"/>
          <c:showBubbleSize val="0"/>
        </c:dLbls>
        <c:gapWidth val="150"/>
        <c:axId val="25902464"/>
        <c:axId val="25912448"/>
      </c:barChart>
      <c:catAx>
        <c:axId val="25902464"/>
        <c:scaling>
          <c:orientation val="minMax"/>
        </c:scaling>
        <c:delete val="0"/>
        <c:axPos val="b"/>
        <c:numFmt formatCode="General" sourceLinked="0"/>
        <c:majorTickMark val="out"/>
        <c:minorTickMark val="none"/>
        <c:tickLblPos val="nextTo"/>
        <c:crossAx val="25912448"/>
        <c:crosses val="autoZero"/>
        <c:auto val="1"/>
        <c:lblAlgn val="ctr"/>
        <c:lblOffset val="100"/>
        <c:noMultiLvlLbl val="0"/>
      </c:catAx>
      <c:valAx>
        <c:axId val="25912448"/>
        <c:scaling>
          <c:orientation val="minMax"/>
        </c:scaling>
        <c:delete val="0"/>
        <c:axPos val="l"/>
        <c:majorGridlines/>
        <c:numFmt formatCode="0%" sourceLinked="1"/>
        <c:majorTickMark val="out"/>
        <c:minorTickMark val="none"/>
        <c:tickLblPos val="nextTo"/>
        <c:crossAx val="25902464"/>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939189009768764E-2"/>
          <c:y val="1.834090339515676E-2"/>
          <c:w val="0.9420608109902312"/>
          <c:h val="0.92139457317322804"/>
        </c:manualLayout>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Not sure</c:v>
                </c:pt>
                <c:pt idx="1">
                  <c:v>Not very well</c:v>
                </c:pt>
                <c:pt idx="2">
                  <c:v>Quite well</c:v>
                </c:pt>
                <c:pt idx="3">
                  <c:v>Very well</c:v>
                </c:pt>
              </c:strCache>
            </c:strRef>
          </c:cat>
          <c:val>
            <c:numRef>
              <c:f>Sheet1!$B$2:$B$5</c:f>
              <c:numCache>
                <c:formatCode>0%</c:formatCode>
                <c:ptCount val="4"/>
                <c:pt idx="0">
                  <c:v>0.13</c:v>
                </c:pt>
                <c:pt idx="1">
                  <c:v>0.13</c:v>
                </c:pt>
                <c:pt idx="2">
                  <c:v>0.46</c:v>
                </c:pt>
                <c:pt idx="3">
                  <c:v>0.29000000000000031</c:v>
                </c:pt>
              </c:numCache>
            </c:numRef>
          </c:val>
        </c:ser>
        <c:dLbls>
          <c:showLegendKey val="0"/>
          <c:showVal val="0"/>
          <c:showCatName val="0"/>
          <c:showSerName val="0"/>
          <c:showPercent val="0"/>
          <c:showBubbleSize val="0"/>
        </c:dLbls>
        <c:gapWidth val="150"/>
        <c:axId val="25943040"/>
        <c:axId val="26329856"/>
      </c:barChart>
      <c:catAx>
        <c:axId val="25943040"/>
        <c:scaling>
          <c:orientation val="minMax"/>
        </c:scaling>
        <c:delete val="0"/>
        <c:axPos val="b"/>
        <c:numFmt formatCode="General" sourceLinked="0"/>
        <c:majorTickMark val="out"/>
        <c:minorTickMark val="none"/>
        <c:tickLblPos val="nextTo"/>
        <c:crossAx val="26329856"/>
        <c:crosses val="autoZero"/>
        <c:auto val="1"/>
        <c:lblAlgn val="ctr"/>
        <c:lblOffset val="100"/>
        <c:noMultiLvlLbl val="0"/>
      </c:catAx>
      <c:valAx>
        <c:axId val="26329856"/>
        <c:scaling>
          <c:orientation val="minMax"/>
        </c:scaling>
        <c:delete val="0"/>
        <c:axPos val="l"/>
        <c:majorGridlines/>
        <c:numFmt formatCode="0%" sourceLinked="1"/>
        <c:majorTickMark val="out"/>
        <c:minorTickMark val="none"/>
        <c:tickLblPos val="nextTo"/>
        <c:crossAx val="25943040"/>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040387947438581E-2"/>
          <c:y val="3.435339543169668E-2"/>
          <c:w val="0.85728004217025533"/>
          <c:h val="0.80768267463459376"/>
        </c:manualLayout>
      </c:layout>
      <c:barChart>
        <c:barDir val="col"/>
        <c:grouping val="stacked"/>
        <c:varyColors val="0"/>
        <c:ser>
          <c:idx val="0"/>
          <c:order val="0"/>
          <c:tx>
            <c:strRef>
              <c:f>'Sheet1'!$B$1</c:f>
              <c:strCache>
                <c:ptCount val="1"/>
                <c:pt idx="0">
                  <c:v>Column1</c:v>
                </c:pt>
              </c:strCache>
            </c:strRef>
          </c:tx>
          <c:invertIfNegative val="0"/>
          <c:cat>
            <c:strRef>
              <c:f>'Sheet1'!$A$2:$A$5</c:f>
              <c:strCache>
                <c:ptCount val="4"/>
                <c:pt idx="0">
                  <c:v>Not sure</c:v>
                </c:pt>
                <c:pt idx="1">
                  <c:v>Not very well</c:v>
                </c:pt>
                <c:pt idx="2">
                  <c:v>Quite well</c:v>
                </c:pt>
                <c:pt idx="3">
                  <c:v>Very well</c:v>
                </c:pt>
              </c:strCache>
            </c:strRef>
          </c:cat>
          <c:val>
            <c:numRef>
              <c:f>'Sheet1'!$B$2:$B$5</c:f>
              <c:numCache>
                <c:formatCode>0%</c:formatCode>
                <c:ptCount val="4"/>
                <c:pt idx="0">
                  <c:v>0.21000000000000021</c:v>
                </c:pt>
                <c:pt idx="1">
                  <c:v>8.0000000000000043E-2</c:v>
                </c:pt>
                <c:pt idx="2">
                  <c:v>0.5</c:v>
                </c:pt>
                <c:pt idx="3">
                  <c:v>0.21000000000000021</c:v>
                </c:pt>
              </c:numCache>
            </c:numRef>
          </c:val>
        </c:ser>
        <c:dLbls>
          <c:showLegendKey val="0"/>
          <c:showVal val="0"/>
          <c:showCatName val="0"/>
          <c:showSerName val="0"/>
          <c:showPercent val="0"/>
          <c:showBubbleSize val="0"/>
        </c:dLbls>
        <c:gapWidth val="150"/>
        <c:overlap val="100"/>
        <c:axId val="26276224"/>
        <c:axId val="26277760"/>
      </c:barChart>
      <c:catAx>
        <c:axId val="26276224"/>
        <c:scaling>
          <c:orientation val="minMax"/>
        </c:scaling>
        <c:delete val="0"/>
        <c:axPos val="b"/>
        <c:numFmt formatCode="General" sourceLinked="0"/>
        <c:majorTickMark val="out"/>
        <c:minorTickMark val="none"/>
        <c:tickLblPos val="nextTo"/>
        <c:crossAx val="26277760"/>
        <c:crosses val="autoZero"/>
        <c:auto val="1"/>
        <c:lblAlgn val="ctr"/>
        <c:lblOffset val="100"/>
        <c:noMultiLvlLbl val="0"/>
      </c:catAx>
      <c:valAx>
        <c:axId val="26277760"/>
        <c:scaling>
          <c:orientation val="minMax"/>
        </c:scaling>
        <c:delete val="0"/>
        <c:axPos val="l"/>
        <c:majorGridlines/>
        <c:numFmt formatCode="0%" sourceLinked="1"/>
        <c:majorTickMark val="out"/>
        <c:minorTickMark val="none"/>
        <c:tickLblPos val="nextTo"/>
        <c:crossAx val="26276224"/>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938" cy="490489"/>
          </a:xfrm>
          <a:prstGeom prst="rect">
            <a:avLst/>
          </a:prstGeom>
        </p:spPr>
        <p:txBody>
          <a:bodyPr vert="horz" lIns="91432" tIns="45716" rIns="91432" bIns="45716" rtlCol="0"/>
          <a:lstStyle>
            <a:lvl1pPr algn="l">
              <a:defRPr sz="1200"/>
            </a:lvl1pPr>
          </a:lstStyle>
          <a:p>
            <a:endParaRPr lang="en-GB"/>
          </a:p>
        </p:txBody>
      </p:sp>
      <p:sp>
        <p:nvSpPr>
          <p:cNvPr id="3" name="Date Placeholder 2"/>
          <p:cNvSpPr>
            <a:spLocks noGrp="1"/>
          </p:cNvSpPr>
          <p:nvPr>
            <p:ph type="dt" sz="quarter" idx="1"/>
          </p:nvPr>
        </p:nvSpPr>
        <p:spPr>
          <a:xfrm>
            <a:off x="3777607" y="1"/>
            <a:ext cx="2889938" cy="490489"/>
          </a:xfrm>
          <a:prstGeom prst="rect">
            <a:avLst/>
          </a:prstGeom>
        </p:spPr>
        <p:txBody>
          <a:bodyPr vert="horz" lIns="91432" tIns="45716" rIns="91432" bIns="45716" rtlCol="0"/>
          <a:lstStyle>
            <a:lvl1pPr algn="r">
              <a:defRPr sz="1200"/>
            </a:lvl1pPr>
          </a:lstStyle>
          <a:p>
            <a:fld id="{35F007E6-1D8D-4DC3-936F-FABCC6B5BBD6}" type="datetimeFigureOut">
              <a:rPr lang="en-GB" smtClean="0"/>
              <a:pPr/>
              <a:t>23/02/2019</a:t>
            </a:fld>
            <a:endParaRPr lang="en-GB"/>
          </a:p>
        </p:txBody>
      </p:sp>
      <p:sp>
        <p:nvSpPr>
          <p:cNvPr id="4" name="Footer Placeholder 3"/>
          <p:cNvSpPr>
            <a:spLocks noGrp="1"/>
          </p:cNvSpPr>
          <p:nvPr>
            <p:ph type="ftr" sz="quarter" idx="2"/>
          </p:nvPr>
        </p:nvSpPr>
        <p:spPr>
          <a:xfrm>
            <a:off x="0" y="9285338"/>
            <a:ext cx="2889938" cy="490488"/>
          </a:xfrm>
          <a:prstGeom prst="rect">
            <a:avLst/>
          </a:prstGeom>
        </p:spPr>
        <p:txBody>
          <a:bodyPr vert="horz" lIns="91432" tIns="45716" rIns="91432" bIns="45716"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285338"/>
            <a:ext cx="2889938" cy="490488"/>
          </a:xfrm>
          <a:prstGeom prst="rect">
            <a:avLst/>
          </a:prstGeom>
        </p:spPr>
        <p:txBody>
          <a:bodyPr vert="horz" lIns="91432" tIns="45716" rIns="91432" bIns="45716" rtlCol="0" anchor="b"/>
          <a:lstStyle>
            <a:lvl1pPr algn="r">
              <a:defRPr sz="1200"/>
            </a:lvl1pPr>
          </a:lstStyle>
          <a:p>
            <a:fld id="{2A961DE9-9EA3-405D-B9BE-E1A4F3D724DE}" type="slidenum">
              <a:rPr lang="en-GB" smtClean="0"/>
              <a:pPr/>
              <a:t>‹#›</a:t>
            </a:fld>
            <a:endParaRPr lang="en-GB"/>
          </a:p>
        </p:txBody>
      </p:sp>
    </p:spTree>
    <p:extLst>
      <p:ext uri="{BB962C8B-B14F-4D97-AF65-F5344CB8AC3E}">
        <p14:creationId xmlns:p14="http://schemas.microsoft.com/office/powerpoint/2010/main" val="2009534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938" cy="488791"/>
          </a:xfrm>
          <a:prstGeom prst="rect">
            <a:avLst/>
          </a:prstGeom>
        </p:spPr>
        <p:txBody>
          <a:bodyPr vert="horz" lIns="91432" tIns="45716" rIns="91432" bIns="45716" rtlCol="0"/>
          <a:lstStyle>
            <a:lvl1pPr algn="l">
              <a:defRPr sz="1200"/>
            </a:lvl1pPr>
          </a:lstStyle>
          <a:p>
            <a:endParaRPr lang="en-GB"/>
          </a:p>
        </p:txBody>
      </p:sp>
      <p:sp>
        <p:nvSpPr>
          <p:cNvPr id="3" name="Date Placeholder 2"/>
          <p:cNvSpPr>
            <a:spLocks noGrp="1"/>
          </p:cNvSpPr>
          <p:nvPr>
            <p:ph type="dt" idx="1"/>
          </p:nvPr>
        </p:nvSpPr>
        <p:spPr>
          <a:xfrm>
            <a:off x="3777607" y="1"/>
            <a:ext cx="2889938" cy="488791"/>
          </a:xfrm>
          <a:prstGeom prst="rect">
            <a:avLst/>
          </a:prstGeom>
        </p:spPr>
        <p:txBody>
          <a:bodyPr vert="horz" lIns="91432" tIns="45716" rIns="91432" bIns="45716" rtlCol="0"/>
          <a:lstStyle>
            <a:lvl1pPr algn="r">
              <a:defRPr sz="1200"/>
            </a:lvl1pPr>
          </a:lstStyle>
          <a:p>
            <a:fld id="{EDAC5E2D-73A9-453B-818C-1C444726FC76}" type="datetimeFigureOut">
              <a:rPr lang="en-GB" smtClean="0"/>
              <a:pPr/>
              <a:t>23/02/2019</a:t>
            </a:fld>
            <a:endParaRPr lang="en-GB"/>
          </a:p>
        </p:txBody>
      </p:sp>
      <p:sp>
        <p:nvSpPr>
          <p:cNvPr id="4" name="Slide Image Placeholder 3"/>
          <p:cNvSpPr>
            <a:spLocks noGrp="1" noRot="1" noChangeAspect="1"/>
          </p:cNvSpPr>
          <p:nvPr>
            <p:ph type="sldImg" idx="2"/>
          </p:nvPr>
        </p:nvSpPr>
        <p:spPr>
          <a:xfrm>
            <a:off x="892175" y="733425"/>
            <a:ext cx="4884738" cy="3665538"/>
          </a:xfrm>
          <a:prstGeom prst="rect">
            <a:avLst/>
          </a:prstGeom>
          <a:noFill/>
          <a:ln w="12700">
            <a:solidFill>
              <a:prstClr val="black"/>
            </a:solidFill>
          </a:ln>
        </p:spPr>
        <p:txBody>
          <a:bodyPr vert="horz" lIns="91432" tIns="45716" rIns="91432" bIns="45716" rtlCol="0" anchor="ctr"/>
          <a:lstStyle/>
          <a:p>
            <a:endParaRPr lang="en-GB"/>
          </a:p>
        </p:txBody>
      </p:sp>
      <p:sp>
        <p:nvSpPr>
          <p:cNvPr id="5" name="Notes Placeholder 4"/>
          <p:cNvSpPr>
            <a:spLocks noGrp="1"/>
          </p:cNvSpPr>
          <p:nvPr>
            <p:ph type="body" sz="quarter" idx="3"/>
          </p:nvPr>
        </p:nvSpPr>
        <p:spPr>
          <a:xfrm>
            <a:off x="666909" y="4643518"/>
            <a:ext cx="5335270" cy="4399121"/>
          </a:xfrm>
          <a:prstGeom prst="rect">
            <a:avLst/>
          </a:prstGeom>
        </p:spPr>
        <p:txBody>
          <a:bodyPr vert="horz" lIns="91432" tIns="45716" rIns="91432" bIns="457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285337"/>
            <a:ext cx="2889938" cy="488791"/>
          </a:xfrm>
          <a:prstGeom prst="rect">
            <a:avLst/>
          </a:prstGeom>
        </p:spPr>
        <p:txBody>
          <a:bodyPr vert="horz" lIns="91432" tIns="45716" rIns="91432" bIns="45716"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285337"/>
            <a:ext cx="2889938" cy="488791"/>
          </a:xfrm>
          <a:prstGeom prst="rect">
            <a:avLst/>
          </a:prstGeom>
        </p:spPr>
        <p:txBody>
          <a:bodyPr vert="horz" lIns="91432" tIns="45716" rIns="91432" bIns="45716" rtlCol="0" anchor="b"/>
          <a:lstStyle>
            <a:lvl1pPr algn="r">
              <a:defRPr sz="1200"/>
            </a:lvl1pPr>
          </a:lstStyle>
          <a:p>
            <a:fld id="{D790BD8F-E09E-42DF-B7CA-B43C4584B343}" type="slidenum">
              <a:rPr lang="en-GB" smtClean="0"/>
              <a:pPr/>
              <a:t>‹#›</a:t>
            </a:fld>
            <a:endParaRPr lang="en-GB"/>
          </a:p>
        </p:txBody>
      </p:sp>
    </p:spTree>
    <p:extLst>
      <p:ext uri="{BB962C8B-B14F-4D97-AF65-F5344CB8AC3E}">
        <p14:creationId xmlns:p14="http://schemas.microsoft.com/office/powerpoint/2010/main" val="4149962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790BD8F-E09E-42DF-B7CA-B43C4584B343}" type="slidenum">
              <a:rPr lang="en-GB" smtClean="0"/>
              <a:pPr/>
              <a:t>1</a:t>
            </a:fld>
            <a:endParaRPr lang="en-GB" dirty="0"/>
          </a:p>
        </p:txBody>
      </p:sp>
    </p:spTree>
    <p:extLst>
      <p:ext uri="{BB962C8B-B14F-4D97-AF65-F5344CB8AC3E}">
        <p14:creationId xmlns:p14="http://schemas.microsoft.com/office/powerpoint/2010/main" val="4022679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B47446B-547A-48F5-BF9C-5FFAF1EDAB80}" type="slidenum">
              <a:rPr lang="en-GB" smtClean="0"/>
              <a:pPr/>
              <a:t>5</a:t>
            </a:fld>
            <a:endParaRPr lang="en-GB"/>
          </a:p>
        </p:txBody>
      </p:sp>
    </p:spTree>
    <p:extLst>
      <p:ext uri="{BB962C8B-B14F-4D97-AF65-F5344CB8AC3E}">
        <p14:creationId xmlns:p14="http://schemas.microsoft.com/office/powerpoint/2010/main" val="301848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B47446B-547A-48F5-BF9C-5FFAF1EDAB80}" type="slidenum">
              <a:rPr lang="en-GB" smtClean="0"/>
              <a:pPr/>
              <a:t>6</a:t>
            </a:fld>
            <a:endParaRPr lang="en-GB"/>
          </a:p>
        </p:txBody>
      </p:sp>
    </p:spTree>
    <p:extLst>
      <p:ext uri="{BB962C8B-B14F-4D97-AF65-F5344CB8AC3E}">
        <p14:creationId xmlns:p14="http://schemas.microsoft.com/office/powerpoint/2010/main" val="301848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B47446B-547A-48F5-BF9C-5FFAF1EDAB80}" type="slidenum">
              <a:rPr lang="en-GB" smtClean="0"/>
              <a:pPr/>
              <a:t>19</a:t>
            </a:fld>
            <a:endParaRPr lang="en-GB" dirty="0"/>
          </a:p>
        </p:txBody>
      </p:sp>
    </p:spTree>
    <p:extLst>
      <p:ext uri="{BB962C8B-B14F-4D97-AF65-F5344CB8AC3E}">
        <p14:creationId xmlns:p14="http://schemas.microsoft.com/office/powerpoint/2010/main" val="1560946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790BD8F-E09E-42DF-B7CA-B43C4584B343}" type="slidenum">
              <a:rPr lang="en-GB" smtClean="0"/>
              <a:pPr/>
              <a:t>21</a:t>
            </a:fld>
            <a:endParaRPr lang="en-GB"/>
          </a:p>
        </p:txBody>
      </p:sp>
    </p:spTree>
    <p:extLst>
      <p:ext uri="{BB962C8B-B14F-4D97-AF65-F5344CB8AC3E}">
        <p14:creationId xmlns:p14="http://schemas.microsoft.com/office/powerpoint/2010/main" val="34428379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790BD8F-E09E-42DF-B7CA-B43C4584B343}" type="slidenum">
              <a:rPr lang="en-GB" smtClean="0"/>
              <a:pPr/>
              <a:t>22</a:t>
            </a:fld>
            <a:endParaRPr lang="en-GB"/>
          </a:p>
        </p:txBody>
      </p:sp>
    </p:spTree>
    <p:extLst>
      <p:ext uri="{BB962C8B-B14F-4D97-AF65-F5344CB8AC3E}">
        <p14:creationId xmlns:p14="http://schemas.microsoft.com/office/powerpoint/2010/main" val="1600755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790BD8F-E09E-42DF-B7CA-B43C4584B343}" type="slidenum">
              <a:rPr lang="en-GB" smtClean="0"/>
              <a:pPr/>
              <a:t>30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72184" y="2130425"/>
            <a:ext cx="7013448" cy="1470025"/>
          </a:xfrm>
        </p:spPr>
        <p:txBody>
          <a:bodyPr/>
          <a:lstStyle>
            <a:lvl1pPr algn="ctr">
              <a:defRPr sz="4400" b="1"/>
            </a:lvl1pPr>
          </a:lstStyle>
          <a:p>
            <a:r>
              <a:rPr lang="en-GB" smtClean="0"/>
              <a:t>Click to edit Master title style</a:t>
            </a:r>
            <a:endParaRPr lang="en-US"/>
          </a:p>
        </p:txBody>
      </p:sp>
      <p:sp>
        <p:nvSpPr>
          <p:cNvPr id="3" name="Subtitle 2"/>
          <p:cNvSpPr>
            <a:spLocks noGrp="1"/>
          </p:cNvSpPr>
          <p:nvPr>
            <p:ph type="subTitle" idx="1"/>
          </p:nvPr>
        </p:nvSpPr>
        <p:spPr>
          <a:xfrm>
            <a:off x="1778508"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88C6E82-9892-426D-AFE9-63A21237E316}" type="datetimeFigureOut">
              <a:rPr lang="en-US" altLang="en-US"/>
              <a:pPr>
                <a:defRPr/>
              </a:pPr>
              <a:t>2/23/2019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E99C63E-9341-4050-94BA-A9658022287F}" type="slidenum">
              <a:rPr lang="en-US" altLang="en-US"/>
              <a:pPr/>
              <a:t>‹#›</a:t>
            </a:fld>
            <a:endParaRPr lang="en-US" altLang="en-US"/>
          </a:p>
        </p:txBody>
      </p:sp>
    </p:spTree>
    <p:extLst>
      <p:ext uri="{BB962C8B-B14F-4D97-AF65-F5344CB8AC3E}">
        <p14:creationId xmlns:p14="http://schemas.microsoft.com/office/powerpoint/2010/main" val="1157635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31EA26-02B7-4FA3-9B6C-4494760EADEC}" type="datetimeFigureOut">
              <a:rPr lang="en-US" altLang="en-US"/>
              <a:pPr>
                <a:defRPr/>
              </a:pPr>
              <a:t>2/23/2019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34C6127-F5A0-49DC-987F-189AEC217906}" type="slidenum">
              <a:rPr lang="en-US" altLang="en-US"/>
              <a:pPr/>
              <a:t>‹#›</a:t>
            </a:fld>
            <a:endParaRPr lang="en-US" altLang="en-US"/>
          </a:p>
        </p:txBody>
      </p:sp>
    </p:spTree>
    <p:extLst>
      <p:ext uri="{BB962C8B-B14F-4D97-AF65-F5344CB8AC3E}">
        <p14:creationId xmlns:p14="http://schemas.microsoft.com/office/powerpoint/2010/main" val="1393884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69848"/>
            <a:ext cx="2057400" cy="505631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1335024" y="1069848"/>
            <a:ext cx="5141976" cy="505631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5B750C9-2C71-4F05-B443-8CB5DB6E2E6D}" type="datetimeFigureOut">
              <a:rPr lang="en-US" altLang="en-US"/>
              <a:pPr>
                <a:defRPr/>
              </a:pPr>
              <a:t>2/23/2019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641EC66-912F-4B2E-B74E-24E7F24303CE}" type="slidenum">
              <a:rPr lang="en-US" altLang="en-US"/>
              <a:pPr/>
              <a:t>‹#›</a:t>
            </a:fld>
            <a:endParaRPr lang="en-US" altLang="en-US"/>
          </a:p>
        </p:txBody>
      </p:sp>
    </p:spTree>
    <p:extLst>
      <p:ext uri="{BB962C8B-B14F-4D97-AF65-F5344CB8AC3E}">
        <p14:creationId xmlns:p14="http://schemas.microsoft.com/office/powerpoint/2010/main" val="3591342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E952553-7D1A-43F5-AD2B-9AC96F3FB20E}" type="datetimeFigureOut">
              <a:rPr lang="en-US" altLang="en-US"/>
              <a:pPr>
                <a:defRPr/>
              </a:pPr>
              <a:t>2/23/2019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3F7B466-84CC-4B4A-B38B-50230CE016DC}" type="slidenum">
              <a:rPr lang="en-US" altLang="en-US"/>
              <a:pPr/>
              <a:t>‹#›</a:t>
            </a:fld>
            <a:endParaRPr lang="en-US" altLang="en-US"/>
          </a:p>
        </p:txBody>
      </p:sp>
    </p:spTree>
    <p:extLst>
      <p:ext uri="{BB962C8B-B14F-4D97-AF65-F5344CB8AC3E}">
        <p14:creationId xmlns:p14="http://schemas.microsoft.com/office/powerpoint/2010/main" val="167601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71599" y="4406900"/>
            <a:ext cx="7123114"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1371599" y="2906713"/>
            <a:ext cx="712311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FB2DC86-8D9F-456D-A018-2E0A8D75126F}" type="datetimeFigureOut">
              <a:rPr lang="en-US" altLang="en-US"/>
              <a:pPr>
                <a:defRPr/>
              </a:pPr>
              <a:t>2/23/2019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E6BB1C0-C397-49C2-838E-90CBB18BFC96}" type="slidenum">
              <a:rPr lang="en-US" altLang="en-US"/>
              <a:pPr/>
              <a:t>‹#›</a:t>
            </a:fld>
            <a:endParaRPr lang="en-US" altLang="en-US"/>
          </a:p>
        </p:txBody>
      </p:sp>
    </p:spTree>
    <p:extLst>
      <p:ext uri="{BB962C8B-B14F-4D97-AF65-F5344CB8AC3E}">
        <p14:creationId xmlns:p14="http://schemas.microsoft.com/office/powerpoint/2010/main" val="3580950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1417320" y="2221992"/>
            <a:ext cx="3528000" cy="39041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5166360" y="2221992"/>
            <a:ext cx="3528000" cy="39041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334628B-D275-4686-9485-B91611234574}" type="datetimeFigureOut">
              <a:rPr lang="en-US" altLang="en-US"/>
              <a:pPr>
                <a:defRPr/>
              </a:pPr>
              <a:t>2/23/2019</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DF7F1FB-237E-4ABF-9BB4-3CE0080F46D6}" type="slidenum">
              <a:rPr lang="en-US" altLang="en-US"/>
              <a:pPr/>
              <a:t>‹#›</a:t>
            </a:fld>
            <a:endParaRPr lang="en-US" altLang="en-US"/>
          </a:p>
        </p:txBody>
      </p:sp>
    </p:spTree>
    <p:extLst>
      <p:ext uri="{BB962C8B-B14F-4D97-AF65-F5344CB8AC3E}">
        <p14:creationId xmlns:p14="http://schemas.microsoft.com/office/powerpoint/2010/main" val="412920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1417320" y="2193481"/>
            <a:ext cx="3528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4" name="Content Placeholder 3"/>
          <p:cNvSpPr>
            <a:spLocks noGrp="1"/>
          </p:cNvSpPr>
          <p:nvPr>
            <p:ph sz="half" idx="2"/>
          </p:nvPr>
        </p:nvSpPr>
        <p:spPr>
          <a:xfrm>
            <a:off x="1417320" y="2871216"/>
            <a:ext cx="3528000" cy="324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5" name="Text Placeholder 4"/>
          <p:cNvSpPr>
            <a:spLocks noGrp="1"/>
          </p:cNvSpPr>
          <p:nvPr>
            <p:ph type="body" sz="quarter" idx="3"/>
          </p:nvPr>
        </p:nvSpPr>
        <p:spPr>
          <a:xfrm>
            <a:off x="5157089" y="2193798"/>
            <a:ext cx="3528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6" name="Content Placeholder 5"/>
          <p:cNvSpPr>
            <a:spLocks noGrp="1"/>
          </p:cNvSpPr>
          <p:nvPr>
            <p:ph sz="quarter" idx="4"/>
          </p:nvPr>
        </p:nvSpPr>
        <p:spPr>
          <a:xfrm>
            <a:off x="5157089" y="2871215"/>
            <a:ext cx="3528000" cy="324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EF4516A6-F297-4413-8A85-02FFBB63D902}" type="datetimeFigureOut">
              <a:rPr lang="en-US" altLang="en-US"/>
              <a:pPr>
                <a:defRPr/>
              </a:pPr>
              <a:t>2/23/2019</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ECA74F28-DBFA-48F4-9C6E-C10510E0B0AB}" type="slidenum">
              <a:rPr lang="en-US" altLang="en-US"/>
              <a:pPr/>
              <a:t>‹#›</a:t>
            </a:fld>
            <a:endParaRPr lang="en-US" altLang="en-US"/>
          </a:p>
        </p:txBody>
      </p:sp>
    </p:spTree>
    <p:extLst>
      <p:ext uri="{BB962C8B-B14F-4D97-AF65-F5344CB8AC3E}">
        <p14:creationId xmlns:p14="http://schemas.microsoft.com/office/powerpoint/2010/main" val="4043228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C9784FC-C756-4B16-B2AC-AE4C524A6415}" type="datetimeFigureOut">
              <a:rPr lang="en-US" altLang="en-US"/>
              <a:pPr>
                <a:defRPr/>
              </a:pPr>
              <a:t>2/23/2019</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A87F8170-F3AB-47D1-86C5-5E7ED09134B4}" type="slidenum">
              <a:rPr lang="en-US" altLang="en-US"/>
              <a:pPr/>
              <a:t>‹#›</a:t>
            </a:fld>
            <a:endParaRPr lang="en-US" altLang="en-US"/>
          </a:p>
        </p:txBody>
      </p:sp>
    </p:spTree>
    <p:extLst>
      <p:ext uri="{BB962C8B-B14F-4D97-AF65-F5344CB8AC3E}">
        <p14:creationId xmlns:p14="http://schemas.microsoft.com/office/powerpoint/2010/main" val="3566141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5CC9032-DAB5-4791-B90A-BEED79A0AC24}" type="datetimeFigureOut">
              <a:rPr lang="en-US" altLang="en-US"/>
              <a:pPr>
                <a:defRPr/>
              </a:pPr>
              <a:t>2/23/2019</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E32476FC-333F-405F-AAB3-20FEEE4540B7}" type="slidenum">
              <a:rPr lang="en-US" altLang="en-US"/>
              <a:pPr/>
              <a:t>‹#›</a:t>
            </a:fld>
            <a:endParaRPr lang="en-US" altLang="en-US"/>
          </a:p>
        </p:txBody>
      </p:sp>
    </p:spTree>
    <p:extLst>
      <p:ext uri="{BB962C8B-B14F-4D97-AF65-F5344CB8AC3E}">
        <p14:creationId xmlns:p14="http://schemas.microsoft.com/office/powerpoint/2010/main" val="858633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08760" y="1069848"/>
            <a:ext cx="3008313" cy="1105154"/>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4636008" y="1069848"/>
            <a:ext cx="4050792" cy="505631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1508760" y="2203704"/>
            <a:ext cx="3008313" cy="392245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A8070ED-A7C4-4ABE-A8A5-A26CF89CE741}" type="datetimeFigureOut">
              <a:rPr lang="en-US" altLang="en-US"/>
              <a:pPr>
                <a:defRPr/>
              </a:pPr>
              <a:t>2/23/2019</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7C5D798-0B09-4E14-AD95-038B7BE4F510}" type="slidenum">
              <a:rPr lang="en-US" altLang="en-US"/>
              <a:pPr/>
              <a:t>‹#›</a:t>
            </a:fld>
            <a:endParaRPr lang="en-US" altLang="en-US"/>
          </a:p>
        </p:txBody>
      </p:sp>
    </p:spTree>
    <p:extLst>
      <p:ext uri="{BB962C8B-B14F-4D97-AF65-F5344CB8AC3E}">
        <p14:creationId xmlns:p14="http://schemas.microsoft.com/office/powerpoint/2010/main" val="89836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68944"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2468944" y="1179575"/>
            <a:ext cx="5486400" cy="354799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2468944"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BC06621-DF51-4E38-98BF-C6A1AEF1E51F}" type="datetimeFigureOut">
              <a:rPr lang="en-US" altLang="en-US"/>
              <a:pPr>
                <a:defRPr/>
              </a:pPr>
              <a:t>2/23/2019</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291A0D0-1361-40A8-ABC4-58CE3A1A26A1}" type="slidenum">
              <a:rPr lang="en-US" altLang="en-US"/>
              <a:pPr/>
              <a:t>‹#›</a:t>
            </a:fld>
            <a:endParaRPr lang="en-US" altLang="en-US"/>
          </a:p>
        </p:txBody>
      </p:sp>
    </p:spTree>
    <p:extLst>
      <p:ext uri="{BB962C8B-B14F-4D97-AF65-F5344CB8AC3E}">
        <p14:creationId xmlns:p14="http://schemas.microsoft.com/office/powerpoint/2010/main" val="2881297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417638" y="977900"/>
            <a:ext cx="72691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endParaRPr lang="en-US" altLang="en-US" smtClean="0"/>
          </a:p>
        </p:txBody>
      </p:sp>
      <p:sp>
        <p:nvSpPr>
          <p:cNvPr id="1027" name="Text Placeholder 2"/>
          <p:cNvSpPr>
            <a:spLocks noGrp="1"/>
          </p:cNvSpPr>
          <p:nvPr>
            <p:ph type="body" idx="1"/>
          </p:nvPr>
        </p:nvSpPr>
        <p:spPr bwMode="auto">
          <a:xfrm>
            <a:off x="1417638" y="2166938"/>
            <a:ext cx="7269162"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endParaRPr lang="en-US"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D6762373-2567-4698-AF41-FFFB0C5D6C32}" type="datetimeFigureOut">
              <a:rPr lang="en-US" altLang="en-US"/>
              <a:pPr>
                <a:defRPr/>
              </a:pPr>
              <a:t>2/23/2019</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4156DD15-C323-4286-83CE-A3F21C0EDEF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0" fontAlgn="base" hangingPunct="0">
        <a:spcBef>
          <a:spcPct val="0"/>
        </a:spcBef>
        <a:spcAft>
          <a:spcPct val="0"/>
        </a:spcAft>
        <a:defRPr sz="3600" kern="1200">
          <a:solidFill>
            <a:schemeClr val="tx1"/>
          </a:solidFill>
          <a:latin typeface="+mj-lt"/>
          <a:ea typeface="MS PGothic" pitchFamily="34" charset="-128"/>
          <a:cs typeface="+mj-cs"/>
        </a:defRPr>
      </a:lvl1pPr>
      <a:lvl2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2pPr>
      <a:lvl3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3pPr>
      <a:lvl4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4pPr>
      <a:lvl5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https://doi-org.ezproxy.is.ed.ac.uk/10.1016/j.jeap.2014.10.002" TargetMode="External"/><Relationship Id="rId2" Type="http://schemas.openxmlformats.org/officeDocument/2006/relationships/hyperlink" Target="https://doi.org/10.1016/j.langcom.2016.12.005" TargetMode="External"/><Relationship Id="rId1" Type="http://schemas.openxmlformats.org/officeDocument/2006/relationships/slideLayout" Target="../slideLayouts/slideLayout6.xml"/><Relationship Id="rId4" Type="http://schemas.openxmlformats.org/officeDocument/2006/relationships/hyperlink" Target="https://doi.org/10.1080/0309877X.2012.684043"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doi.org/10.1016/j.asw.2017.09.004" TargetMode="External"/><Relationship Id="rId2" Type="http://schemas.openxmlformats.org/officeDocument/2006/relationships/hyperlink" Target="https://doi.org/10.1016/j.asw.2017.02.001"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GB" b="1" dirty="0" smtClean="0">
                <a:solidFill>
                  <a:srgbClr val="FF0000"/>
                </a:solidFill>
              </a:rPr>
              <a:t/>
            </a:r>
            <a:br>
              <a:rPr lang="en-GB" b="1" dirty="0" smtClean="0">
                <a:solidFill>
                  <a:srgbClr val="FF0000"/>
                </a:solidFill>
              </a:rPr>
            </a:br>
            <a:r>
              <a:rPr lang="en-GB" b="1" dirty="0" smtClean="0">
                <a:solidFill>
                  <a:srgbClr val="FF0000"/>
                </a:solidFill>
              </a:rPr>
              <a:t/>
            </a:r>
            <a:br>
              <a:rPr lang="en-GB" b="1" dirty="0" smtClean="0">
                <a:solidFill>
                  <a:srgbClr val="FF0000"/>
                </a:solidFill>
              </a:rPr>
            </a:br>
            <a:r>
              <a:rPr lang="en-GB" b="1" dirty="0" smtClean="0">
                <a:solidFill>
                  <a:srgbClr val="FF0000"/>
                </a:solidFill>
              </a:rPr>
              <a:t/>
            </a:r>
            <a:br>
              <a:rPr lang="en-GB" b="1" dirty="0" smtClean="0">
                <a:solidFill>
                  <a:srgbClr val="FF0000"/>
                </a:solidFill>
              </a:rPr>
            </a:br>
            <a:r>
              <a:rPr lang="en-GB" b="1" dirty="0" smtClean="0">
                <a:solidFill>
                  <a:srgbClr val="FF0000"/>
                </a:solidFill>
              </a:rPr>
              <a:t/>
            </a:r>
            <a:br>
              <a:rPr lang="en-GB" b="1" dirty="0" smtClean="0">
                <a:solidFill>
                  <a:srgbClr val="FF0000"/>
                </a:solidFill>
              </a:rPr>
            </a:br>
            <a:r>
              <a:rPr lang="en-GB" b="1" dirty="0" smtClean="0">
                <a:solidFill>
                  <a:srgbClr val="FF0000"/>
                </a:solidFill>
              </a:rPr>
              <a:t/>
            </a:r>
            <a:br>
              <a:rPr lang="en-GB" b="1" dirty="0" smtClean="0">
                <a:solidFill>
                  <a:srgbClr val="FF0000"/>
                </a:solidFill>
              </a:rPr>
            </a:br>
            <a:r>
              <a:rPr lang="en-GB" b="1" dirty="0" smtClean="0">
                <a:solidFill>
                  <a:srgbClr val="FF0000"/>
                </a:solidFill>
              </a:rPr>
              <a:t/>
            </a:r>
            <a:br>
              <a:rPr lang="en-GB" b="1" dirty="0" smtClean="0">
                <a:solidFill>
                  <a:srgbClr val="FF0000"/>
                </a:solidFill>
              </a:rPr>
            </a:br>
            <a:r>
              <a:rPr lang="en-GB" b="1" dirty="0" smtClean="0">
                <a:solidFill>
                  <a:srgbClr val="002060"/>
                </a:solidFill>
              </a:rPr>
              <a:t>Stakeholders’ perceptions of the validity of internal English language entry assessments used on a summer pre-sessional EAP course at a UK University</a:t>
            </a:r>
            <a:r>
              <a:rPr lang="en-GB" b="1" dirty="0" smtClean="0">
                <a:solidFill>
                  <a:srgbClr val="FF0000"/>
                </a:solidFill>
              </a:rPr>
              <a:t/>
            </a:r>
            <a:br>
              <a:rPr lang="en-GB" b="1" dirty="0" smtClean="0">
                <a:solidFill>
                  <a:srgbClr val="FF0000"/>
                </a:solidFill>
              </a:rPr>
            </a:br>
            <a:endParaRPr lang="en-GB" dirty="0"/>
          </a:p>
        </p:txBody>
      </p:sp>
      <p:sp>
        <p:nvSpPr>
          <p:cNvPr id="7" name="TextBox 6"/>
          <p:cNvSpPr txBox="1"/>
          <p:nvPr/>
        </p:nvSpPr>
        <p:spPr>
          <a:xfrm>
            <a:off x="2743200" y="4502728"/>
            <a:ext cx="4543865" cy="2062103"/>
          </a:xfrm>
          <a:prstGeom prst="rect">
            <a:avLst/>
          </a:prstGeom>
          <a:noFill/>
        </p:spPr>
        <p:txBody>
          <a:bodyPr wrap="square" rtlCol="0">
            <a:spAutoFit/>
          </a:bodyPr>
          <a:lstStyle/>
          <a:p>
            <a:pPr algn="ctr"/>
            <a:r>
              <a:rPr lang="en-GB" sz="3200" dirty="0" smtClean="0">
                <a:solidFill>
                  <a:schemeClr val="tx2">
                    <a:lumMod val="50000"/>
                  </a:schemeClr>
                </a:solidFill>
              </a:rPr>
              <a:t>Michael </a:t>
            </a:r>
            <a:r>
              <a:rPr lang="en-GB" sz="3200" dirty="0" err="1" smtClean="0">
                <a:solidFill>
                  <a:schemeClr val="tx2">
                    <a:lumMod val="50000"/>
                  </a:schemeClr>
                </a:solidFill>
              </a:rPr>
              <a:t>Garbutt</a:t>
            </a:r>
            <a:endParaRPr lang="en-GB" sz="3200" dirty="0" smtClean="0">
              <a:solidFill>
                <a:schemeClr val="tx2">
                  <a:lumMod val="50000"/>
                </a:schemeClr>
              </a:solidFill>
            </a:endParaRPr>
          </a:p>
          <a:p>
            <a:pPr algn="ctr"/>
            <a:r>
              <a:rPr lang="en-GB" sz="3200" dirty="0" smtClean="0">
                <a:solidFill>
                  <a:schemeClr val="tx2">
                    <a:lumMod val="50000"/>
                  </a:schemeClr>
                </a:solidFill>
              </a:rPr>
              <a:t>EAP Teaching Fellow </a:t>
            </a:r>
          </a:p>
          <a:p>
            <a:pPr algn="ctr"/>
            <a:r>
              <a:rPr lang="en-GB" sz="3200" dirty="0" smtClean="0">
                <a:solidFill>
                  <a:schemeClr val="tx2">
                    <a:lumMod val="50000"/>
                  </a:schemeClr>
                </a:solidFill>
              </a:rPr>
              <a:t>English Language Education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rgbClr val="002060"/>
                </a:solidFill>
              </a:rPr>
              <a:t>Research participants</a:t>
            </a:r>
            <a:endParaRPr lang="en-GB" b="1" dirty="0">
              <a:solidFill>
                <a:srgbClr val="002060"/>
              </a:solidFill>
            </a:endParaRPr>
          </a:p>
        </p:txBody>
      </p:sp>
      <p:sp>
        <p:nvSpPr>
          <p:cNvPr id="3" name="TextBox 2"/>
          <p:cNvSpPr txBox="1"/>
          <p:nvPr/>
        </p:nvSpPr>
        <p:spPr>
          <a:xfrm>
            <a:off x="1417638" y="1839433"/>
            <a:ext cx="7503078" cy="6832640"/>
          </a:xfrm>
          <a:prstGeom prst="rect">
            <a:avLst/>
          </a:prstGeom>
          <a:noFill/>
        </p:spPr>
        <p:txBody>
          <a:bodyPr wrap="square" rtlCol="0">
            <a:spAutoFit/>
          </a:bodyPr>
          <a:lstStyle/>
          <a:p>
            <a:pPr marL="342900" indent="-342900">
              <a:buAutoNum type="arabicPeriod"/>
            </a:pPr>
            <a:r>
              <a:rPr lang="en-GB" sz="2400" b="1" dirty="0" smtClean="0"/>
              <a:t>Online survey</a:t>
            </a:r>
          </a:p>
          <a:p>
            <a:pPr marL="342900" indent="-342900">
              <a:buAutoNum type="arabicPeriod"/>
            </a:pPr>
            <a:endParaRPr lang="en-GB" sz="2400" dirty="0"/>
          </a:p>
          <a:p>
            <a:pPr marL="342900" indent="-342900">
              <a:buFont typeface="Arial" pitchFamily="34" charset="0"/>
              <a:buChar char="•"/>
            </a:pPr>
            <a:r>
              <a:rPr lang="en-GB" sz="2400" dirty="0" smtClean="0"/>
              <a:t>24 out of 71 CA students who successfully </a:t>
            </a:r>
          </a:p>
          <a:p>
            <a:pPr marL="342900" indent="-342900"/>
            <a:r>
              <a:rPr lang="en-GB" sz="2400" dirty="0" smtClean="0"/>
              <a:t>     completed the summer EAP entry assessments in 2017</a:t>
            </a:r>
          </a:p>
          <a:p>
            <a:pPr marL="342900" indent="-342900"/>
            <a:endParaRPr lang="en-GB" sz="2400" dirty="0"/>
          </a:p>
          <a:p>
            <a:pPr marL="342900" indent="-342900">
              <a:buFont typeface="Arial" pitchFamily="34" charset="0"/>
              <a:buChar char="•"/>
            </a:pPr>
            <a:r>
              <a:rPr lang="en-GB" sz="2400" dirty="0" smtClean="0"/>
              <a:t>9 out of 11 CA degree programmes represented.</a:t>
            </a:r>
          </a:p>
          <a:p>
            <a:pPr marL="342900" indent="-342900"/>
            <a:endParaRPr lang="en-GB" sz="2400" dirty="0" smtClean="0"/>
          </a:p>
          <a:p>
            <a:pPr marL="342900" indent="-342900">
              <a:buFont typeface="Arial" pitchFamily="34" charset="0"/>
              <a:buChar char="•"/>
            </a:pPr>
            <a:r>
              <a:rPr lang="en-GB" sz="2400" dirty="0" smtClean="0"/>
              <a:t>All Chinese speakers. </a:t>
            </a:r>
          </a:p>
          <a:p>
            <a:pPr marL="342900" indent="-342900"/>
            <a:endParaRPr lang="en-GB" sz="2400" dirty="0" smtClean="0"/>
          </a:p>
          <a:p>
            <a:pPr marL="342900" indent="-342900">
              <a:buFont typeface="Arial" pitchFamily="34" charset="0"/>
              <a:buChar char="•"/>
            </a:pPr>
            <a:r>
              <a:rPr lang="en-GB" sz="2400" dirty="0" smtClean="0"/>
              <a:t>Vast majority female in early to mid-twenties.</a:t>
            </a:r>
          </a:p>
          <a:p>
            <a:pPr marL="342900" indent="-342900"/>
            <a:endParaRPr lang="en-GB" sz="2400" dirty="0"/>
          </a:p>
          <a:p>
            <a:pPr marL="342900" indent="-342900">
              <a:buFont typeface="Arial" pitchFamily="34" charset="0"/>
              <a:buChar char="•"/>
            </a:pPr>
            <a:r>
              <a:rPr lang="en-GB" sz="2400" dirty="0" smtClean="0"/>
              <a:t>Required IELTS writing and speaking scores: 6.0-6.5 (local EAP assessment grades C-B).</a:t>
            </a:r>
          </a:p>
          <a:p>
            <a:pPr marL="342900" indent="-342900"/>
            <a:endParaRPr lang="en-GB" dirty="0" smtClean="0"/>
          </a:p>
          <a:p>
            <a:pPr marL="342900" indent="-342900"/>
            <a:endParaRPr lang="en-GB" dirty="0" smtClean="0"/>
          </a:p>
          <a:p>
            <a:pPr marL="342900" indent="-342900"/>
            <a:endParaRPr lang="en-GB" dirty="0" smtClean="0"/>
          </a:p>
          <a:p>
            <a:pPr marL="342900" indent="-342900"/>
            <a:endParaRPr lang="en-GB" dirty="0"/>
          </a:p>
          <a:p>
            <a:pPr marL="342900" indent="-342900"/>
            <a:endParaRPr lang="en-GB" dirty="0" smtClean="0"/>
          </a:p>
          <a:p>
            <a:pPr marL="342900" indent="-342900"/>
            <a:endParaRPr lang="en-GB" dirty="0"/>
          </a:p>
          <a:p>
            <a:pPr marL="342900" indent="-342900"/>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rgbClr val="002060"/>
                </a:solidFill>
              </a:rPr>
              <a:t>Research participants</a:t>
            </a:r>
            <a:endParaRPr lang="en-GB" b="1" dirty="0">
              <a:solidFill>
                <a:srgbClr val="002060"/>
              </a:solidFill>
            </a:endParaRPr>
          </a:p>
        </p:txBody>
      </p:sp>
      <p:sp>
        <p:nvSpPr>
          <p:cNvPr id="3" name="Rectangle 2"/>
          <p:cNvSpPr/>
          <p:nvPr/>
        </p:nvSpPr>
        <p:spPr>
          <a:xfrm>
            <a:off x="1417638" y="1911928"/>
            <a:ext cx="7656693" cy="5078313"/>
          </a:xfrm>
          <a:prstGeom prst="rect">
            <a:avLst/>
          </a:prstGeom>
        </p:spPr>
        <p:txBody>
          <a:bodyPr wrap="square">
            <a:spAutoFit/>
          </a:bodyPr>
          <a:lstStyle/>
          <a:p>
            <a:pPr marL="342900" indent="-342900"/>
            <a:r>
              <a:rPr lang="en-GB" sz="2400" b="1" dirty="0" smtClean="0"/>
              <a:t>2. Interviewees</a:t>
            </a:r>
          </a:p>
          <a:p>
            <a:pPr marL="342900" indent="-342900"/>
            <a:endParaRPr lang="en-GB" sz="2400" dirty="0" smtClean="0"/>
          </a:p>
          <a:p>
            <a:pPr marL="342900" indent="-342900"/>
            <a:r>
              <a:rPr lang="en-GB" sz="2400" dirty="0" smtClean="0"/>
              <a:t>4 CA academics: 1 professor with previous experience of</a:t>
            </a:r>
          </a:p>
          <a:p>
            <a:pPr marL="342900" indent="-342900"/>
            <a:r>
              <a:rPr lang="en-GB" sz="2400" dirty="0" smtClean="0"/>
              <a:t> admissions; 1 senior lecturer and programme director;</a:t>
            </a:r>
          </a:p>
          <a:p>
            <a:pPr marL="342900" indent="-342900"/>
            <a:r>
              <a:rPr lang="en-GB" sz="2400" dirty="0" smtClean="0"/>
              <a:t>2 teaching </a:t>
            </a:r>
            <a:r>
              <a:rPr lang="en-GB" sz="2400" dirty="0"/>
              <a:t>f</a:t>
            </a:r>
            <a:r>
              <a:rPr lang="en-GB" sz="2400" dirty="0" smtClean="0"/>
              <a:t>ellows.</a:t>
            </a:r>
          </a:p>
          <a:p>
            <a:pPr marL="342900" indent="-342900"/>
            <a:endParaRPr lang="en-GB" sz="2400" dirty="0" smtClean="0"/>
          </a:p>
          <a:p>
            <a:pPr marL="342900" indent="-342900"/>
            <a:r>
              <a:rPr lang="en-GB" sz="2400" dirty="0" smtClean="0"/>
              <a:t>Design and Digital Media (Academics 1 and 2)</a:t>
            </a:r>
          </a:p>
          <a:p>
            <a:pPr marL="342900" indent="-342900"/>
            <a:r>
              <a:rPr lang="en-GB" sz="2400" dirty="0" smtClean="0"/>
              <a:t>History of Art (Academic 3)</a:t>
            </a:r>
          </a:p>
          <a:p>
            <a:pPr marL="342900" indent="-342900"/>
            <a:r>
              <a:rPr lang="en-GB" sz="2400" dirty="0" smtClean="0"/>
              <a:t>Architectural and Urban Design (Academic 4)</a:t>
            </a:r>
          </a:p>
          <a:p>
            <a:pPr marL="342900" indent="-342900"/>
            <a:endParaRPr lang="en-GB" sz="2400" dirty="0" smtClean="0"/>
          </a:p>
          <a:p>
            <a:pPr marL="342900" indent="-342900"/>
            <a:r>
              <a:rPr lang="en-GB" sz="2400" dirty="0" smtClean="0"/>
              <a:t>1 student from Design and Digital Media. </a:t>
            </a:r>
          </a:p>
          <a:p>
            <a:pPr marL="342900" indent="-342900"/>
            <a:endParaRPr lang="en-GB" sz="2000" dirty="0" smtClean="0"/>
          </a:p>
          <a:p>
            <a:pPr marL="342900" indent="-342900"/>
            <a:endParaRPr lang="en-GB" sz="2000" dirty="0" smtClean="0"/>
          </a:p>
          <a:p>
            <a:pPr marL="342900" indent="-342900"/>
            <a:endParaRPr lang="en-GB" sz="2000" dirty="0" smtClean="0"/>
          </a:p>
        </p:txBody>
      </p:sp>
      <p:pic>
        <p:nvPicPr>
          <p:cNvPr id="1027" name="Picture 3" descr="C:\Users\Mike\Desktop\FNZLCFSZEY.jpg"/>
          <p:cNvPicPr>
            <a:picLocks noChangeAspect="1" noChangeArrowheads="1"/>
          </p:cNvPicPr>
          <p:nvPr/>
        </p:nvPicPr>
        <p:blipFill>
          <a:blip r:embed="rId2"/>
          <a:srcRect/>
          <a:stretch>
            <a:fillRect/>
          </a:stretch>
        </p:blipFill>
        <p:spPr bwMode="auto">
          <a:xfrm>
            <a:off x="7188985" y="5333999"/>
            <a:ext cx="1585182" cy="1288473"/>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2800" b="1" dirty="0" smtClean="0">
                <a:solidFill>
                  <a:srgbClr val="002060"/>
                </a:solidFill>
              </a:rPr>
              <a:t>Writing scores on students’ master’s programmes</a:t>
            </a:r>
            <a:endParaRPr lang="en-GB" sz="2800" b="1" dirty="0">
              <a:solidFill>
                <a:srgbClr val="002060"/>
              </a:solidFill>
            </a:endParaRPr>
          </a:p>
        </p:txBody>
      </p:sp>
      <p:graphicFrame>
        <p:nvGraphicFramePr>
          <p:cNvPr id="3" name="Chart 2"/>
          <p:cNvGraphicFramePr/>
          <p:nvPr>
            <p:extLst/>
          </p:nvPr>
        </p:nvGraphicFramePr>
        <p:xfrm>
          <a:off x="2004219" y="2077358"/>
          <a:ext cx="6096000" cy="3951908"/>
        </p:xfrm>
        <a:graphic>
          <a:graphicData uri="http://schemas.openxmlformats.org/drawingml/2006/chart">
            <c:chart xmlns:c="http://schemas.openxmlformats.org/drawingml/2006/chart" xmlns:r="http://schemas.openxmlformats.org/officeDocument/2006/relationships" r:id="rId2"/>
          </a:graphicData>
        </a:graphic>
      </p:graphicFrame>
      <p:sp>
        <p:nvSpPr>
          <p:cNvPr id="33793" name="Rectangle 1"/>
          <p:cNvSpPr>
            <a:spLocks noChangeArrowheads="1"/>
          </p:cNvSpPr>
          <p:nvPr/>
        </p:nvSpPr>
        <p:spPr bwMode="auto">
          <a:xfrm>
            <a:off x="2004218" y="5512068"/>
            <a:ext cx="6682581"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ea typeface="Calibri" pitchFamily="34" charset="0"/>
                <a:cs typeface="Times New Roman" pitchFamily="18" charset="0"/>
              </a:rPr>
              <a:t>   </a:t>
            </a:r>
            <a:r>
              <a:rPr kumimoji="0" lang="en-GB" sz="2000" b="1" i="0" u="none" strike="noStrike" cap="none" normalizeH="0" baseline="0" dirty="0" smtClean="0">
                <a:ln>
                  <a:noFill/>
                </a:ln>
                <a:solidFill>
                  <a:schemeClr val="tx1"/>
                </a:solidFill>
                <a:effectLst/>
                <a:ea typeface="Calibri" pitchFamily="34" charset="0"/>
                <a:cs typeface="Times New Roman" pitchFamily="18" charset="0"/>
              </a:rPr>
              <a:t>Students’ reported scores for their first writing assessments</a:t>
            </a:r>
          </a:p>
          <a:p>
            <a:pPr marL="0" marR="0" lvl="0" indent="0" algn="l" defTabSz="914400" rtl="0" eaLnBrk="1" fontAlgn="base" latinLnBrk="0" hangingPunct="1">
              <a:lnSpc>
                <a:spcPct val="100000"/>
              </a:lnSpc>
              <a:spcBef>
                <a:spcPct val="0"/>
              </a:spcBef>
              <a:spcAft>
                <a:spcPct val="0"/>
              </a:spcAft>
              <a:buClrTx/>
              <a:buSzTx/>
              <a:buFontTx/>
              <a:buNone/>
              <a:tabLst/>
            </a:pPr>
            <a:r>
              <a:rPr lang="en-GB" sz="2000" b="1" dirty="0">
                <a:cs typeface="Times New Roman" pitchFamily="18" charset="0"/>
              </a:rPr>
              <a:t> </a:t>
            </a:r>
            <a:r>
              <a:rPr lang="en-GB" sz="2000" b="1" dirty="0" smtClean="0">
                <a:cs typeface="Times New Roman" pitchFamily="18" charset="0"/>
              </a:rPr>
              <a:t> on their CA master’s programmes</a:t>
            </a:r>
            <a:endParaRPr kumimoji="0" lang="en-GB" sz="2000" b="1" i="0" u="none" strike="noStrike" cap="none" normalizeH="0" baseline="0" dirty="0" smtClean="0">
              <a:ln>
                <a:noFill/>
              </a:ln>
              <a:solidFill>
                <a:schemeClr val="tx1"/>
              </a:solidFill>
              <a:effectLst/>
              <a:cs typeface="Arial" pitchFamily="34" charset="0"/>
            </a:endParaRPr>
          </a:p>
        </p:txBody>
      </p:sp>
    </p:spTree>
    <p:extLst>
      <p:ext uri="{BB962C8B-B14F-4D97-AF65-F5344CB8AC3E}">
        <p14:creationId xmlns:p14="http://schemas.microsoft.com/office/powerpoint/2010/main" val="2453380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rgbClr val="002060"/>
                </a:solidFill>
              </a:rPr>
              <a:t>Students’ perceptions of writing assessment</a:t>
            </a:r>
            <a:endParaRPr lang="en-GB" b="1" dirty="0">
              <a:solidFill>
                <a:srgbClr val="002060"/>
              </a:solidFill>
            </a:endParaRPr>
          </a:p>
        </p:txBody>
      </p:sp>
      <p:sp>
        <p:nvSpPr>
          <p:cNvPr id="3" name="Rectangle 2"/>
          <p:cNvSpPr/>
          <p:nvPr/>
        </p:nvSpPr>
        <p:spPr>
          <a:xfrm>
            <a:off x="1573618" y="2120900"/>
            <a:ext cx="7113182" cy="3970318"/>
          </a:xfrm>
          <a:prstGeom prst="rect">
            <a:avLst/>
          </a:prstGeom>
        </p:spPr>
        <p:txBody>
          <a:bodyPr wrap="square">
            <a:spAutoFit/>
          </a:bodyPr>
          <a:lstStyle/>
          <a:p>
            <a:r>
              <a:rPr lang="en-GB" sz="2800" b="1" dirty="0" smtClean="0"/>
              <a:t>Is IELTS (both Task 1 and Task 2) or the EHSS writing assessment most like the writing you do on your programme?</a:t>
            </a:r>
          </a:p>
          <a:p>
            <a:endParaRPr lang="en-GB" sz="2800" dirty="0" smtClean="0"/>
          </a:p>
          <a:p>
            <a:r>
              <a:rPr lang="en-GB" sz="2800" dirty="0" smtClean="0"/>
              <a:t>	88% EHSS assessment</a:t>
            </a:r>
          </a:p>
          <a:p>
            <a:endParaRPr lang="en-GB" sz="2800" dirty="0" smtClean="0"/>
          </a:p>
          <a:p>
            <a:r>
              <a:rPr lang="en-GB" sz="2800" dirty="0" smtClean="0"/>
              <a:t>	4% IELTS </a:t>
            </a:r>
          </a:p>
          <a:p>
            <a:endParaRPr lang="en-GB" sz="2800" dirty="0" smtClean="0"/>
          </a:p>
          <a:p>
            <a:r>
              <a:rPr lang="en-GB" sz="2800" dirty="0" smtClean="0"/>
              <a:t>	8% not sure</a:t>
            </a:r>
            <a:endParaRPr lang="en-GB"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solidFill>
                  <a:srgbClr val="002060"/>
                </a:solidFill>
              </a:rPr>
              <a:t>Students’ perceptions of writing assessment</a:t>
            </a:r>
            <a:endParaRPr lang="en-GB" dirty="0"/>
          </a:p>
        </p:txBody>
      </p:sp>
      <p:graphicFrame>
        <p:nvGraphicFramePr>
          <p:cNvPr id="3" name="Chart 2"/>
          <p:cNvGraphicFramePr/>
          <p:nvPr>
            <p:extLst>
              <p:ext uri="{D42A27DB-BD31-4B8C-83A1-F6EECF244321}">
                <p14:modId xmlns:p14="http://schemas.microsoft.com/office/powerpoint/2010/main" val="2935030526"/>
              </p:ext>
            </p:extLst>
          </p:nvPr>
        </p:nvGraphicFramePr>
        <p:xfrm>
          <a:off x="1933303" y="2238103"/>
          <a:ext cx="5669280" cy="3262152"/>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rot="10800000" flipV="1">
            <a:off x="2126868" y="5618788"/>
            <a:ext cx="6400801" cy="923330"/>
          </a:xfrm>
          <a:prstGeom prst="rect">
            <a:avLst/>
          </a:prstGeom>
        </p:spPr>
        <p:txBody>
          <a:bodyPr wrap="square">
            <a:spAutoFit/>
          </a:bodyPr>
          <a:lstStyle/>
          <a:p>
            <a:r>
              <a:rPr lang="en-GB" b="1" dirty="0" smtClean="0"/>
              <a:t>How well do you feel completing the EAP writing assignment prepared you for the writing demands of your master’s programme?</a:t>
            </a:r>
            <a:endParaRPr lang="en-GB"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rgbClr val="002060"/>
                </a:solidFill>
              </a:rPr>
              <a:t>Student’s perceptions of writing assessment</a:t>
            </a:r>
            <a:endParaRPr lang="en-GB" b="1" dirty="0">
              <a:solidFill>
                <a:srgbClr val="002060"/>
              </a:solidFill>
            </a:endParaRPr>
          </a:p>
        </p:txBody>
      </p:sp>
      <p:sp>
        <p:nvSpPr>
          <p:cNvPr id="38913" name="Rectangle 1"/>
          <p:cNvSpPr>
            <a:spLocks noChangeArrowheads="1"/>
          </p:cNvSpPr>
          <p:nvPr/>
        </p:nvSpPr>
        <p:spPr bwMode="auto">
          <a:xfrm>
            <a:off x="1417638" y="2156986"/>
            <a:ext cx="6754762"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ea typeface="Calibri" pitchFamily="34" charset="0"/>
                <a:cs typeface="Times New Roman" pitchFamily="18" charset="0"/>
              </a:rPr>
              <a:t>I: So you were saying this is quite different from writing you have to do on your master’s...</a:t>
            </a:r>
            <a:endParaRPr kumimoji="0" lang="en-GB"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ea typeface="Calibri" pitchFamily="34" charset="0"/>
                <a:cs typeface="Times New Roman" pitchFamily="18" charset="0"/>
              </a:rPr>
              <a:t>St:</a:t>
            </a:r>
            <a:r>
              <a:rPr kumimoji="0" lang="en-GB" sz="2400" b="0" i="0" u="none" strike="noStrike" cap="none" normalizeH="0" dirty="0" smtClean="0">
                <a:ln>
                  <a:noFill/>
                </a:ln>
                <a:solidFill>
                  <a:schemeClr val="tx1"/>
                </a:solidFill>
                <a:effectLst/>
                <a:ea typeface="Calibri" pitchFamily="34" charset="0"/>
                <a:cs typeface="Times New Roman" pitchFamily="18" charset="0"/>
              </a:rPr>
              <a:t> </a:t>
            </a:r>
            <a:r>
              <a:rPr kumimoji="0" lang="en-GB" sz="2400" b="0" i="0" u="none" strike="noStrike" cap="none" normalizeH="0" baseline="0" dirty="0" smtClean="0">
                <a:ln>
                  <a:noFill/>
                </a:ln>
                <a:solidFill>
                  <a:schemeClr val="tx1"/>
                </a:solidFill>
                <a:effectLst/>
                <a:ea typeface="Calibri" pitchFamily="34" charset="0"/>
                <a:cs typeface="Times New Roman" pitchFamily="18" charset="0"/>
              </a:rPr>
              <a:t>In Semester 1 and Semester 2 my writing is all about reports, so between 700 and 1,000 words. And it’s a report. You just have to say what you did and what your project is different from other project. Do a simple compare</a:t>
            </a:r>
            <a:r>
              <a:rPr lang="en-GB" sz="2400" dirty="0">
                <a:ea typeface="Calibri" pitchFamily="34" charset="0"/>
                <a:cs typeface="Times New Roman" pitchFamily="18" charset="0"/>
              </a:rPr>
              <a:t> </a:t>
            </a:r>
            <a:r>
              <a:rPr lang="en-GB" sz="2400" dirty="0" smtClean="0">
                <a:ea typeface="Calibri" pitchFamily="34" charset="0"/>
                <a:cs typeface="Times New Roman" pitchFamily="18" charset="0"/>
              </a:rPr>
              <a:t>(</a:t>
            </a:r>
            <a:r>
              <a:rPr lang="en-GB" sz="2400" i="1" dirty="0" smtClean="0">
                <a:ea typeface="Calibri" pitchFamily="34" charset="0"/>
                <a:cs typeface="Times New Roman" pitchFamily="18" charset="0"/>
              </a:rPr>
              <a:t>sic</a:t>
            </a:r>
            <a:r>
              <a:rPr lang="en-GB" sz="2400" dirty="0" smtClean="0">
                <a:ea typeface="Calibri" pitchFamily="34" charset="0"/>
                <a:cs typeface="Times New Roman" pitchFamily="18" charset="0"/>
              </a:rPr>
              <a:t>).</a:t>
            </a:r>
            <a:endParaRPr kumimoji="0" lang="en-GB" sz="2400"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GB" sz="1200" dirty="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chemeClr val="tx1"/>
                </a:solidFill>
                <a:effectLst/>
                <a:cs typeface="Times New Roman" pitchFamily="18" charset="0"/>
              </a:rPr>
              <a:t>                                                                                                                                                                                   </a:t>
            </a:r>
            <a:endParaRPr kumimoji="0" lang="en-GB"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6465" y="947783"/>
            <a:ext cx="7269162" cy="1143000"/>
          </a:xfrm>
        </p:spPr>
        <p:txBody>
          <a:bodyPr/>
          <a:lstStyle/>
          <a:p>
            <a:pPr algn="ctr"/>
            <a:r>
              <a:rPr lang="en-GB" b="1" dirty="0" smtClean="0">
                <a:solidFill>
                  <a:srgbClr val="002060"/>
                </a:solidFill>
              </a:rPr>
              <a:t>Writing genres</a:t>
            </a:r>
            <a:endParaRPr lang="en-GB" b="1" dirty="0">
              <a:solidFill>
                <a:srgbClr val="00206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05690049"/>
              </p:ext>
            </p:extLst>
          </p:nvPr>
        </p:nvGraphicFramePr>
        <p:xfrm>
          <a:off x="1358537" y="1920603"/>
          <a:ext cx="7171510" cy="4526280"/>
        </p:xfrm>
        <a:graphic>
          <a:graphicData uri="http://schemas.openxmlformats.org/drawingml/2006/table">
            <a:tbl>
              <a:tblPr/>
              <a:tblGrid>
                <a:gridCol w="2298504"/>
                <a:gridCol w="2521884"/>
                <a:gridCol w="2351122"/>
              </a:tblGrid>
              <a:tr h="765755">
                <a:tc>
                  <a:txBody>
                    <a:bodyPr/>
                    <a:lstStyle/>
                    <a:p>
                      <a:pPr marR="180340" algn="l">
                        <a:lnSpc>
                          <a:spcPct val="150000"/>
                        </a:lnSpc>
                        <a:spcAft>
                          <a:spcPts val="0"/>
                        </a:spcAft>
                      </a:pPr>
                      <a:r>
                        <a:rPr lang="en-GB" sz="1800" b="1" dirty="0">
                          <a:solidFill>
                            <a:schemeClr val="tx1"/>
                          </a:solidFill>
                          <a:latin typeface="+mn-lt"/>
                          <a:ea typeface="Calibri"/>
                          <a:cs typeface="Times New Roman"/>
                        </a:rPr>
                        <a:t>Design and Digital Media</a:t>
                      </a:r>
                      <a:endParaRPr lang="en-GB" sz="1800" dirty="0">
                        <a:solidFill>
                          <a:schemeClr val="tx1"/>
                        </a:solidFill>
                        <a:latin typeface="+mn-lt"/>
                        <a:ea typeface="Calibri"/>
                        <a:cs typeface="Times New Roman"/>
                      </a:endParaRPr>
                    </a:p>
                  </a:txBody>
                  <a:tcPr marL="31750" marR="317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180340" algn="l">
                        <a:lnSpc>
                          <a:spcPct val="150000"/>
                        </a:lnSpc>
                        <a:spcAft>
                          <a:spcPts val="0"/>
                        </a:spcAft>
                      </a:pPr>
                      <a:r>
                        <a:rPr lang="en-GB" sz="1800" b="1" dirty="0">
                          <a:solidFill>
                            <a:schemeClr val="tx1"/>
                          </a:solidFill>
                          <a:latin typeface="+mn-lt"/>
                          <a:ea typeface="Calibri"/>
                          <a:cs typeface="Times New Roman"/>
                        </a:rPr>
                        <a:t>History of Art</a:t>
                      </a:r>
                      <a:endParaRPr lang="en-GB" sz="1800" dirty="0">
                        <a:solidFill>
                          <a:schemeClr val="tx1"/>
                        </a:solidFill>
                        <a:latin typeface="+mn-lt"/>
                        <a:ea typeface="Calibri"/>
                        <a:cs typeface="Times New Roman"/>
                      </a:endParaRPr>
                    </a:p>
                  </a:txBody>
                  <a:tcPr marL="31750" marR="317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180340" algn="l">
                        <a:lnSpc>
                          <a:spcPct val="150000"/>
                        </a:lnSpc>
                        <a:spcAft>
                          <a:spcPts val="0"/>
                        </a:spcAft>
                      </a:pPr>
                      <a:r>
                        <a:rPr lang="en-GB" sz="1800" b="1" dirty="0">
                          <a:solidFill>
                            <a:schemeClr val="tx1"/>
                          </a:solidFill>
                          <a:latin typeface="+mn-lt"/>
                          <a:ea typeface="Calibri"/>
                          <a:cs typeface="Times New Roman"/>
                        </a:rPr>
                        <a:t>Architectural and Urban Design</a:t>
                      </a:r>
                      <a:endParaRPr lang="en-GB" sz="1800" dirty="0">
                        <a:solidFill>
                          <a:schemeClr val="tx1"/>
                        </a:solidFill>
                        <a:latin typeface="+mn-lt"/>
                        <a:ea typeface="Calibri"/>
                        <a:cs typeface="Times New Roman"/>
                      </a:endParaRPr>
                    </a:p>
                  </a:txBody>
                  <a:tcPr marL="31750" marR="317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27940">
                <a:tc>
                  <a:txBody>
                    <a:bodyPr/>
                    <a:lstStyle/>
                    <a:p>
                      <a:pPr marL="342900" lvl="0" indent="-342900" algn="l" hangingPunct="0">
                        <a:lnSpc>
                          <a:spcPct val="150000"/>
                        </a:lnSpc>
                        <a:spcAft>
                          <a:spcPts val="0"/>
                        </a:spcAft>
                        <a:buFont typeface="Symbol"/>
                        <a:buChar char=""/>
                      </a:pPr>
                      <a:r>
                        <a:rPr lang="en-GB" sz="1800" dirty="0">
                          <a:solidFill>
                            <a:schemeClr val="tx1"/>
                          </a:solidFill>
                          <a:latin typeface="+mn-lt"/>
                          <a:ea typeface="Times New Roman"/>
                          <a:cs typeface="Times New Roman"/>
                        </a:rPr>
                        <a:t>Video </a:t>
                      </a:r>
                      <a:r>
                        <a:rPr lang="en-GB" sz="1800" dirty="0" smtClean="0">
                          <a:solidFill>
                            <a:schemeClr val="tx1"/>
                          </a:solidFill>
                          <a:latin typeface="+mn-lt"/>
                          <a:ea typeface="Times New Roman"/>
                          <a:cs typeface="Times New Roman"/>
                        </a:rPr>
                        <a:t>“essay” </a:t>
                      </a:r>
                      <a:endParaRPr lang="en-GB" sz="1800" dirty="0">
                        <a:solidFill>
                          <a:schemeClr val="tx1"/>
                        </a:solidFill>
                        <a:latin typeface="+mn-lt"/>
                        <a:ea typeface="Times New Roman"/>
                        <a:cs typeface="Times New Roman"/>
                      </a:endParaRPr>
                    </a:p>
                    <a:p>
                      <a:pPr marL="342900" lvl="0" indent="-342900" algn="l" hangingPunct="0">
                        <a:lnSpc>
                          <a:spcPct val="150000"/>
                        </a:lnSpc>
                        <a:spcAft>
                          <a:spcPts val="0"/>
                        </a:spcAft>
                        <a:buFont typeface="Symbol"/>
                        <a:buChar char=""/>
                      </a:pPr>
                      <a:r>
                        <a:rPr lang="en-GB" sz="1800" dirty="0">
                          <a:solidFill>
                            <a:schemeClr val="tx1"/>
                          </a:solidFill>
                          <a:latin typeface="+mn-lt"/>
                          <a:ea typeface="Times New Roman"/>
                          <a:cs typeface="Times New Roman"/>
                        </a:rPr>
                        <a:t>Design projects and reports</a:t>
                      </a:r>
                    </a:p>
                    <a:p>
                      <a:pPr marL="342900" lvl="0" indent="-342900" algn="l" hangingPunct="0">
                        <a:lnSpc>
                          <a:spcPct val="150000"/>
                        </a:lnSpc>
                        <a:spcAft>
                          <a:spcPts val="0"/>
                        </a:spcAft>
                        <a:buFont typeface="Symbol"/>
                        <a:buChar char=""/>
                      </a:pPr>
                      <a:r>
                        <a:rPr lang="en-GB" sz="1800" dirty="0">
                          <a:solidFill>
                            <a:schemeClr val="tx1"/>
                          </a:solidFill>
                          <a:latin typeface="+mn-lt"/>
                          <a:ea typeface="Times New Roman"/>
                          <a:cs typeface="Times New Roman"/>
                        </a:rPr>
                        <a:t>Dissertation project</a:t>
                      </a:r>
                    </a:p>
                    <a:p>
                      <a:pPr marL="342900" lvl="0" indent="-342900" algn="l" hangingPunct="0">
                        <a:lnSpc>
                          <a:spcPct val="150000"/>
                        </a:lnSpc>
                        <a:spcAft>
                          <a:spcPts val="0"/>
                        </a:spcAft>
                        <a:buFont typeface="Symbol"/>
                        <a:buChar char=""/>
                      </a:pPr>
                      <a:r>
                        <a:rPr lang="en-GB" sz="1800" dirty="0">
                          <a:solidFill>
                            <a:schemeClr val="tx1"/>
                          </a:solidFill>
                          <a:latin typeface="+mn-lt"/>
                          <a:ea typeface="Times New Roman"/>
                          <a:cs typeface="Times New Roman"/>
                        </a:rPr>
                        <a:t>Critical review</a:t>
                      </a:r>
                    </a:p>
                  </a:txBody>
                  <a:tcPr marL="31750" marR="317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l" hangingPunct="0">
                        <a:lnSpc>
                          <a:spcPct val="150000"/>
                        </a:lnSpc>
                        <a:spcAft>
                          <a:spcPts val="0"/>
                        </a:spcAft>
                        <a:buFont typeface="Symbol"/>
                        <a:buChar char=""/>
                      </a:pPr>
                      <a:r>
                        <a:rPr lang="en-GB" sz="1800" dirty="0">
                          <a:solidFill>
                            <a:schemeClr val="tx1"/>
                          </a:solidFill>
                          <a:latin typeface="+mn-lt"/>
                          <a:ea typeface="Times New Roman"/>
                          <a:cs typeface="Times New Roman"/>
                        </a:rPr>
                        <a:t>Essay</a:t>
                      </a:r>
                    </a:p>
                    <a:p>
                      <a:pPr marL="342900" lvl="0" indent="-342900" algn="l" hangingPunct="0">
                        <a:lnSpc>
                          <a:spcPct val="150000"/>
                        </a:lnSpc>
                        <a:spcAft>
                          <a:spcPts val="0"/>
                        </a:spcAft>
                        <a:buFont typeface="Symbol"/>
                        <a:buChar char=""/>
                      </a:pPr>
                      <a:r>
                        <a:rPr lang="en-GB" sz="1800" dirty="0">
                          <a:solidFill>
                            <a:schemeClr val="tx1"/>
                          </a:solidFill>
                          <a:latin typeface="+mn-lt"/>
                          <a:ea typeface="Times New Roman"/>
                          <a:cs typeface="Times New Roman"/>
                        </a:rPr>
                        <a:t>Dissertation</a:t>
                      </a:r>
                    </a:p>
                  </a:txBody>
                  <a:tcPr marL="31750" marR="317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180340" lvl="0" indent="-342900" algn="l" fontAlgn="auto" hangingPunct="1">
                        <a:lnSpc>
                          <a:spcPct val="150000"/>
                        </a:lnSpc>
                        <a:spcAft>
                          <a:spcPts val="0"/>
                        </a:spcAft>
                        <a:buFont typeface="Symbol"/>
                        <a:buChar char=""/>
                      </a:pPr>
                      <a:r>
                        <a:rPr lang="en-GB" sz="1800" dirty="0">
                          <a:solidFill>
                            <a:schemeClr val="tx1"/>
                          </a:solidFill>
                          <a:latin typeface="+mn-lt"/>
                          <a:ea typeface="Times New Roman"/>
                          <a:cs typeface="Times New Roman"/>
                        </a:rPr>
                        <a:t>2,000 word-essay complemented by diary component based around lectures</a:t>
                      </a:r>
                    </a:p>
                    <a:p>
                      <a:pPr marL="342900" lvl="0" indent="-342900" algn="l" hangingPunct="0">
                        <a:lnSpc>
                          <a:spcPct val="150000"/>
                        </a:lnSpc>
                        <a:spcAft>
                          <a:spcPts val="0"/>
                        </a:spcAft>
                        <a:buFont typeface="Symbol"/>
                        <a:buChar char=""/>
                      </a:pPr>
                      <a:r>
                        <a:rPr lang="en-GB" sz="1800" dirty="0" smtClean="0">
                          <a:solidFill>
                            <a:schemeClr val="tx1"/>
                          </a:solidFill>
                          <a:latin typeface="+mn-lt"/>
                          <a:ea typeface="Times New Roman"/>
                          <a:cs typeface="Times New Roman"/>
                        </a:rPr>
                        <a:t>Dissertation</a:t>
                      </a:r>
                      <a:r>
                        <a:rPr lang="en-GB" sz="1800" baseline="0" dirty="0" smtClean="0">
                          <a:solidFill>
                            <a:schemeClr val="tx1"/>
                          </a:solidFill>
                          <a:latin typeface="+mn-lt"/>
                          <a:ea typeface="Times New Roman"/>
                          <a:cs typeface="Times New Roman"/>
                        </a:rPr>
                        <a:t> project: </a:t>
                      </a:r>
                      <a:r>
                        <a:rPr lang="en-GB" sz="1800" dirty="0" smtClean="0">
                          <a:solidFill>
                            <a:schemeClr val="tx1"/>
                          </a:solidFill>
                          <a:latin typeface="+mn-lt"/>
                          <a:ea typeface="Times New Roman"/>
                          <a:cs typeface="Times New Roman"/>
                        </a:rPr>
                        <a:t>Discursive </a:t>
                      </a:r>
                      <a:r>
                        <a:rPr lang="en-GB" sz="1800" dirty="0">
                          <a:solidFill>
                            <a:schemeClr val="tx1"/>
                          </a:solidFill>
                          <a:latin typeface="+mn-lt"/>
                          <a:ea typeface="Times New Roman"/>
                          <a:cs typeface="Times New Roman"/>
                        </a:rPr>
                        <a:t>essay, </a:t>
                      </a:r>
                      <a:r>
                        <a:rPr lang="en-GB" sz="1800" dirty="0" smtClean="0">
                          <a:solidFill>
                            <a:schemeClr val="tx1"/>
                          </a:solidFill>
                          <a:latin typeface="+mn-lt"/>
                          <a:ea typeface="Times New Roman"/>
                          <a:cs typeface="Times New Roman"/>
                        </a:rPr>
                        <a:t>a design report and design</a:t>
                      </a:r>
                      <a:r>
                        <a:rPr lang="en-GB" sz="1800" baseline="0" dirty="0" smtClean="0">
                          <a:solidFill>
                            <a:schemeClr val="tx1"/>
                          </a:solidFill>
                          <a:latin typeface="+mn-lt"/>
                          <a:ea typeface="Times New Roman"/>
                          <a:cs typeface="Times New Roman"/>
                        </a:rPr>
                        <a:t> itself</a:t>
                      </a:r>
                      <a:endParaRPr lang="en-GB" sz="1800" dirty="0">
                        <a:solidFill>
                          <a:schemeClr val="tx1"/>
                        </a:solidFill>
                        <a:latin typeface="+mn-lt"/>
                        <a:ea typeface="Times New Roman"/>
                        <a:cs typeface="Times New Roman"/>
                      </a:endParaRPr>
                    </a:p>
                  </a:txBody>
                  <a:tcPr marL="31750" marR="317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83341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2800" b="1" dirty="0" smtClean="0">
                <a:solidFill>
                  <a:srgbClr val="002060"/>
                </a:solidFill>
              </a:rPr>
              <a:t>Academics’ perceptions of writing assessment</a:t>
            </a:r>
            <a:endParaRPr lang="en-GB" sz="2800" b="1" dirty="0">
              <a:solidFill>
                <a:srgbClr val="002060"/>
              </a:solidFill>
            </a:endParaRPr>
          </a:p>
        </p:txBody>
      </p:sp>
      <p:sp>
        <p:nvSpPr>
          <p:cNvPr id="3" name="Rectangle 2"/>
          <p:cNvSpPr/>
          <p:nvPr/>
        </p:nvSpPr>
        <p:spPr>
          <a:xfrm>
            <a:off x="1417638" y="1818167"/>
            <a:ext cx="7330826" cy="4801314"/>
          </a:xfrm>
          <a:prstGeom prst="rect">
            <a:avLst/>
          </a:prstGeom>
        </p:spPr>
        <p:txBody>
          <a:bodyPr wrap="square">
            <a:spAutoFit/>
          </a:bodyPr>
          <a:lstStyle/>
          <a:p>
            <a:r>
              <a:rPr lang="en-GB" dirty="0"/>
              <a:t>Well, it’s certainly a far more challenging task. </a:t>
            </a:r>
            <a:r>
              <a:rPr lang="en-GB" b="1" dirty="0">
                <a:solidFill>
                  <a:srgbClr val="00B050"/>
                </a:solidFill>
              </a:rPr>
              <a:t>Obviously, it’s going to test them much more effectively in some sense. </a:t>
            </a:r>
            <a:r>
              <a:rPr lang="en-GB" b="1" dirty="0"/>
              <a:t>I</a:t>
            </a:r>
            <a:r>
              <a:rPr lang="en-GB" dirty="0"/>
              <a:t> mean if they can produce a good piece of writing in response to that then that will give a much clearer picture of what they are capable of in terms of what is relevant to their academic study, presumably. Well, certainly in the humanities and social science type contexts...In some </a:t>
            </a:r>
            <a:r>
              <a:rPr lang="en-GB" dirty="0" smtClean="0"/>
              <a:t>sense, </a:t>
            </a:r>
            <a:r>
              <a:rPr lang="en-GB" dirty="0"/>
              <a:t>a very kind of thorough and </a:t>
            </a:r>
            <a:r>
              <a:rPr lang="en-GB" dirty="0" smtClean="0"/>
              <a:t>useful kind </a:t>
            </a:r>
            <a:r>
              <a:rPr lang="en-GB" dirty="0"/>
              <a:t>of </a:t>
            </a:r>
            <a:r>
              <a:rPr lang="en-GB" dirty="0" smtClean="0"/>
              <a:t>evaluation, I </a:t>
            </a:r>
            <a:r>
              <a:rPr lang="en-GB" dirty="0"/>
              <a:t>would imagine. I </a:t>
            </a:r>
            <a:r>
              <a:rPr lang="en-GB" dirty="0" smtClean="0"/>
              <a:t>mean 1800 </a:t>
            </a:r>
            <a:r>
              <a:rPr lang="en-GB" dirty="0"/>
              <a:t>words is quite a substantial piece of work for them</a:t>
            </a:r>
            <a:r>
              <a:rPr lang="en-GB" b="1" dirty="0">
                <a:solidFill>
                  <a:srgbClr val="00B050"/>
                </a:solidFill>
              </a:rPr>
              <a:t>.... Apart from the relatively general nature of it, it’s quite comparable to some of the things they might be set in actual coursework. When we had a major essay in our Media and Culture course they would have had essentially the same kind of format. Obviously, it would be more specific in topic</a:t>
            </a:r>
            <a:r>
              <a:rPr lang="en-GB" dirty="0">
                <a:solidFill>
                  <a:srgbClr val="00B050"/>
                </a:solidFill>
              </a:rPr>
              <a:t>, </a:t>
            </a:r>
            <a:r>
              <a:rPr lang="en-GB" dirty="0"/>
              <a:t>but it would also have been more like 3,000 words. </a:t>
            </a:r>
            <a:r>
              <a:rPr lang="en-GB" b="1" dirty="0">
                <a:solidFill>
                  <a:srgbClr val="00B050"/>
                </a:solidFill>
              </a:rPr>
              <a:t>A comparable thing in many </a:t>
            </a:r>
            <a:r>
              <a:rPr lang="en-GB" b="1" dirty="0" smtClean="0">
                <a:solidFill>
                  <a:srgbClr val="00B050"/>
                </a:solidFill>
              </a:rPr>
              <a:t>respects.                                                       </a:t>
            </a:r>
          </a:p>
          <a:p>
            <a:r>
              <a:rPr lang="en-GB" b="1" dirty="0" smtClean="0"/>
              <a:t>                                                                 </a:t>
            </a:r>
          </a:p>
          <a:p>
            <a:r>
              <a:rPr lang="en-GB" b="1" dirty="0" smtClean="0"/>
              <a:t>                                                                 Academic 1 (Design and Digital Media)</a:t>
            </a:r>
          </a:p>
          <a:p>
            <a:endParaRPr lang="en-GB" dirty="0" smtClean="0"/>
          </a:p>
          <a:p>
            <a:r>
              <a:rPr lang="en-GB" dirty="0" smtClean="0"/>
              <a:t>    </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b="1" dirty="0">
              <a:solidFill>
                <a:srgbClr val="FF0000"/>
              </a:solidFill>
            </a:endParaRPr>
          </a:p>
        </p:txBody>
      </p:sp>
      <p:sp>
        <p:nvSpPr>
          <p:cNvPr id="1025" name="Rectangle 1"/>
          <p:cNvSpPr>
            <a:spLocks noChangeArrowheads="1"/>
          </p:cNvSpPr>
          <p:nvPr/>
        </p:nvSpPr>
        <p:spPr bwMode="auto">
          <a:xfrm>
            <a:off x="1417638" y="1539857"/>
            <a:ext cx="7726362" cy="52322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smtClean="0">
                <a:ln>
                  <a:noFill/>
                </a:ln>
                <a:effectLst/>
                <a:ea typeface="Calibri" pitchFamily="34" charset="0"/>
                <a:cs typeface="Times New Roman" pitchFamily="18" charset="0"/>
              </a:rPr>
              <a:t>Academics 2 and 3 highlighted the authenticity of the reading-into-writing aspect of the task and the need to synthesise information in presenting an argument. However, it was noted that the task was perhaps too descriptive and did little to elicit critical evaluation. </a:t>
            </a:r>
          </a:p>
          <a:p>
            <a:pPr marL="0" marR="0" lvl="0" indent="0" algn="l" defTabSz="914400" rtl="0" eaLnBrk="1" fontAlgn="base" latinLnBrk="0" hangingPunct="1">
              <a:lnSpc>
                <a:spcPct val="100000"/>
              </a:lnSpc>
              <a:spcBef>
                <a:spcPct val="0"/>
              </a:spcBef>
              <a:spcAft>
                <a:spcPct val="0"/>
              </a:spcAft>
              <a:buClrTx/>
              <a:buSzTx/>
              <a:buFontTx/>
              <a:buNone/>
              <a:tabLst/>
            </a:pPr>
            <a:endParaRPr lang="en-GB" sz="2000" dirty="0" smtClean="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smtClean="0">
                <a:ln>
                  <a:noFill/>
                </a:ln>
                <a:effectLst/>
                <a:ea typeface="Calibri" pitchFamily="34" charset="0"/>
                <a:cs typeface="Times New Roman" pitchFamily="18" charset="0"/>
              </a:rPr>
              <a:t>Before looking at the writing sample from Architectural and Urban Design, Academic 4 commented: </a:t>
            </a:r>
          </a:p>
          <a:p>
            <a:pPr marL="0" marR="0" lvl="0" indent="0" algn="l" defTabSz="914400" rtl="0" eaLnBrk="1" fontAlgn="base" latinLnBrk="0" hangingPunct="1">
              <a:lnSpc>
                <a:spcPct val="100000"/>
              </a:lnSpc>
              <a:spcBef>
                <a:spcPct val="0"/>
              </a:spcBef>
              <a:spcAft>
                <a:spcPct val="0"/>
              </a:spcAft>
              <a:buClrTx/>
              <a:buSzTx/>
              <a:buFontTx/>
              <a:buNone/>
              <a:tabLst/>
            </a:pPr>
            <a:endParaRPr lang="en-GB" sz="2000" dirty="0" smtClean="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smtClean="0">
                <a:ln>
                  <a:noFill/>
                </a:ln>
                <a:effectLst/>
                <a:ea typeface="Calibri" pitchFamily="34" charset="0"/>
                <a:cs typeface="Times New Roman" pitchFamily="18" charset="0"/>
              </a:rPr>
              <a:t>“Well, if they can do that meaningfully that would be impressive. I imagine that it would be done, very, very superficially.” </a:t>
            </a:r>
          </a:p>
          <a:p>
            <a:pPr marL="0" marR="0" lvl="0" indent="0" algn="l" defTabSz="914400" rtl="0" eaLnBrk="1" fontAlgn="base" latinLnBrk="0" hangingPunct="1">
              <a:lnSpc>
                <a:spcPct val="100000"/>
              </a:lnSpc>
              <a:spcBef>
                <a:spcPct val="0"/>
              </a:spcBef>
              <a:spcAft>
                <a:spcPct val="0"/>
              </a:spcAft>
              <a:buClrTx/>
              <a:buSzTx/>
              <a:buFontTx/>
              <a:buNone/>
              <a:tabLst/>
            </a:pPr>
            <a:endParaRPr lang="en-GB" sz="2000" dirty="0" smtClean="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smtClean="0">
                <a:ln>
                  <a:noFill/>
                </a:ln>
                <a:effectLst/>
                <a:ea typeface="Calibri" pitchFamily="34" charset="0"/>
                <a:cs typeface="Times New Roman" pitchFamily="18" charset="0"/>
              </a:rPr>
              <a:t>After being shown a sample, he said that while this was </a:t>
            </a:r>
            <a:r>
              <a:rPr kumimoji="0" lang="en-GB" sz="2000" b="1" i="0" u="none" strike="noStrike" cap="none" normalizeH="0" baseline="0" dirty="0" smtClean="0">
                <a:ln>
                  <a:noFill/>
                </a:ln>
                <a:solidFill>
                  <a:srgbClr val="00B050"/>
                </a:solidFill>
                <a:effectLst/>
                <a:ea typeface="Calibri" pitchFamily="34" charset="0"/>
                <a:cs typeface="Times New Roman" pitchFamily="18" charset="0"/>
              </a:rPr>
              <a:t>an acceptable piece of writing for entry purposes,</a:t>
            </a:r>
            <a:r>
              <a:rPr kumimoji="0" lang="en-GB" sz="2000" b="1" i="0" u="none" strike="noStrike" cap="none" normalizeH="0" baseline="0" dirty="0" smtClean="0">
                <a:ln>
                  <a:noFill/>
                </a:ln>
                <a:effectLst/>
                <a:ea typeface="Calibri" pitchFamily="34" charset="0"/>
                <a:cs typeface="Times New Roman" pitchFamily="18" charset="0"/>
              </a:rPr>
              <a:t> </a:t>
            </a:r>
            <a:r>
              <a:rPr kumimoji="0" lang="en-GB" sz="2000" b="0" i="0" u="none" strike="noStrike" cap="none" normalizeH="0" baseline="0" dirty="0" smtClean="0">
                <a:ln>
                  <a:noFill/>
                </a:ln>
                <a:effectLst/>
                <a:ea typeface="Calibri" pitchFamily="34" charset="0"/>
                <a:cs typeface="Times New Roman" pitchFamily="18" charset="0"/>
              </a:rPr>
              <a:t>the student would need help to improve their critical writing skills</a:t>
            </a:r>
            <a:r>
              <a:rPr kumimoji="0" lang="en-GB" sz="2000" b="0" i="0" u="none" strike="noStrike" cap="none" normalizeH="0" baseline="0" dirty="0" smtClean="0">
                <a:ln>
                  <a:noFill/>
                </a:ln>
                <a:solidFill>
                  <a:schemeClr val="tx1"/>
                </a:solidFill>
                <a:effectLst/>
                <a:ea typeface="Calibri" pitchFamily="34" charset="0"/>
                <a:cs typeface="Times New Roman" pitchFamily="18" charset="0"/>
              </a:rPr>
              <a:t>.</a:t>
            </a:r>
            <a:endParaRPr kumimoji="0" lang="en-GB"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2800" b="1" dirty="0" smtClean="0">
                <a:solidFill>
                  <a:srgbClr val="002060"/>
                </a:solidFill>
              </a:rPr>
              <a:t>Academics’ perceptions of writing assessment</a:t>
            </a:r>
            <a:endParaRPr lang="en-GB" sz="2800" b="1" dirty="0">
              <a:solidFill>
                <a:srgbClr val="002060"/>
              </a:solidFill>
            </a:endParaRPr>
          </a:p>
        </p:txBody>
      </p:sp>
      <p:sp>
        <p:nvSpPr>
          <p:cNvPr id="36865" name="Rectangle 1"/>
          <p:cNvSpPr>
            <a:spLocks noChangeArrowheads="1"/>
          </p:cNvSpPr>
          <p:nvPr/>
        </p:nvSpPr>
        <p:spPr bwMode="auto">
          <a:xfrm rot="10800000" flipV="1">
            <a:off x="1417634" y="2027925"/>
            <a:ext cx="7518547"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mj-lt"/>
                <a:ea typeface="Calibri" pitchFamily="34" charset="0"/>
                <a:cs typeface="Times New Roman" pitchFamily="18" charset="0"/>
              </a:rPr>
              <a:t>Would you be more confident about the inferences you made by looking at that piece of writing as opposed to the IELTS examples?</a:t>
            </a:r>
          </a:p>
          <a:p>
            <a:pPr marL="0" marR="0" lvl="0" indent="0" algn="l" defTabSz="914400" rtl="0" eaLnBrk="1" fontAlgn="base" latinLnBrk="0" hangingPunct="1">
              <a:lnSpc>
                <a:spcPct val="100000"/>
              </a:lnSpc>
              <a:spcBef>
                <a:spcPct val="0"/>
              </a:spcBef>
              <a:spcAft>
                <a:spcPct val="0"/>
              </a:spcAft>
              <a:buClrTx/>
              <a:buSzTx/>
              <a:buFontTx/>
              <a:buNone/>
              <a:tabLst/>
            </a:pPr>
            <a:endParaRPr lang="en-GB" sz="2000" b="1" dirty="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ea typeface="Calibri" pitchFamily="34" charset="0"/>
                <a:cs typeface="Times New Roman" pitchFamily="18" charset="0"/>
              </a:rPr>
              <a:t>This certainly yes. </a:t>
            </a:r>
            <a:r>
              <a:rPr kumimoji="0" lang="en-GB" sz="2000" b="1" i="0" u="none" strike="noStrike" cap="none" normalizeH="0" baseline="0" dirty="0" smtClean="0">
                <a:ln>
                  <a:noFill/>
                </a:ln>
                <a:solidFill>
                  <a:srgbClr val="00B050"/>
                </a:solidFill>
                <a:effectLst/>
                <a:ea typeface="Calibri" pitchFamily="34" charset="0"/>
                <a:cs typeface="Times New Roman" pitchFamily="18" charset="0"/>
              </a:rPr>
              <a:t>This definitely would give me more confidence in what we would expect students to do, particularly at master’s level</a:t>
            </a:r>
            <a:r>
              <a:rPr kumimoji="0" lang="en-GB" sz="2000" b="0" i="0" u="none" strike="noStrike" cap="none" normalizeH="0" baseline="0" dirty="0" smtClean="0">
                <a:ln>
                  <a:noFill/>
                </a:ln>
                <a:solidFill>
                  <a:srgbClr val="00B050"/>
                </a:solidFill>
                <a:effectLst/>
                <a:ea typeface="Calibri" pitchFamily="34" charset="0"/>
                <a:cs typeface="Times New Roman" pitchFamily="18" charset="0"/>
              </a:rPr>
              <a:t>....</a:t>
            </a:r>
            <a:r>
              <a:rPr kumimoji="0" lang="en-GB" sz="2000" b="0" i="0" u="none" strike="noStrike" cap="none" normalizeH="0" baseline="0" dirty="0" smtClean="0">
                <a:ln>
                  <a:noFill/>
                </a:ln>
                <a:solidFill>
                  <a:schemeClr val="tx1"/>
                </a:solidFill>
                <a:effectLst/>
                <a:ea typeface="Calibri" pitchFamily="34" charset="0"/>
                <a:cs typeface="Times New Roman" pitchFamily="18" charset="0"/>
              </a:rPr>
              <a:t>A first year undergraduate has time, coming in at master’s level there is no time. You’re expected to go straight ahead and get going... I feel more comfortable with this compared to the handwritten argument about the transport...Sure you can follow it, </a:t>
            </a:r>
            <a:r>
              <a:rPr kumimoji="0" lang="en-GB" sz="2000" b="0" i="0" u="none" strike="noStrike" cap="none" normalizeH="0" baseline="0" dirty="0" smtClean="0">
                <a:ln>
                  <a:noFill/>
                </a:ln>
                <a:effectLst/>
                <a:ea typeface="Calibri" pitchFamily="34" charset="0"/>
                <a:cs typeface="Times New Roman" pitchFamily="18" charset="0"/>
              </a:rPr>
              <a:t>but this is </a:t>
            </a:r>
            <a:r>
              <a:rPr kumimoji="0" lang="en-GB" sz="2000" b="1" i="0" u="none" strike="noStrike" cap="none" normalizeH="0" baseline="0" dirty="0" smtClean="0">
                <a:ln>
                  <a:noFill/>
                </a:ln>
                <a:solidFill>
                  <a:srgbClr val="00B050"/>
                </a:solidFill>
                <a:effectLst/>
                <a:ea typeface="Calibri" pitchFamily="34" charset="0"/>
                <a:cs typeface="Times New Roman" pitchFamily="18" charset="0"/>
              </a:rPr>
              <a:t>showing more of the basic skills to write an argument</a:t>
            </a:r>
            <a:r>
              <a:rPr kumimoji="0" lang="en-GB" sz="2000" b="0" i="0" u="none" strike="noStrike" cap="none" normalizeH="0" baseline="0" dirty="0" smtClean="0">
                <a:ln>
                  <a:noFill/>
                </a:ln>
                <a:solidFill>
                  <a:srgbClr val="0070C0"/>
                </a:solidFill>
                <a:effectLst/>
                <a:ea typeface="Calibri" pitchFamily="34" charset="0"/>
                <a:cs typeface="Times New Roman" pitchFamily="18" charset="0"/>
              </a:rPr>
              <a:t>, </a:t>
            </a:r>
            <a:r>
              <a:rPr kumimoji="0" lang="en-GB" sz="2000" b="0" i="0" u="none" strike="noStrike" cap="none" normalizeH="0" baseline="0" dirty="0" smtClean="0">
                <a:ln>
                  <a:noFill/>
                </a:ln>
                <a:solidFill>
                  <a:schemeClr val="tx1"/>
                </a:solidFill>
                <a:effectLst/>
                <a:ea typeface="Calibri" pitchFamily="34" charset="0"/>
                <a:cs typeface="Times New Roman" pitchFamily="18" charset="0"/>
              </a:rPr>
              <a:t>thinking about how you’re going to put it together.</a:t>
            </a:r>
          </a:p>
          <a:p>
            <a:pPr marL="0" marR="0" lvl="0" indent="0" algn="l" defTabSz="914400" rtl="0" eaLnBrk="0" fontAlgn="base" latinLnBrk="0" hangingPunct="0">
              <a:lnSpc>
                <a:spcPct val="100000"/>
              </a:lnSpc>
              <a:spcBef>
                <a:spcPct val="0"/>
              </a:spcBef>
              <a:spcAft>
                <a:spcPct val="0"/>
              </a:spcAft>
              <a:buClrTx/>
              <a:buSzTx/>
              <a:buFontTx/>
              <a:buNone/>
              <a:tabLst/>
            </a:pPr>
            <a:endParaRPr lang="en-GB" sz="2000" dirty="0" smtClean="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cs typeface="Times New Roman" pitchFamily="18" charset="0"/>
              </a:rPr>
              <a:t>                                                        </a:t>
            </a:r>
            <a:r>
              <a:rPr kumimoji="0" lang="en-GB" sz="2000" b="1" i="0" u="none" strike="noStrike" cap="none" normalizeH="0" baseline="0" dirty="0" smtClean="0">
                <a:ln>
                  <a:noFill/>
                </a:ln>
                <a:solidFill>
                  <a:schemeClr val="tx1"/>
                </a:solidFill>
                <a:effectLst/>
                <a:cs typeface="Times New Roman" pitchFamily="18" charset="0"/>
              </a:rPr>
              <a:t>Academic</a:t>
            </a:r>
            <a:r>
              <a:rPr kumimoji="0" lang="en-GB" sz="2000" b="1" i="0" u="none" strike="noStrike" cap="none" normalizeH="0" dirty="0" smtClean="0">
                <a:ln>
                  <a:noFill/>
                </a:ln>
                <a:solidFill>
                  <a:schemeClr val="tx1"/>
                </a:solidFill>
                <a:effectLst/>
                <a:cs typeface="Times New Roman" pitchFamily="18" charset="0"/>
              </a:rPr>
              <a:t> 2 (Design and Digital Media)</a:t>
            </a:r>
            <a:endParaRPr kumimoji="0" lang="en-GB" sz="2000" b="1"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rgbClr val="002060"/>
                </a:solidFill>
              </a:rPr>
              <a:t>Aims</a:t>
            </a:r>
            <a:endParaRPr lang="en-GB" b="1" dirty="0">
              <a:solidFill>
                <a:srgbClr val="002060"/>
              </a:solidFill>
            </a:endParaRPr>
          </a:p>
        </p:txBody>
      </p:sp>
      <p:sp>
        <p:nvSpPr>
          <p:cNvPr id="3" name="TextBox 2"/>
          <p:cNvSpPr txBox="1"/>
          <p:nvPr/>
        </p:nvSpPr>
        <p:spPr>
          <a:xfrm>
            <a:off x="1417638" y="2296633"/>
            <a:ext cx="7088409" cy="3046988"/>
          </a:xfrm>
          <a:prstGeom prst="rect">
            <a:avLst/>
          </a:prstGeom>
          <a:noFill/>
        </p:spPr>
        <p:txBody>
          <a:bodyPr wrap="square" rtlCol="0">
            <a:spAutoFit/>
          </a:bodyPr>
          <a:lstStyle/>
          <a:p>
            <a:r>
              <a:rPr lang="en-GB" sz="3200" dirty="0" smtClean="0"/>
              <a:t>To investigate the perceptions of two key stakeholder groups (students and academics) of the validity of the local entry EAP writing and speaking assessments used  </a:t>
            </a:r>
            <a:r>
              <a:rPr lang="en-GB" sz="3200" dirty="0" smtClean="0"/>
              <a:t>on a summer </a:t>
            </a:r>
            <a:endParaRPr lang="en-GB" sz="3200" dirty="0" smtClean="0"/>
          </a:p>
          <a:p>
            <a:r>
              <a:rPr lang="en-GB" sz="3200" dirty="0" smtClean="0"/>
              <a:t>pre-sessional EAP course.</a:t>
            </a:r>
            <a:endParaRPr lang="en-GB"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41985" name="Rectangle 1"/>
          <p:cNvSpPr>
            <a:spLocks noChangeArrowheads="1"/>
          </p:cNvSpPr>
          <p:nvPr/>
        </p:nvSpPr>
        <p:spPr bwMode="auto">
          <a:xfrm>
            <a:off x="1417638" y="1091581"/>
            <a:ext cx="7726362" cy="56630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ea typeface="Calibri" pitchFamily="34" charset="0"/>
                <a:cs typeface="Times New Roman" pitchFamily="18" charset="0"/>
              </a:rPr>
              <a:t>How does it align with the criteria that you actually use on the programme?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ea typeface="Calibri" pitchFamily="34" charset="0"/>
                <a:cs typeface="Times New Roman" pitchFamily="18" charset="0"/>
              </a:rPr>
              <a:t>I don’t know if it’s particularly important, but, on the whole. I would say it’s interesting because in Design and Digital Media we don’t have clearly articulated criteria that depends very much on these kinds of things. When we have criteria for the writing element of what they submit,</a:t>
            </a:r>
            <a:r>
              <a:rPr kumimoji="0" lang="en-GB" sz="2000" b="0" i="0" u="none" strike="noStrike" cap="none" normalizeH="0" dirty="0" smtClean="0">
                <a:ln>
                  <a:noFill/>
                </a:ln>
                <a:solidFill>
                  <a:schemeClr val="tx1"/>
                </a:solidFill>
                <a:effectLst/>
                <a:ea typeface="Calibri" pitchFamily="34" charset="0"/>
                <a:cs typeface="Times New Roman" pitchFamily="18" charset="0"/>
              </a:rPr>
              <a:t> i</a:t>
            </a:r>
            <a:r>
              <a:rPr kumimoji="0" lang="en-GB" sz="2000" b="0" i="0" u="none" strike="noStrike" cap="none" normalizeH="0" baseline="0" dirty="0" smtClean="0">
                <a:ln>
                  <a:noFill/>
                </a:ln>
                <a:solidFill>
                  <a:schemeClr val="tx1"/>
                </a:solidFill>
                <a:effectLst/>
                <a:ea typeface="Calibri" pitchFamily="34" charset="0"/>
                <a:cs typeface="Times New Roman" pitchFamily="18" charset="0"/>
              </a:rPr>
              <a:t>t’s mostly about how effectively it supports their design work, that kind of thing. </a:t>
            </a:r>
            <a:r>
              <a:rPr kumimoji="0" lang="en-GB" sz="2000" b="1" i="0" u="none" strike="noStrike" cap="none" normalizeH="0" baseline="0" dirty="0" smtClean="0">
                <a:ln>
                  <a:noFill/>
                </a:ln>
                <a:solidFill>
                  <a:srgbClr val="00B050"/>
                </a:solidFill>
                <a:effectLst/>
                <a:ea typeface="Calibri" pitchFamily="34" charset="0"/>
                <a:cs typeface="Times New Roman" pitchFamily="18" charset="0"/>
              </a:rPr>
              <a:t>These kinds of things like argumentation and organisation would come in,</a:t>
            </a:r>
            <a:r>
              <a:rPr kumimoji="0" lang="en-GB" sz="2000" b="1" i="0" u="none" strike="noStrike" cap="none" normalizeH="0" dirty="0" smtClean="0">
                <a:ln>
                  <a:noFill/>
                </a:ln>
                <a:solidFill>
                  <a:srgbClr val="00B050"/>
                </a:solidFill>
                <a:effectLst/>
                <a:ea typeface="Calibri" pitchFamily="34" charset="0"/>
                <a:cs typeface="Times New Roman" pitchFamily="18" charset="0"/>
              </a:rPr>
              <a:t> </a:t>
            </a:r>
            <a:r>
              <a:rPr kumimoji="0" lang="en-GB" sz="2000" b="1" i="0" u="none" strike="noStrike" cap="none" normalizeH="0" baseline="0" dirty="0" smtClean="0">
                <a:ln>
                  <a:noFill/>
                </a:ln>
                <a:solidFill>
                  <a:srgbClr val="00B050"/>
                </a:solidFill>
                <a:effectLst/>
                <a:ea typeface="Calibri" pitchFamily="34" charset="0"/>
                <a:cs typeface="Times New Roman" pitchFamily="18" charset="0"/>
              </a:rPr>
              <a:t>especially to the dissertation</a:t>
            </a:r>
            <a:r>
              <a:rPr kumimoji="0" lang="en-GB" sz="2000" i="0" u="none" strike="noStrike" cap="none" normalizeH="0" baseline="0" dirty="0" smtClean="0">
                <a:ln>
                  <a:noFill/>
                </a:ln>
                <a:effectLst/>
                <a:ea typeface="Calibri" pitchFamily="34" charset="0"/>
                <a:cs typeface="Times New Roman" pitchFamily="18" charset="0"/>
              </a:rPr>
              <a:t>, I suppose, and even there, they’re not articulated as clearly as they are here in terms of the sort of things we expect</a:t>
            </a:r>
            <a:r>
              <a:rPr kumimoji="0" lang="en-GB" sz="2000" b="1" i="0" u="none" strike="noStrike" cap="none" normalizeH="0" baseline="0" dirty="0" smtClean="0">
                <a:ln>
                  <a:noFill/>
                </a:ln>
                <a:solidFill>
                  <a:srgbClr val="00B050"/>
                </a:solidFill>
                <a:effectLst/>
                <a:ea typeface="Calibri" pitchFamily="34" charset="0"/>
                <a:cs typeface="Times New Roman" pitchFamily="18" charset="0"/>
              </a:rPr>
              <a:t>. We expect intelligible argumentation structure, reasonable recognition of academic writing conventions</a:t>
            </a:r>
            <a:r>
              <a:rPr kumimoji="0" lang="en-GB" sz="2000" b="1" i="0" u="none" strike="noStrike" cap="none" normalizeH="0" baseline="0" dirty="0" smtClean="0">
                <a:ln>
                  <a:noFill/>
                </a:ln>
                <a:solidFill>
                  <a:srgbClr val="002060"/>
                </a:solidFill>
                <a:effectLst/>
                <a:ea typeface="Calibri" pitchFamily="34" charset="0"/>
                <a:cs typeface="Times New Roman" pitchFamily="18" charset="0"/>
              </a:rPr>
              <a:t>,</a:t>
            </a:r>
            <a:r>
              <a:rPr kumimoji="0" lang="en-GB" sz="2000" b="0" i="0" u="none" strike="noStrike" cap="none" normalizeH="0" baseline="0" dirty="0" smtClean="0">
                <a:ln>
                  <a:noFill/>
                </a:ln>
                <a:solidFill>
                  <a:schemeClr val="tx1"/>
                </a:solidFill>
                <a:effectLst/>
                <a:ea typeface="Calibri" pitchFamily="34" charset="0"/>
                <a:cs typeface="Times New Roman" pitchFamily="18" charset="0"/>
              </a:rPr>
              <a:t> these kinds of things</a:t>
            </a:r>
            <a:r>
              <a:rPr lang="en-GB" sz="2000" dirty="0" smtClean="0">
                <a:ea typeface="Calibri" pitchFamily="34" charset="0"/>
                <a:cs typeface="Times New Roman" pitchFamily="18" charset="0"/>
              </a:rPr>
              <a:t>. So this</a:t>
            </a:r>
            <a:r>
              <a:rPr kumimoji="0" lang="en-GB" sz="2000" b="0" i="0" u="none" strike="noStrike" cap="none" normalizeH="0" baseline="0" dirty="0" smtClean="0">
                <a:ln>
                  <a:noFill/>
                </a:ln>
                <a:solidFill>
                  <a:schemeClr val="tx1"/>
                </a:solidFill>
                <a:effectLst/>
                <a:ea typeface="Calibri" pitchFamily="34" charset="0"/>
                <a:cs typeface="Times New Roman" pitchFamily="18" charset="0"/>
              </a:rPr>
              <a:t> is much more detailed and specific, but from my point of view</a:t>
            </a:r>
            <a:r>
              <a:rPr kumimoji="0" lang="en-GB" sz="2000" b="0" i="0" u="none" strike="noStrike" cap="none" normalizeH="0" baseline="0" dirty="0" smtClean="0">
                <a:ln>
                  <a:noFill/>
                </a:ln>
                <a:solidFill>
                  <a:srgbClr val="00B050"/>
                </a:solidFill>
                <a:effectLst/>
                <a:ea typeface="Calibri" pitchFamily="34" charset="0"/>
                <a:cs typeface="Times New Roman" pitchFamily="18" charset="0"/>
              </a:rPr>
              <a:t>, </a:t>
            </a:r>
            <a:r>
              <a:rPr kumimoji="0" lang="en-GB" sz="2000" b="1" i="0" u="none" strike="noStrike" cap="none" normalizeH="0" baseline="0" dirty="0" smtClean="0">
                <a:ln>
                  <a:noFill/>
                </a:ln>
                <a:solidFill>
                  <a:srgbClr val="00B050"/>
                </a:solidFill>
                <a:effectLst/>
                <a:ea typeface="Calibri" pitchFamily="34" charset="0"/>
                <a:cs typeface="Times New Roman" pitchFamily="18" charset="0"/>
              </a:rPr>
              <a:t>if they score highly on these sorts of things they ought to do well in those terms on the sort of writing that we’re asking them to.</a:t>
            </a:r>
          </a:p>
          <a:p>
            <a:pPr marL="0" marR="0" lvl="0" indent="0" algn="l" defTabSz="914400" rtl="0" eaLnBrk="0" fontAlgn="base" latinLnBrk="0" hangingPunct="0">
              <a:lnSpc>
                <a:spcPct val="100000"/>
              </a:lnSpc>
              <a:spcBef>
                <a:spcPct val="0"/>
              </a:spcBef>
              <a:spcAft>
                <a:spcPct val="0"/>
              </a:spcAft>
              <a:buClrTx/>
              <a:buSzTx/>
              <a:buFontTx/>
              <a:buNone/>
              <a:tabLst/>
            </a:pPr>
            <a:endParaRPr lang="en-GB" dirty="0" smtClean="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dirty="0" smtClean="0">
                <a:ln>
                  <a:noFill/>
                </a:ln>
                <a:solidFill>
                  <a:schemeClr val="tx1"/>
                </a:solidFill>
                <a:effectLst/>
                <a:cs typeface="Times New Roman" pitchFamily="18" charset="0"/>
              </a:rPr>
              <a:t>                                                  </a:t>
            </a:r>
            <a:r>
              <a:rPr kumimoji="0" lang="en-GB" sz="2400" b="1" i="0" u="none" strike="noStrike" cap="none" normalizeH="0" dirty="0" smtClean="0">
                <a:ln>
                  <a:noFill/>
                </a:ln>
                <a:solidFill>
                  <a:schemeClr val="tx1"/>
                </a:solidFill>
                <a:effectLst/>
                <a:cs typeface="Times New Roman" pitchFamily="18" charset="0"/>
              </a:rPr>
              <a:t>Academic 2 (Design and Digital Media)</a:t>
            </a:r>
            <a:endParaRPr kumimoji="0" lang="en-GB" sz="2400" b="1"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7638" y="977900"/>
            <a:ext cx="7269162" cy="698500"/>
          </a:xfrm>
        </p:spPr>
        <p:txBody>
          <a:bodyPr/>
          <a:lstStyle/>
          <a:p>
            <a:r>
              <a:rPr lang="en-GB" sz="2800" b="1" dirty="0" smtClean="0">
                <a:solidFill>
                  <a:srgbClr val="002060"/>
                </a:solidFill>
              </a:rPr>
              <a:t>Academics’ key writing expectations</a:t>
            </a:r>
            <a:endParaRPr lang="en-GB" sz="2800" b="1" dirty="0">
              <a:solidFill>
                <a:srgbClr val="00206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604937067"/>
              </p:ext>
            </p:extLst>
          </p:nvPr>
        </p:nvGraphicFramePr>
        <p:xfrm>
          <a:off x="1302328" y="1676400"/>
          <a:ext cx="7772004" cy="6738850"/>
        </p:xfrm>
        <a:graphic>
          <a:graphicData uri="http://schemas.openxmlformats.org/drawingml/2006/table">
            <a:tbl>
              <a:tblPr/>
              <a:tblGrid>
                <a:gridCol w="2843147"/>
                <a:gridCol w="2550788"/>
                <a:gridCol w="2378069"/>
              </a:tblGrid>
              <a:tr h="842356">
                <a:tc>
                  <a:txBody>
                    <a:bodyPr/>
                    <a:lstStyle/>
                    <a:p>
                      <a:pPr marR="180340" algn="l">
                        <a:lnSpc>
                          <a:spcPct val="150000"/>
                        </a:lnSpc>
                        <a:spcAft>
                          <a:spcPts val="0"/>
                        </a:spcAft>
                      </a:pPr>
                      <a:r>
                        <a:rPr lang="en-GB" sz="1600" b="1" dirty="0">
                          <a:solidFill>
                            <a:schemeClr val="tx1"/>
                          </a:solidFill>
                          <a:latin typeface="+mn-lt"/>
                          <a:ea typeface="Calibri"/>
                          <a:cs typeface="Times New Roman"/>
                        </a:rPr>
                        <a:t>Design and Digital Media</a:t>
                      </a:r>
                      <a:endParaRPr lang="en-GB" sz="1600" dirty="0">
                        <a:solidFill>
                          <a:schemeClr val="tx1"/>
                        </a:solidFill>
                        <a:latin typeface="+mn-lt"/>
                        <a:ea typeface="Calibri"/>
                        <a:cs typeface="Times New Roman"/>
                      </a:endParaRPr>
                    </a:p>
                  </a:txBody>
                  <a:tcPr marL="31750" marR="317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180340" algn="l">
                        <a:lnSpc>
                          <a:spcPct val="150000"/>
                        </a:lnSpc>
                        <a:spcAft>
                          <a:spcPts val="0"/>
                        </a:spcAft>
                      </a:pPr>
                      <a:r>
                        <a:rPr lang="en-GB" sz="1600" b="1" dirty="0">
                          <a:solidFill>
                            <a:schemeClr val="tx1"/>
                          </a:solidFill>
                          <a:latin typeface="+mn-lt"/>
                          <a:ea typeface="Calibri"/>
                          <a:cs typeface="Times New Roman"/>
                        </a:rPr>
                        <a:t>History of Art</a:t>
                      </a:r>
                      <a:endParaRPr lang="en-GB" sz="1600" dirty="0">
                        <a:solidFill>
                          <a:schemeClr val="tx1"/>
                        </a:solidFill>
                        <a:latin typeface="+mn-lt"/>
                        <a:ea typeface="Calibri"/>
                        <a:cs typeface="Times New Roman"/>
                      </a:endParaRPr>
                    </a:p>
                  </a:txBody>
                  <a:tcPr marL="31750" marR="317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180340" algn="l">
                        <a:lnSpc>
                          <a:spcPct val="150000"/>
                        </a:lnSpc>
                        <a:spcAft>
                          <a:spcPts val="0"/>
                        </a:spcAft>
                      </a:pPr>
                      <a:r>
                        <a:rPr lang="en-GB" sz="1600" b="1" dirty="0">
                          <a:solidFill>
                            <a:schemeClr val="tx1"/>
                          </a:solidFill>
                          <a:latin typeface="+mn-lt"/>
                          <a:ea typeface="Calibri"/>
                          <a:cs typeface="Times New Roman"/>
                        </a:rPr>
                        <a:t>Architectural and Urban Design</a:t>
                      </a:r>
                      <a:endParaRPr lang="en-GB" sz="1600" dirty="0">
                        <a:solidFill>
                          <a:schemeClr val="tx1"/>
                        </a:solidFill>
                        <a:latin typeface="+mn-lt"/>
                        <a:ea typeface="Calibri"/>
                        <a:cs typeface="Times New Roman"/>
                      </a:endParaRPr>
                    </a:p>
                  </a:txBody>
                  <a:tcPr marL="31750" marR="317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96494">
                <a:tc>
                  <a:txBody>
                    <a:bodyPr/>
                    <a:lstStyle/>
                    <a:p>
                      <a:pPr marL="342900" lvl="0" indent="-342900" algn="l" hangingPunct="0">
                        <a:lnSpc>
                          <a:spcPct val="150000"/>
                        </a:lnSpc>
                        <a:spcAft>
                          <a:spcPts val="0"/>
                        </a:spcAft>
                        <a:buFont typeface="Symbol"/>
                        <a:buChar char=""/>
                      </a:pPr>
                      <a:r>
                        <a:rPr lang="en-GB" sz="1600" dirty="0" smtClean="0">
                          <a:solidFill>
                            <a:schemeClr val="tx1"/>
                          </a:solidFill>
                          <a:latin typeface="+mn-lt"/>
                          <a:ea typeface="Times New Roman"/>
                          <a:cs typeface="Times New Roman"/>
                        </a:rPr>
                        <a:t>Communicability</a:t>
                      </a:r>
                    </a:p>
                    <a:p>
                      <a:pPr marL="342900" lvl="0" indent="-342900" algn="l" hangingPunct="0">
                        <a:lnSpc>
                          <a:spcPct val="150000"/>
                        </a:lnSpc>
                        <a:spcAft>
                          <a:spcPts val="0"/>
                        </a:spcAft>
                        <a:buFont typeface="Symbol"/>
                        <a:buChar char=""/>
                      </a:pPr>
                      <a:r>
                        <a:rPr lang="en-GB" sz="1600" dirty="0" smtClean="0">
                          <a:solidFill>
                            <a:schemeClr val="tx1"/>
                          </a:solidFill>
                          <a:latin typeface="+mn-lt"/>
                          <a:ea typeface="Times New Roman"/>
                          <a:cs typeface="Times New Roman"/>
                        </a:rPr>
                        <a:t>Ability to construct an argument</a:t>
                      </a:r>
                    </a:p>
                    <a:p>
                      <a:pPr marL="342900" lvl="0" indent="-342900" algn="l" hangingPunct="0">
                        <a:lnSpc>
                          <a:spcPct val="150000"/>
                        </a:lnSpc>
                        <a:spcAft>
                          <a:spcPts val="0"/>
                        </a:spcAft>
                        <a:buFont typeface="Symbol"/>
                        <a:buChar char=""/>
                      </a:pPr>
                      <a:r>
                        <a:rPr lang="en-GB" sz="1600" dirty="0" smtClean="0">
                          <a:solidFill>
                            <a:schemeClr val="tx1"/>
                          </a:solidFill>
                          <a:latin typeface="+mn-lt"/>
                          <a:ea typeface="Times New Roman"/>
                          <a:cs typeface="Times New Roman"/>
                        </a:rPr>
                        <a:t>Argument substantiated by sources</a:t>
                      </a:r>
                    </a:p>
                    <a:p>
                      <a:pPr marL="342900" lvl="0" indent="-342900" algn="l" hangingPunct="0">
                        <a:lnSpc>
                          <a:spcPct val="150000"/>
                        </a:lnSpc>
                        <a:spcAft>
                          <a:spcPts val="0"/>
                        </a:spcAft>
                        <a:buFont typeface="Symbol"/>
                        <a:buChar char=""/>
                      </a:pPr>
                      <a:r>
                        <a:rPr lang="en-GB" sz="1600" dirty="0" smtClean="0">
                          <a:solidFill>
                            <a:schemeClr val="tx1"/>
                          </a:solidFill>
                          <a:latin typeface="+mn-lt"/>
                          <a:ea typeface="Times New Roman"/>
                          <a:cs typeface="Times New Roman"/>
                        </a:rPr>
                        <a:t>Logical coherence/</a:t>
                      </a:r>
                      <a:r>
                        <a:rPr lang="en-GB" sz="1600" baseline="0" dirty="0" smtClean="0">
                          <a:solidFill>
                            <a:schemeClr val="tx1"/>
                          </a:solidFill>
                          <a:latin typeface="+mn-lt"/>
                          <a:ea typeface="Times New Roman"/>
                          <a:cs typeface="Times New Roman"/>
                        </a:rPr>
                        <a:t> </a:t>
                      </a:r>
                      <a:r>
                        <a:rPr lang="en-GB" sz="1600" dirty="0" smtClean="0">
                          <a:solidFill>
                            <a:schemeClr val="tx1"/>
                          </a:solidFill>
                          <a:latin typeface="+mn-lt"/>
                          <a:ea typeface="Times New Roman"/>
                          <a:cs typeface="Times New Roman"/>
                        </a:rPr>
                        <a:t>organisation</a:t>
                      </a:r>
                    </a:p>
                    <a:p>
                      <a:pPr marL="342900" lvl="0" indent="-342900" algn="l" hangingPunct="0">
                        <a:lnSpc>
                          <a:spcPct val="150000"/>
                        </a:lnSpc>
                        <a:spcAft>
                          <a:spcPts val="0"/>
                        </a:spcAft>
                        <a:buFont typeface="Symbol"/>
                        <a:buChar char=""/>
                      </a:pPr>
                      <a:r>
                        <a:rPr lang="en-GB" sz="1600" dirty="0" smtClean="0">
                          <a:solidFill>
                            <a:schemeClr val="tx1"/>
                          </a:solidFill>
                          <a:latin typeface="+mn-lt"/>
                          <a:ea typeface="Times New Roman"/>
                          <a:cs typeface="Times New Roman"/>
                        </a:rPr>
                        <a:t>Concise/precise</a:t>
                      </a:r>
                    </a:p>
                    <a:p>
                      <a:pPr marL="342900" lvl="0" indent="-342900" algn="l" hangingPunct="0">
                        <a:lnSpc>
                          <a:spcPct val="150000"/>
                        </a:lnSpc>
                        <a:spcAft>
                          <a:spcPts val="0"/>
                        </a:spcAft>
                        <a:buFont typeface="Symbol"/>
                        <a:buChar char=""/>
                      </a:pPr>
                      <a:r>
                        <a:rPr lang="en-GB" sz="1600" dirty="0" smtClean="0">
                          <a:solidFill>
                            <a:schemeClr val="tx1"/>
                          </a:solidFill>
                          <a:latin typeface="+mn-lt"/>
                          <a:ea typeface="Times New Roman"/>
                          <a:cs typeface="Times New Roman"/>
                        </a:rPr>
                        <a:t>Creative and critical thinking</a:t>
                      </a:r>
                    </a:p>
                    <a:p>
                      <a:pPr marL="342900" lvl="0" indent="-342900" algn="l" hangingPunct="0">
                        <a:lnSpc>
                          <a:spcPct val="150000"/>
                        </a:lnSpc>
                        <a:spcAft>
                          <a:spcPts val="0"/>
                        </a:spcAft>
                        <a:buFont typeface="Symbol"/>
                        <a:buChar char=""/>
                      </a:pPr>
                      <a:r>
                        <a:rPr lang="en-GB" sz="1600" dirty="0" smtClean="0">
                          <a:solidFill>
                            <a:schemeClr val="tx1"/>
                          </a:solidFill>
                          <a:latin typeface="+mn-lt"/>
                          <a:ea typeface="Times New Roman"/>
                          <a:cs typeface="Times New Roman"/>
                        </a:rPr>
                        <a:t>Referencing</a:t>
                      </a:r>
                    </a:p>
                    <a:p>
                      <a:pPr marL="342900" lvl="0" indent="-342900" algn="l" hangingPunct="0">
                        <a:lnSpc>
                          <a:spcPct val="150000"/>
                        </a:lnSpc>
                        <a:spcAft>
                          <a:spcPts val="0"/>
                        </a:spcAft>
                        <a:buFont typeface="Symbol"/>
                        <a:buChar char=""/>
                      </a:pPr>
                      <a:r>
                        <a:rPr lang="en-GB" sz="1600" dirty="0" smtClean="0">
                          <a:solidFill>
                            <a:schemeClr val="tx1"/>
                          </a:solidFill>
                          <a:latin typeface="+mn-lt"/>
                          <a:ea typeface="Times New Roman"/>
                          <a:cs typeface="Times New Roman"/>
                        </a:rPr>
                        <a:t>Explaining/justifying</a:t>
                      </a:r>
                    </a:p>
                    <a:p>
                      <a:pPr marL="342900" lvl="0" indent="-342900" algn="l" hangingPunct="0">
                        <a:lnSpc>
                          <a:spcPct val="150000"/>
                        </a:lnSpc>
                        <a:spcAft>
                          <a:spcPts val="0"/>
                        </a:spcAft>
                        <a:buFont typeface="Symbol"/>
                        <a:buChar char=""/>
                      </a:pPr>
                      <a:endParaRPr lang="en-GB" sz="1600" dirty="0">
                        <a:solidFill>
                          <a:schemeClr val="tx1"/>
                        </a:solidFill>
                        <a:latin typeface="+mn-lt"/>
                        <a:ea typeface="Times New Roman"/>
                        <a:cs typeface="Times New Roman"/>
                      </a:endParaRPr>
                    </a:p>
                  </a:txBody>
                  <a:tcPr marL="31750" marR="317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180340" lvl="0" indent="-342900" algn="l" fontAlgn="auto" hangingPunct="1">
                        <a:lnSpc>
                          <a:spcPct val="150000"/>
                        </a:lnSpc>
                        <a:spcAft>
                          <a:spcPts val="0"/>
                        </a:spcAft>
                        <a:buFont typeface="Symbol"/>
                        <a:buChar char=""/>
                      </a:pPr>
                      <a:r>
                        <a:rPr lang="en-GB" sz="1600" dirty="0" smtClean="0">
                          <a:solidFill>
                            <a:schemeClr val="tx1"/>
                          </a:solidFill>
                          <a:latin typeface="+mn-lt"/>
                          <a:ea typeface="Times New Roman"/>
                          <a:cs typeface="Times New Roman"/>
                        </a:rPr>
                        <a:t>Ability to</a:t>
                      </a:r>
                      <a:r>
                        <a:rPr lang="en-GB" sz="1600" baseline="0" dirty="0" smtClean="0">
                          <a:solidFill>
                            <a:schemeClr val="tx1"/>
                          </a:solidFill>
                          <a:latin typeface="+mn-lt"/>
                          <a:ea typeface="Times New Roman"/>
                          <a:cs typeface="Times New Roman"/>
                        </a:rPr>
                        <a:t> d</a:t>
                      </a:r>
                      <a:r>
                        <a:rPr lang="en-GB" sz="1600" dirty="0" smtClean="0">
                          <a:solidFill>
                            <a:schemeClr val="tx1"/>
                          </a:solidFill>
                          <a:latin typeface="+mn-lt"/>
                          <a:ea typeface="Times New Roman"/>
                          <a:cs typeface="Times New Roman"/>
                        </a:rPr>
                        <a:t>eal</a:t>
                      </a:r>
                      <a:r>
                        <a:rPr lang="en-GB" sz="1600" baseline="0" dirty="0" smtClean="0">
                          <a:solidFill>
                            <a:schemeClr val="tx1"/>
                          </a:solidFill>
                          <a:latin typeface="+mn-lt"/>
                          <a:ea typeface="Times New Roman"/>
                          <a:cs typeface="Times New Roman"/>
                        </a:rPr>
                        <a:t> with a large amount of reading</a:t>
                      </a:r>
                      <a:endParaRPr lang="en-GB" sz="1600" dirty="0" smtClean="0">
                        <a:solidFill>
                          <a:schemeClr val="tx1"/>
                        </a:solidFill>
                        <a:latin typeface="+mn-lt"/>
                        <a:ea typeface="Times New Roman"/>
                        <a:cs typeface="Times New Roman"/>
                      </a:endParaRPr>
                    </a:p>
                    <a:p>
                      <a:pPr marL="342900" marR="180340" lvl="0" indent="-342900" algn="l" fontAlgn="auto" hangingPunct="1">
                        <a:lnSpc>
                          <a:spcPct val="150000"/>
                        </a:lnSpc>
                        <a:spcAft>
                          <a:spcPts val="0"/>
                        </a:spcAft>
                        <a:buFont typeface="Symbol"/>
                        <a:buChar char=""/>
                      </a:pPr>
                      <a:r>
                        <a:rPr lang="en-GB" sz="1600" dirty="0" smtClean="0">
                          <a:solidFill>
                            <a:schemeClr val="tx1"/>
                          </a:solidFill>
                          <a:latin typeface="+mn-lt"/>
                          <a:ea typeface="Times New Roman"/>
                          <a:cs typeface="Times New Roman"/>
                        </a:rPr>
                        <a:t>Synthesising sources</a:t>
                      </a:r>
                    </a:p>
                    <a:p>
                      <a:pPr marL="342900" marR="180340" lvl="0" indent="-342900" algn="l" fontAlgn="auto" hangingPunct="1">
                        <a:lnSpc>
                          <a:spcPct val="150000"/>
                        </a:lnSpc>
                        <a:spcAft>
                          <a:spcPts val="0"/>
                        </a:spcAft>
                        <a:buFont typeface="Symbol"/>
                        <a:buChar char=""/>
                      </a:pPr>
                      <a:r>
                        <a:rPr lang="en-GB" sz="1600" dirty="0" smtClean="0">
                          <a:solidFill>
                            <a:schemeClr val="tx1"/>
                          </a:solidFill>
                          <a:latin typeface="+mn-lt"/>
                          <a:ea typeface="Times New Roman"/>
                          <a:cs typeface="Times New Roman"/>
                        </a:rPr>
                        <a:t>Need to be critical</a:t>
                      </a:r>
                    </a:p>
                    <a:p>
                      <a:pPr marL="342900" marR="180340" lvl="0" indent="-342900" algn="l" fontAlgn="auto" hangingPunct="1">
                        <a:lnSpc>
                          <a:spcPct val="150000"/>
                        </a:lnSpc>
                        <a:spcAft>
                          <a:spcPts val="0"/>
                        </a:spcAft>
                        <a:buFont typeface="Symbol"/>
                        <a:buChar char=""/>
                      </a:pPr>
                      <a:r>
                        <a:rPr lang="en-GB" sz="1600" dirty="0" smtClean="0">
                          <a:solidFill>
                            <a:schemeClr val="tx1"/>
                          </a:solidFill>
                          <a:latin typeface="+mn-lt"/>
                          <a:ea typeface="Times New Roman"/>
                          <a:cs typeface="Times New Roman"/>
                        </a:rPr>
                        <a:t>Applying theory/</a:t>
                      </a:r>
                    </a:p>
                    <a:p>
                      <a:pPr marL="457200" marR="180340" algn="l" fontAlgn="auto" hangingPunct="1">
                        <a:lnSpc>
                          <a:spcPct val="150000"/>
                        </a:lnSpc>
                        <a:spcAft>
                          <a:spcPts val="0"/>
                        </a:spcAft>
                      </a:pPr>
                      <a:r>
                        <a:rPr lang="en-GB" sz="1600" dirty="0" smtClean="0">
                          <a:solidFill>
                            <a:schemeClr val="tx1"/>
                          </a:solidFill>
                          <a:latin typeface="+mn-lt"/>
                          <a:ea typeface="Times New Roman"/>
                          <a:cs typeface="Times New Roman"/>
                        </a:rPr>
                        <a:t>Conceptual</a:t>
                      </a:r>
                      <a:r>
                        <a:rPr lang="en-GB" sz="1600" baseline="0" dirty="0" smtClean="0">
                          <a:solidFill>
                            <a:schemeClr val="tx1"/>
                          </a:solidFill>
                          <a:latin typeface="+mn-lt"/>
                          <a:ea typeface="Times New Roman"/>
                          <a:cs typeface="Times New Roman"/>
                        </a:rPr>
                        <a:t> </a:t>
                      </a:r>
                      <a:r>
                        <a:rPr lang="en-GB" sz="1600" dirty="0" smtClean="0">
                          <a:solidFill>
                            <a:schemeClr val="tx1"/>
                          </a:solidFill>
                          <a:latin typeface="+mn-lt"/>
                          <a:ea typeface="Times New Roman"/>
                          <a:cs typeface="Times New Roman"/>
                        </a:rPr>
                        <a:t>knowledge</a:t>
                      </a:r>
                      <a:endParaRPr lang="en-GB" sz="1600" dirty="0">
                        <a:solidFill>
                          <a:schemeClr val="tx1"/>
                        </a:solidFill>
                        <a:latin typeface="+mn-lt"/>
                        <a:ea typeface="Times New Roman"/>
                        <a:cs typeface="Times New Roman"/>
                      </a:endParaRPr>
                    </a:p>
                  </a:txBody>
                  <a:tcPr marL="31750" marR="317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180340" lvl="0" indent="-342900" algn="l" fontAlgn="auto" hangingPunct="1">
                        <a:lnSpc>
                          <a:spcPct val="150000"/>
                        </a:lnSpc>
                        <a:spcAft>
                          <a:spcPts val="0"/>
                        </a:spcAft>
                        <a:buFont typeface="Symbol"/>
                        <a:buChar char=""/>
                      </a:pPr>
                      <a:r>
                        <a:rPr lang="en-GB" sz="1600" dirty="0" smtClean="0">
                          <a:solidFill>
                            <a:schemeClr val="tx1"/>
                          </a:solidFill>
                          <a:latin typeface="+mn-lt"/>
                          <a:ea typeface="Times New Roman"/>
                          <a:cs typeface="Times New Roman"/>
                        </a:rPr>
                        <a:t>“communicability but communicability in Architecture and Urban Design”</a:t>
                      </a:r>
                    </a:p>
                    <a:p>
                      <a:pPr marL="342900" marR="180340" lvl="0" indent="-342900" algn="l" fontAlgn="auto" hangingPunct="1">
                        <a:lnSpc>
                          <a:spcPct val="150000"/>
                        </a:lnSpc>
                        <a:spcAft>
                          <a:spcPts val="0"/>
                        </a:spcAft>
                        <a:buFont typeface="Symbol"/>
                        <a:buChar char=""/>
                      </a:pPr>
                      <a:r>
                        <a:rPr lang="en-GB" sz="1600" dirty="0" smtClean="0">
                          <a:solidFill>
                            <a:schemeClr val="tx1"/>
                          </a:solidFill>
                          <a:latin typeface="+mn-lt"/>
                          <a:ea typeface="Times New Roman"/>
                          <a:cs typeface="Times New Roman"/>
                        </a:rPr>
                        <a:t>a reporting more than a discursive style</a:t>
                      </a:r>
                    </a:p>
                    <a:p>
                      <a:pPr marL="342900" marR="180340" lvl="0" indent="-342900" algn="l" fontAlgn="auto" hangingPunct="1">
                        <a:lnSpc>
                          <a:spcPct val="150000"/>
                        </a:lnSpc>
                        <a:spcAft>
                          <a:spcPts val="0"/>
                        </a:spcAft>
                        <a:buFont typeface="Symbol"/>
                        <a:buChar char=""/>
                      </a:pPr>
                      <a:r>
                        <a:rPr lang="en-GB" sz="1600" dirty="0" smtClean="0">
                          <a:solidFill>
                            <a:schemeClr val="tx1"/>
                          </a:solidFill>
                          <a:latin typeface="+mn-lt"/>
                          <a:ea typeface="Times New Roman"/>
                          <a:cs typeface="Times New Roman"/>
                        </a:rPr>
                        <a:t>representational skills</a:t>
                      </a:r>
                    </a:p>
                    <a:p>
                      <a:pPr marL="342900" marR="180340" lvl="0" indent="-342900" algn="l" fontAlgn="auto" hangingPunct="1">
                        <a:lnSpc>
                          <a:spcPct val="150000"/>
                        </a:lnSpc>
                        <a:spcAft>
                          <a:spcPts val="0"/>
                        </a:spcAft>
                        <a:buFont typeface="Symbol"/>
                        <a:buChar char=""/>
                      </a:pPr>
                      <a:r>
                        <a:rPr lang="en-GB" sz="1600" dirty="0" smtClean="0">
                          <a:solidFill>
                            <a:schemeClr val="tx1"/>
                          </a:solidFill>
                          <a:latin typeface="+mn-lt"/>
                          <a:ea typeface="Times New Roman"/>
                          <a:cs typeface="Times New Roman"/>
                        </a:rPr>
                        <a:t>criticality</a:t>
                      </a:r>
                    </a:p>
                    <a:p>
                      <a:pPr marL="342900" marR="180340" lvl="0" indent="-342900" algn="l" fontAlgn="auto" hangingPunct="1">
                        <a:lnSpc>
                          <a:spcPct val="150000"/>
                        </a:lnSpc>
                        <a:spcAft>
                          <a:spcPts val="0"/>
                        </a:spcAft>
                        <a:buFont typeface="Symbol"/>
                        <a:buChar char=""/>
                      </a:pPr>
                      <a:r>
                        <a:rPr lang="en-GB" sz="1600" dirty="0" smtClean="0">
                          <a:solidFill>
                            <a:schemeClr val="tx1"/>
                          </a:solidFill>
                          <a:latin typeface="+mn-lt"/>
                          <a:ea typeface="Times New Roman"/>
                          <a:cs typeface="Times New Roman"/>
                        </a:rPr>
                        <a:t>“academic protocols” </a:t>
                      </a:r>
                    </a:p>
                    <a:p>
                      <a:pPr marL="342900" marR="180340" lvl="0" indent="-342900" algn="l" fontAlgn="auto" hangingPunct="1">
                        <a:lnSpc>
                          <a:spcPct val="150000"/>
                        </a:lnSpc>
                        <a:spcAft>
                          <a:spcPts val="0"/>
                        </a:spcAft>
                        <a:buFont typeface="Symbol"/>
                        <a:buChar char=""/>
                      </a:pPr>
                      <a:endParaRPr lang="en-GB" sz="1600" dirty="0">
                        <a:solidFill>
                          <a:schemeClr val="tx1"/>
                        </a:solidFill>
                        <a:latin typeface="+mn-lt"/>
                        <a:ea typeface="Times New Roman"/>
                        <a:cs typeface="Times New Roman"/>
                      </a:endParaRPr>
                    </a:p>
                  </a:txBody>
                  <a:tcPr marL="31750" marR="317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11025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b="1" dirty="0" smtClean="0">
                <a:solidFill>
                  <a:srgbClr val="002060"/>
                </a:solidFill>
              </a:rPr>
              <a:t>Students’ perceptions of speaking assessment</a:t>
            </a:r>
            <a:endParaRPr lang="en-GB" b="1" dirty="0">
              <a:solidFill>
                <a:srgbClr val="002060"/>
              </a:solidFill>
            </a:endParaRPr>
          </a:p>
        </p:txBody>
      </p:sp>
      <p:graphicFrame>
        <p:nvGraphicFramePr>
          <p:cNvPr id="3" name="Chart 2"/>
          <p:cNvGraphicFramePr/>
          <p:nvPr>
            <p:extLst>
              <p:ext uri="{D42A27DB-BD31-4B8C-83A1-F6EECF244321}">
                <p14:modId xmlns:p14="http://schemas.microsoft.com/office/powerpoint/2010/main" val="4248164896"/>
              </p:ext>
            </p:extLst>
          </p:nvPr>
        </p:nvGraphicFramePr>
        <p:xfrm>
          <a:off x="2036618" y="1924493"/>
          <a:ext cx="5824055" cy="3680108"/>
        </p:xfrm>
        <a:graphic>
          <a:graphicData uri="http://schemas.openxmlformats.org/drawingml/2006/chart">
            <c:chart xmlns:c="http://schemas.openxmlformats.org/drawingml/2006/chart" xmlns:r="http://schemas.openxmlformats.org/officeDocument/2006/relationships" r:id="rId3"/>
          </a:graphicData>
        </a:graphic>
      </p:graphicFrame>
      <p:sp>
        <p:nvSpPr>
          <p:cNvPr id="43009" name="Rectangle 1"/>
          <p:cNvSpPr>
            <a:spLocks noChangeArrowheads="1"/>
          </p:cNvSpPr>
          <p:nvPr/>
        </p:nvSpPr>
        <p:spPr bwMode="auto">
          <a:xfrm rot="10800000" flipV="1">
            <a:off x="2452255" y="5481490"/>
            <a:ext cx="623454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How well do you think having to give an oral presentation prepared you for the speaking demands of your master’s programme?</a:t>
            </a:r>
            <a:endParaRPr kumimoji="0" lang="en-GB" sz="16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44033" name="Rectangle 1"/>
          <p:cNvSpPr>
            <a:spLocks noChangeArrowheads="1"/>
          </p:cNvSpPr>
          <p:nvPr/>
        </p:nvSpPr>
        <p:spPr bwMode="auto">
          <a:xfrm rot="10800000" flipV="1">
            <a:off x="1417637" y="1249195"/>
            <a:ext cx="7639276"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ea typeface="Calibri" pitchFamily="34" charset="0"/>
                <a:cs typeface="Times New Roman" pitchFamily="18" charset="0"/>
              </a:rPr>
              <a:t>I: Is the EAP assessment a useful task? With the 10 minutes Q and 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ea typeface="Calibri" pitchFamily="34" charset="0"/>
                <a:cs typeface="Times New Roman" pitchFamily="18" charset="0"/>
              </a:rPr>
              <a:t>St:</a:t>
            </a:r>
            <a:r>
              <a:rPr kumimoji="0" lang="en-GB" sz="2000" b="0" i="0" u="none" strike="noStrike" cap="none" normalizeH="0" dirty="0" smtClean="0">
                <a:ln>
                  <a:noFill/>
                </a:ln>
                <a:solidFill>
                  <a:schemeClr val="tx1"/>
                </a:solidFill>
                <a:effectLst/>
                <a:ea typeface="Calibri" pitchFamily="34" charset="0"/>
                <a:cs typeface="Times New Roman" pitchFamily="18" charset="0"/>
              </a:rPr>
              <a:t> </a:t>
            </a:r>
            <a:r>
              <a:rPr kumimoji="0" lang="en-GB" sz="2000" b="0" i="0" u="none" strike="noStrike" cap="none" normalizeH="0" baseline="0" dirty="0" smtClean="0">
                <a:ln>
                  <a:noFill/>
                </a:ln>
                <a:solidFill>
                  <a:schemeClr val="tx1"/>
                </a:solidFill>
                <a:effectLst/>
                <a:ea typeface="Calibri" pitchFamily="34" charset="0"/>
                <a:cs typeface="Times New Roman" pitchFamily="18" charset="0"/>
              </a:rPr>
              <a:t>Really useful. You know to...When your prepare for this test...For the </a:t>
            </a:r>
            <a:r>
              <a:rPr kumimoji="0" lang="en-GB" sz="2000" b="1" i="0" u="none" strike="noStrike" cap="none" normalizeH="0" baseline="0" dirty="0" smtClean="0">
                <a:ln>
                  <a:noFill/>
                </a:ln>
                <a:solidFill>
                  <a:srgbClr val="00B050"/>
                </a:solidFill>
                <a:effectLst/>
                <a:ea typeface="Calibri" pitchFamily="34" charset="0"/>
                <a:cs typeface="Times New Roman" pitchFamily="18" charset="0"/>
              </a:rPr>
              <a:t>Q and A part</a:t>
            </a:r>
            <a:r>
              <a:rPr kumimoji="0" lang="en-GB" sz="2000" b="0" i="0" u="none" strike="noStrike" cap="none" normalizeH="0" baseline="0" dirty="0" smtClean="0">
                <a:ln>
                  <a:noFill/>
                </a:ln>
                <a:solidFill>
                  <a:schemeClr val="tx1"/>
                </a:solidFill>
                <a:effectLst/>
                <a:ea typeface="Calibri" pitchFamily="34" charset="0"/>
                <a:cs typeface="Times New Roman" pitchFamily="18" charset="0"/>
              </a:rPr>
              <a:t>, it’s an opportunity for you, useful for your small group discussion. We need to</a:t>
            </a:r>
            <a:r>
              <a:rPr kumimoji="0" lang="en-GB" sz="2000" i="0" u="none" strike="noStrike" cap="none" normalizeH="0" baseline="0" dirty="0" smtClean="0">
                <a:ln>
                  <a:noFill/>
                </a:ln>
                <a:effectLst/>
                <a:ea typeface="Calibri" pitchFamily="34" charset="0"/>
                <a:cs typeface="Times New Roman" pitchFamily="18" charset="0"/>
              </a:rPr>
              <a:t> have </a:t>
            </a:r>
            <a:r>
              <a:rPr kumimoji="0" lang="en-GB" sz="2000" b="1" i="0" u="none" strike="noStrike" cap="none" normalizeH="0" baseline="0" dirty="0" smtClean="0">
                <a:ln>
                  <a:noFill/>
                </a:ln>
                <a:solidFill>
                  <a:srgbClr val="00B050"/>
                </a:solidFill>
                <a:effectLst/>
                <a:ea typeface="Calibri" pitchFamily="34" charset="0"/>
                <a:cs typeface="Times New Roman" pitchFamily="18" charset="0"/>
              </a:rPr>
              <a:t>lots of small group discussions. Sometimes we have some native speaker students...it’s useful.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ea typeface="Calibri" pitchFamily="34" charset="0"/>
                <a:cs typeface="Times New Roman" pitchFamily="18" charset="0"/>
              </a:rPr>
              <a:t>I:</a:t>
            </a:r>
            <a:r>
              <a:rPr kumimoji="0" lang="en-GB" sz="2000" b="1" i="0" u="none" strike="noStrike" cap="none" normalizeH="0" dirty="0" smtClean="0">
                <a:ln>
                  <a:noFill/>
                </a:ln>
                <a:solidFill>
                  <a:schemeClr val="tx1"/>
                </a:solidFill>
                <a:effectLst/>
                <a:ea typeface="Calibri" pitchFamily="34" charset="0"/>
                <a:cs typeface="Times New Roman" pitchFamily="18" charset="0"/>
              </a:rPr>
              <a:t> I</a:t>
            </a:r>
            <a:r>
              <a:rPr kumimoji="0" lang="en-GB" sz="2000" b="1" i="0" u="none" strike="noStrike" cap="none" normalizeH="0" baseline="0" dirty="0" smtClean="0">
                <a:ln>
                  <a:noFill/>
                </a:ln>
                <a:solidFill>
                  <a:schemeClr val="tx1"/>
                </a:solidFill>
                <a:effectLst/>
                <a:ea typeface="Calibri" pitchFamily="34" charset="0"/>
                <a:cs typeface="Times New Roman" pitchFamily="18" charset="0"/>
              </a:rPr>
              <a:t>f you had to say which of these speaking tests are more useful?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ea typeface="Calibri" pitchFamily="34" charset="0"/>
                <a:cs typeface="Times New Roman" pitchFamily="18" charset="0"/>
              </a:rPr>
              <a:t>St: They are really different. With IELTS it’s the time to do them...EAP you just need the time and</a:t>
            </a:r>
            <a:r>
              <a:rPr kumimoji="0" lang="en-GB" sz="2000" b="0" i="0" u="none" strike="noStrike" cap="none" normalizeH="0" dirty="0" smtClean="0">
                <a:ln>
                  <a:noFill/>
                </a:ln>
                <a:solidFill>
                  <a:schemeClr val="tx1"/>
                </a:solidFill>
                <a:effectLst/>
                <a:ea typeface="Calibri" pitchFamily="34" charset="0"/>
                <a:cs typeface="Times New Roman" pitchFamily="18" charset="0"/>
              </a:rPr>
              <a:t> </a:t>
            </a:r>
            <a:r>
              <a:rPr kumimoji="0" lang="en-GB" sz="2000" b="0" i="0" u="none" strike="noStrike" cap="none" normalizeH="0" baseline="0" dirty="0" smtClean="0">
                <a:ln>
                  <a:noFill/>
                </a:ln>
                <a:solidFill>
                  <a:schemeClr val="tx1"/>
                </a:solidFill>
                <a:effectLst/>
                <a:ea typeface="Calibri" pitchFamily="34" charset="0"/>
                <a:cs typeface="Times New Roman" pitchFamily="18" charset="0"/>
              </a:rPr>
              <a:t>do the speaking by yourself...The teacher will not help you and no one will ask you questions...I</a:t>
            </a:r>
            <a:r>
              <a:rPr kumimoji="0" lang="en-GB" sz="2000" b="0" i="0" u="none" strike="noStrike" cap="none" normalizeH="0" dirty="0" smtClean="0">
                <a:ln>
                  <a:noFill/>
                </a:ln>
                <a:solidFill>
                  <a:schemeClr val="tx1"/>
                </a:solidFill>
                <a:effectLst/>
                <a:ea typeface="Calibri" pitchFamily="34" charset="0"/>
                <a:cs typeface="Times New Roman" pitchFamily="18" charset="0"/>
              </a:rPr>
              <a:t> </a:t>
            </a:r>
            <a:r>
              <a:rPr kumimoji="0" lang="en-GB" sz="2000" b="0" i="0" u="none" strike="noStrike" cap="none" normalizeH="0" baseline="0" dirty="0" smtClean="0">
                <a:ln>
                  <a:noFill/>
                </a:ln>
                <a:solidFill>
                  <a:schemeClr val="tx1"/>
                </a:solidFill>
                <a:effectLst/>
                <a:ea typeface="Calibri" pitchFamily="34" charset="0"/>
                <a:cs typeface="Times New Roman" pitchFamily="18" charset="0"/>
              </a:rPr>
              <a:t>think it’s a test for your directly response...and interact with the other students...but for IELTS test you have time to prepare your questions</a:t>
            </a:r>
            <a:r>
              <a:rPr kumimoji="0" lang="en-GB" sz="2000" b="1" i="0" u="none" strike="noStrike" cap="none" normalizeH="0" baseline="0" dirty="0" smtClean="0">
                <a:ln>
                  <a:noFill/>
                </a:ln>
                <a:solidFill>
                  <a:srgbClr val="00B050"/>
                </a:solidFill>
                <a:effectLst/>
                <a:ea typeface="Calibri" pitchFamily="34" charset="0"/>
                <a:cs typeface="Times New Roman" pitchFamily="18" charset="0"/>
              </a:rPr>
              <a:t>...this one you need to hold the floor time, the whole class.</a:t>
            </a:r>
            <a:endParaRPr kumimoji="0" lang="en-GB" sz="2000" b="1" i="0" u="none" strike="noStrike" cap="none" normalizeH="0" baseline="0" dirty="0" smtClean="0">
              <a:ln>
                <a:noFill/>
              </a:ln>
              <a:solidFill>
                <a:srgbClr val="00B050"/>
              </a:solidFill>
              <a:effectLst/>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2800" b="1" dirty="0" smtClean="0">
                <a:solidFill>
                  <a:srgbClr val="002060"/>
                </a:solidFill>
              </a:rPr>
              <a:t>Academics’ perceptions of speaking assessment</a:t>
            </a:r>
            <a:endParaRPr lang="en-GB" sz="2800" b="1" dirty="0">
              <a:solidFill>
                <a:srgbClr val="002060"/>
              </a:solidFill>
            </a:endParaRPr>
          </a:p>
        </p:txBody>
      </p:sp>
      <p:sp>
        <p:nvSpPr>
          <p:cNvPr id="46081" name="Rectangle 1"/>
          <p:cNvSpPr>
            <a:spLocks noChangeArrowheads="1"/>
          </p:cNvSpPr>
          <p:nvPr/>
        </p:nvSpPr>
        <p:spPr bwMode="auto">
          <a:xfrm>
            <a:off x="1417638" y="1957085"/>
            <a:ext cx="7741920"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ea typeface="Calibri" pitchFamily="34" charset="0"/>
                <a:cs typeface="Times New Roman" pitchFamily="18" charset="0"/>
              </a:rPr>
              <a:t>In terms of speaking skills, what do you think is most important on the Design and Digital Media master’s? Do students need presentation skills?</a:t>
            </a:r>
            <a:endParaRPr kumimoji="0" lang="en-GB"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ea typeface="Calibri" pitchFamily="34" charset="0"/>
                <a:cs typeface="Times New Roman" pitchFamily="18" charset="0"/>
              </a:rPr>
              <a:t>To some extent, though </a:t>
            </a:r>
            <a:r>
              <a:rPr kumimoji="0" lang="en-GB" sz="2400" b="1" i="0" u="none" strike="noStrike" cap="none" normalizeH="0" baseline="0" dirty="0" smtClean="0">
                <a:ln>
                  <a:noFill/>
                </a:ln>
                <a:solidFill>
                  <a:srgbClr val="00B050"/>
                </a:solidFill>
                <a:effectLst/>
                <a:ea typeface="Calibri" pitchFamily="34" charset="0"/>
                <a:cs typeface="Times New Roman" pitchFamily="18" charset="0"/>
              </a:rPr>
              <a:t>we don’t do an awful lot of that</a:t>
            </a:r>
            <a:r>
              <a:rPr kumimoji="0" lang="en-GB" sz="2400" b="0" i="0" u="none" strike="noStrike" cap="none" normalizeH="0" baseline="0" dirty="0" smtClean="0">
                <a:ln>
                  <a:noFill/>
                </a:ln>
                <a:solidFill>
                  <a:srgbClr val="0070C0"/>
                </a:solidFill>
                <a:effectLst/>
                <a:ea typeface="Calibri" pitchFamily="34" charset="0"/>
                <a:cs typeface="Times New Roman" pitchFamily="18" charset="0"/>
              </a:rPr>
              <a:t>, </a:t>
            </a:r>
            <a:r>
              <a:rPr kumimoji="0" lang="en-GB" sz="2400" b="0" i="0" u="none" strike="noStrike" cap="none" normalizeH="0" baseline="0" dirty="0" smtClean="0">
                <a:ln>
                  <a:noFill/>
                </a:ln>
                <a:effectLst/>
                <a:ea typeface="Calibri" pitchFamily="34" charset="0"/>
                <a:cs typeface="Times New Roman" pitchFamily="18" charset="0"/>
              </a:rPr>
              <a:t>it</a:t>
            </a:r>
            <a:r>
              <a:rPr lang="en-GB" sz="2400" dirty="0">
                <a:ea typeface="Calibri" pitchFamily="34" charset="0"/>
                <a:cs typeface="Times New Roman" pitchFamily="18" charset="0"/>
              </a:rPr>
              <a:t> </a:t>
            </a:r>
            <a:r>
              <a:rPr kumimoji="0" lang="en-GB" sz="2400" b="0" i="0" u="none" strike="noStrike" cap="none" normalizeH="0" baseline="0" dirty="0" smtClean="0">
                <a:ln>
                  <a:noFill/>
                </a:ln>
                <a:solidFill>
                  <a:schemeClr val="tx1"/>
                </a:solidFill>
                <a:effectLst/>
                <a:ea typeface="Calibri" pitchFamily="34" charset="0"/>
                <a:cs typeface="Times New Roman" pitchFamily="18" charset="0"/>
              </a:rPr>
              <a:t>has to be said, especially latterly because there are so many of them that it’s difficult to find the time. I suppose in a certain sense we tend to do more discussion type tasks. </a:t>
            </a:r>
            <a:r>
              <a:rPr kumimoji="0" lang="en-GB" sz="2400" b="1" i="0" u="none" strike="noStrike" cap="none" normalizeH="0" baseline="0" dirty="0" smtClean="0">
                <a:ln>
                  <a:noFill/>
                </a:ln>
                <a:solidFill>
                  <a:srgbClr val="00B050"/>
                </a:solidFill>
                <a:effectLst/>
                <a:ea typeface="Calibri" pitchFamily="34" charset="0"/>
                <a:cs typeface="Times New Roman" pitchFamily="18" charset="0"/>
              </a:rPr>
              <a:t>We often have them engaged in groups to discuss something, then we get them to write down the outcomes of their discussions</a:t>
            </a:r>
            <a:r>
              <a:rPr kumimoji="0" lang="en-GB" sz="2400" b="1" i="0" u="none" strike="noStrike" cap="none" normalizeH="0" baseline="0" dirty="0" smtClean="0">
                <a:ln>
                  <a:noFill/>
                </a:ln>
                <a:solidFill>
                  <a:srgbClr val="002060"/>
                </a:solidFill>
                <a:effectLst/>
                <a:ea typeface="Calibri" pitchFamily="34" charset="0"/>
                <a:cs typeface="Times New Roman" pitchFamily="18" charset="0"/>
              </a:rPr>
              <a:t> </a:t>
            </a:r>
            <a:r>
              <a:rPr kumimoji="0" lang="en-GB" sz="2400" b="0" i="0" u="none" strike="noStrike" cap="none" normalizeH="0" baseline="0" dirty="0" smtClean="0">
                <a:ln>
                  <a:noFill/>
                </a:ln>
                <a:solidFill>
                  <a:schemeClr val="tx1"/>
                </a:solidFill>
                <a:effectLst/>
                <a:ea typeface="Calibri" pitchFamily="34" charset="0"/>
                <a:cs typeface="Times New Roman" pitchFamily="18" charset="0"/>
              </a:rPr>
              <a:t>on a sheet of some sort...then we talk about them. </a:t>
            </a:r>
            <a:r>
              <a:rPr kumimoji="0" lang="en-GB" sz="2400" b="1" i="0" u="none" strike="noStrike" cap="none" normalizeH="0" baseline="0" dirty="0" smtClean="0">
                <a:ln>
                  <a:noFill/>
                </a:ln>
                <a:solidFill>
                  <a:srgbClr val="00B050"/>
                </a:solidFill>
                <a:effectLst/>
                <a:ea typeface="Calibri" pitchFamily="34" charset="0"/>
                <a:cs typeface="Times New Roman" pitchFamily="18" charset="0"/>
              </a:rPr>
              <a:t>That kind of discussion task is quite challenging for them.</a:t>
            </a:r>
          </a:p>
          <a:p>
            <a:pPr marL="0" marR="0" lvl="0" indent="0" algn="l" defTabSz="914400" rtl="0" eaLnBrk="0" fontAlgn="base" latinLnBrk="0" hangingPunct="0">
              <a:lnSpc>
                <a:spcPct val="100000"/>
              </a:lnSpc>
              <a:spcBef>
                <a:spcPct val="0"/>
              </a:spcBef>
              <a:spcAft>
                <a:spcPct val="0"/>
              </a:spcAft>
              <a:buClrTx/>
              <a:buSzTx/>
              <a:buFontTx/>
              <a:buNone/>
              <a:tabLst/>
            </a:pPr>
            <a:endParaRPr lang="en-GB" dirty="0" smtClean="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chemeClr val="tx1"/>
                </a:solidFill>
                <a:effectLst/>
                <a:cs typeface="Times New Roman" pitchFamily="18" charset="0"/>
              </a:rPr>
              <a:t>                                                                                                      </a:t>
            </a:r>
            <a:r>
              <a:rPr kumimoji="0" lang="en-GB" sz="2400" b="0" i="0" u="none" strike="noStrike" cap="none" normalizeH="0" baseline="0" dirty="0" smtClean="0">
                <a:ln>
                  <a:noFill/>
                </a:ln>
                <a:solidFill>
                  <a:schemeClr val="tx1"/>
                </a:solidFill>
                <a:effectLst/>
                <a:cs typeface="Times New Roman" pitchFamily="18" charset="0"/>
              </a:rPr>
              <a:t>Academic 2</a:t>
            </a:r>
            <a:endParaRPr kumimoji="0" lang="en-GB" sz="24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b="1" dirty="0" smtClean="0">
                <a:solidFill>
                  <a:srgbClr val="002060"/>
                </a:solidFill>
              </a:rPr>
              <a:t>Academics’ perceptions of speaking assessment </a:t>
            </a:r>
            <a:endParaRPr lang="en-GB" sz="2800" b="1" dirty="0">
              <a:solidFill>
                <a:srgbClr val="002060"/>
              </a:solidFill>
            </a:endParaRPr>
          </a:p>
        </p:txBody>
      </p:sp>
      <p:sp>
        <p:nvSpPr>
          <p:cNvPr id="47105" name="Rectangle 1"/>
          <p:cNvSpPr>
            <a:spLocks noChangeArrowheads="1"/>
          </p:cNvSpPr>
          <p:nvPr/>
        </p:nvSpPr>
        <p:spPr bwMode="auto">
          <a:xfrm rot="10800000" flipV="1">
            <a:off x="1417638" y="2095687"/>
            <a:ext cx="7504975"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ea typeface="Calibri" pitchFamily="34" charset="0"/>
                <a:cs typeface="Times New Roman" pitchFamily="18" charset="0"/>
              </a:rPr>
              <a:t>I: Do students on the (</a:t>
            </a:r>
            <a:r>
              <a:rPr lang="en-GB" sz="2000" b="1" dirty="0" smtClean="0">
                <a:ea typeface="Calibri" pitchFamily="34" charset="0"/>
                <a:cs typeface="Times New Roman" pitchFamily="18" charset="0"/>
              </a:rPr>
              <a:t>Architectural and Urban Design) </a:t>
            </a:r>
            <a:r>
              <a:rPr kumimoji="0" lang="en-GB" sz="2000" b="1" i="0" u="none" strike="noStrike" cap="none" normalizeH="0" baseline="0" dirty="0" smtClean="0">
                <a:ln>
                  <a:noFill/>
                </a:ln>
                <a:solidFill>
                  <a:schemeClr val="tx1"/>
                </a:solidFill>
                <a:effectLst/>
                <a:ea typeface="Calibri" pitchFamily="34" charset="0"/>
                <a:cs typeface="Times New Roman" pitchFamily="18" charset="0"/>
              </a:rPr>
              <a:t>programme actually have to give presentations?</a:t>
            </a:r>
            <a:endParaRPr kumimoji="0" lang="en-GB"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GB" sz="2000" dirty="0" smtClean="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ea typeface="Calibri" pitchFamily="34" charset="0"/>
                <a:cs typeface="Times New Roman" pitchFamily="18" charset="0"/>
              </a:rPr>
              <a:t>A: Lots of presentations.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ea typeface="Calibri" pitchFamily="34" charset="0"/>
                <a:cs typeface="Times New Roman" pitchFamily="18" charset="0"/>
              </a:rPr>
              <a:t>I: Are the presentations quite different from this task?</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ea typeface="Calibri" pitchFamily="34" charset="0"/>
                <a:cs typeface="Times New Roman" pitchFamily="18" charset="0"/>
              </a:rPr>
              <a:t>A: No, they’re quite similar. Presenting this verbally is essentially what we get them to do. There is a design...and you have to speak about it....We have visiting critics, reviewers to come, national scholars to come and they have to present their work.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ea typeface="Calibri" pitchFamily="34" charset="0"/>
                <a:cs typeface="Times New Roman" pitchFamily="18" charset="0"/>
              </a:rPr>
              <a:t>                                                                                        </a:t>
            </a:r>
            <a:r>
              <a:rPr kumimoji="0" lang="en-GB" sz="2000" b="1" i="0" u="none" strike="noStrike" cap="none" normalizeH="0" baseline="0" dirty="0" smtClean="0">
                <a:ln>
                  <a:noFill/>
                </a:ln>
                <a:solidFill>
                  <a:schemeClr val="tx1"/>
                </a:solidFill>
                <a:effectLst/>
                <a:ea typeface="Calibri" pitchFamily="34" charset="0"/>
                <a:cs typeface="Times New Roman" pitchFamily="18" charset="0"/>
              </a:rPr>
              <a:t>Academic</a:t>
            </a:r>
            <a:r>
              <a:rPr kumimoji="0" lang="en-GB" sz="2000" b="1" i="0" u="none" strike="noStrike" cap="none" normalizeH="0" dirty="0" smtClean="0">
                <a:ln>
                  <a:noFill/>
                </a:ln>
                <a:solidFill>
                  <a:schemeClr val="tx1"/>
                </a:solidFill>
                <a:effectLst/>
                <a:ea typeface="Calibri" pitchFamily="34" charset="0"/>
                <a:cs typeface="Times New Roman" pitchFamily="18" charset="0"/>
              </a:rPr>
              <a:t> 4</a:t>
            </a:r>
            <a:endParaRPr kumimoji="0" lang="en-GB" sz="2000" b="1"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sz="2400" dirty="0" smtClean="0">
                <a:cs typeface="Times New Roman" pitchFamily="18" charset="0"/>
              </a:rPr>
              <a:t>                                                                                                        </a:t>
            </a:r>
            <a:endParaRPr kumimoji="0" lang="en-GB" sz="240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800" b="1" dirty="0" smtClean="0">
                <a:solidFill>
                  <a:srgbClr val="002060"/>
                </a:solidFill>
              </a:rPr>
              <a:t>Academics’ perceptions of speaking assessment </a:t>
            </a:r>
            <a:endParaRPr lang="en-GB" sz="2800" b="1" dirty="0">
              <a:solidFill>
                <a:srgbClr val="002060"/>
              </a:solidFill>
            </a:endParaRPr>
          </a:p>
        </p:txBody>
      </p:sp>
      <p:sp>
        <p:nvSpPr>
          <p:cNvPr id="3" name="Rectangle 2"/>
          <p:cNvSpPr/>
          <p:nvPr/>
        </p:nvSpPr>
        <p:spPr>
          <a:xfrm>
            <a:off x="1417638" y="1911928"/>
            <a:ext cx="7492446" cy="5632311"/>
          </a:xfrm>
          <a:prstGeom prst="rect">
            <a:avLst/>
          </a:prstGeom>
        </p:spPr>
        <p:txBody>
          <a:bodyPr wrap="square">
            <a:spAutoFit/>
          </a:bodyPr>
          <a:lstStyle/>
          <a:p>
            <a:r>
              <a:rPr lang="en-GB" sz="2400" b="1" dirty="0" smtClean="0"/>
              <a:t>I: This </a:t>
            </a:r>
            <a:r>
              <a:rPr lang="en-GB" sz="2400" b="1" dirty="0"/>
              <a:t>is the </a:t>
            </a:r>
            <a:r>
              <a:rPr lang="en-GB" sz="2400" b="1" dirty="0" smtClean="0"/>
              <a:t>EAP </a:t>
            </a:r>
            <a:r>
              <a:rPr lang="en-GB" sz="2400" b="1" dirty="0"/>
              <a:t>speaking </a:t>
            </a:r>
            <a:r>
              <a:rPr lang="en-GB" sz="2400" b="1" dirty="0" smtClean="0"/>
              <a:t>criteria.</a:t>
            </a:r>
            <a:endParaRPr lang="en-GB" sz="2400" b="1" dirty="0"/>
          </a:p>
          <a:p>
            <a:endParaRPr lang="en-GB" sz="2400" dirty="0"/>
          </a:p>
          <a:p>
            <a:r>
              <a:rPr lang="en-GB" sz="2400" dirty="0" smtClean="0"/>
              <a:t>A: Well</a:t>
            </a:r>
            <a:r>
              <a:rPr lang="en-GB" sz="2400" dirty="0"/>
              <a:t>, this is interesting because this is </a:t>
            </a:r>
            <a:r>
              <a:rPr lang="en-GB" sz="2400" b="1" dirty="0">
                <a:solidFill>
                  <a:srgbClr val="00B050"/>
                </a:solidFill>
              </a:rPr>
              <a:t>very focused on presentation speaking,</a:t>
            </a:r>
            <a:r>
              <a:rPr lang="en-GB" sz="2400" dirty="0">
                <a:solidFill>
                  <a:srgbClr val="00B050"/>
                </a:solidFill>
              </a:rPr>
              <a:t> </a:t>
            </a:r>
            <a:r>
              <a:rPr lang="en-GB" sz="2400" dirty="0"/>
              <a:t>I suppose. And as I said, and that’s something that we don’t necessarily ask them to do that much of. In a sense, </a:t>
            </a:r>
            <a:r>
              <a:rPr lang="en-GB" sz="2400" b="1" dirty="0">
                <a:solidFill>
                  <a:srgbClr val="00B050"/>
                </a:solidFill>
              </a:rPr>
              <a:t>conversation is more important than presentation</a:t>
            </a:r>
            <a:r>
              <a:rPr lang="en-GB" sz="2400" b="1" dirty="0" smtClean="0">
                <a:solidFill>
                  <a:srgbClr val="00B050"/>
                </a:solidFill>
              </a:rPr>
              <a:t>...</a:t>
            </a:r>
            <a:r>
              <a:rPr lang="en-GB" sz="2400" dirty="0" smtClean="0"/>
              <a:t>More </a:t>
            </a:r>
            <a:r>
              <a:rPr lang="en-GB" sz="2400" dirty="0"/>
              <a:t>like what we stumble on with them. </a:t>
            </a:r>
            <a:r>
              <a:rPr lang="en-GB" sz="2400" b="1" dirty="0">
                <a:solidFill>
                  <a:srgbClr val="00B050"/>
                </a:solidFill>
              </a:rPr>
              <a:t>They have problems sometimes communicating with their fellow students or with us for that matter. </a:t>
            </a:r>
            <a:r>
              <a:rPr lang="en-GB" sz="2400" dirty="0"/>
              <a:t>I mean if I’m having a conversation with a </a:t>
            </a:r>
            <a:r>
              <a:rPr lang="en-GB" sz="2400" dirty="0" smtClean="0"/>
              <a:t>student....</a:t>
            </a:r>
          </a:p>
          <a:p>
            <a:endParaRPr lang="en-GB" sz="2400" dirty="0"/>
          </a:p>
          <a:p>
            <a:r>
              <a:rPr lang="en-GB" sz="2400" dirty="0"/>
              <a:t> </a:t>
            </a:r>
            <a:r>
              <a:rPr lang="en-GB" sz="2400" dirty="0" smtClean="0"/>
              <a:t>                                  </a:t>
            </a:r>
            <a:r>
              <a:rPr lang="en-GB" sz="2400" b="1" dirty="0" smtClean="0"/>
              <a:t>Academic 1 (Design and Digital Media</a:t>
            </a:r>
            <a:r>
              <a:rPr lang="en-GB" sz="2000" b="1" dirty="0" smtClean="0"/>
              <a:t>)</a:t>
            </a:r>
          </a:p>
          <a:p>
            <a:endParaRPr lang="en-GB" dirty="0"/>
          </a:p>
          <a:p>
            <a:endParaRPr lang="en-GB" dirty="0" smtClean="0"/>
          </a:p>
          <a:p>
            <a:endParaRPr lang="en-GB" dirty="0"/>
          </a:p>
          <a:p>
            <a:endParaRPr lang="en-GB" dirty="0"/>
          </a:p>
        </p:txBody>
      </p:sp>
    </p:spTree>
    <p:extLst>
      <p:ext uri="{BB962C8B-B14F-4D97-AF65-F5344CB8AC3E}">
        <p14:creationId xmlns:p14="http://schemas.microsoft.com/office/powerpoint/2010/main" val="39661949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
            </a:r>
            <a:br>
              <a:rPr lang="en-GB" dirty="0" smtClean="0"/>
            </a:br>
            <a:r>
              <a:rPr lang="en-GB" dirty="0" smtClean="0"/>
              <a:t/>
            </a:r>
            <a:br>
              <a:rPr lang="en-GB" dirty="0" smtClean="0"/>
            </a:br>
            <a:endParaRPr lang="en-GB" dirty="0"/>
          </a:p>
        </p:txBody>
      </p:sp>
      <p:sp>
        <p:nvSpPr>
          <p:cNvPr id="48129" name="Rectangle 1"/>
          <p:cNvSpPr>
            <a:spLocks noChangeArrowheads="1"/>
          </p:cNvSpPr>
          <p:nvPr/>
        </p:nvSpPr>
        <p:spPr bwMode="auto">
          <a:xfrm rot="10800000" flipV="1">
            <a:off x="1280158" y="1181975"/>
            <a:ext cx="7863842"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GB" sz="2000" b="1" dirty="0" smtClean="0">
                <a:ea typeface="Calibri" pitchFamily="34" charset="0"/>
                <a:cs typeface="Times New Roman" pitchFamily="18" charset="0"/>
              </a:rPr>
              <a:t>I: </a:t>
            </a:r>
            <a:r>
              <a:rPr kumimoji="0" lang="en-GB" sz="2000" b="1" i="0" u="none" strike="noStrike" cap="none" normalizeH="0" baseline="0" dirty="0" smtClean="0">
                <a:ln>
                  <a:noFill/>
                </a:ln>
                <a:solidFill>
                  <a:schemeClr val="tx1"/>
                </a:solidFill>
                <a:effectLst/>
                <a:ea typeface="Calibri" pitchFamily="34" charset="0"/>
                <a:cs typeface="Times New Roman" pitchFamily="18" charset="0"/>
              </a:rPr>
              <a:t>Do you think in terms of English language entry assessments that writing and speaking should be given equal weighting</a:t>
            </a:r>
            <a:r>
              <a:rPr kumimoji="0" lang="en-GB" sz="2000" b="0" i="0" u="none" strike="noStrike" cap="none" normalizeH="0" baseline="0" dirty="0" smtClean="0">
                <a:ln>
                  <a:noFill/>
                </a:ln>
                <a:solidFill>
                  <a:schemeClr val="tx1"/>
                </a:solidFill>
                <a:effectLst/>
                <a:ea typeface="Calibri" pitchFamily="34"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lang="en-GB" sz="2000" dirty="0" smtClean="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ea typeface="Calibri" pitchFamily="34" charset="0"/>
                <a:cs typeface="Times New Roman" pitchFamily="18" charset="0"/>
              </a:rPr>
              <a:t>A: Oh that’s a difficult one. In terms of how they are assessed on their degree programme, it does come down to being able to present things well mainly in a written way </a:t>
            </a:r>
            <a:r>
              <a:rPr kumimoji="0" lang="en-GB" sz="2000" b="0" i="0" u="none" strike="noStrike" cap="none" normalizeH="0" baseline="0" dirty="0" err="1" smtClean="0">
                <a:ln>
                  <a:noFill/>
                </a:ln>
                <a:solidFill>
                  <a:schemeClr val="tx1"/>
                </a:solidFill>
                <a:effectLst/>
                <a:ea typeface="Calibri" pitchFamily="34" charset="0"/>
                <a:cs typeface="Times New Roman" pitchFamily="18" charset="0"/>
              </a:rPr>
              <a:t>cos</a:t>
            </a:r>
            <a:r>
              <a:rPr kumimoji="0" lang="en-GB" sz="2000" b="0" i="0" u="none" strike="noStrike" cap="none" normalizeH="0" baseline="0" dirty="0" smtClean="0">
                <a:ln>
                  <a:noFill/>
                </a:ln>
                <a:solidFill>
                  <a:schemeClr val="tx1"/>
                </a:solidFill>
                <a:effectLst/>
                <a:ea typeface="Calibri" pitchFamily="34" charset="0"/>
                <a:cs typeface="Times New Roman" pitchFamily="18" charset="0"/>
              </a:rPr>
              <a:t> we’ve got to have something to assess against. There’s a lot of it that’s visual, either models they’ve made or an animation they’ve made, but they still have to present a report. So I think in terms of the importance to the programme, the writing skills do outweigh the speaking  skills. However, if they don’t understand the language, if they’re not comfortable discussing their ideas with course tutors then they’re going to struggle no matter. </a:t>
            </a:r>
            <a:r>
              <a:rPr kumimoji="0" lang="en-GB" sz="2000" b="1" i="0" u="none" strike="noStrike" cap="none" normalizeH="0" baseline="0" dirty="0" smtClean="0">
                <a:ln>
                  <a:noFill/>
                </a:ln>
                <a:solidFill>
                  <a:srgbClr val="00B050"/>
                </a:solidFill>
                <a:effectLst/>
                <a:ea typeface="Calibri" pitchFamily="34" charset="0"/>
                <a:cs typeface="Times New Roman" pitchFamily="18" charset="0"/>
              </a:rPr>
              <a:t>Of the two, I’d say the writing slightly outweighs the speaking, but yeah I think they’re both really important. Maybe they need good speaking skills to get going and the writing skills to finish up well...</a:t>
            </a:r>
          </a:p>
          <a:p>
            <a:pPr marL="0" marR="0" lvl="0" indent="0" algn="l" defTabSz="914400" rtl="0" eaLnBrk="0" fontAlgn="base" latinLnBrk="0" hangingPunct="0">
              <a:lnSpc>
                <a:spcPct val="100000"/>
              </a:lnSpc>
              <a:spcBef>
                <a:spcPct val="0"/>
              </a:spcBef>
              <a:spcAft>
                <a:spcPct val="0"/>
              </a:spcAft>
              <a:buClrTx/>
              <a:buSzTx/>
              <a:buFontTx/>
              <a:buNone/>
              <a:tabLst/>
            </a:pPr>
            <a:r>
              <a:rPr lang="en-GB" sz="2400" dirty="0" smtClean="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GB" sz="2400" dirty="0" smtClean="0">
                <a:cs typeface="Times New Roman" pitchFamily="18" charset="0"/>
              </a:rPr>
              <a:t>                                         </a:t>
            </a:r>
            <a:r>
              <a:rPr lang="en-GB" sz="2400" b="1" dirty="0" smtClean="0">
                <a:cs typeface="Times New Roman" pitchFamily="18" charset="0"/>
              </a:rPr>
              <a:t>Academic 2 (Design and Digital Media)</a:t>
            </a:r>
            <a:endParaRPr kumimoji="0" lang="en-GB" sz="2400" b="1"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2800" b="1" dirty="0" smtClean="0">
                <a:solidFill>
                  <a:srgbClr val="002060"/>
                </a:solidFill>
              </a:rPr>
              <a:t>Student’s perceptions of relative importance of speaking skills</a:t>
            </a:r>
            <a:endParaRPr lang="en-GB" sz="2800" b="1" dirty="0">
              <a:solidFill>
                <a:srgbClr val="002060"/>
              </a:solidFill>
            </a:endParaRPr>
          </a:p>
        </p:txBody>
      </p:sp>
      <p:sp>
        <p:nvSpPr>
          <p:cNvPr id="45057" name="Rectangle 1"/>
          <p:cNvSpPr>
            <a:spLocks noChangeArrowheads="1"/>
          </p:cNvSpPr>
          <p:nvPr/>
        </p:nvSpPr>
        <p:spPr bwMode="auto">
          <a:xfrm rot="10800000" flipV="1">
            <a:off x="1417636" y="2167543"/>
            <a:ext cx="7639277"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GB" sz="2000" b="1" dirty="0" smtClean="0">
                <a:ea typeface="Calibri" pitchFamily="34" charset="0"/>
                <a:cs typeface="Times New Roman" pitchFamily="18" charset="0"/>
              </a:rPr>
              <a:t>I: Are </a:t>
            </a:r>
            <a:r>
              <a:rPr kumimoji="0" lang="en-GB" sz="2000" b="1" i="0" u="none" strike="noStrike" cap="none" normalizeH="0" baseline="0" dirty="0" smtClean="0">
                <a:ln>
                  <a:noFill/>
                </a:ln>
                <a:solidFill>
                  <a:schemeClr val="tx1"/>
                </a:solidFill>
                <a:effectLst/>
                <a:ea typeface="Calibri" pitchFamily="34" charset="0"/>
                <a:cs typeface="Times New Roman" pitchFamily="18" charset="0"/>
              </a:rPr>
              <a:t>speaking or writing skills more important on your</a:t>
            </a:r>
            <a:r>
              <a:rPr kumimoji="0" lang="en-GB" sz="2000" b="1" i="0" u="none" strike="noStrike" cap="none" normalizeH="0" dirty="0" smtClean="0">
                <a:ln>
                  <a:noFill/>
                </a:ln>
                <a:solidFill>
                  <a:schemeClr val="tx1"/>
                </a:solidFill>
                <a:effectLst/>
                <a:ea typeface="Calibri" pitchFamily="34" charset="0"/>
                <a:cs typeface="Times New Roman" pitchFamily="18" charset="0"/>
              </a:rPr>
              <a:t> </a:t>
            </a:r>
            <a:r>
              <a:rPr kumimoji="0" lang="en-GB" sz="2000" b="1" i="0" u="none" strike="noStrike" cap="none" normalizeH="0" baseline="0" dirty="0" smtClean="0">
                <a:ln>
                  <a:noFill/>
                </a:ln>
                <a:solidFill>
                  <a:schemeClr val="tx1"/>
                </a:solidFill>
                <a:effectLst/>
                <a:ea typeface="Calibri" pitchFamily="34" charset="0"/>
                <a:cs typeface="Times New Roman" pitchFamily="18" charset="0"/>
              </a:rPr>
              <a:t>master’s degree?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ea typeface="Calibri" pitchFamily="34" charset="0"/>
                <a:cs typeface="Times New Roman" pitchFamily="18" charset="0"/>
              </a:rPr>
              <a:t>St: I would say it’s writing skills because all the score are from the writing. Nothing from the speaking. Speaking is also important because the tutorials, meetings and group discussions you need to speak. </a:t>
            </a:r>
            <a:endParaRPr kumimoji="0" lang="en-GB"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1"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ea typeface="Calibri" pitchFamily="34" charset="0"/>
                <a:cs typeface="Times New Roman" pitchFamily="18" charset="0"/>
              </a:rPr>
              <a:t>I:</a:t>
            </a:r>
            <a:r>
              <a:rPr kumimoji="0" lang="en-GB" sz="2000" b="1" i="0" u="none" strike="noStrike" cap="none" normalizeH="0" dirty="0" smtClean="0">
                <a:ln>
                  <a:noFill/>
                </a:ln>
                <a:solidFill>
                  <a:schemeClr val="tx1"/>
                </a:solidFill>
                <a:effectLst/>
                <a:ea typeface="Calibri" pitchFamily="34" charset="0"/>
                <a:cs typeface="Times New Roman" pitchFamily="18" charset="0"/>
              </a:rPr>
              <a:t> </a:t>
            </a:r>
            <a:r>
              <a:rPr kumimoji="0" lang="en-GB" sz="2000" b="1" i="0" u="none" strike="noStrike" cap="none" normalizeH="0" baseline="0" dirty="0" smtClean="0">
                <a:ln>
                  <a:noFill/>
                </a:ln>
                <a:solidFill>
                  <a:schemeClr val="tx1"/>
                </a:solidFill>
                <a:effectLst/>
                <a:ea typeface="Calibri" pitchFamily="34" charset="0"/>
                <a:cs typeface="Times New Roman" pitchFamily="18" charset="0"/>
              </a:rPr>
              <a:t>Do you think speaking and writing should get the same weight?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ea typeface="Calibri" pitchFamily="34" charset="0"/>
                <a:cs typeface="Times New Roman" pitchFamily="18" charset="0"/>
              </a:rPr>
              <a:t>St:</a:t>
            </a:r>
            <a:r>
              <a:rPr kumimoji="0" lang="en-GB" sz="2000" b="0" i="0" u="none" strike="noStrike" cap="none" normalizeH="0" dirty="0" smtClean="0">
                <a:ln>
                  <a:noFill/>
                </a:ln>
                <a:solidFill>
                  <a:schemeClr val="tx1"/>
                </a:solidFill>
                <a:effectLst/>
                <a:ea typeface="Calibri" pitchFamily="34" charset="0"/>
                <a:cs typeface="Times New Roman" pitchFamily="18" charset="0"/>
              </a:rPr>
              <a:t> </a:t>
            </a:r>
            <a:r>
              <a:rPr kumimoji="0" lang="en-GB" sz="2000" b="0" i="0" u="none" strike="noStrike" cap="none" normalizeH="0" baseline="0" dirty="0" smtClean="0">
                <a:ln>
                  <a:noFill/>
                </a:ln>
                <a:solidFill>
                  <a:schemeClr val="tx1"/>
                </a:solidFill>
                <a:effectLst/>
                <a:ea typeface="Calibri" pitchFamily="34" charset="0"/>
                <a:cs typeface="Times New Roman" pitchFamily="18" charset="0"/>
              </a:rPr>
              <a:t>For me speaking needs higher because with writing if you have time you can check some proofreading.</a:t>
            </a:r>
            <a:r>
              <a:rPr kumimoji="0" lang="en-GB" sz="2000" b="0" i="0" u="none" strike="noStrike" cap="none" normalizeH="0" baseline="0" dirty="0" smtClean="0">
                <a:ln>
                  <a:noFill/>
                </a:ln>
                <a:solidFill>
                  <a:schemeClr val="tx1"/>
                </a:solidFill>
                <a:effectLst/>
                <a:cs typeface="Arial" pitchFamily="34" charset="0"/>
              </a:rPr>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rgbClr val="002060"/>
                </a:solidFill>
              </a:rPr>
              <a:t>Conclusions</a:t>
            </a:r>
            <a:br>
              <a:rPr lang="en-GB" b="1" dirty="0" smtClean="0">
                <a:solidFill>
                  <a:srgbClr val="002060"/>
                </a:solidFill>
              </a:rPr>
            </a:br>
            <a:endParaRPr lang="en-GB" b="1" dirty="0">
              <a:solidFill>
                <a:srgbClr val="002060"/>
              </a:solidFill>
            </a:endParaRPr>
          </a:p>
        </p:txBody>
      </p:sp>
      <p:sp>
        <p:nvSpPr>
          <p:cNvPr id="3" name="TextBox 2"/>
          <p:cNvSpPr txBox="1"/>
          <p:nvPr/>
        </p:nvSpPr>
        <p:spPr>
          <a:xfrm>
            <a:off x="1245327" y="1302327"/>
            <a:ext cx="7718564" cy="8525411"/>
          </a:xfrm>
          <a:prstGeom prst="rect">
            <a:avLst/>
          </a:prstGeom>
          <a:noFill/>
        </p:spPr>
        <p:txBody>
          <a:bodyPr wrap="square" rtlCol="0">
            <a:spAutoFit/>
          </a:bodyPr>
          <a:lstStyle/>
          <a:p>
            <a:endParaRPr lang="en-GB" sz="2400" b="1" dirty="0"/>
          </a:p>
          <a:p>
            <a:pPr marL="342900" indent="-342900">
              <a:buFont typeface="Arial" panose="020B0604020202020204" pitchFamily="34" charset="0"/>
              <a:buChar char="•"/>
            </a:pPr>
            <a:r>
              <a:rPr lang="en-GB" sz="2000" dirty="0" smtClean="0"/>
              <a:t>CA participants achieving their entry requirements through summer EAP pre-sessional appeared to be to coping with the English language writing and speaking demands of their programmes.</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smtClean="0"/>
              <a:t>Writing assessments seen to be more reflective of the TLDs than the alternative IELTS writing tasks. However, clear evidence of construct under-representation due to the focus on one restricted genre of writing that is not necessarily reflective of the type of writing that students have to do on their programmes. </a:t>
            </a:r>
          </a:p>
          <a:p>
            <a:pPr marL="342900" indent="-342900">
              <a:buFont typeface="Arial" panose="020B0604020202020204" pitchFamily="34" charset="0"/>
              <a:buChar char="•"/>
            </a:pPr>
            <a:endParaRPr lang="en-GB" sz="2000" dirty="0" smtClean="0"/>
          </a:p>
          <a:p>
            <a:pPr marL="342900" indent="-342900">
              <a:buFont typeface="Arial" panose="020B0604020202020204" pitchFamily="34" charset="0"/>
              <a:buChar char="•"/>
            </a:pPr>
            <a:r>
              <a:rPr lang="en-GB" sz="2000" dirty="0" smtClean="0"/>
              <a:t>Samples of writing shown to academics viewed to be at acceptable minimum levels for entry onto respective master’s programmes.</a:t>
            </a:r>
          </a:p>
          <a:p>
            <a:pPr marL="342900" indent="-342900">
              <a:buFont typeface="Arial" panose="020B0604020202020204" pitchFamily="34" charset="0"/>
              <a:buChar char="•"/>
            </a:pPr>
            <a:endParaRPr lang="en-GB" sz="2400" dirty="0" smtClean="0"/>
          </a:p>
          <a:p>
            <a:pPr marL="342900" indent="-342900">
              <a:buFont typeface="Arial" panose="020B0604020202020204" pitchFamily="34" charset="0"/>
              <a:buChar char="•"/>
            </a:pPr>
            <a:r>
              <a:rPr lang="en-GB" sz="2000" dirty="0" smtClean="0"/>
              <a:t>Assessment criteria viewed by academics to be sufficiently aligned,</a:t>
            </a:r>
          </a:p>
          <a:p>
            <a:r>
              <a:rPr lang="en-GB" sz="2000" dirty="0"/>
              <a:t> </a:t>
            </a:r>
            <a:r>
              <a:rPr lang="en-GB" sz="2000" dirty="0" smtClean="0"/>
              <a:t>     though alignment not necessarily so relevant early in the academic </a:t>
            </a:r>
          </a:p>
          <a:p>
            <a:r>
              <a:rPr lang="en-GB" sz="2000" dirty="0"/>
              <a:t> </a:t>
            </a:r>
            <a:r>
              <a:rPr lang="en-GB" sz="2000" dirty="0" smtClean="0"/>
              <a:t>     year.</a:t>
            </a:r>
          </a:p>
          <a:p>
            <a:pPr marL="342900" indent="-342900">
              <a:buFont typeface="Arial" panose="020B0604020202020204" pitchFamily="34" charset="0"/>
              <a:buChar char="•"/>
            </a:pPr>
            <a:endParaRPr lang="en-GB" sz="2000" dirty="0" smtClean="0"/>
          </a:p>
          <a:p>
            <a:endParaRPr lang="en-GB" sz="2000" b="1" dirty="0" smtClean="0"/>
          </a:p>
          <a:p>
            <a:endParaRPr lang="en-GB" sz="2000" b="1" dirty="0"/>
          </a:p>
          <a:p>
            <a:endParaRPr lang="en-GB" sz="2400" dirty="0"/>
          </a:p>
          <a:p>
            <a:endParaRPr lang="en-GB" sz="2400" dirty="0" smtClean="0"/>
          </a:p>
          <a:p>
            <a:endParaRPr lang="en-GB" sz="2400" dirty="0"/>
          </a:p>
          <a:p>
            <a:endParaRPr lang="en-GB" sz="2400" dirty="0" smtClean="0"/>
          </a:p>
          <a:p>
            <a:r>
              <a:rPr lang="en-GB" sz="2400" dirty="0" smtClean="0"/>
              <a:t> </a:t>
            </a:r>
            <a:endParaRPr lang="en-GB" sz="2400" dirty="0"/>
          </a:p>
        </p:txBody>
      </p:sp>
    </p:spTree>
    <p:extLst>
      <p:ext uri="{BB962C8B-B14F-4D97-AF65-F5344CB8AC3E}">
        <p14:creationId xmlns:p14="http://schemas.microsoft.com/office/powerpoint/2010/main" val="1762166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smtClean="0">
                <a:solidFill>
                  <a:schemeClr val="tx2"/>
                </a:solidFill>
              </a:rPr>
              <a:t>Rationale</a:t>
            </a:r>
            <a:endParaRPr lang="en-GB" b="1" dirty="0">
              <a:solidFill>
                <a:schemeClr val="tx2"/>
              </a:solidFill>
            </a:endParaRPr>
          </a:p>
        </p:txBody>
      </p:sp>
      <p:sp>
        <p:nvSpPr>
          <p:cNvPr id="3" name="TextBox 2"/>
          <p:cNvSpPr txBox="1"/>
          <p:nvPr/>
        </p:nvSpPr>
        <p:spPr>
          <a:xfrm>
            <a:off x="1417638" y="2313709"/>
            <a:ext cx="7546253" cy="5755422"/>
          </a:xfrm>
          <a:prstGeom prst="rect">
            <a:avLst/>
          </a:prstGeom>
          <a:noFill/>
        </p:spPr>
        <p:txBody>
          <a:bodyPr wrap="square" rtlCol="0">
            <a:spAutoFit/>
          </a:bodyPr>
          <a:lstStyle/>
          <a:p>
            <a:r>
              <a:rPr lang="en-GB" sz="3200" dirty="0"/>
              <a:t>M</a:t>
            </a:r>
            <a:r>
              <a:rPr lang="en-GB" sz="3200" dirty="0" smtClean="0"/>
              <a:t>ost stakeholder perception studies have focused on international standardised tests such as IELTS (Coleman, Starfield &amp; Hagan, 2003; Hyatt, 2013; Knock, May, Macqueen, Pill&amp; </a:t>
            </a:r>
            <a:r>
              <a:rPr lang="en-GB" sz="3200" dirty="0" err="1" smtClean="0"/>
              <a:t>Storch</a:t>
            </a:r>
            <a:r>
              <a:rPr lang="en-GB" sz="3200" dirty="0" smtClean="0"/>
              <a:t>, 2016) or </a:t>
            </a:r>
            <a:r>
              <a:rPr lang="en-GB" sz="3200" dirty="0" err="1" smtClean="0"/>
              <a:t>TOEFl</a:t>
            </a:r>
            <a:r>
              <a:rPr lang="en-GB" sz="3200" dirty="0" smtClean="0"/>
              <a:t> (</a:t>
            </a:r>
            <a:r>
              <a:rPr lang="en-GB" sz="3200" dirty="0" err="1" smtClean="0"/>
              <a:t>e.g</a:t>
            </a:r>
            <a:r>
              <a:rPr lang="en-GB" sz="3200" dirty="0" smtClean="0"/>
              <a:t> Gun &amp; So, 2015; Kim, 2017; </a:t>
            </a:r>
            <a:r>
              <a:rPr lang="en-GB" sz="3200" dirty="0" err="1" smtClean="0"/>
              <a:t>Llosa</a:t>
            </a:r>
            <a:r>
              <a:rPr lang="en-GB" sz="3200" dirty="0" smtClean="0"/>
              <a:t> &amp;  Malone, 2017). Little published on local EAP assessments.</a:t>
            </a:r>
          </a:p>
          <a:p>
            <a:endParaRPr lang="en-GB" sz="2400" dirty="0"/>
          </a:p>
          <a:p>
            <a:endParaRPr lang="en-GB" sz="2400" dirty="0" smtClean="0"/>
          </a:p>
          <a:p>
            <a:endParaRPr lang="en-GB" sz="2400" dirty="0"/>
          </a:p>
          <a:p>
            <a:endParaRPr lang="en-GB" sz="2400" dirty="0"/>
          </a:p>
          <a:p>
            <a:endParaRPr lang="en-GB" sz="2400" dirty="0" smtClean="0"/>
          </a:p>
          <a:p>
            <a:endParaRPr lang="en-GB"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8483" y="697215"/>
            <a:ext cx="7269162" cy="1143000"/>
          </a:xfrm>
        </p:spPr>
        <p:txBody>
          <a:bodyPr/>
          <a:lstStyle/>
          <a:p>
            <a:pPr algn="ctr"/>
            <a:r>
              <a:rPr lang="en-GB" b="1" dirty="0" smtClean="0">
                <a:solidFill>
                  <a:srgbClr val="002060"/>
                </a:solidFill>
              </a:rPr>
              <a:t>Conclusions</a:t>
            </a:r>
            <a:endParaRPr lang="en-GB" b="1" dirty="0">
              <a:solidFill>
                <a:srgbClr val="002060"/>
              </a:solidFill>
            </a:endParaRPr>
          </a:p>
        </p:txBody>
      </p:sp>
      <p:sp>
        <p:nvSpPr>
          <p:cNvPr id="3" name="Rectangle 2"/>
          <p:cNvSpPr/>
          <p:nvPr/>
        </p:nvSpPr>
        <p:spPr>
          <a:xfrm>
            <a:off x="1417637" y="2120900"/>
            <a:ext cx="7726363" cy="4585871"/>
          </a:xfrm>
          <a:prstGeom prst="rect">
            <a:avLst/>
          </a:prstGeom>
        </p:spPr>
        <p:txBody>
          <a:bodyPr wrap="square">
            <a:spAutoFit/>
          </a:bodyPr>
          <a:lstStyle/>
          <a:p>
            <a:pPr marL="342900" indent="-342900"/>
            <a:endParaRPr lang="en-GB" sz="2000" dirty="0" smtClean="0"/>
          </a:p>
          <a:p>
            <a:pPr marL="342900" indent="-342900"/>
            <a:endParaRPr lang="en-GB" sz="2000" dirty="0" smtClean="0"/>
          </a:p>
          <a:p>
            <a:pPr marL="342900" indent="-342900"/>
            <a:endParaRPr lang="en-GB" sz="2000" dirty="0" smtClean="0"/>
          </a:p>
          <a:p>
            <a:pPr marL="342900" indent="-342900"/>
            <a:endParaRPr lang="en-GB" sz="2000" dirty="0" smtClean="0"/>
          </a:p>
          <a:p>
            <a:pPr marL="342900" indent="-342900"/>
            <a:endParaRPr lang="en-GB" sz="2000" dirty="0" smtClean="0"/>
          </a:p>
          <a:p>
            <a:pPr marL="342900" indent="-342900">
              <a:buFont typeface="Arial" pitchFamily="34" charset="0"/>
              <a:buChar char="•"/>
            </a:pPr>
            <a:endParaRPr lang="en-GB" sz="2400" dirty="0" smtClean="0"/>
          </a:p>
          <a:p>
            <a:pPr marL="342900" indent="-342900"/>
            <a:r>
              <a:rPr lang="en-GB" sz="2400" dirty="0" smtClean="0"/>
              <a:t>     </a:t>
            </a:r>
          </a:p>
          <a:p>
            <a:pPr marL="342900" indent="-342900"/>
            <a:endParaRPr lang="en-GB" sz="2400" dirty="0" smtClean="0">
              <a:solidFill>
                <a:srgbClr val="002060"/>
              </a:solidFill>
            </a:endParaRPr>
          </a:p>
          <a:p>
            <a:pPr marL="342900" indent="-342900"/>
            <a:endParaRPr lang="en-GB" sz="2400" dirty="0" smtClean="0">
              <a:solidFill>
                <a:srgbClr val="002060"/>
              </a:solidFill>
            </a:endParaRPr>
          </a:p>
          <a:p>
            <a:pPr marL="342900" indent="-342900"/>
            <a:endParaRPr lang="en-GB" sz="2400" dirty="0" smtClean="0">
              <a:solidFill>
                <a:srgbClr val="002060"/>
              </a:solidFill>
            </a:endParaRPr>
          </a:p>
          <a:p>
            <a:pPr marL="342900" indent="-342900"/>
            <a:r>
              <a:rPr lang="en-GB" sz="2400" b="1" dirty="0" smtClean="0">
                <a:solidFill>
                  <a:srgbClr val="002060"/>
                </a:solidFill>
              </a:rPr>
              <a:t>     How specific do local EAP courses and entry assessments</a:t>
            </a:r>
          </a:p>
          <a:p>
            <a:pPr marL="342900" indent="-342900"/>
            <a:r>
              <a:rPr lang="en-GB" sz="2400" b="1" dirty="0" smtClean="0">
                <a:solidFill>
                  <a:srgbClr val="002060"/>
                </a:solidFill>
              </a:rPr>
              <a:t>     need to be?</a:t>
            </a:r>
          </a:p>
          <a:p>
            <a:pPr marL="342900" indent="-342900"/>
            <a:endParaRPr lang="en-GB" sz="2400" dirty="0" smtClean="0"/>
          </a:p>
        </p:txBody>
      </p:sp>
      <p:sp>
        <p:nvSpPr>
          <p:cNvPr id="4" name="Rectangle 3"/>
          <p:cNvSpPr/>
          <p:nvPr/>
        </p:nvSpPr>
        <p:spPr>
          <a:xfrm>
            <a:off x="1417637" y="1565565"/>
            <a:ext cx="7726363" cy="3693319"/>
          </a:xfrm>
          <a:prstGeom prst="rect">
            <a:avLst/>
          </a:prstGeom>
        </p:spPr>
        <p:txBody>
          <a:bodyPr wrap="square">
            <a:spAutoFit/>
          </a:bodyPr>
          <a:lstStyle/>
          <a:p>
            <a:pPr marL="342900" indent="-342900">
              <a:buFont typeface="Arial" panose="020B0604020202020204" pitchFamily="34" charset="0"/>
              <a:buChar char="•"/>
            </a:pPr>
            <a:r>
              <a:rPr lang="en-GB" sz="2400" dirty="0" smtClean="0"/>
              <a:t>Speaking assessments overly focused on presentation skills. Ideally, more consideration needs </a:t>
            </a:r>
            <a:r>
              <a:rPr lang="en-GB" sz="2400" smtClean="0"/>
              <a:t>to </a:t>
            </a:r>
            <a:r>
              <a:rPr lang="en-GB" sz="2400" smtClean="0"/>
              <a:t>be given </a:t>
            </a:r>
            <a:r>
              <a:rPr lang="en-GB" sz="2400" dirty="0" smtClean="0"/>
              <a:t>to assessing one-to-one and small group interactive skills. The relative importance of speaking skills assessment has perhaps been underestimated</a:t>
            </a:r>
            <a:r>
              <a:rPr lang="en-GB" dirty="0" smtClean="0"/>
              <a:t>. </a:t>
            </a:r>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r>
              <a:rPr lang="en-GB" sz="2400" dirty="0" smtClean="0"/>
              <a:t>While the study supports the case for a more specialised EAP course for CA students, designing assessments tasks that are more reflective of all of the specific domains within the College of Art would be no small challenge.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rgbClr val="002060"/>
                </a:solidFill>
              </a:rPr>
              <a:t>References</a:t>
            </a:r>
            <a:endParaRPr lang="en-GB" b="1" dirty="0">
              <a:solidFill>
                <a:srgbClr val="002060"/>
              </a:solidFill>
            </a:endParaRPr>
          </a:p>
        </p:txBody>
      </p:sp>
      <p:sp>
        <p:nvSpPr>
          <p:cNvPr id="3" name="Rectangle 2"/>
          <p:cNvSpPr/>
          <p:nvPr/>
        </p:nvSpPr>
        <p:spPr>
          <a:xfrm>
            <a:off x="1349830" y="1968138"/>
            <a:ext cx="7336970" cy="5155257"/>
          </a:xfrm>
          <a:prstGeom prst="rect">
            <a:avLst/>
          </a:prstGeom>
        </p:spPr>
        <p:txBody>
          <a:bodyPr wrap="square">
            <a:spAutoFit/>
          </a:bodyPr>
          <a:lstStyle/>
          <a:p>
            <a:pPr marL="457200" marR="180340" indent="-457200" defTabSz="914400" fontAlgn="auto">
              <a:lnSpc>
                <a:spcPct val="150000"/>
              </a:lnSpc>
              <a:spcBef>
                <a:spcPts val="0"/>
              </a:spcBef>
              <a:spcAft>
                <a:spcPts val="0"/>
              </a:spcAft>
            </a:pPr>
            <a:r>
              <a:rPr lang="en-GB" sz="1400" dirty="0">
                <a:latin typeface="+mn-lt"/>
              </a:rPr>
              <a:t>Coleman, D., </a:t>
            </a:r>
            <a:r>
              <a:rPr lang="en-GB" sz="1400" dirty="0" err="1">
                <a:latin typeface="+mn-lt"/>
              </a:rPr>
              <a:t>Starfield</a:t>
            </a:r>
            <a:r>
              <a:rPr lang="en-GB" sz="1400" dirty="0">
                <a:latin typeface="+mn-lt"/>
              </a:rPr>
              <a:t>, S., &amp; Hagan, A. (2003). The attitudes of IELTS stakeholders: Student and staff perceptions of IELTS in Australian, UK and Chinese tertiary institutions. </a:t>
            </a:r>
            <a:r>
              <a:rPr lang="en-GB" sz="1400" i="1" dirty="0">
                <a:latin typeface="+mn-lt"/>
              </a:rPr>
              <a:t>International English Language Testing System (IELTS) Research Reports 2003: Volume 5</a:t>
            </a:r>
            <a:r>
              <a:rPr lang="en-GB" sz="1400" dirty="0">
                <a:latin typeface="+mn-lt"/>
              </a:rPr>
              <a:t>, 160.</a:t>
            </a:r>
          </a:p>
          <a:p>
            <a:pPr marL="457200" marR="180340" lvl="0" indent="-457200" defTabSz="914400" fontAlgn="auto">
              <a:lnSpc>
                <a:spcPct val="150000"/>
              </a:lnSpc>
              <a:spcBef>
                <a:spcPts val="0"/>
              </a:spcBef>
              <a:spcAft>
                <a:spcPts val="0"/>
              </a:spcAft>
            </a:pPr>
            <a:endParaRPr lang="en-GB" sz="1400" dirty="0" smtClean="0">
              <a:solidFill>
                <a:prstClr val="black"/>
              </a:solidFill>
              <a:latin typeface="+mn-lt"/>
              <a:ea typeface="Calibri" panose="020F0502020204030204" pitchFamily="34" charset="0"/>
              <a:cs typeface="Times New Roman" panose="02020603050405020304" pitchFamily="18" charset="0"/>
            </a:endParaRPr>
          </a:p>
          <a:p>
            <a:pPr marL="457200" marR="180340" lvl="0" indent="-457200" defTabSz="914400" fontAlgn="auto">
              <a:lnSpc>
                <a:spcPct val="150000"/>
              </a:lnSpc>
              <a:spcBef>
                <a:spcPts val="0"/>
              </a:spcBef>
              <a:spcAft>
                <a:spcPts val="0"/>
              </a:spcAft>
            </a:pPr>
            <a:r>
              <a:rPr lang="en-GB" sz="1400" dirty="0" smtClean="0">
                <a:solidFill>
                  <a:prstClr val="black"/>
                </a:solidFill>
                <a:latin typeface="+mn-lt"/>
                <a:ea typeface="Calibri" panose="020F0502020204030204" pitchFamily="34" charset="0"/>
                <a:cs typeface="Times New Roman" panose="02020603050405020304" pitchFamily="18" charset="0"/>
              </a:rPr>
              <a:t>Elder</a:t>
            </a:r>
            <a:r>
              <a:rPr lang="en-GB" sz="1400" dirty="0">
                <a:solidFill>
                  <a:prstClr val="black"/>
                </a:solidFill>
                <a:latin typeface="+mn-lt"/>
                <a:ea typeface="Calibri" panose="020F0502020204030204" pitchFamily="34" charset="0"/>
                <a:cs typeface="Times New Roman" panose="02020603050405020304" pitchFamily="18" charset="0"/>
              </a:rPr>
              <a:t>, C., McNamara, T., Kim, H., Pill, J., &amp; Sato, T. (2017). Interrogating the construct of communicative competence in language assessment contexts: What the non-language specialist can tell us. </a:t>
            </a:r>
            <a:r>
              <a:rPr lang="en-GB" sz="1400" i="1" dirty="0">
                <a:solidFill>
                  <a:prstClr val="black"/>
                </a:solidFill>
                <a:latin typeface="+mn-lt"/>
                <a:ea typeface="Calibri" panose="020F0502020204030204" pitchFamily="34" charset="0"/>
                <a:cs typeface="Times New Roman" panose="02020603050405020304" pitchFamily="18" charset="0"/>
              </a:rPr>
              <a:t>Language &amp; Communication,</a:t>
            </a:r>
            <a:r>
              <a:rPr lang="en-GB" sz="1400" dirty="0">
                <a:solidFill>
                  <a:prstClr val="black"/>
                </a:solidFill>
                <a:latin typeface="+mn-lt"/>
                <a:ea typeface="Calibri" panose="020F0502020204030204" pitchFamily="34" charset="0"/>
                <a:cs typeface="Times New Roman" panose="02020603050405020304" pitchFamily="18" charset="0"/>
              </a:rPr>
              <a:t> </a:t>
            </a:r>
            <a:r>
              <a:rPr lang="en-GB" sz="1400" i="1" dirty="0">
                <a:solidFill>
                  <a:prstClr val="black"/>
                </a:solidFill>
                <a:latin typeface="+mn-lt"/>
                <a:ea typeface="Calibri" panose="020F0502020204030204" pitchFamily="34" charset="0"/>
                <a:cs typeface="Times New Roman" panose="02020603050405020304" pitchFamily="18" charset="0"/>
              </a:rPr>
              <a:t>57</a:t>
            </a:r>
            <a:r>
              <a:rPr lang="en-GB" sz="1400" dirty="0">
                <a:solidFill>
                  <a:prstClr val="black"/>
                </a:solidFill>
                <a:latin typeface="+mn-lt"/>
                <a:ea typeface="Calibri" panose="020F0502020204030204" pitchFamily="34" charset="0"/>
                <a:cs typeface="Times New Roman" panose="02020603050405020304" pitchFamily="18" charset="0"/>
              </a:rPr>
              <a:t>, 14 </a:t>
            </a:r>
            <a:r>
              <a:rPr lang="en-GB" sz="1400" u="sng" dirty="0">
                <a:solidFill>
                  <a:srgbClr val="0000FF"/>
                </a:solidFill>
                <a:latin typeface="+mn-lt"/>
                <a:ea typeface="Calibri" panose="020F0502020204030204" pitchFamily="34" charset="0"/>
                <a:cs typeface="Times New Roman" panose="02020603050405020304" pitchFamily="18" charset="0"/>
                <a:hlinkClick r:id="rId2"/>
              </a:rPr>
              <a:t>https://doi.org/10.1016/j.langcom.2016.12.005</a:t>
            </a:r>
            <a:r>
              <a:rPr lang="en-GB" sz="1400" dirty="0">
                <a:solidFill>
                  <a:prstClr val="black"/>
                </a:solidFill>
                <a:latin typeface="+mn-lt"/>
                <a:ea typeface="Calibri" panose="020F0502020204030204" pitchFamily="34" charset="0"/>
                <a:cs typeface="Times New Roman" panose="02020603050405020304" pitchFamily="18" charset="0"/>
              </a:rPr>
              <a:t> </a:t>
            </a:r>
            <a:endParaRPr lang="en-GB" sz="1400" dirty="0" smtClean="0">
              <a:solidFill>
                <a:prstClr val="black"/>
              </a:solidFill>
              <a:latin typeface="+mn-lt"/>
              <a:ea typeface="Calibri" panose="020F0502020204030204" pitchFamily="34" charset="0"/>
              <a:cs typeface="Times New Roman" panose="02020603050405020304" pitchFamily="18" charset="0"/>
            </a:endParaRPr>
          </a:p>
          <a:p>
            <a:pPr marL="457200" marR="180340" lvl="0" indent="-457200" defTabSz="914400" fontAlgn="auto">
              <a:lnSpc>
                <a:spcPct val="150000"/>
              </a:lnSpc>
              <a:spcBef>
                <a:spcPts val="0"/>
              </a:spcBef>
              <a:spcAft>
                <a:spcPts val="0"/>
              </a:spcAft>
            </a:pPr>
            <a:endParaRPr lang="en-GB" sz="1400" dirty="0" smtClean="0">
              <a:solidFill>
                <a:prstClr val="black"/>
              </a:solidFill>
              <a:latin typeface="+mn-lt"/>
              <a:ea typeface="Calibri" panose="020F0502020204030204" pitchFamily="34" charset="0"/>
              <a:cs typeface="Times New Roman" panose="02020603050405020304" pitchFamily="18" charset="0"/>
            </a:endParaRPr>
          </a:p>
          <a:p>
            <a:pPr lvl="0"/>
            <a:r>
              <a:rPr lang="en-GB" sz="1400" dirty="0">
                <a:solidFill>
                  <a:prstClr val="black"/>
                </a:solidFill>
                <a:latin typeface="+mn-lt"/>
              </a:rPr>
              <a:t>Gu, &amp; </a:t>
            </a:r>
            <a:r>
              <a:rPr lang="en-GB" sz="1400" dirty="0" err="1">
                <a:solidFill>
                  <a:prstClr val="black"/>
                </a:solidFill>
                <a:latin typeface="+mn-lt"/>
              </a:rPr>
              <a:t>So.</a:t>
            </a:r>
            <a:r>
              <a:rPr lang="en-GB" sz="1400" dirty="0">
                <a:solidFill>
                  <a:prstClr val="black"/>
                </a:solidFill>
                <a:latin typeface="+mn-lt"/>
              </a:rPr>
              <a:t> (2015). Voices from stakeholders: What makes an academic English test </a:t>
            </a:r>
          </a:p>
          <a:p>
            <a:pPr lvl="0"/>
            <a:r>
              <a:rPr lang="en-GB" sz="1400" dirty="0">
                <a:solidFill>
                  <a:prstClr val="black"/>
                </a:solidFill>
                <a:latin typeface="+mn-lt"/>
              </a:rPr>
              <a:t>           ‘international’? </a:t>
            </a:r>
            <a:r>
              <a:rPr lang="en-GB" sz="1400" i="1" dirty="0">
                <a:solidFill>
                  <a:prstClr val="black"/>
                </a:solidFill>
                <a:latin typeface="+mn-lt"/>
              </a:rPr>
              <a:t>Journal of English for Academic Purposes,</a:t>
            </a:r>
            <a:r>
              <a:rPr lang="en-GB" sz="1400" dirty="0">
                <a:solidFill>
                  <a:prstClr val="black"/>
                </a:solidFill>
                <a:latin typeface="+mn-lt"/>
              </a:rPr>
              <a:t> </a:t>
            </a:r>
            <a:r>
              <a:rPr lang="en-GB" sz="1400" i="1" dirty="0">
                <a:solidFill>
                  <a:prstClr val="black"/>
                </a:solidFill>
                <a:latin typeface="+mn-lt"/>
              </a:rPr>
              <a:t>18</a:t>
            </a:r>
            <a:r>
              <a:rPr lang="en-GB" sz="1400" dirty="0">
                <a:solidFill>
                  <a:prstClr val="black"/>
                </a:solidFill>
                <a:latin typeface="+mn-lt"/>
              </a:rPr>
              <a:t>, 9-24. </a:t>
            </a:r>
          </a:p>
          <a:p>
            <a:pPr lvl="0"/>
            <a:r>
              <a:rPr lang="en-GB" sz="1400" dirty="0">
                <a:solidFill>
                  <a:prstClr val="black"/>
                </a:solidFill>
                <a:latin typeface="+mn-lt"/>
              </a:rPr>
              <a:t>               </a:t>
            </a:r>
            <a:r>
              <a:rPr lang="en-GB" sz="1400" u="sng" dirty="0">
                <a:solidFill>
                  <a:prstClr val="black"/>
                </a:solidFill>
                <a:latin typeface="+mn-lt"/>
                <a:hlinkClick r:id="rId3"/>
              </a:rPr>
              <a:t>https://</a:t>
            </a:r>
            <a:r>
              <a:rPr lang="en-GB" sz="1400" u="sng" dirty="0" smtClean="0">
                <a:solidFill>
                  <a:prstClr val="black"/>
                </a:solidFill>
                <a:latin typeface="+mn-lt"/>
                <a:hlinkClick r:id="rId3"/>
              </a:rPr>
              <a:t>doi-org.ezproxy.is.ed.ac.uk/10.1016/j.jeap.2014.10.002</a:t>
            </a:r>
            <a:endParaRPr lang="en-GB" sz="1400" u="sng" dirty="0" smtClean="0">
              <a:solidFill>
                <a:prstClr val="black"/>
              </a:solidFill>
              <a:latin typeface="+mn-lt"/>
            </a:endParaRPr>
          </a:p>
          <a:p>
            <a:pPr lvl="0"/>
            <a:endParaRPr lang="en-GB" sz="1400" u="sng" dirty="0">
              <a:solidFill>
                <a:prstClr val="black"/>
              </a:solidFill>
              <a:latin typeface="+mn-lt"/>
            </a:endParaRPr>
          </a:p>
          <a:p>
            <a:pPr marL="457200" marR="180340" indent="-457200">
              <a:lnSpc>
                <a:spcPct val="150000"/>
              </a:lnSpc>
              <a:spcAft>
                <a:spcPts val="0"/>
              </a:spcAft>
            </a:pPr>
            <a:r>
              <a:rPr lang="en-GB" sz="1400" dirty="0">
                <a:latin typeface="+mn-lt"/>
                <a:ea typeface="Calibri" panose="020F0502020204030204" pitchFamily="34" charset="0"/>
                <a:cs typeface="Times New Roman" panose="02020603050405020304" pitchFamily="18" charset="0"/>
              </a:rPr>
              <a:t>Hyatt, D. (2013). Stakeholders’ perceptions of IELTS as an entry requirement for higher  education in the UK. </a:t>
            </a:r>
            <a:r>
              <a:rPr lang="en-GB" sz="1400" i="1" dirty="0">
                <a:latin typeface="+mn-lt"/>
                <a:ea typeface="Calibri" panose="020F0502020204030204" pitchFamily="34" charset="0"/>
                <a:cs typeface="Times New Roman" panose="02020603050405020304" pitchFamily="18" charset="0"/>
              </a:rPr>
              <a:t>Journal of Further and Higher Education</a:t>
            </a:r>
            <a:r>
              <a:rPr lang="en-GB" sz="1400" dirty="0">
                <a:latin typeface="+mn-lt"/>
                <a:ea typeface="Calibri" panose="020F0502020204030204" pitchFamily="34" charset="0"/>
                <a:cs typeface="Times New Roman" panose="02020603050405020304" pitchFamily="18" charset="0"/>
              </a:rPr>
              <a:t>, </a:t>
            </a:r>
            <a:r>
              <a:rPr lang="en-GB" sz="1400" i="1" dirty="0">
                <a:latin typeface="+mn-lt"/>
                <a:ea typeface="Calibri" panose="020F0502020204030204" pitchFamily="34" charset="0"/>
                <a:cs typeface="Times New Roman" panose="02020603050405020304" pitchFamily="18" charset="0"/>
              </a:rPr>
              <a:t>37</a:t>
            </a:r>
            <a:r>
              <a:rPr lang="en-GB" sz="1400" dirty="0">
                <a:latin typeface="+mn-lt"/>
                <a:ea typeface="Calibri" panose="020F0502020204030204" pitchFamily="34" charset="0"/>
                <a:cs typeface="Times New Roman" panose="02020603050405020304" pitchFamily="18" charset="0"/>
              </a:rPr>
              <a:t>(6), 844-863.</a:t>
            </a:r>
            <a:endParaRPr lang="en-GB" sz="1200" dirty="0">
              <a:latin typeface="+mn-lt"/>
              <a:ea typeface="Calibri" panose="020F0502020204030204" pitchFamily="34" charset="0"/>
              <a:cs typeface="Times New Roman" panose="02020603050405020304" pitchFamily="18" charset="0"/>
            </a:endParaRPr>
          </a:p>
          <a:p>
            <a:pPr marR="180340">
              <a:lnSpc>
                <a:spcPct val="150000"/>
              </a:lnSpc>
              <a:spcAft>
                <a:spcPts val="0"/>
              </a:spcAft>
            </a:pPr>
            <a:r>
              <a:rPr lang="en-GB" sz="1400" dirty="0">
                <a:latin typeface="+mn-lt"/>
                <a:ea typeface="Times New Roman" panose="02020603050405020304" pitchFamily="18" charset="0"/>
                <a:cs typeface="Times New Roman" panose="02020603050405020304" pitchFamily="18" charset="0"/>
              </a:rPr>
              <a:t>            </a:t>
            </a:r>
            <a:r>
              <a:rPr lang="en-GB" sz="1400" u="sng" dirty="0">
                <a:solidFill>
                  <a:srgbClr val="0000FF"/>
                </a:solidFill>
                <a:latin typeface="+mn-lt"/>
                <a:ea typeface="Times New Roman" panose="02020603050405020304" pitchFamily="18" charset="0"/>
                <a:cs typeface="Times New Roman" panose="02020603050405020304" pitchFamily="18" charset="0"/>
                <a:hlinkClick r:id="rId4"/>
              </a:rPr>
              <a:t>https://doi.org/10.1080/0309877X.2012.684043</a:t>
            </a:r>
            <a:endParaRPr lang="en-GB" sz="1400" u="sng" dirty="0">
              <a:solidFill>
                <a:srgbClr val="0000FF"/>
              </a:solidFill>
              <a:latin typeface="+mn-lt"/>
              <a:ea typeface="Times New Roman" panose="02020603050405020304" pitchFamily="18" charset="0"/>
              <a:cs typeface="Times New Roman" panose="02020603050405020304" pitchFamily="18" charset="0"/>
            </a:endParaRPr>
          </a:p>
          <a:p>
            <a:pPr marL="457200" marR="180340" lvl="0" indent="-457200" defTabSz="914400" fontAlgn="auto">
              <a:lnSpc>
                <a:spcPct val="150000"/>
              </a:lnSpc>
              <a:spcBef>
                <a:spcPts val="0"/>
              </a:spcBef>
              <a:spcAft>
                <a:spcPts val="0"/>
              </a:spcAft>
            </a:pPr>
            <a:endParaRPr lang="en-GB" sz="1400" dirty="0">
              <a:solidFill>
                <a:prstClr val="black"/>
              </a:solidFill>
              <a:latin typeface="Calibri"/>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rgbClr val="002060"/>
                </a:solidFill>
              </a:rPr>
              <a:t>References</a:t>
            </a:r>
            <a:endParaRPr lang="en-GB" b="1" dirty="0">
              <a:solidFill>
                <a:srgbClr val="002060"/>
              </a:solidFill>
            </a:endParaRPr>
          </a:p>
        </p:txBody>
      </p:sp>
      <p:sp>
        <p:nvSpPr>
          <p:cNvPr id="3" name="Rectangle 2"/>
          <p:cNvSpPr/>
          <p:nvPr/>
        </p:nvSpPr>
        <p:spPr>
          <a:xfrm>
            <a:off x="1262743" y="1680754"/>
            <a:ext cx="7424057" cy="5009064"/>
          </a:xfrm>
          <a:prstGeom prst="rect">
            <a:avLst/>
          </a:prstGeom>
        </p:spPr>
        <p:txBody>
          <a:bodyPr wrap="square">
            <a:spAutoFit/>
          </a:bodyPr>
          <a:lstStyle/>
          <a:p>
            <a:pPr marR="180340">
              <a:lnSpc>
                <a:spcPct val="150000"/>
              </a:lnSpc>
              <a:spcAft>
                <a:spcPts val="0"/>
              </a:spcAft>
            </a:pPr>
            <a:endParaRPr lang="en-GB" sz="1400" u="sng"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180340" indent="-457200">
              <a:lnSpc>
                <a:spcPct val="150000"/>
              </a:lnSpc>
              <a:spcAft>
                <a:spcPts val="0"/>
              </a:spcAft>
            </a:pPr>
            <a:r>
              <a:rPr lang="en-GB" sz="1400" dirty="0">
                <a:latin typeface="+mn-lt"/>
                <a:ea typeface="Calibri" panose="020F0502020204030204" pitchFamily="34" charset="0"/>
                <a:cs typeface="Times New Roman" panose="02020603050405020304" pitchFamily="18" charset="0"/>
              </a:rPr>
              <a:t>Kim, E. Y. J. (2017). The TOEFL </a:t>
            </a:r>
            <a:r>
              <a:rPr lang="en-GB" sz="1400" dirty="0" err="1">
                <a:latin typeface="+mn-lt"/>
                <a:ea typeface="Calibri" panose="020F0502020204030204" pitchFamily="34" charset="0"/>
                <a:cs typeface="Times New Roman" panose="02020603050405020304" pitchFamily="18" charset="0"/>
              </a:rPr>
              <a:t>iBT</a:t>
            </a:r>
            <a:r>
              <a:rPr lang="en-GB" sz="1400" dirty="0">
                <a:latin typeface="+mn-lt"/>
                <a:ea typeface="Calibri" panose="020F0502020204030204" pitchFamily="34" charset="0"/>
                <a:cs typeface="Times New Roman" panose="02020603050405020304" pitchFamily="18" charset="0"/>
              </a:rPr>
              <a:t> writing: Korean students’ perceptions of the TOEFL </a:t>
            </a:r>
            <a:r>
              <a:rPr lang="en-GB" sz="1400" dirty="0" err="1">
                <a:latin typeface="+mn-lt"/>
                <a:ea typeface="Calibri" panose="020F0502020204030204" pitchFamily="34" charset="0"/>
                <a:cs typeface="Times New Roman" panose="02020603050405020304" pitchFamily="18" charset="0"/>
              </a:rPr>
              <a:t>iBT</a:t>
            </a:r>
            <a:r>
              <a:rPr lang="en-GB" sz="1400" dirty="0">
                <a:latin typeface="+mn-lt"/>
                <a:ea typeface="Calibri" panose="020F0502020204030204" pitchFamily="34" charset="0"/>
                <a:cs typeface="Times New Roman" panose="02020603050405020304" pitchFamily="18" charset="0"/>
              </a:rPr>
              <a:t> writing test. </a:t>
            </a:r>
            <a:r>
              <a:rPr lang="en-GB" sz="1400" i="1" dirty="0">
                <a:latin typeface="+mn-lt"/>
                <a:ea typeface="Calibri" panose="020F0502020204030204" pitchFamily="34" charset="0"/>
                <a:cs typeface="Times New Roman" panose="02020603050405020304" pitchFamily="18" charset="0"/>
              </a:rPr>
              <a:t>Assessing Writing</a:t>
            </a:r>
            <a:r>
              <a:rPr lang="en-GB" sz="1400" dirty="0">
                <a:latin typeface="+mn-lt"/>
                <a:ea typeface="Calibri" panose="020F0502020204030204" pitchFamily="34" charset="0"/>
                <a:cs typeface="Times New Roman" panose="02020603050405020304" pitchFamily="18" charset="0"/>
              </a:rPr>
              <a:t>, </a:t>
            </a:r>
            <a:r>
              <a:rPr lang="en-GB" sz="1400" i="1" dirty="0">
                <a:latin typeface="+mn-lt"/>
                <a:ea typeface="Calibri" panose="020F0502020204030204" pitchFamily="34" charset="0"/>
                <a:cs typeface="Times New Roman" panose="02020603050405020304" pitchFamily="18" charset="0"/>
              </a:rPr>
              <a:t>33</a:t>
            </a:r>
            <a:r>
              <a:rPr lang="en-GB" sz="1400" dirty="0">
                <a:latin typeface="+mn-lt"/>
                <a:ea typeface="Calibri" panose="020F0502020204030204" pitchFamily="34" charset="0"/>
                <a:cs typeface="Times New Roman" panose="02020603050405020304" pitchFamily="18" charset="0"/>
              </a:rPr>
              <a:t>, 1-11</a:t>
            </a:r>
            <a:r>
              <a:rPr lang="en-GB" sz="1400" dirty="0" smtClean="0">
                <a:latin typeface="+mn-lt"/>
                <a:ea typeface="Calibri" panose="020F0502020204030204" pitchFamily="34" charset="0"/>
                <a:cs typeface="Times New Roman" panose="02020603050405020304" pitchFamily="18" charset="0"/>
              </a:rPr>
              <a:t>.</a:t>
            </a:r>
          </a:p>
          <a:p>
            <a:pPr marL="457200" marR="180340" indent="-457200">
              <a:lnSpc>
                <a:spcPct val="150000"/>
              </a:lnSpc>
              <a:spcAft>
                <a:spcPts val="0"/>
              </a:spcAft>
            </a:pPr>
            <a:r>
              <a:rPr lang="en-GB" sz="1400" dirty="0">
                <a:latin typeface="+mn-lt"/>
                <a:ea typeface="Calibri" panose="020F0502020204030204" pitchFamily="34" charset="0"/>
                <a:cs typeface="Times New Roman" panose="02020603050405020304" pitchFamily="18" charset="0"/>
              </a:rPr>
              <a:t>  </a:t>
            </a:r>
            <a:r>
              <a:rPr lang="en-GB" sz="1400" dirty="0" smtClean="0">
                <a:latin typeface="+mn-lt"/>
                <a:ea typeface="Calibri" panose="020F0502020204030204" pitchFamily="34" charset="0"/>
                <a:cs typeface="Times New Roman" panose="02020603050405020304" pitchFamily="18" charset="0"/>
              </a:rPr>
              <a:t>        </a:t>
            </a:r>
            <a:r>
              <a:rPr lang="en-GB" sz="1400" u="sng" dirty="0" smtClean="0">
                <a:solidFill>
                  <a:srgbClr val="0000FF"/>
                </a:solidFill>
                <a:latin typeface="+mn-lt"/>
                <a:ea typeface="Calibri" panose="020F0502020204030204" pitchFamily="34" charset="0"/>
                <a:cs typeface="Times New Roman" panose="02020603050405020304" pitchFamily="18" charset="0"/>
                <a:hlinkClick r:id="rId2"/>
              </a:rPr>
              <a:t>https</a:t>
            </a:r>
            <a:r>
              <a:rPr lang="en-GB" sz="1400" u="sng" dirty="0">
                <a:solidFill>
                  <a:srgbClr val="0000FF"/>
                </a:solidFill>
                <a:latin typeface="+mn-lt"/>
                <a:ea typeface="Calibri" panose="020F0502020204030204" pitchFamily="34" charset="0"/>
                <a:cs typeface="Times New Roman" panose="02020603050405020304" pitchFamily="18" charset="0"/>
                <a:hlinkClick r:id="rId2"/>
              </a:rPr>
              <a:t>://doi.org/10.1016/j.asw.2017.02.001</a:t>
            </a:r>
            <a:endParaRPr lang="en-GB" sz="1200" dirty="0">
              <a:latin typeface="+mn-lt"/>
              <a:ea typeface="Calibri" panose="020F0502020204030204" pitchFamily="34" charset="0"/>
              <a:cs typeface="Times New Roman" panose="02020603050405020304" pitchFamily="18" charset="0"/>
            </a:endParaRPr>
          </a:p>
          <a:p>
            <a:pPr marR="180340">
              <a:lnSpc>
                <a:spcPct val="150000"/>
              </a:lnSpc>
              <a:spcAft>
                <a:spcPts val="0"/>
              </a:spcAft>
            </a:pPr>
            <a:endParaRPr lang="en-GB" sz="1400" u="sng" dirty="0">
              <a:solidFill>
                <a:srgbClr val="0000FF"/>
              </a:solidFill>
              <a:latin typeface="+mn-lt"/>
              <a:ea typeface="Calibri" panose="020F0502020204030204" pitchFamily="34" charset="0"/>
              <a:cs typeface="Times New Roman" panose="02020603050405020304" pitchFamily="18" charset="0"/>
            </a:endParaRPr>
          </a:p>
          <a:p>
            <a:pPr marL="457200" marR="180340" lvl="0" indent="-457200" defTabSz="914400" fontAlgn="auto">
              <a:lnSpc>
                <a:spcPct val="150000"/>
              </a:lnSpc>
              <a:spcBef>
                <a:spcPts val="0"/>
              </a:spcBef>
              <a:spcAft>
                <a:spcPts val="0"/>
              </a:spcAft>
            </a:pPr>
            <a:r>
              <a:rPr lang="en-GB" sz="1400" dirty="0">
                <a:solidFill>
                  <a:prstClr val="black"/>
                </a:solidFill>
                <a:latin typeface="+mn-lt"/>
                <a:ea typeface="Calibri" panose="020F0502020204030204" pitchFamily="34" charset="0"/>
                <a:cs typeface="Times New Roman" panose="02020603050405020304" pitchFamily="18" charset="0"/>
              </a:rPr>
              <a:t>Knoch, U., May, L., Macqueen, S., Pill, J., &amp; </a:t>
            </a:r>
            <a:r>
              <a:rPr lang="en-GB" sz="1400" dirty="0" err="1">
                <a:solidFill>
                  <a:prstClr val="black"/>
                </a:solidFill>
                <a:latin typeface="+mn-lt"/>
                <a:ea typeface="Calibri" panose="020F0502020204030204" pitchFamily="34" charset="0"/>
                <a:cs typeface="Times New Roman" panose="02020603050405020304" pitchFamily="18" charset="0"/>
              </a:rPr>
              <a:t>Storch</a:t>
            </a:r>
            <a:r>
              <a:rPr lang="en-GB" sz="1400" dirty="0">
                <a:solidFill>
                  <a:prstClr val="black"/>
                </a:solidFill>
                <a:latin typeface="+mn-lt"/>
                <a:ea typeface="Calibri" panose="020F0502020204030204" pitchFamily="34" charset="0"/>
                <a:cs typeface="Times New Roman" panose="02020603050405020304" pitchFamily="18" charset="0"/>
              </a:rPr>
              <a:t>, N. (2016). Transitioning from university to the workplace: Stakeholder perceptions of academic and professional writing demands. </a:t>
            </a:r>
            <a:r>
              <a:rPr lang="en-GB" sz="1400" i="1" dirty="0">
                <a:solidFill>
                  <a:prstClr val="black"/>
                </a:solidFill>
                <a:latin typeface="+mn-lt"/>
                <a:ea typeface="Calibri" panose="020F0502020204030204" pitchFamily="34" charset="0"/>
                <a:cs typeface="Times New Roman" panose="02020603050405020304" pitchFamily="18" charset="0"/>
              </a:rPr>
              <a:t>IELTS Research Reports Online Series</a:t>
            </a:r>
            <a:r>
              <a:rPr lang="en-GB" sz="1400" dirty="0">
                <a:solidFill>
                  <a:prstClr val="black"/>
                </a:solidFill>
                <a:latin typeface="+mn-lt"/>
                <a:ea typeface="Calibri" panose="020F0502020204030204" pitchFamily="34" charset="0"/>
                <a:cs typeface="Times New Roman" panose="02020603050405020304" pitchFamily="18" charset="0"/>
              </a:rPr>
              <a:t>, 37</a:t>
            </a:r>
            <a:r>
              <a:rPr lang="en-GB" sz="1400" dirty="0" smtClean="0">
                <a:solidFill>
                  <a:prstClr val="black"/>
                </a:solidFill>
                <a:latin typeface="+mn-lt"/>
                <a:ea typeface="Calibri" panose="020F0502020204030204" pitchFamily="34" charset="0"/>
                <a:cs typeface="Times New Roman" panose="02020603050405020304" pitchFamily="18" charset="0"/>
              </a:rPr>
              <a:t>.</a:t>
            </a:r>
          </a:p>
          <a:p>
            <a:pPr marL="457200" marR="180340" lvl="0" indent="-457200" defTabSz="914400" fontAlgn="auto">
              <a:lnSpc>
                <a:spcPct val="150000"/>
              </a:lnSpc>
              <a:spcBef>
                <a:spcPts val="0"/>
              </a:spcBef>
              <a:spcAft>
                <a:spcPts val="0"/>
              </a:spcAft>
            </a:pPr>
            <a:endParaRPr lang="en-GB" sz="1400" dirty="0">
              <a:solidFill>
                <a:prstClr val="black"/>
              </a:solidFill>
              <a:latin typeface="+mn-lt"/>
              <a:ea typeface="Calibri" panose="020F0502020204030204" pitchFamily="34" charset="0"/>
              <a:cs typeface="Times New Roman" panose="02020603050405020304" pitchFamily="18" charset="0"/>
            </a:endParaRPr>
          </a:p>
          <a:p>
            <a:pPr marL="457200" marR="180340" indent="-457200">
              <a:lnSpc>
                <a:spcPct val="150000"/>
              </a:lnSpc>
              <a:spcAft>
                <a:spcPts val="0"/>
              </a:spcAft>
            </a:pPr>
            <a:r>
              <a:rPr lang="en-GB" sz="1200" dirty="0" err="1">
                <a:latin typeface="+mn-lt"/>
                <a:ea typeface="Calibri" panose="020F0502020204030204" pitchFamily="34" charset="0"/>
                <a:cs typeface="Times New Roman" panose="02020603050405020304" pitchFamily="18" charset="0"/>
              </a:rPr>
              <a:t>Llosa</a:t>
            </a:r>
            <a:r>
              <a:rPr lang="en-GB" sz="1200" dirty="0">
                <a:latin typeface="+mn-lt"/>
                <a:ea typeface="Calibri" panose="020F0502020204030204" pitchFamily="34" charset="0"/>
                <a:cs typeface="Times New Roman" panose="02020603050405020304" pitchFamily="18" charset="0"/>
              </a:rPr>
              <a:t>, L., &amp; Malone, M. E. (2017). Student and instructor perceptions of writing tasks and performance on TOEFL </a:t>
            </a:r>
            <a:r>
              <a:rPr lang="en-GB" sz="1200" dirty="0" err="1">
                <a:latin typeface="+mn-lt"/>
                <a:ea typeface="Calibri" panose="020F0502020204030204" pitchFamily="34" charset="0"/>
                <a:cs typeface="Times New Roman" panose="02020603050405020304" pitchFamily="18" charset="0"/>
              </a:rPr>
              <a:t>iBT</a:t>
            </a:r>
            <a:r>
              <a:rPr lang="en-GB" sz="1200" dirty="0">
                <a:latin typeface="+mn-lt"/>
                <a:ea typeface="Calibri" panose="020F0502020204030204" pitchFamily="34" charset="0"/>
                <a:cs typeface="Times New Roman" panose="02020603050405020304" pitchFamily="18" charset="0"/>
              </a:rPr>
              <a:t> versus university writing courses. </a:t>
            </a:r>
            <a:r>
              <a:rPr lang="en-GB" sz="1200" i="1" dirty="0">
                <a:latin typeface="+mn-lt"/>
                <a:ea typeface="Calibri" panose="020F0502020204030204" pitchFamily="34" charset="0"/>
                <a:cs typeface="Times New Roman" panose="02020603050405020304" pitchFamily="18" charset="0"/>
              </a:rPr>
              <a:t>Assessing Writing</a:t>
            </a:r>
            <a:r>
              <a:rPr lang="en-GB" sz="1200" dirty="0">
                <a:latin typeface="+mn-lt"/>
                <a:ea typeface="Calibri" panose="020F0502020204030204" pitchFamily="34" charset="0"/>
                <a:cs typeface="Times New Roman" panose="02020603050405020304" pitchFamily="18" charset="0"/>
              </a:rPr>
              <a:t>, </a:t>
            </a:r>
            <a:r>
              <a:rPr lang="en-GB" sz="1200" i="1" dirty="0">
                <a:latin typeface="+mn-lt"/>
                <a:ea typeface="Calibri" panose="020F0502020204030204" pitchFamily="34" charset="0"/>
                <a:cs typeface="Times New Roman" panose="02020603050405020304" pitchFamily="18" charset="0"/>
              </a:rPr>
              <a:t>34</a:t>
            </a:r>
            <a:r>
              <a:rPr lang="en-GB" sz="1200" dirty="0">
                <a:latin typeface="+mn-lt"/>
                <a:ea typeface="Calibri" panose="020F0502020204030204" pitchFamily="34" charset="0"/>
                <a:cs typeface="Times New Roman" panose="02020603050405020304" pitchFamily="18" charset="0"/>
              </a:rPr>
              <a:t>, 88-99. </a:t>
            </a:r>
            <a:r>
              <a:rPr lang="en-GB" sz="1200" dirty="0">
                <a:latin typeface="+mn-lt"/>
                <a:ea typeface="Calibri" panose="020F0502020204030204" pitchFamily="34" charset="0"/>
                <a:cs typeface="Times New Roman" panose="02020603050405020304" pitchFamily="18" charset="0"/>
                <a:hlinkClick r:id="rId3"/>
              </a:rPr>
              <a:t>https://</a:t>
            </a:r>
            <a:r>
              <a:rPr lang="en-GB" sz="1200" dirty="0" smtClean="0">
                <a:latin typeface="+mn-lt"/>
                <a:ea typeface="Calibri" panose="020F0502020204030204" pitchFamily="34" charset="0"/>
                <a:cs typeface="Times New Roman" panose="02020603050405020304" pitchFamily="18" charset="0"/>
                <a:hlinkClick r:id="rId3"/>
              </a:rPr>
              <a:t>doi.org/10.1016/j.asw.2017.09.004</a:t>
            </a:r>
            <a:endParaRPr lang="en-GB" sz="1200" dirty="0" smtClean="0">
              <a:latin typeface="+mn-lt"/>
              <a:ea typeface="Calibri" panose="020F0502020204030204" pitchFamily="34" charset="0"/>
              <a:cs typeface="Times New Roman" panose="02020603050405020304" pitchFamily="18" charset="0"/>
            </a:endParaRPr>
          </a:p>
          <a:p>
            <a:pPr marL="457200" marR="180340" indent="-457200">
              <a:lnSpc>
                <a:spcPct val="150000"/>
              </a:lnSpc>
              <a:spcAft>
                <a:spcPts val="0"/>
              </a:spcAft>
            </a:pPr>
            <a:endParaRPr lang="en-GB" sz="1100" dirty="0">
              <a:latin typeface="+mn-lt"/>
              <a:ea typeface="Calibri" panose="020F0502020204030204" pitchFamily="34" charset="0"/>
              <a:cs typeface="Times New Roman" panose="02020603050405020304" pitchFamily="18" charset="0"/>
            </a:endParaRPr>
          </a:p>
          <a:p>
            <a:pPr marR="180340">
              <a:lnSpc>
                <a:spcPct val="150000"/>
              </a:lnSpc>
              <a:spcAft>
                <a:spcPts val="0"/>
              </a:spcAft>
            </a:pPr>
            <a:endParaRPr lang="en-GB" sz="1200" dirty="0" smtClean="0">
              <a:ea typeface="Calibri" panose="020F0502020204030204" pitchFamily="34" charset="0"/>
              <a:cs typeface="Times New Roman" panose="02020603050405020304" pitchFamily="18" charset="0"/>
            </a:endParaRPr>
          </a:p>
          <a:p>
            <a:pPr marL="457200" marR="180340" indent="-457200">
              <a:lnSpc>
                <a:spcPct val="150000"/>
              </a:lnSpc>
              <a:spcAft>
                <a:spcPts val="0"/>
              </a:spcAft>
            </a:pPr>
            <a:r>
              <a:rPr lang="en-GB" sz="1400" dirty="0">
                <a:latin typeface="Times New Roman" panose="02020603050405020304" pitchFamily="18" charset="0"/>
                <a:ea typeface="Calibri" panose="020F0502020204030204" pitchFamily="34" charset="0"/>
                <a:cs typeface="Times New Roman" panose="02020603050405020304" pitchFamily="18" charset="0"/>
              </a:rPr>
              <a:t> </a:t>
            </a:r>
            <a:endParaRPr lang="en-GB" sz="1200" dirty="0">
              <a:ea typeface="Calibri" panose="020F0502020204030204" pitchFamily="34" charset="0"/>
              <a:cs typeface="Times New Roman" panose="02020603050405020304" pitchFamily="18" charset="0"/>
            </a:endParaRPr>
          </a:p>
          <a:p>
            <a:pPr marL="457200" marR="180340" lvl="0" indent="-457200" defTabSz="914400" fontAlgn="auto">
              <a:lnSpc>
                <a:spcPct val="150000"/>
              </a:lnSpc>
              <a:spcBef>
                <a:spcPts val="0"/>
              </a:spcBef>
              <a:spcAft>
                <a:spcPts val="0"/>
              </a:spcAft>
            </a:pPr>
            <a:endParaRPr lang="en-GB" sz="1400" dirty="0">
              <a:solidFill>
                <a:prstClr val="black"/>
              </a:solidFill>
              <a:latin typeface="Calibri"/>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68409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smtClean="0">
                <a:solidFill>
                  <a:schemeClr val="tx2"/>
                </a:solidFill>
              </a:rPr>
              <a:t>Rationale </a:t>
            </a:r>
            <a:endParaRPr lang="en-GB" b="1" dirty="0">
              <a:solidFill>
                <a:schemeClr val="tx2"/>
              </a:solidFill>
            </a:endParaRPr>
          </a:p>
        </p:txBody>
      </p:sp>
      <p:sp>
        <p:nvSpPr>
          <p:cNvPr id="3" name="TextBox 2"/>
          <p:cNvSpPr txBox="1"/>
          <p:nvPr/>
        </p:nvSpPr>
        <p:spPr>
          <a:xfrm>
            <a:off x="1417637" y="1988840"/>
            <a:ext cx="7449271" cy="3970318"/>
          </a:xfrm>
          <a:prstGeom prst="rect">
            <a:avLst/>
          </a:prstGeom>
          <a:noFill/>
        </p:spPr>
        <p:txBody>
          <a:bodyPr wrap="square" rtlCol="0">
            <a:spAutoFit/>
          </a:bodyPr>
          <a:lstStyle/>
          <a:p>
            <a:r>
              <a:rPr lang="en-GB" sz="2800" dirty="0" smtClean="0"/>
              <a:t>(Lay) stakeholders are potentially valuable sources of evidence in terms of evaluating claims of assessment validity.</a:t>
            </a:r>
          </a:p>
          <a:p>
            <a:endParaRPr lang="en-GB" sz="2800" dirty="0"/>
          </a:p>
          <a:p>
            <a:r>
              <a:rPr lang="en-GB" sz="2800" dirty="0" smtClean="0"/>
              <a:t>Elder et al. (2017, p.14):</a:t>
            </a:r>
          </a:p>
          <a:p>
            <a:endParaRPr lang="en-GB" sz="2800" dirty="0"/>
          </a:p>
          <a:p>
            <a:r>
              <a:rPr lang="en-GB" sz="2800" dirty="0" smtClean="0"/>
              <a:t>“[Domain experts] are the ultimate arbiters of what matters for effective communication in the relevant context of language use.”</a:t>
            </a:r>
            <a:endParaRPr lang="en-GB"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chemeClr val="tx2"/>
                </a:solidFill>
              </a:rPr>
              <a:t>Local assessment context</a:t>
            </a:r>
            <a:endParaRPr lang="en-GB" b="1" dirty="0">
              <a:solidFill>
                <a:schemeClr val="tx2"/>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686880055"/>
              </p:ext>
            </p:extLst>
          </p:nvPr>
        </p:nvGraphicFramePr>
        <p:xfrm>
          <a:off x="1417638" y="2120898"/>
          <a:ext cx="7269162" cy="3903334"/>
        </p:xfrm>
        <a:graphic>
          <a:graphicData uri="http://schemas.openxmlformats.org/drawingml/2006/table">
            <a:tbl>
              <a:tblPr firstRow="1" bandRow="1">
                <a:tableStyleId>{7DF18680-E054-41AD-8BC1-D1AEF772440D}</a:tableStyleId>
              </a:tblPr>
              <a:tblGrid>
                <a:gridCol w="4916985">
                  <a:extLst>
                    <a:ext uri="{9D8B030D-6E8A-4147-A177-3AD203B41FA5}">
                      <a16:colId xmlns="" xmlns:a16="http://schemas.microsoft.com/office/drawing/2014/main" val="20000"/>
                    </a:ext>
                  </a:extLst>
                </a:gridCol>
                <a:gridCol w="2352177">
                  <a:extLst>
                    <a:ext uri="{9D8B030D-6E8A-4147-A177-3AD203B41FA5}">
                      <a16:colId xmlns="" xmlns:a16="http://schemas.microsoft.com/office/drawing/2014/main" val="20001"/>
                    </a:ext>
                  </a:extLst>
                </a:gridCol>
              </a:tblGrid>
              <a:tr h="460773">
                <a:tc>
                  <a:txBody>
                    <a:bodyPr/>
                    <a:lstStyle/>
                    <a:p>
                      <a:r>
                        <a:rPr lang="en-GB" dirty="0" smtClean="0"/>
                        <a:t>Block</a:t>
                      </a:r>
                      <a:r>
                        <a:rPr lang="en-GB" baseline="0" dirty="0" smtClean="0"/>
                        <a:t> 3 Courses 2017</a:t>
                      </a:r>
                      <a:endParaRPr lang="en-GB" dirty="0"/>
                    </a:p>
                  </a:txBody>
                  <a:tcPr/>
                </a:tc>
                <a:tc>
                  <a:txBody>
                    <a:bodyPr/>
                    <a:lstStyle/>
                    <a:p>
                      <a:r>
                        <a:rPr lang="en-GB" dirty="0" smtClean="0"/>
                        <a:t>Number of students</a:t>
                      </a:r>
                      <a:endParaRPr lang="en-GB" dirty="0"/>
                    </a:p>
                    <a:p>
                      <a:r>
                        <a:rPr lang="en-GB" dirty="0" smtClean="0"/>
                        <a:t>(all</a:t>
                      </a:r>
                      <a:r>
                        <a:rPr lang="en-GB" baseline="0" dirty="0" smtClean="0"/>
                        <a:t> postgraduates)</a:t>
                      </a:r>
                      <a:endParaRPr lang="en-GB" dirty="0" smtClean="0"/>
                    </a:p>
                  </a:txBody>
                  <a:tcPr/>
                </a:tc>
                <a:extLst>
                  <a:ext uri="{0D108BD9-81ED-4DB2-BD59-A6C34878D82A}">
                    <a16:rowId xmlns="" xmlns:a16="http://schemas.microsoft.com/office/drawing/2014/main" val="10000"/>
                  </a:ext>
                </a:extLst>
              </a:tr>
              <a:tr h="710081">
                <a:tc>
                  <a:txBody>
                    <a:bodyPr/>
                    <a:lstStyle/>
                    <a:p>
                      <a:r>
                        <a:rPr lang="en-GB" dirty="0" smtClean="0">
                          <a:solidFill>
                            <a:srgbClr val="FF0000"/>
                          </a:solidFill>
                        </a:rPr>
                        <a:t>English for Humanities</a:t>
                      </a:r>
                      <a:r>
                        <a:rPr lang="en-GB" baseline="0" dirty="0" smtClean="0">
                          <a:solidFill>
                            <a:srgbClr val="FF0000"/>
                          </a:solidFill>
                        </a:rPr>
                        <a:t> and the Social Sciences</a:t>
                      </a:r>
                    </a:p>
                    <a:p>
                      <a:r>
                        <a:rPr lang="en-GB" baseline="0" dirty="0" smtClean="0">
                          <a:solidFill>
                            <a:srgbClr val="FF0000"/>
                          </a:solidFill>
                        </a:rPr>
                        <a:t>(EHSS)</a:t>
                      </a:r>
                    </a:p>
                  </a:txBody>
                  <a:tcPr/>
                </a:tc>
                <a:tc>
                  <a:txBody>
                    <a:bodyPr/>
                    <a:lstStyle/>
                    <a:p>
                      <a:r>
                        <a:rPr lang="en-GB" dirty="0" smtClean="0">
                          <a:solidFill>
                            <a:srgbClr val="FF0000"/>
                          </a:solidFill>
                        </a:rPr>
                        <a:t>205 </a:t>
                      </a:r>
                      <a:endParaRPr lang="en-GB" dirty="0">
                        <a:solidFill>
                          <a:srgbClr val="FF0000"/>
                        </a:solidFill>
                      </a:endParaRPr>
                    </a:p>
                  </a:txBody>
                  <a:tcPr/>
                </a:tc>
                <a:extLst>
                  <a:ext uri="{0D108BD9-81ED-4DB2-BD59-A6C34878D82A}">
                    <a16:rowId xmlns="" xmlns:a16="http://schemas.microsoft.com/office/drawing/2014/main" val="10001"/>
                  </a:ext>
                </a:extLst>
              </a:tr>
              <a:tr h="460773">
                <a:tc>
                  <a:txBody>
                    <a:bodyPr/>
                    <a:lstStyle/>
                    <a:p>
                      <a:r>
                        <a:rPr lang="en-GB" dirty="0" smtClean="0"/>
                        <a:t>English</a:t>
                      </a:r>
                      <a:r>
                        <a:rPr lang="en-GB" baseline="0" dirty="0" smtClean="0"/>
                        <a:t> for Science, Technology and Medicine</a:t>
                      </a:r>
                      <a:endParaRPr lang="en-GB" dirty="0"/>
                    </a:p>
                  </a:txBody>
                  <a:tcPr/>
                </a:tc>
                <a:tc>
                  <a:txBody>
                    <a:bodyPr/>
                    <a:lstStyle/>
                    <a:p>
                      <a:r>
                        <a:rPr lang="en-GB" dirty="0" smtClean="0"/>
                        <a:t>136</a:t>
                      </a:r>
                      <a:endParaRPr lang="en-GB" dirty="0"/>
                    </a:p>
                  </a:txBody>
                  <a:tcPr/>
                </a:tc>
                <a:extLst>
                  <a:ext uri="{0D108BD9-81ED-4DB2-BD59-A6C34878D82A}">
                    <a16:rowId xmlns="" xmlns:a16="http://schemas.microsoft.com/office/drawing/2014/main" val="10002"/>
                  </a:ext>
                </a:extLst>
              </a:tr>
              <a:tr h="710081">
                <a:tc>
                  <a:txBody>
                    <a:bodyPr/>
                    <a:lstStyle/>
                    <a:p>
                      <a:r>
                        <a:rPr lang="en-GB" dirty="0" smtClean="0"/>
                        <a:t>English for Language</a:t>
                      </a:r>
                      <a:r>
                        <a:rPr lang="en-GB" baseline="0" dirty="0" smtClean="0"/>
                        <a:t> Teaching and Applied Linguists</a:t>
                      </a:r>
                      <a:endParaRPr lang="en-GB" dirty="0"/>
                    </a:p>
                  </a:txBody>
                  <a:tcPr/>
                </a:tc>
                <a:tc>
                  <a:txBody>
                    <a:bodyPr/>
                    <a:lstStyle/>
                    <a:p>
                      <a:r>
                        <a:rPr lang="en-GB" dirty="0" smtClean="0"/>
                        <a:t>75</a:t>
                      </a:r>
                      <a:endParaRPr lang="en-GB" dirty="0"/>
                    </a:p>
                  </a:txBody>
                  <a:tcPr/>
                </a:tc>
                <a:extLst>
                  <a:ext uri="{0D108BD9-81ED-4DB2-BD59-A6C34878D82A}">
                    <a16:rowId xmlns="" xmlns:a16="http://schemas.microsoft.com/office/drawing/2014/main" val="10003"/>
                  </a:ext>
                </a:extLst>
              </a:tr>
              <a:tr h="460773">
                <a:tc>
                  <a:txBody>
                    <a:bodyPr/>
                    <a:lstStyle/>
                    <a:p>
                      <a:r>
                        <a:rPr lang="en-GB" dirty="0" smtClean="0"/>
                        <a:t>English</a:t>
                      </a:r>
                      <a:r>
                        <a:rPr lang="en-GB" baseline="0" dirty="0" smtClean="0"/>
                        <a:t> for Business</a:t>
                      </a:r>
                      <a:endParaRPr lang="en-GB" dirty="0"/>
                    </a:p>
                  </a:txBody>
                  <a:tcPr/>
                </a:tc>
                <a:tc>
                  <a:txBody>
                    <a:bodyPr/>
                    <a:lstStyle/>
                    <a:p>
                      <a:r>
                        <a:rPr lang="en-GB" dirty="0" smtClean="0"/>
                        <a:t>23</a:t>
                      </a:r>
                      <a:endParaRPr lang="en-GB" dirty="0"/>
                    </a:p>
                  </a:txBody>
                  <a:tcPr/>
                </a:tc>
                <a:extLst>
                  <a:ext uri="{0D108BD9-81ED-4DB2-BD59-A6C34878D82A}">
                    <a16:rowId xmlns="" xmlns:a16="http://schemas.microsoft.com/office/drawing/2014/main" val="10004"/>
                  </a:ext>
                </a:extLst>
              </a:tr>
              <a:tr h="460773">
                <a:tc>
                  <a:txBody>
                    <a:bodyPr/>
                    <a:lstStyle/>
                    <a:p>
                      <a:r>
                        <a:rPr lang="en-GB" dirty="0" smtClean="0"/>
                        <a:t>English for Lawyers</a:t>
                      </a:r>
                      <a:endParaRPr lang="en-GB" dirty="0"/>
                    </a:p>
                  </a:txBody>
                  <a:tcPr/>
                </a:tc>
                <a:tc>
                  <a:txBody>
                    <a:bodyPr/>
                    <a:lstStyle/>
                    <a:p>
                      <a:r>
                        <a:rPr lang="en-GB" dirty="0" smtClean="0"/>
                        <a:t>40</a:t>
                      </a:r>
                      <a:endParaRPr lang="en-GB" dirty="0"/>
                    </a:p>
                  </a:txBody>
                  <a:tcPr/>
                </a:tc>
                <a:extLst>
                  <a:ext uri="{0D108BD9-81ED-4DB2-BD59-A6C34878D82A}">
                    <a16:rowId xmlns="" xmlns:a16="http://schemas.microsoft.com/office/drawing/2014/main" val="10005"/>
                  </a:ext>
                </a:extLst>
              </a:tr>
              <a:tr h="460773">
                <a:tc>
                  <a:txBody>
                    <a:bodyPr/>
                    <a:lstStyle/>
                    <a:p>
                      <a:r>
                        <a:rPr lang="en-GB" dirty="0" smtClean="0"/>
                        <a:t>Total</a:t>
                      </a:r>
                      <a:endParaRPr lang="en-GB" dirty="0"/>
                    </a:p>
                  </a:txBody>
                  <a:tcPr/>
                </a:tc>
                <a:tc>
                  <a:txBody>
                    <a:bodyPr/>
                    <a:lstStyle/>
                    <a:p>
                      <a:r>
                        <a:rPr lang="en-GB" dirty="0" smtClean="0"/>
                        <a:t>479</a:t>
                      </a:r>
                      <a:endParaRPr lang="en-GB" dirty="0"/>
                    </a:p>
                  </a:txBody>
                  <a:tcPr/>
                </a:tc>
                <a:extLst>
                  <a:ext uri="{0D108BD9-81ED-4DB2-BD59-A6C34878D82A}">
                    <a16:rowId xmlns=""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chemeClr val="tx2"/>
                </a:solidFill>
              </a:rPr>
              <a:t>Local assessment context</a:t>
            </a:r>
            <a:endParaRPr lang="en-GB" b="1" dirty="0">
              <a:solidFill>
                <a:schemeClr val="tx2"/>
              </a:solidFill>
            </a:endParaRPr>
          </a:p>
        </p:txBody>
      </p:sp>
      <p:sp>
        <p:nvSpPr>
          <p:cNvPr id="3" name="TextBox 2"/>
          <p:cNvSpPr txBox="1"/>
          <p:nvPr/>
        </p:nvSpPr>
        <p:spPr>
          <a:xfrm>
            <a:off x="1417638" y="2120900"/>
            <a:ext cx="7451187" cy="3108543"/>
          </a:xfrm>
          <a:prstGeom prst="rect">
            <a:avLst/>
          </a:prstGeom>
          <a:noFill/>
        </p:spPr>
        <p:txBody>
          <a:bodyPr wrap="square" rtlCol="0">
            <a:spAutoFit/>
          </a:bodyPr>
          <a:lstStyle/>
          <a:p>
            <a:endParaRPr lang="en-GB" sz="2400" dirty="0" smtClean="0"/>
          </a:p>
          <a:p>
            <a:r>
              <a:rPr lang="en-GB" sz="2400" dirty="0" smtClean="0"/>
              <a:t>Ongoing discussions over whether or not to provide</a:t>
            </a:r>
          </a:p>
          <a:p>
            <a:r>
              <a:rPr lang="en-GB" sz="2400" dirty="0" smtClean="0"/>
              <a:t>a specialist EAP course for CA (College of Art) students.</a:t>
            </a:r>
          </a:p>
          <a:p>
            <a:endParaRPr lang="en-GB" sz="2400" dirty="0" smtClean="0"/>
          </a:p>
          <a:p>
            <a:r>
              <a:rPr lang="en-GB" sz="2400" dirty="0" smtClean="0"/>
              <a:t>Any decision to separate this sub-group should at least be partly based on empirical evidence that the current EAP assessments are not sufficiently reflective of the target language domain</a:t>
            </a:r>
            <a:r>
              <a:rPr lang="en-GB" sz="2800" dirty="0" smtClean="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rgbClr val="002060"/>
                </a:solidFill>
              </a:rPr>
              <a:t>Local assessment context</a:t>
            </a:r>
            <a:endParaRPr lang="en-GB" b="1" dirty="0">
              <a:solidFill>
                <a:srgbClr val="002060"/>
              </a:solidFill>
            </a:endParaRPr>
          </a:p>
        </p:txBody>
      </p:sp>
      <p:sp>
        <p:nvSpPr>
          <p:cNvPr id="3" name="Rectangle 2"/>
          <p:cNvSpPr/>
          <p:nvPr/>
        </p:nvSpPr>
        <p:spPr>
          <a:xfrm>
            <a:off x="1417638" y="1871330"/>
            <a:ext cx="7588139" cy="6777240"/>
          </a:xfrm>
          <a:prstGeom prst="rect">
            <a:avLst/>
          </a:prstGeom>
        </p:spPr>
        <p:txBody>
          <a:bodyPr wrap="square">
            <a:spAutoFit/>
          </a:bodyPr>
          <a:lstStyle/>
          <a:p>
            <a:pPr marR="180340">
              <a:lnSpc>
                <a:spcPct val="107000"/>
              </a:lnSpc>
              <a:spcAft>
                <a:spcPts val="0"/>
              </a:spcAft>
            </a:pPr>
            <a:endParaRPr lang="en-GB" b="1" dirty="0" smtClean="0">
              <a:latin typeface="Times New Roman"/>
              <a:ea typeface="Calibri"/>
              <a:cs typeface="Times New Roman"/>
            </a:endParaRPr>
          </a:p>
          <a:p>
            <a:pPr marL="342900" marR="180340" indent="-342900">
              <a:lnSpc>
                <a:spcPct val="107000"/>
              </a:lnSpc>
              <a:spcAft>
                <a:spcPts val="0"/>
              </a:spcAft>
              <a:buAutoNum type="arabicPeriod"/>
            </a:pPr>
            <a:r>
              <a:rPr lang="en-GB" sz="2400" b="1" dirty="0" smtClean="0">
                <a:ea typeface="Calibri"/>
                <a:cs typeface="Times New Roman"/>
              </a:rPr>
              <a:t>Writing</a:t>
            </a:r>
          </a:p>
          <a:p>
            <a:pPr marL="342900" marR="180340" indent="-342900">
              <a:lnSpc>
                <a:spcPct val="107000"/>
              </a:lnSpc>
              <a:spcAft>
                <a:spcPts val="0"/>
              </a:spcAft>
              <a:buAutoNum type="arabicPeriod"/>
            </a:pPr>
            <a:endParaRPr lang="en-GB" sz="2400" b="1" dirty="0" smtClean="0">
              <a:ea typeface="Calibri"/>
              <a:cs typeface="Times New Roman"/>
            </a:endParaRPr>
          </a:p>
          <a:p>
            <a:pPr marL="342900" marR="180340" indent="-342900">
              <a:lnSpc>
                <a:spcPct val="107000"/>
              </a:lnSpc>
              <a:spcAft>
                <a:spcPts val="0"/>
              </a:spcAft>
            </a:pPr>
            <a:r>
              <a:rPr lang="en-GB" sz="2400" b="1" dirty="0" smtClean="0">
                <a:ea typeface="Calibri"/>
                <a:cs typeface="Times New Roman"/>
              </a:rPr>
              <a:t>Key developments in </a:t>
            </a:r>
            <a:r>
              <a:rPr lang="en-GB" sz="2400" b="1" dirty="0" smtClean="0">
                <a:ea typeface="Calibri"/>
                <a:cs typeface="Times New Roman"/>
              </a:rPr>
              <a:t>[your </a:t>
            </a:r>
            <a:r>
              <a:rPr lang="en-GB" sz="2400" b="1" dirty="0" smtClean="0">
                <a:ea typeface="Calibri"/>
                <a:cs typeface="Times New Roman"/>
              </a:rPr>
              <a:t>academic field]: past, </a:t>
            </a:r>
          </a:p>
          <a:p>
            <a:pPr marL="342900" marR="180340" indent="-342900">
              <a:lnSpc>
                <a:spcPct val="107000"/>
              </a:lnSpc>
              <a:spcAft>
                <a:spcPts val="0"/>
              </a:spcAft>
            </a:pPr>
            <a:r>
              <a:rPr lang="en-GB" sz="2400" b="1" dirty="0" smtClean="0">
                <a:ea typeface="Calibri"/>
                <a:cs typeface="Times New Roman"/>
              </a:rPr>
              <a:t>present and future</a:t>
            </a:r>
            <a:r>
              <a:rPr lang="en-GB" sz="2400" dirty="0" smtClean="0">
                <a:ea typeface="Calibri"/>
                <a:cs typeface="Times New Roman"/>
              </a:rPr>
              <a:t>. </a:t>
            </a:r>
            <a:r>
              <a:rPr lang="en-GB" sz="2400" b="1" dirty="0" smtClean="0">
                <a:ea typeface="Calibri"/>
                <a:cs typeface="Times New Roman"/>
              </a:rPr>
              <a:t>1800 words</a:t>
            </a:r>
            <a:r>
              <a:rPr lang="en-GB" sz="2000" b="1" dirty="0" smtClean="0">
                <a:ea typeface="Calibri"/>
                <a:cs typeface="Times New Roman"/>
              </a:rPr>
              <a:t>.</a:t>
            </a:r>
          </a:p>
          <a:p>
            <a:pPr marL="342900" marR="180340" indent="-342900">
              <a:lnSpc>
                <a:spcPct val="107000"/>
              </a:lnSpc>
              <a:spcAft>
                <a:spcPts val="0"/>
              </a:spcAft>
            </a:pPr>
            <a:endParaRPr lang="en-GB" sz="2000" dirty="0" smtClean="0">
              <a:ea typeface="Calibri"/>
              <a:cs typeface="Times New Roman"/>
            </a:endParaRPr>
          </a:p>
          <a:p>
            <a:pPr marL="342900" marR="180340" indent="-342900">
              <a:lnSpc>
                <a:spcPct val="107000"/>
              </a:lnSpc>
              <a:spcAft>
                <a:spcPts val="0"/>
              </a:spcAft>
            </a:pPr>
            <a:r>
              <a:rPr lang="en-GB" sz="2400" b="1" dirty="0" smtClean="0">
                <a:ea typeface="Calibri"/>
                <a:cs typeface="Times New Roman"/>
              </a:rPr>
              <a:t>2. Speaking</a:t>
            </a:r>
          </a:p>
          <a:p>
            <a:pPr marL="342900" marR="180340" indent="-342900">
              <a:lnSpc>
                <a:spcPct val="107000"/>
              </a:lnSpc>
              <a:spcAft>
                <a:spcPts val="0"/>
              </a:spcAft>
            </a:pPr>
            <a:endParaRPr lang="en-GB" sz="2800" b="1" dirty="0" smtClean="0">
              <a:ea typeface="Calibri"/>
              <a:cs typeface="Times New Roman"/>
            </a:endParaRPr>
          </a:p>
          <a:p>
            <a:pPr marL="342900" marR="180340" indent="-342900">
              <a:lnSpc>
                <a:spcPct val="107000"/>
              </a:lnSpc>
              <a:spcAft>
                <a:spcPts val="0"/>
              </a:spcAft>
            </a:pPr>
            <a:r>
              <a:rPr lang="en-GB" sz="2400" b="1" dirty="0" smtClean="0">
                <a:ea typeface="Calibri"/>
                <a:cs typeface="Times New Roman"/>
              </a:rPr>
              <a:t>10-minute presentation  related to the written </a:t>
            </a:r>
          </a:p>
          <a:p>
            <a:pPr marL="342900" marR="180340" indent="-342900">
              <a:lnSpc>
                <a:spcPct val="107000"/>
              </a:lnSpc>
              <a:spcAft>
                <a:spcPts val="0"/>
              </a:spcAft>
            </a:pPr>
            <a:r>
              <a:rPr lang="en-GB" sz="2400" b="1" dirty="0" smtClean="0">
                <a:ea typeface="Calibri"/>
                <a:cs typeface="Times New Roman"/>
              </a:rPr>
              <a:t>assignment, followed by 10 minutes Q and A.</a:t>
            </a:r>
          </a:p>
          <a:p>
            <a:pPr marL="342900" marR="180340" indent="-342900">
              <a:lnSpc>
                <a:spcPct val="107000"/>
              </a:lnSpc>
              <a:spcAft>
                <a:spcPts val="0"/>
              </a:spcAft>
            </a:pPr>
            <a:r>
              <a:rPr lang="en-GB" sz="2800" b="1" dirty="0" smtClean="0">
                <a:ea typeface="Calibri"/>
                <a:cs typeface="Times New Roman"/>
              </a:rPr>
              <a:t> </a:t>
            </a:r>
          </a:p>
          <a:p>
            <a:pPr marL="342900" marR="180340" indent="-342900">
              <a:lnSpc>
                <a:spcPct val="107000"/>
              </a:lnSpc>
              <a:spcAft>
                <a:spcPts val="0"/>
              </a:spcAft>
            </a:pPr>
            <a:endParaRPr lang="en-GB" sz="2800" b="1" dirty="0" smtClean="0">
              <a:ea typeface="Calibri"/>
              <a:cs typeface="Times New Roman"/>
            </a:endParaRPr>
          </a:p>
          <a:p>
            <a:pPr marL="342900" marR="180340" indent="-342900">
              <a:lnSpc>
                <a:spcPct val="107000"/>
              </a:lnSpc>
              <a:spcAft>
                <a:spcPts val="0"/>
              </a:spcAft>
            </a:pPr>
            <a:endParaRPr lang="en-GB" sz="2800" b="1" dirty="0" smtClean="0">
              <a:ea typeface="Calibri"/>
              <a:cs typeface="Times New Roman"/>
            </a:endParaRPr>
          </a:p>
          <a:p>
            <a:pPr marL="342900" marR="180340" indent="-342900">
              <a:lnSpc>
                <a:spcPct val="107000"/>
              </a:lnSpc>
              <a:spcAft>
                <a:spcPts val="0"/>
              </a:spcAft>
            </a:pPr>
            <a:endParaRPr lang="en-GB" sz="2800" b="1" dirty="0" smtClean="0">
              <a:ea typeface="Calibri"/>
              <a:cs typeface="Times New Roman"/>
            </a:endParaRPr>
          </a:p>
          <a:p>
            <a:pPr marL="342900" marR="180340" indent="-342900">
              <a:lnSpc>
                <a:spcPct val="107000"/>
              </a:lnSpc>
              <a:spcAft>
                <a:spcPts val="0"/>
              </a:spcAft>
            </a:pPr>
            <a:endParaRPr lang="en-GB" sz="2800" b="1" dirty="0" smtClean="0">
              <a:ea typeface="Calibri"/>
              <a:cs typeface="Times New Roman"/>
            </a:endParaRPr>
          </a:p>
          <a:p>
            <a:pPr marL="342900" marR="180340" indent="-342900">
              <a:lnSpc>
                <a:spcPct val="107000"/>
              </a:lnSpc>
              <a:spcAft>
                <a:spcPts val="0"/>
              </a:spcAft>
            </a:pPr>
            <a:endParaRPr lang="en-GB" sz="2800" b="1" dirty="0" smtClean="0">
              <a:ea typeface="Calibri"/>
              <a:cs typeface="Times New Roma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rgbClr val="002060"/>
                </a:solidFill>
              </a:rPr>
              <a:t>Local assessment context</a:t>
            </a:r>
            <a:endParaRPr lang="en-GB" b="1" dirty="0">
              <a:solidFill>
                <a:srgbClr val="002060"/>
              </a:solidFill>
            </a:endParaRPr>
          </a:p>
        </p:txBody>
      </p:sp>
      <p:sp>
        <p:nvSpPr>
          <p:cNvPr id="3" name="Rectangle 2"/>
          <p:cNvSpPr/>
          <p:nvPr/>
        </p:nvSpPr>
        <p:spPr>
          <a:xfrm>
            <a:off x="1417638" y="1871330"/>
            <a:ext cx="7588139" cy="7501797"/>
          </a:xfrm>
          <a:prstGeom prst="rect">
            <a:avLst/>
          </a:prstGeom>
        </p:spPr>
        <p:txBody>
          <a:bodyPr wrap="square">
            <a:spAutoFit/>
          </a:bodyPr>
          <a:lstStyle/>
          <a:p>
            <a:pPr marR="180340">
              <a:lnSpc>
                <a:spcPct val="107000"/>
              </a:lnSpc>
              <a:spcAft>
                <a:spcPts val="0"/>
              </a:spcAft>
            </a:pPr>
            <a:endParaRPr lang="en-GB" b="1" dirty="0" smtClean="0">
              <a:latin typeface="Times New Roman"/>
              <a:ea typeface="Calibri"/>
              <a:cs typeface="Times New Roman"/>
            </a:endParaRPr>
          </a:p>
          <a:p>
            <a:pPr marL="342900" marR="180340" indent="-342900">
              <a:lnSpc>
                <a:spcPct val="107000"/>
              </a:lnSpc>
              <a:spcAft>
                <a:spcPts val="0"/>
              </a:spcAft>
              <a:buAutoNum type="arabicPeriod"/>
            </a:pPr>
            <a:r>
              <a:rPr lang="en-GB" sz="2400" b="1" dirty="0" smtClean="0">
                <a:ea typeface="Calibri"/>
                <a:cs typeface="Times New Roman"/>
              </a:rPr>
              <a:t>Writing Assessment criteria</a:t>
            </a:r>
          </a:p>
          <a:p>
            <a:pPr marL="342900" marR="180340" indent="-342900">
              <a:lnSpc>
                <a:spcPct val="107000"/>
              </a:lnSpc>
              <a:spcAft>
                <a:spcPts val="0"/>
              </a:spcAft>
              <a:buAutoNum type="arabicPeriod"/>
            </a:pPr>
            <a:endParaRPr lang="en-GB" sz="2400" b="1" dirty="0" smtClean="0">
              <a:ea typeface="Calibri"/>
              <a:cs typeface="Times New Roman"/>
            </a:endParaRPr>
          </a:p>
          <a:p>
            <a:pPr marL="342900" marR="180340" indent="-342900">
              <a:lnSpc>
                <a:spcPct val="107000"/>
              </a:lnSpc>
              <a:spcAft>
                <a:spcPts val="0"/>
              </a:spcAft>
              <a:buFont typeface="Arial" pitchFamily="34" charset="0"/>
              <a:buChar char="•"/>
            </a:pPr>
            <a:r>
              <a:rPr lang="en-GB" sz="2000" dirty="0" smtClean="0">
                <a:ea typeface="Calibri"/>
                <a:cs typeface="Times New Roman"/>
              </a:rPr>
              <a:t>Argumentation</a:t>
            </a:r>
          </a:p>
          <a:p>
            <a:pPr marL="342900" marR="180340" indent="-342900">
              <a:lnSpc>
                <a:spcPct val="107000"/>
              </a:lnSpc>
              <a:spcAft>
                <a:spcPts val="0"/>
              </a:spcAft>
              <a:buFont typeface="Arial" pitchFamily="34" charset="0"/>
              <a:buChar char="•"/>
            </a:pPr>
            <a:r>
              <a:rPr lang="en-GB" sz="2000" dirty="0" smtClean="0">
                <a:ea typeface="Calibri"/>
                <a:cs typeface="Times New Roman"/>
              </a:rPr>
              <a:t>Organisation</a:t>
            </a:r>
          </a:p>
          <a:p>
            <a:pPr marL="342900" marR="180340" indent="-342900">
              <a:lnSpc>
                <a:spcPct val="107000"/>
              </a:lnSpc>
              <a:spcAft>
                <a:spcPts val="0"/>
              </a:spcAft>
              <a:buFont typeface="Arial" pitchFamily="34" charset="0"/>
              <a:buChar char="•"/>
            </a:pPr>
            <a:r>
              <a:rPr lang="en-GB" sz="2000" dirty="0" smtClean="0">
                <a:ea typeface="Calibri"/>
                <a:cs typeface="Times New Roman"/>
              </a:rPr>
              <a:t>Language</a:t>
            </a:r>
          </a:p>
          <a:p>
            <a:pPr marL="342900" marR="180340" indent="-342900">
              <a:lnSpc>
                <a:spcPct val="107000"/>
              </a:lnSpc>
              <a:spcAft>
                <a:spcPts val="0"/>
              </a:spcAft>
              <a:buFont typeface="Arial" pitchFamily="34" charset="0"/>
              <a:buChar char="•"/>
            </a:pPr>
            <a:r>
              <a:rPr lang="en-GB" sz="2000" dirty="0" smtClean="0">
                <a:ea typeface="Calibri"/>
                <a:cs typeface="Times New Roman"/>
              </a:rPr>
              <a:t>Presentation</a:t>
            </a:r>
          </a:p>
          <a:p>
            <a:pPr marL="342900" marR="180340" indent="-342900">
              <a:lnSpc>
                <a:spcPct val="107000"/>
              </a:lnSpc>
              <a:spcAft>
                <a:spcPts val="0"/>
              </a:spcAft>
              <a:buFont typeface="Arial" pitchFamily="34" charset="0"/>
              <a:buChar char="•"/>
            </a:pPr>
            <a:endParaRPr lang="en-GB" sz="2000" dirty="0" smtClean="0">
              <a:ea typeface="Calibri"/>
              <a:cs typeface="Times New Roman"/>
            </a:endParaRPr>
          </a:p>
          <a:p>
            <a:pPr marL="342900" marR="180340" indent="-342900">
              <a:lnSpc>
                <a:spcPct val="107000"/>
              </a:lnSpc>
              <a:spcAft>
                <a:spcPts val="0"/>
              </a:spcAft>
            </a:pPr>
            <a:r>
              <a:rPr lang="en-GB" sz="2400" b="1" dirty="0" smtClean="0">
                <a:ea typeface="Calibri"/>
                <a:cs typeface="Times New Roman"/>
              </a:rPr>
              <a:t>2. Speaking assessment criteria</a:t>
            </a:r>
            <a:endParaRPr lang="en-GB" sz="2800" b="1" dirty="0" smtClean="0">
              <a:ea typeface="Calibri"/>
              <a:cs typeface="Times New Roman"/>
            </a:endParaRPr>
          </a:p>
          <a:p>
            <a:pPr marL="342900" marR="180340" indent="-342900">
              <a:lnSpc>
                <a:spcPct val="107000"/>
              </a:lnSpc>
              <a:spcAft>
                <a:spcPts val="0"/>
              </a:spcAft>
              <a:buFont typeface="Arial" pitchFamily="34" charset="0"/>
              <a:buChar char="•"/>
            </a:pPr>
            <a:r>
              <a:rPr lang="en-GB" sz="2000" dirty="0" smtClean="0">
                <a:ea typeface="Calibri"/>
                <a:cs typeface="Times New Roman"/>
              </a:rPr>
              <a:t>Content and argument</a:t>
            </a:r>
          </a:p>
          <a:p>
            <a:pPr marL="342900" marR="180340" indent="-342900">
              <a:lnSpc>
                <a:spcPct val="107000"/>
              </a:lnSpc>
              <a:spcAft>
                <a:spcPts val="0"/>
              </a:spcAft>
              <a:buFont typeface="Arial" pitchFamily="34" charset="0"/>
              <a:buChar char="•"/>
            </a:pPr>
            <a:r>
              <a:rPr lang="en-GB" sz="2000" dirty="0" smtClean="0">
                <a:ea typeface="Calibri"/>
                <a:cs typeface="Times New Roman"/>
              </a:rPr>
              <a:t>Delivery</a:t>
            </a:r>
          </a:p>
          <a:p>
            <a:pPr marL="342900" marR="180340" indent="-342900">
              <a:lnSpc>
                <a:spcPct val="107000"/>
              </a:lnSpc>
              <a:spcAft>
                <a:spcPts val="0"/>
              </a:spcAft>
              <a:buFont typeface="Arial" pitchFamily="34" charset="0"/>
              <a:buChar char="•"/>
            </a:pPr>
            <a:r>
              <a:rPr lang="en-GB" sz="2000" dirty="0" smtClean="0">
                <a:ea typeface="Calibri"/>
                <a:cs typeface="Times New Roman"/>
              </a:rPr>
              <a:t>Grammar and vocabulary</a:t>
            </a:r>
          </a:p>
          <a:p>
            <a:pPr marL="342900" marR="180340" indent="-342900">
              <a:lnSpc>
                <a:spcPct val="107000"/>
              </a:lnSpc>
              <a:spcAft>
                <a:spcPts val="0"/>
              </a:spcAft>
              <a:buFont typeface="Arial" pitchFamily="34" charset="0"/>
              <a:buChar char="•"/>
            </a:pPr>
            <a:r>
              <a:rPr lang="en-GB" sz="2000" dirty="0" smtClean="0">
                <a:ea typeface="Calibri"/>
                <a:cs typeface="Times New Roman"/>
              </a:rPr>
              <a:t>Presentation skills</a:t>
            </a:r>
          </a:p>
          <a:p>
            <a:pPr marL="342900" marR="180340" indent="-342900">
              <a:lnSpc>
                <a:spcPct val="107000"/>
              </a:lnSpc>
              <a:spcAft>
                <a:spcPts val="0"/>
              </a:spcAft>
              <a:buFont typeface="Arial" pitchFamily="34" charset="0"/>
              <a:buChar char="•"/>
            </a:pPr>
            <a:endParaRPr lang="en-GB" sz="2400" dirty="0" smtClean="0">
              <a:ea typeface="Calibri"/>
              <a:cs typeface="Times New Roman"/>
            </a:endParaRPr>
          </a:p>
          <a:p>
            <a:pPr marL="342900" marR="180340" indent="-342900">
              <a:lnSpc>
                <a:spcPct val="107000"/>
              </a:lnSpc>
              <a:spcAft>
                <a:spcPts val="0"/>
              </a:spcAft>
            </a:pPr>
            <a:endParaRPr lang="en-GB" sz="2800" b="1" dirty="0" smtClean="0">
              <a:ea typeface="Calibri"/>
              <a:cs typeface="Times New Roman"/>
            </a:endParaRPr>
          </a:p>
          <a:p>
            <a:pPr marL="342900" marR="180340" indent="-342900">
              <a:lnSpc>
                <a:spcPct val="107000"/>
              </a:lnSpc>
              <a:spcAft>
                <a:spcPts val="0"/>
              </a:spcAft>
            </a:pPr>
            <a:endParaRPr lang="en-GB" sz="2800" b="1" dirty="0" smtClean="0">
              <a:ea typeface="Calibri"/>
              <a:cs typeface="Times New Roman"/>
            </a:endParaRPr>
          </a:p>
          <a:p>
            <a:pPr marL="342900" marR="180340" indent="-342900">
              <a:lnSpc>
                <a:spcPct val="107000"/>
              </a:lnSpc>
              <a:spcAft>
                <a:spcPts val="0"/>
              </a:spcAft>
            </a:pPr>
            <a:endParaRPr lang="en-GB" sz="2800" b="1" dirty="0" smtClean="0">
              <a:ea typeface="Calibri"/>
              <a:cs typeface="Times New Roman"/>
            </a:endParaRPr>
          </a:p>
          <a:p>
            <a:pPr marL="342900" marR="180340" indent="-342900">
              <a:lnSpc>
                <a:spcPct val="107000"/>
              </a:lnSpc>
              <a:spcAft>
                <a:spcPts val="0"/>
              </a:spcAft>
            </a:pPr>
            <a:endParaRPr lang="en-GB" sz="2800" b="1" dirty="0" smtClean="0">
              <a:ea typeface="Calibri"/>
              <a:cs typeface="Times New Roman"/>
            </a:endParaRPr>
          </a:p>
          <a:p>
            <a:pPr marL="342900" marR="180340" indent="-342900">
              <a:lnSpc>
                <a:spcPct val="107000"/>
              </a:lnSpc>
              <a:spcAft>
                <a:spcPts val="0"/>
              </a:spcAft>
            </a:pPr>
            <a:endParaRPr lang="en-GB" sz="2800" b="1" dirty="0" smtClean="0">
              <a:ea typeface="Calibri"/>
              <a:cs typeface="Times New Roman"/>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rgbClr val="002060"/>
                </a:solidFill>
              </a:rPr>
              <a:t>Research instruments and methods</a:t>
            </a:r>
            <a:endParaRPr lang="en-GB" b="1" dirty="0">
              <a:solidFill>
                <a:srgbClr val="002060"/>
              </a:solidFill>
            </a:endParaRPr>
          </a:p>
        </p:txBody>
      </p:sp>
      <p:sp>
        <p:nvSpPr>
          <p:cNvPr id="3" name="TextBox 2"/>
          <p:cNvSpPr txBox="1"/>
          <p:nvPr/>
        </p:nvSpPr>
        <p:spPr>
          <a:xfrm>
            <a:off x="1417637" y="1913860"/>
            <a:ext cx="7088409" cy="4985980"/>
          </a:xfrm>
          <a:prstGeom prst="rect">
            <a:avLst/>
          </a:prstGeom>
          <a:noFill/>
        </p:spPr>
        <p:txBody>
          <a:bodyPr wrap="square" rtlCol="0">
            <a:spAutoFit/>
          </a:bodyPr>
          <a:lstStyle/>
          <a:p>
            <a:pPr marL="342900" indent="-342900">
              <a:buAutoNum type="arabicPeriod"/>
            </a:pPr>
            <a:r>
              <a:rPr lang="en-GB" sz="2400" b="1" dirty="0" smtClean="0"/>
              <a:t>Online survey  </a:t>
            </a:r>
          </a:p>
          <a:p>
            <a:pPr marL="342900" indent="-342900">
              <a:buAutoNum type="arabicPeriod"/>
            </a:pPr>
            <a:endParaRPr lang="en-GB" sz="2400" dirty="0"/>
          </a:p>
          <a:p>
            <a:pPr marL="342900" indent="-342900">
              <a:buAutoNum type="arabicPeriod" startAt="2"/>
            </a:pPr>
            <a:r>
              <a:rPr lang="en-GB" sz="2400" b="1" dirty="0" smtClean="0"/>
              <a:t>Interview questions</a:t>
            </a:r>
          </a:p>
          <a:p>
            <a:pPr marL="342900" indent="-342900">
              <a:buAutoNum type="arabicPeriod" startAt="2"/>
            </a:pPr>
            <a:endParaRPr lang="en-GB" sz="2400" dirty="0"/>
          </a:p>
          <a:p>
            <a:pPr marL="342900" indent="-342900">
              <a:buAutoNum type="arabicPeriod" startAt="3"/>
            </a:pPr>
            <a:r>
              <a:rPr lang="en-GB" sz="2400" b="1" dirty="0" smtClean="0"/>
              <a:t>Interview prompts:</a:t>
            </a:r>
          </a:p>
          <a:p>
            <a:pPr marL="342900" indent="-342900">
              <a:buAutoNum type="arabicPeriod" startAt="3"/>
            </a:pPr>
            <a:endParaRPr lang="en-GB" sz="2000" dirty="0"/>
          </a:p>
          <a:p>
            <a:pPr marL="400050" indent="-400050">
              <a:buFont typeface="+mj-lt"/>
              <a:buAutoNum type="romanUcPeriod"/>
            </a:pPr>
            <a:r>
              <a:rPr lang="en-GB" sz="2000" dirty="0" smtClean="0"/>
              <a:t>Summary of IELTS writing and speaking tasks</a:t>
            </a:r>
            <a:endParaRPr lang="en-GB" sz="2000" dirty="0"/>
          </a:p>
          <a:p>
            <a:pPr marL="400050" indent="-400050">
              <a:buAutoNum type="romanLcPeriod" startAt="2"/>
            </a:pPr>
            <a:r>
              <a:rPr lang="en-GB" sz="2000" dirty="0" smtClean="0"/>
              <a:t>Sample IELTS writing and speaking tasks</a:t>
            </a:r>
          </a:p>
          <a:p>
            <a:pPr marL="400050" indent="-400050">
              <a:buAutoNum type="romanLcPeriod" startAt="2"/>
            </a:pPr>
            <a:r>
              <a:rPr lang="en-GB" sz="2000" dirty="0" smtClean="0"/>
              <a:t>Samples of students IELTS writing at minimum entry level requirements for respective programmes</a:t>
            </a:r>
            <a:endParaRPr lang="en-GB" sz="2000" dirty="0"/>
          </a:p>
          <a:p>
            <a:r>
              <a:rPr lang="en-GB" sz="2000" b="1" dirty="0" smtClean="0">
                <a:solidFill>
                  <a:srgbClr val="00B050"/>
                </a:solidFill>
              </a:rPr>
              <a:t>iv.   Summary of EHSS writing and speaking assessments</a:t>
            </a:r>
          </a:p>
          <a:p>
            <a:pPr marL="400050" indent="-400050"/>
            <a:r>
              <a:rPr lang="en-GB" sz="2000" b="1" dirty="0" smtClean="0">
                <a:solidFill>
                  <a:srgbClr val="00B050"/>
                </a:solidFill>
              </a:rPr>
              <a:t>v.    Samples of student writing assignments at minimum entry level for respective programmes</a:t>
            </a:r>
            <a:endParaRPr lang="en-GB" sz="2000" b="1" dirty="0">
              <a:solidFill>
                <a:srgbClr val="00B050"/>
              </a:solidFill>
            </a:endParaRPr>
          </a:p>
          <a:p>
            <a:pPr marL="400050" indent="-400050"/>
            <a:r>
              <a:rPr lang="en-GB" sz="2000" b="1" dirty="0" smtClean="0">
                <a:solidFill>
                  <a:srgbClr val="00B050"/>
                </a:solidFill>
              </a:rPr>
              <a:t>vi.   EHSS writing and speaking assessment criteria </a:t>
            </a:r>
          </a:p>
          <a:p>
            <a:pPr marL="400050" indent="-400050">
              <a:buFont typeface="+mj-lt"/>
              <a:buAutoNum type="romanUcPeriod"/>
            </a:pP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pres6.potx</Template>
  <TotalTime>2889</TotalTime>
  <Words>2842</Words>
  <Application>Microsoft Office PowerPoint</Application>
  <PresentationFormat>On-screen Show (4:3)</PresentationFormat>
  <Paragraphs>309</Paragraphs>
  <Slides>32</Slides>
  <Notes>7</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pres6</vt:lpstr>
      <vt:lpstr>      Stakeholders’ perceptions of the validity of internal English language entry assessments used on a summer pre-sessional EAP course at a UK University </vt:lpstr>
      <vt:lpstr>Aims</vt:lpstr>
      <vt:lpstr>Rationale</vt:lpstr>
      <vt:lpstr>Rationale </vt:lpstr>
      <vt:lpstr>Local assessment context</vt:lpstr>
      <vt:lpstr>Local assessment context</vt:lpstr>
      <vt:lpstr>Local assessment context</vt:lpstr>
      <vt:lpstr>Local assessment context</vt:lpstr>
      <vt:lpstr>Research instruments and methods</vt:lpstr>
      <vt:lpstr>Research participants</vt:lpstr>
      <vt:lpstr>Research participants</vt:lpstr>
      <vt:lpstr>Writing scores on students’ master’s programmes</vt:lpstr>
      <vt:lpstr>Students’ perceptions of writing assessment</vt:lpstr>
      <vt:lpstr>Students’ perceptions of writing assessment</vt:lpstr>
      <vt:lpstr>Student’s perceptions of writing assessment</vt:lpstr>
      <vt:lpstr>Writing genres</vt:lpstr>
      <vt:lpstr>Academics’ perceptions of writing assessment</vt:lpstr>
      <vt:lpstr>PowerPoint Presentation</vt:lpstr>
      <vt:lpstr>Academics’ perceptions of writing assessment</vt:lpstr>
      <vt:lpstr>PowerPoint Presentation</vt:lpstr>
      <vt:lpstr>Academics’ key writing expectations</vt:lpstr>
      <vt:lpstr>Students’ perceptions of speaking assessment</vt:lpstr>
      <vt:lpstr>PowerPoint Presentation</vt:lpstr>
      <vt:lpstr>Academics’ perceptions of speaking assessment</vt:lpstr>
      <vt:lpstr>Academics’ perceptions of speaking assessment </vt:lpstr>
      <vt:lpstr>Academics’ perceptions of speaking assessment </vt:lpstr>
      <vt:lpstr>   </vt:lpstr>
      <vt:lpstr>Student’s perceptions of relative importance of speaking skills</vt:lpstr>
      <vt:lpstr>Conclusions </vt:lpstr>
      <vt:lpstr>Conclusions</vt:lpstr>
      <vt:lpstr>References</vt:lpstr>
      <vt:lpstr>References</vt:lpstr>
    </vt:vector>
  </TitlesOfParts>
  <Company>The University of Edinburgh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should go here</dc:title>
  <dc:creator>Aileen Robertson</dc:creator>
  <cp:lastModifiedBy>ITSupport</cp:lastModifiedBy>
  <cp:revision>143</cp:revision>
  <cp:lastPrinted>2019-02-21T17:06:27Z</cp:lastPrinted>
  <dcterms:created xsi:type="dcterms:W3CDTF">2012-04-25T15:10:26Z</dcterms:created>
  <dcterms:modified xsi:type="dcterms:W3CDTF">2019-02-23T09:57:15Z</dcterms:modified>
</cp:coreProperties>
</file>